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0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0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C64F1EC-5AE5-4D45-AC91-D77152D37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63B75C-9D05-4AE8-8843-EE0B62FDE5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636619F-F2BD-44B9-BB55-980702C263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12D927B-DFDA-4D07-A20E-DF37D579A0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3DD651B-B766-4B88-9FDC-9DBF864D8C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8D0DF19-A28D-4077-9B9C-7AF900072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30CDDD-3303-4A48-AF02-88610E1867BA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CDDD-3303-4A48-AF02-88610E1867BA}" type="slidenum">
              <a:rPr lang="de-AT" altLang="de-DE" smtClean="0"/>
              <a:pPr/>
              <a:t>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0417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42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D26016-F0D7-4A2D-8625-2A8F0EAC5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FB820BD9-F2F0-424A-97DB-A6A1E53185F5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1F939-7585-4C8C-92C2-5ECF3B6C8D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74460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C7D17-C3E0-4F45-BC56-94114DBC36C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00185A13-33DF-46FF-A3A8-803418EA3FC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946DE9-1AA1-4C0B-ADCB-CF766D4E92F0}"/>
              </a:ext>
            </a:extLst>
          </p:cNvPr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63509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FBCADE-C88D-48C4-A7FB-11068C381E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81BB8627-E040-4387-BFD4-91EBA8A16262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AB236-085A-47D7-A76E-62492770A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93808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00A785-CC35-463D-8592-0913AABCE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B4893E4-5611-4A92-B0A9-A8AAF797F8F6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871271-336D-4059-89C0-B92C40EE6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65917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CB4B97-3C58-4184-AA92-A405877FE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4CEAE6-FA43-4860-8A61-6B6E9EC94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4E97E7-E3F3-4B65-9E1C-D7209F1030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74C10B13-D6FC-4F54-9025-633F1E163DAF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A8E1B5-F1E3-4124-8AB4-4395DD8E9D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>
            <a:extLst>
              <a:ext uri="{FF2B5EF4-FFF2-40B4-BE49-F238E27FC236}">
                <a16:creationId xmlns:a16="http://schemas.microsoft.com/office/drawing/2014/main" id="{07FE17CB-4C71-45A7-B5B1-073CE56777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3645024"/>
            <a:ext cx="8496944" cy="863600"/>
          </a:xfrm>
        </p:spPr>
        <p:txBody>
          <a:bodyPr/>
          <a:lstStyle/>
          <a:p>
            <a:r>
              <a:rPr lang="de-DE" altLang="de-DE" dirty="0"/>
              <a:t>BLE </a:t>
            </a:r>
            <a:r>
              <a:rPr lang="de-DE" altLang="de-DE" dirty="0" err="1"/>
              <a:t>mouse</a:t>
            </a:r>
            <a:r>
              <a:rPr lang="de-DE" altLang="de-DE" dirty="0"/>
              <a:t> </a:t>
            </a:r>
            <a:r>
              <a:rPr lang="de-DE" altLang="de-DE" dirty="0" err="1"/>
              <a:t>controlled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head</a:t>
            </a:r>
            <a:r>
              <a:rPr lang="de-DE" altLang="de-DE" dirty="0"/>
              <a:t> </a:t>
            </a:r>
            <a:r>
              <a:rPr lang="de-DE" altLang="de-DE" dirty="0" err="1"/>
              <a:t>movements</a:t>
            </a:r>
            <a:endParaRPr lang="de-DE" altLang="de-DE" dirty="0"/>
          </a:p>
        </p:txBody>
      </p:sp>
      <p:sp>
        <p:nvSpPr>
          <p:cNvPr id="3075" name="Rectangle 18">
            <a:extLst>
              <a:ext uri="{FF2B5EF4-FFF2-40B4-BE49-F238E27FC236}">
                <a16:creationId xmlns:a16="http://schemas.microsoft.com/office/drawing/2014/main" id="{E70D360B-3622-4851-BD22-5CC991B7DF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76056" y="4221088"/>
            <a:ext cx="3167063" cy="792162"/>
          </a:xfrm>
        </p:spPr>
        <p:txBody>
          <a:bodyPr/>
          <a:lstStyle/>
          <a:p>
            <a:r>
              <a:rPr lang="de-DE" altLang="de-DE" dirty="0"/>
              <a:t>MBDE - Project</a:t>
            </a:r>
          </a:p>
          <a:p>
            <a:r>
              <a:rPr lang="de-DE" altLang="de-DE" dirty="0"/>
              <a:t>Stefan Schönbauer</a:t>
            </a:r>
          </a:p>
          <a:p>
            <a:r>
              <a:rPr lang="de-DE" altLang="de-DE" dirty="0"/>
              <a:t>st16m027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"/>
    </mc:Choice>
    <mc:Fallback xmlns="">
      <p:transition spd="slow" advTm="52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>
            <a:extLst>
              <a:ext uri="{FF2B5EF4-FFF2-40B4-BE49-F238E27FC236}">
                <a16:creationId xmlns:a16="http://schemas.microsoft.com/office/drawing/2014/main" id="{6B024184-66E4-44CC-A1F9-78765BC2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08050"/>
            <a:ext cx="6840537" cy="622300"/>
          </a:xfrm>
        </p:spPr>
        <p:txBody>
          <a:bodyPr/>
          <a:lstStyle/>
          <a:p>
            <a:r>
              <a:rPr lang="de-AT" altLang="de-DE" dirty="0" err="1"/>
              <a:t>Introduction</a:t>
            </a:r>
            <a:endParaRPr lang="de-AT" altLang="de-DE" dirty="0"/>
          </a:p>
        </p:txBody>
      </p:sp>
      <p:sp>
        <p:nvSpPr>
          <p:cNvPr id="4099" name="Inhaltsplatzhalter 2">
            <a:extLst>
              <a:ext uri="{FF2B5EF4-FFF2-40B4-BE49-F238E27FC236}">
                <a16:creationId xmlns:a16="http://schemas.microsoft.com/office/drawing/2014/main" id="{88A7348A-CE19-40E4-B109-E1C8460A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722194"/>
            <a:ext cx="7848600" cy="417512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de-AT" sz="2800" dirty="0"/>
              <a:t>BLE Mouse </a:t>
            </a:r>
            <a:r>
              <a:rPr lang="en-US" sz="2800" dirty="0"/>
              <a:t>controlled</a:t>
            </a:r>
            <a:r>
              <a:rPr lang="de-AT" sz="2800" dirty="0"/>
              <a:t> </a:t>
            </a:r>
            <a:r>
              <a:rPr lang="de-AT" sz="2800" dirty="0" err="1"/>
              <a:t>by</a:t>
            </a:r>
            <a:r>
              <a:rPr lang="de-AT" sz="2800" dirty="0"/>
              <a:t> </a:t>
            </a:r>
            <a:r>
              <a:rPr lang="de-AT" sz="2800" dirty="0" err="1"/>
              <a:t>head-movements</a:t>
            </a:r>
            <a:endParaRPr lang="de-AT" sz="2800" dirty="0"/>
          </a:p>
          <a:p>
            <a:pPr>
              <a:defRPr/>
            </a:pPr>
            <a:r>
              <a:rPr lang="de-AT" sz="2800" dirty="0"/>
              <a:t>IMU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detect</a:t>
            </a:r>
            <a:r>
              <a:rPr lang="de-AT" sz="2800" dirty="0"/>
              <a:t> </a:t>
            </a:r>
            <a:r>
              <a:rPr lang="de-AT" sz="2800" dirty="0" err="1"/>
              <a:t>head-movements</a:t>
            </a:r>
            <a:r>
              <a:rPr lang="de-AT" sz="2800" dirty="0"/>
              <a:t> </a:t>
            </a:r>
          </a:p>
        </p:txBody>
      </p:sp>
      <p:sp>
        <p:nvSpPr>
          <p:cNvPr id="4100" name="Foliennummernplatzhalter 3">
            <a:extLst>
              <a:ext uri="{FF2B5EF4-FFF2-40B4-BE49-F238E27FC236}">
                <a16:creationId xmlns:a16="http://schemas.microsoft.com/office/drawing/2014/main" id="{69B282A6-BF3C-406F-B94A-D6AEF1592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CB40CAAD-104B-4B31-A654-F941048812D6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4101" name="Fußzeilenplatzhalter 4">
            <a:extLst>
              <a:ext uri="{FF2B5EF4-FFF2-40B4-BE49-F238E27FC236}">
                <a16:creationId xmlns:a16="http://schemas.microsoft.com/office/drawing/2014/main" id="{A2C4CFD4-2044-4FBF-95F5-0D74AC3E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4473F33-47D5-427C-894B-BA858BCA3847}"/>
              </a:ext>
            </a:extLst>
          </p:cNvPr>
          <p:cNvGrpSpPr/>
          <p:nvPr/>
        </p:nvGrpSpPr>
        <p:grpSpPr>
          <a:xfrm>
            <a:off x="4693410" y="3008081"/>
            <a:ext cx="3744416" cy="2520280"/>
            <a:chOff x="2879812" y="2420888"/>
            <a:chExt cx="3384376" cy="2495622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829878E-457F-4CD3-90B4-4CBCDFE5D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12" y="2420888"/>
              <a:ext cx="3384376" cy="2495622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7D9D485-2CC5-49AC-95F8-0AD58F06CFCA}"/>
                </a:ext>
              </a:extLst>
            </p:cNvPr>
            <p:cNvSpPr txBox="1"/>
            <p:nvPr/>
          </p:nvSpPr>
          <p:spPr>
            <a:xfrm>
              <a:off x="3779912" y="2564904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000" dirty="0"/>
                <a:t>z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DC3D7D0-0312-4B4C-A54B-AAC458F47291}"/>
                </a:ext>
              </a:extLst>
            </p:cNvPr>
            <p:cNvSpPr txBox="1"/>
            <p:nvPr/>
          </p:nvSpPr>
          <p:spPr>
            <a:xfrm>
              <a:off x="4542047" y="376070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000" dirty="0"/>
                <a:t>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ED29888-972A-4DFA-B38C-AACC04F78E2C}"/>
                </a:ext>
              </a:extLst>
            </p:cNvPr>
            <p:cNvSpPr txBox="1"/>
            <p:nvPr/>
          </p:nvSpPr>
          <p:spPr>
            <a:xfrm>
              <a:off x="2879812" y="3809126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000" dirty="0"/>
                <a:t>y</a:t>
              </a: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BA5EE49-0D95-4AA4-B45E-1FA99E33C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5" r="21276" b="34075"/>
          <a:stretch/>
        </p:blipFill>
        <p:spPr>
          <a:xfrm rot="5400000" flipV="1">
            <a:off x="1161442" y="3105368"/>
            <a:ext cx="3018600" cy="2670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29"/>
    </mc:Choice>
    <mc:Fallback xmlns="">
      <p:transition spd="slow" advTm="395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5">
            <a:extLst>
              <a:ext uri="{FF2B5EF4-FFF2-40B4-BE49-F238E27FC236}">
                <a16:creationId xmlns:a16="http://schemas.microsoft.com/office/drawing/2014/main" id="{5903CB2F-E900-48AD-8CD0-0A4301E1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Hardware – </a:t>
            </a:r>
            <a:r>
              <a:rPr lang="de-AT" altLang="de-DE" dirty="0" err="1"/>
              <a:t>Metawear</a:t>
            </a:r>
            <a:r>
              <a:rPr lang="de-AT" altLang="de-DE" dirty="0"/>
              <a:t> C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A4461B-B740-49DA-BBF1-FD525D68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4824"/>
            <a:ext cx="4824536" cy="4175125"/>
          </a:xfrm>
        </p:spPr>
        <p:txBody>
          <a:bodyPr/>
          <a:lstStyle/>
          <a:p>
            <a:r>
              <a:rPr lang="de-AT" dirty="0"/>
              <a:t>nRF51 – Nordic Semiconductors</a:t>
            </a:r>
          </a:p>
          <a:p>
            <a:pPr lvl="1"/>
            <a:r>
              <a:rPr lang="de-AT" dirty="0"/>
              <a:t>2.4 GHz </a:t>
            </a:r>
            <a:r>
              <a:rPr lang="de-AT" dirty="0" err="1"/>
              <a:t>transceiver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ARM® Cortex™-M0 32 </a:t>
            </a:r>
            <a:r>
              <a:rPr lang="de-AT" dirty="0" err="1"/>
              <a:t>bit</a:t>
            </a:r>
            <a:r>
              <a:rPr lang="de-AT" dirty="0"/>
              <a:t> MCU</a:t>
            </a:r>
          </a:p>
          <a:p>
            <a:pPr lvl="1"/>
            <a:r>
              <a:rPr lang="de-AT" dirty="0"/>
              <a:t>256 kB </a:t>
            </a:r>
            <a:r>
              <a:rPr lang="de-AT" dirty="0" err="1"/>
              <a:t>flash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16 kB RAM</a:t>
            </a:r>
          </a:p>
          <a:p>
            <a:pPr lvl="1"/>
            <a:endParaRPr lang="de-AT" dirty="0"/>
          </a:p>
          <a:p>
            <a:r>
              <a:rPr lang="de-AT" dirty="0"/>
              <a:t>BMI160 – Bosch </a:t>
            </a:r>
            <a:r>
              <a:rPr lang="de-AT" dirty="0" err="1"/>
              <a:t>Sensortec</a:t>
            </a:r>
            <a:endParaRPr lang="de-AT" dirty="0"/>
          </a:p>
          <a:p>
            <a:pPr lvl="1"/>
            <a:r>
              <a:rPr lang="de-AT" dirty="0"/>
              <a:t>3-Axis </a:t>
            </a:r>
            <a:r>
              <a:rPr lang="de-AT" dirty="0" err="1"/>
              <a:t>Accelerometer</a:t>
            </a:r>
            <a:endParaRPr lang="de-AT" dirty="0"/>
          </a:p>
          <a:p>
            <a:pPr lvl="1"/>
            <a:r>
              <a:rPr lang="de-AT" dirty="0"/>
              <a:t>3-Axis </a:t>
            </a:r>
            <a:r>
              <a:rPr lang="de-AT" dirty="0" err="1"/>
              <a:t>Gyroscope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Proprietary</a:t>
            </a:r>
            <a:r>
              <a:rPr lang="de-AT" dirty="0"/>
              <a:t> Firmware </a:t>
            </a:r>
            <a:r>
              <a:rPr lang="de-AT" dirty="0" err="1"/>
              <a:t>onboard</a:t>
            </a:r>
            <a:endParaRPr lang="de-AT" dirty="0"/>
          </a:p>
        </p:txBody>
      </p:sp>
      <p:sp>
        <p:nvSpPr>
          <p:cNvPr id="5125" name="Foliennummernplatzhalter 3">
            <a:extLst>
              <a:ext uri="{FF2B5EF4-FFF2-40B4-BE49-F238E27FC236}">
                <a16:creationId xmlns:a16="http://schemas.microsoft.com/office/drawing/2014/main" id="{BEF39E3D-0177-483E-94E5-0562C150F9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 dirty="0"/>
          </a:p>
          <a:p>
            <a:pPr>
              <a:spcBef>
                <a:spcPct val="0"/>
              </a:spcBef>
              <a:buClrTx/>
              <a:buFontTx/>
              <a:buNone/>
            </a:pPr>
            <a:fld id="{4D9C05E8-64AD-47A2-A787-781AF20E9777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AT" altLang="de-DE" sz="800" dirty="0">
              <a:solidFill>
                <a:srgbClr val="626B71"/>
              </a:solidFill>
            </a:endParaRPr>
          </a:p>
        </p:txBody>
      </p:sp>
      <p:sp>
        <p:nvSpPr>
          <p:cNvPr id="5126" name="Fußzeilenplatzhalter 4">
            <a:extLst>
              <a:ext uri="{FF2B5EF4-FFF2-40B4-BE49-F238E27FC236}">
                <a16:creationId xmlns:a16="http://schemas.microsoft.com/office/drawing/2014/main" id="{EBF5F04D-D49C-47B9-ABFD-0A9D5EC0EF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>
                <a:solidFill>
                  <a:srgbClr val="626B71"/>
                </a:solidFill>
              </a:rPr>
              <a:t> © FH Technikum Wien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761C44C-04FA-4AC0-8213-570D8A8143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13768" r="6348"/>
          <a:stretch/>
        </p:blipFill>
        <p:spPr>
          <a:xfrm>
            <a:off x="4644008" y="2708920"/>
            <a:ext cx="4446744" cy="295232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74"/>
    </mc:Choice>
    <mc:Fallback xmlns="">
      <p:transition spd="slow" advTm="604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5648-E5E1-449A-BCFD-96798DAA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 - nRF51 DK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D2DECF2-4B7A-4249-9E56-1CBF3E24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9"/>
            <a:ext cx="4263520" cy="4067770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BC11CC3-3346-43B8-A233-924EA8F6A6E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188" y="1796256"/>
            <a:ext cx="4392860" cy="4175125"/>
          </a:xfrm>
        </p:spPr>
        <p:txBody>
          <a:bodyPr/>
          <a:lstStyle/>
          <a:p>
            <a:r>
              <a:rPr lang="de-AT" dirty="0"/>
              <a:t>nRF5x </a:t>
            </a:r>
            <a:r>
              <a:rPr lang="de-AT" dirty="0" err="1"/>
              <a:t>development</a:t>
            </a:r>
            <a:r>
              <a:rPr lang="de-AT" dirty="0"/>
              <a:t> kit</a:t>
            </a:r>
          </a:p>
          <a:p>
            <a:endParaRPr lang="de-AT" dirty="0"/>
          </a:p>
          <a:p>
            <a:pPr lvl="1"/>
            <a:r>
              <a:rPr lang="de-AT" dirty="0" err="1"/>
              <a:t>Onboard</a:t>
            </a:r>
            <a:r>
              <a:rPr lang="de-AT" dirty="0"/>
              <a:t> JLINK </a:t>
            </a:r>
            <a:r>
              <a:rPr lang="de-AT" dirty="0" err="1"/>
              <a:t>interface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 err="1"/>
              <a:t>Programming</a:t>
            </a:r>
            <a:r>
              <a:rPr lang="de-AT" dirty="0"/>
              <a:t> / </a:t>
            </a:r>
            <a:r>
              <a:rPr lang="de-AT" dirty="0" err="1"/>
              <a:t>debugging</a:t>
            </a:r>
            <a:r>
              <a:rPr lang="de-AT" dirty="0"/>
              <a:t> 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nRFx</a:t>
            </a:r>
            <a:r>
              <a:rPr lang="de-AT" dirty="0"/>
              <a:t> </a:t>
            </a:r>
            <a:r>
              <a:rPr lang="de-AT" dirty="0" err="1"/>
              <a:t>chips</a:t>
            </a:r>
            <a:r>
              <a:rPr lang="de-AT" dirty="0"/>
              <a:t> via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wire</a:t>
            </a:r>
            <a:r>
              <a:rPr lang="de-AT" dirty="0"/>
              <a:t> </a:t>
            </a:r>
            <a:r>
              <a:rPr lang="de-AT" dirty="0" err="1"/>
              <a:t>debug</a:t>
            </a:r>
            <a:r>
              <a:rPr lang="de-AT" dirty="0"/>
              <a:t> </a:t>
            </a:r>
            <a:r>
              <a:rPr lang="de-AT" dirty="0" err="1"/>
              <a:t>interface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BC4C5-C78B-4049-BFF9-23F8E73E8C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AT" altLang="de-DE"/>
          </a:p>
          <a:p>
            <a:fld id="{FB820BD9-F2F0-424A-97DB-A6A1E53185F5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A96F4-61F5-4F79-9185-4079665AC5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de-AT" dirty="0"/>
          </a:p>
          <a:p>
            <a:pPr>
              <a:defRPr/>
            </a:pPr>
            <a:r>
              <a:rPr lang="de-AT" dirty="0"/>
              <a:t>© FH Technikum Wien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6CA286-7E61-4218-AEBB-5B84F383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79" y="1219200"/>
            <a:ext cx="2144639" cy="20595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4C95FA-496E-4266-A607-B0428733C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6" y="4437112"/>
            <a:ext cx="4653188" cy="936104"/>
          </a:xfrm>
          <a:prstGeom prst="rect">
            <a:avLst/>
          </a:prstGeom>
        </p:spPr>
      </p:pic>
      <p:sp>
        <p:nvSpPr>
          <p:cNvPr id="18" name="Parallelogramm 17">
            <a:extLst>
              <a:ext uri="{FF2B5EF4-FFF2-40B4-BE49-F238E27FC236}">
                <a16:creationId xmlns:a16="http://schemas.microsoft.com/office/drawing/2014/main" id="{BB97B625-4DD9-451E-8C64-22B2C84D8CEC}"/>
              </a:ext>
            </a:extLst>
          </p:cNvPr>
          <p:cNvSpPr/>
          <p:nvPr/>
        </p:nvSpPr>
        <p:spPr>
          <a:xfrm flipH="1">
            <a:off x="7596335" y="2852937"/>
            <a:ext cx="216024" cy="72008"/>
          </a:xfrm>
          <a:prstGeom prst="parallelogram">
            <a:avLst>
              <a:gd name="adj" fmla="val 0"/>
            </a:avLst>
          </a:prstGeom>
          <a:solidFill>
            <a:srgbClr val="E71224">
              <a:alpha val="75000"/>
            </a:srgbClr>
          </a:solidFill>
          <a:ln w="12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E71224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22F450-FC28-492C-867D-7B8D0BF41B46}"/>
              </a:ext>
            </a:extLst>
          </p:cNvPr>
          <p:cNvSpPr/>
          <p:nvPr/>
        </p:nvSpPr>
        <p:spPr>
          <a:xfrm>
            <a:off x="7596335" y="2961606"/>
            <a:ext cx="216024" cy="72008"/>
          </a:xfrm>
          <a:prstGeom prst="rect">
            <a:avLst/>
          </a:prstGeom>
          <a:solidFill>
            <a:srgbClr val="000000">
              <a:alpha val="75000"/>
            </a:srgbClr>
          </a:solidFill>
          <a:ln w="12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00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EE26FE4-33FC-45D9-9AF4-0F22FDE2B8D8}"/>
              </a:ext>
            </a:extLst>
          </p:cNvPr>
          <p:cNvSpPr/>
          <p:nvPr/>
        </p:nvSpPr>
        <p:spPr>
          <a:xfrm>
            <a:off x="8028384" y="2968493"/>
            <a:ext cx="215570" cy="74232"/>
          </a:xfrm>
          <a:prstGeom prst="rect">
            <a:avLst/>
          </a:prstGeom>
          <a:solidFill>
            <a:srgbClr val="FF00FF">
              <a:alpha val="75000"/>
            </a:srgbClr>
          </a:solidFill>
          <a:ln w="240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FF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21405B8-5059-4345-BC27-E4ECD0C4194B}"/>
              </a:ext>
            </a:extLst>
          </p:cNvPr>
          <p:cNvSpPr/>
          <p:nvPr/>
        </p:nvSpPr>
        <p:spPr>
          <a:xfrm>
            <a:off x="8028838" y="2852938"/>
            <a:ext cx="215570" cy="74232"/>
          </a:xfrm>
          <a:prstGeom prst="rect">
            <a:avLst/>
          </a:prstGeom>
          <a:solidFill>
            <a:srgbClr val="F6630D">
              <a:alpha val="75000"/>
            </a:srgbClr>
          </a:solidFill>
          <a:ln w="24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66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25"/>
    </mc:Choice>
    <mc:Fallback xmlns="">
      <p:transition spd="slow" advTm="845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5BD2-5517-4470-AD4D-DFBF581D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Toolchain</a:t>
            </a:r>
            <a:r>
              <a:rPr lang="de-AT" dirty="0"/>
              <a:t> / SDK / Drivers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B17164-D310-4305-AA6D-8DFFE5F4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19" y="1700808"/>
            <a:ext cx="7848600" cy="4175125"/>
          </a:xfrm>
        </p:spPr>
        <p:txBody>
          <a:bodyPr/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GNU Arm Embedded </a:t>
            </a:r>
            <a:r>
              <a:rPr lang="de-AT" dirty="0" err="1"/>
              <a:t>Toolchain</a:t>
            </a:r>
            <a:endParaRPr lang="de-AT" dirty="0"/>
          </a:p>
          <a:p>
            <a:pPr lvl="1"/>
            <a:r>
              <a:rPr lang="de-AT" dirty="0"/>
              <a:t>GCC</a:t>
            </a:r>
          </a:p>
          <a:p>
            <a:pPr lvl="1"/>
            <a:r>
              <a:rPr lang="de-AT" dirty="0"/>
              <a:t>GDB</a:t>
            </a:r>
          </a:p>
          <a:p>
            <a:r>
              <a:rPr lang="de-AT" dirty="0" err="1"/>
              <a:t>nrfjprog</a:t>
            </a:r>
            <a:r>
              <a:rPr lang="de-AT" dirty="0"/>
              <a:t> - </a:t>
            </a:r>
            <a:r>
              <a:rPr lang="de-AT" dirty="0" err="1"/>
              <a:t>Programming</a:t>
            </a:r>
            <a:r>
              <a:rPr lang="de-AT" dirty="0"/>
              <a:t> Tool</a:t>
            </a:r>
          </a:p>
          <a:p>
            <a:pPr lvl="1"/>
            <a:r>
              <a:rPr lang="de-AT" dirty="0"/>
              <a:t>Command </a:t>
            </a:r>
            <a:r>
              <a:rPr lang="de-AT" dirty="0" err="1"/>
              <a:t>line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load</a:t>
            </a:r>
            <a:r>
              <a:rPr lang="de-AT" dirty="0"/>
              <a:t> FW via SWD</a:t>
            </a:r>
          </a:p>
          <a:p>
            <a:r>
              <a:rPr lang="de-AT" dirty="0"/>
              <a:t>SDK nRF5 12.3.0</a:t>
            </a:r>
          </a:p>
          <a:p>
            <a:pPr lvl="1"/>
            <a:r>
              <a:rPr lang="de-AT" dirty="0" err="1"/>
              <a:t>Examples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makefiles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GCC</a:t>
            </a:r>
          </a:p>
          <a:p>
            <a:pPr lvl="1"/>
            <a:r>
              <a:rPr lang="de-AT" dirty="0" err="1"/>
              <a:t>Provides</a:t>
            </a:r>
            <a:r>
              <a:rPr lang="de-AT" dirty="0"/>
              <a:t> HID </a:t>
            </a:r>
            <a:r>
              <a:rPr lang="de-AT" dirty="0" err="1"/>
              <a:t>mouse</a:t>
            </a:r>
            <a:r>
              <a:rPr lang="de-AT" dirty="0"/>
              <a:t> BLE </a:t>
            </a:r>
            <a:r>
              <a:rPr lang="de-AT" dirty="0" err="1"/>
              <a:t>profile</a:t>
            </a:r>
            <a:endParaRPr lang="de-AT" dirty="0"/>
          </a:p>
          <a:p>
            <a:r>
              <a:rPr lang="de-AT" dirty="0"/>
              <a:t>BMI160 Driver</a:t>
            </a:r>
          </a:p>
          <a:p>
            <a:pPr lvl="1"/>
            <a:r>
              <a:rPr lang="de-AT" dirty="0" err="1"/>
              <a:t>Gyroscope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r>
              <a:rPr lang="de-AT" dirty="0"/>
              <a:t> (sample rate, </a:t>
            </a:r>
            <a:r>
              <a:rPr lang="de-AT" dirty="0" err="1"/>
              <a:t>measurement</a:t>
            </a:r>
            <a:r>
              <a:rPr lang="de-AT" dirty="0"/>
              <a:t> </a:t>
            </a:r>
            <a:r>
              <a:rPr lang="de-AT" dirty="0" err="1"/>
              <a:t>range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Interrupt </a:t>
            </a:r>
            <a:r>
              <a:rPr lang="de-AT" dirty="0" err="1"/>
              <a:t>configuration</a:t>
            </a:r>
            <a:endParaRPr lang="de-AT" dirty="0"/>
          </a:p>
          <a:p>
            <a:pPr lvl="1"/>
            <a:r>
              <a:rPr lang="de-AT" dirty="0"/>
              <a:t>Auto </a:t>
            </a:r>
            <a:r>
              <a:rPr lang="de-AT" dirty="0" err="1"/>
              <a:t>calibration</a:t>
            </a:r>
            <a:endParaRPr lang="de-AT" dirty="0"/>
          </a:p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EA92E6-2B75-47E6-898B-8C71E7894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00185A13-33DF-46FF-A3A8-803418EA3FCC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AA931D-79DB-4D53-9D56-52B6C77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500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07"/>
    </mc:Choice>
    <mc:Fallback xmlns="">
      <p:transition spd="slow" advTm="1203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6">
            <a:extLst>
              <a:ext uri="{FF2B5EF4-FFF2-40B4-BE49-F238E27FC236}">
                <a16:creationId xmlns:a16="http://schemas.microsoft.com/office/drawing/2014/main" id="{072E6D0E-C3C2-4289-AE6E-33EB4C22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860702"/>
            <a:ext cx="6841132" cy="622300"/>
          </a:xfrm>
        </p:spPr>
        <p:txBody>
          <a:bodyPr/>
          <a:lstStyle/>
          <a:p>
            <a:r>
              <a:rPr lang="de-AT" altLang="de-DE" dirty="0"/>
              <a:t>SPI – Serial </a:t>
            </a:r>
            <a:r>
              <a:rPr lang="de-AT" altLang="de-DE" dirty="0" err="1"/>
              <a:t>Peripheral</a:t>
            </a:r>
            <a:r>
              <a:rPr lang="de-AT" altLang="de-DE" dirty="0"/>
              <a:t> Interface</a:t>
            </a:r>
          </a:p>
        </p:txBody>
      </p:sp>
      <p:sp>
        <p:nvSpPr>
          <p:cNvPr id="6148" name="Foliennummernplatzhalter 4">
            <a:extLst>
              <a:ext uri="{FF2B5EF4-FFF2-40B4-BE49-F238E27FC236}">
                <a16:creationId xmlns:a16="http://schemas.microsoft.com/office/drawing/2014/main" id="{591D126D-8F50-4D92-8633-004DD4DE8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de-AT" altLang="de-DE" sz="1000"/>
          </a:p>
          <a:p>
            <a:pPr>
              <a:spcBef>
                <a:spcPct val="0"/>
              </a:spcBef>
              <a:buClrTx/>
              <a:buFontTx/>
              <a:buNone/>
            </a:pPr>
            <a:fld id="{6CF83295-43A5-4BBA-9513-9A5D8A5FD9BE}" type="slidenum">
              <a:rPr lang="de-AT" altLang="de-DE" sz="800">
                <a:solidFill>
                  <a:srgbClr val="626B7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149" name="Fußzeilenplatzhalter 5">
            <a:extLst>
              <a:ext uri="{FF2B5EF4-FFF2-40B4-BE49-F238E27FC236}">
                <a16:creationId xmlns:a16="http://schemas.microsoft.com/office/drawing/2014/main" id="{66402CB7-FEB0-4300-A4D3-D72CB3FE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59C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AT" altLang="de-DE" sz="800" dirty="0">
                <a:solidFill>
                  <a:srgbClr val="626B71"/>
                </a:solidFill>
              </a:rPr>
              <a:t> © FH Technikum Wien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78889A-BCDB-4A4E-BE82-BF69B238F666}"/>
              </a:ext>
            </a:extLst>
          </p:cNvPr>
          <p:cNvSpPr/>
          <p:nvPr/>
        </p:nvSpPr>
        <p:spPr>
          <a:xfrm>
            <a:off x="591435" y="1953101"/>
            <a:ext cx="1514008" cy="204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solidFill>
                  <a:schemeClr val="tx1"/>
                </a:solidFill>
              </a:rPr>
              <a:t>nRF51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9A80A92-F299-428E-9D2F-3E43D346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071" y="1986075"/>
            <a:ext cx="1750566" cy="200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de-AT" sz="3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de-AT" sz="3200" dirty="0">
                <a:solidFill>
                  <a:schemeClr val="tx1"/>
                </a:solidFill>
              </a:rPr>
              <a:t>BMI160</a:t>
            </a:r>
          </a:p>
          <a:p>
            <a:pPr marL="0" indent="0">
              <a:buNone/>
            </a:pPr>
            <a:endParaRPr lang="de-AT" sz="32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EB21EA-1052-46A5-8B55-BF3201574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01" y="1877170"/>
            <a:ext cx="3621754" cy="229578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CB1AEF2-DDCB-4AA7-BF45-53523FDD0CC7}"/>
              </a:ext>
            </a:extLst>
          </p:cNvPr>
          <p:cNvSpPr/>
          <p:nvPr/>
        </p:nvSpPr>
        <p:spPr>
          <a:xfrm>
            <a:off x="500870" y="4748017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SCK: Serial Clock (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master</a:t>
            </a:r>
            <a:r>
              <a:rPr lang="de-AT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98EFB89-C24F-429B-84D9-5657B18B0535}"/>
              </a:ext>
            </a:extLst>
          </p:cNvPr>
          <p:cNvSpPr/>
          <p:nvPr/>
        </p:nvSpPr>
        <p:spPr>
          <a:xfrm>
            <a:off x="513915" y="511677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MOSI: Master Out Slave In (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master</a:t>
            </a:r>
            <a:r>
              <a:rPr lang="de-AT" dirty="0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FF358C-17FA-48B0-9115-0AA62FE5F7DC}"/>
              </a:ext>
            </a:extLst>
          </p:cNvPr>
          <p:cNvSpPr/>
          <p:nvPr/>
        </p:nvSpPr>
        <p:spPr>
          <a:xfrm>
            <a:off x="510531" y="5486111"/>
            <a:ext cx="606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MISO: Master In Slave Out (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slave</a:t>
            </a:r>
            <a:r>
              <a:rPr lang="de-AT" dirty="0"/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FB7C2-CB86-4ED0-A860-136636C0E326}"/>
              </a:ext>
            </a:extLst>
          </p:cNvPr>
          <p:cNvSpPr/>
          <p:nvPr/>
        </p:nvSpPr>
        <p:spPr>
          <a:xfrm>
            <a:off x="498429" y="4430118"/>
            <a:ext cx="606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SS: Slave Select (</a:t>
            </a:r>
            <a:r>
              <a:rPr lang="de-AT" dirty="0" err="1"/>
              <a:t>active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,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master</a:t>
            </a:r>
            <a:r>
              <a:rPr lang="de-AT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61B1CA-6266-4D2D-A5F3-4B0C545970C9}"/>
              </a:ext>
            </a:extLst>
          </p:cNvPr>
          <p:cNvSpPr txBox="1"/>
          <p:nvPr/>
        </p:nvSpPr>
        <p:spPr>
          <a:xfrm>
            <a:off x="899592" y="1570486"/>
            <a:ext cx="151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019AD1A-690D-415F-9066-6A20912FFA5B}"/>
              </a:ext>
            </a:extLst>
          </p:cNvPr>
          <p:cNvSpPr txBox="1"/>
          <p:nvPr/>
        </p:nvSpPr>
        <p:spPr>
          <a:xfrm>
            <a:off x="7164288" y="16104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Slave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47"/>
    </mc:Choice>
    <mc:Fallback xmlns="">
      <p:transition spd="slow" advTm="87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7B4B-78A9-4501-886E-AEEAC1D1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714B12A-2404-407E-ADE0-E668BE027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3" b="18015"/>
          <a:stretch/>
        </p:blipFill>
        <p:spPr>
          <a:xfrm>
            <a:off x="4313386" y="1644317"/>
            <a:ext cx="3752605" cy="44873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0B8A-0B8B-49C6-ACE4-569D840F7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FB820BD9-F2F0-424A-97DB-A6A1E53185F5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90132-8D0E-4DBC-BB1D-9396D03B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367FC3-0F3C-4CE0-A048-1851B3C2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594357"/>
            <a:ext cx="1150099" cy="5518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C1F470-5952-4BA2-826A-9918DD73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62" y="2611713"/>
            <a:ext cx="1217593" cy="58133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3313CA68-F9DF-42DA-B2F9-43110CFD1A9C}"/>
              </a:ext>
            </a:extLst>
          </p:cNvPr>
          <p:cNvSpPr/>
          <p:nvPr/>
        </p:nvSpPr>
        <p:spPr>
          <a:xfrm>
            <a:off x="1039928" y="1547918"/>
            <a:ext cx="1872536" cy="402936"/>
          </a:xfrm>
          <a:prstGeom prst="ellipse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650F63-E853-43EE-B55D-07CECB2767A0}"/>
              </a:ext>
            </a:extLst>
          </p:cNvPr>
          <p:cNvSpPr/>
          <p:nvPr/>
        </p:nvSpPr>
        <p:spPr>
          <a:xfrm>
            <a:off x="978350" y="3683521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BLE INIT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18E7E3-9804-431A-8D1B-6556DD4E623E}"/>
              </a:ext>
            </a:extLst>
          </p:cNvPr>
          <p:cNvSpPr/>
          <p:nvPr/>
        </p:nvSpPr>
        <p:spPr>
          <a:xfrm>
            <a:off x="975523" y="2191973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SPI INIT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33E1C6-C301-474D-B5AF-AAD75EDF4AF9}"/>
              </a:ext>
            </a:extLst>
          </p:cNvPr>
          <p:cNvSpPr/>
          <p:nvPr/>
        </p:nvSpPr>
        <p:spPr>
          <a:xfrm>
            <a:off x="975523" y="2689156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BMI160 INIT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1A6DC7C-A2EE-4E4C-9DC2-8ED0E3D1541E}"/>
              </a:ext>
            </a:extLst>
          </p:cNvPr>
          <p:cNvSpPr/>
          <p:nvPr/>
        </p:nvSpPr>
        <p:spPr>
          <a:xfrm>
            <a:off x="971618" y="3186339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GPIOTE INIT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AD4B7BD-EF48-4F49-B969-A0EC4770F1CC}"/>
              </a:ext>
            </a:extLst>
          </p:cNvPr>
          <p:cNvSpPr/>
          <p:nvPr/>
        </p:nvSpPr>
        <p:spPr>
          <a:xfrm>
            <a:off x="959006" y="5117858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Read GYRO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1D0A7DB-723D-43C0-99D3-BEDEE4E643D5}"/>
              </a:ext>
            </a:extLst>
          </p:cNvPr>
          <p:cNvSpPr/>
          <p:nvPr/>
        </p:nvSpPr>
        <p:spPr>
          <a:xfrm>
            <a:off x="959005" y="5627148"/>
            <a:ext cx="1990035" cy="260362"/>
          </a:xfrm>
          <a:prstGeom prst="rect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Send Mouse Pos</a:t>
            </a:r>
          </a:p>
        </p:txBody>
      </p:sp>
      <p:sp>
        <p:nvSpPr>
          <p:cNvPr id="29" name="Raute 28">
            <a:extLst>
              <a:ext uri="{FF2B5EF4-FFF2-40B4-BE49-F238E27FC236}">
                <a16:creationId xmlns:a16="http://schemas.microsoft.com/office/drawing/2014/main" id="{0F0C14BB-1395-4DD2-95DD-B78368C26448}"/>
              </a:ext>
            </a:extLst>
          </p:cNvPr>
          <p:cNvSpPr/>
          <p:nvPr/>
        </p:nvSpPr>
        <p:spPr>
          <a:xfrm>
            <a:off x="1025471" y="4161610"/>
            <a:ext cx="1882328" cy="619317"/>
          </a:xfrm>
          <a:prstGeom prst="diamond">
            <a:avLst/>
          </a:prstGeom>
          <a:solidFill>
            <a:srgbClr val="33CCFF">
              <a:alpha val="75000"/>
            </a:srgbClr>
          </a:solidFill>
          <a:ln w="24000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DATA Ready?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5B323E8-04F5-4459-BA92-D417A02C528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1970541" y="1950854"/>
            <a:ext cx="5655" cy="2411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AB26763-6E10-4395-9C7F-88FD7CDDB69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70541" y="2452335"/>
            <a:ext cx="0" cy="2368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DBFACF9-6093-477C-9F0D-F21022217B0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66636" y="2949518"/>
            <a:ext cx="3905" cy="2368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071F748-AED1-4D81-B23E-6A31E44994FB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1966636" y="3446701"/>
            <a:ext cx="6732" cy="2368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4D669A6-0081-491A-BCF5-AF334F13F6BC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 flipH="1">
            <a:off x="1966635" y="3943883"/>
            <a:ext cx="6733" cy="2177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176FC26-8EEF-4459-9F1B-C7B6E696BD05}"/>
              </a:ext>
            </a:extLst>
          </p:cNvPr>
          <p:cNvCxnSpPr>
            <a:stCxn id="29" idx="2"/>
            <a:endCxn id="21" idx="0"/>
          </p:cNvCxnSpPr>
          <p:nvPr/>
        </p:nvCxnSpPr>
        <p:spPr>
          <a:xfrm flipH="1">
            <a:off x="1954024" y="4780927"/>
            <a:ext cx="12611" cy="3369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C5445B2-82C9-48F1-A66F-B22CC4CAD7F3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1954023" y="5378220"/>
            <a:ext cx="1" cy="248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665ABC83-53D6-44CC-80BD-34A34AA11E01}"/>
              </a:ext>
            </a:extLst>
          </p:cNvPr>
          <p:cNvCxnSpPr>
            <a:cxnSpLocks/>
            <a:stCxn id="22" idx="2"/>
            <a:endCxn id="29" idx="1"/>
          </p:cNvCxnSpPr>
          <p:nvPr/>
        </p:nvCxnSpPr>
        <p:spPr>
          <a:xfrm rot="5400000" flipH="1">
            <a:off x="781626" y="4715114"/>
            <a:ext cx="1416241" cy="928552"/>
          </a:xfrm>
          <a:prstGeom prst="bentConnector4">
            <a:avLst>
              <a:gd name="adj1" fmla="val -16141"/>
              <a:gd name="adj2" fmla="val 1317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63419DC2-9113-4502-B60F-FC40A20C3F4F}"/>
              </a:ext>
            </a:extLst>
          </p:cNvPr>
          <p:cNvCxnSpPr>
            <a:stCxn id="29" idx="3"/>
          </p:cNvCxnSpPr>
          <p:nvPr/>
        </p:nvCxnSpPr>
        <p:spPr>
          <a:xfrm flipH="1">
            <a:off x="1966635" y="4471269"/>
            <a:ext cx="941164" cy="1622027"/>
          </a:xfrm>
          <a:prstGeom prst="bentConnector4">
            <a:avLst>
              <a:gd name="adj1" fmla="val -38577"/>
              <a:gd name="adj2" fmla="val 1014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69D830E-C141-44D4-8F1B-BD74FC962E1A}"/>
              </a:ext>
            </a:extLst>
          </p:cNvPr>
          <p:cNvCxnSpPr>
            <a:cxnSpLocks/>
          </p:cNvCxnSpPr>
          <p:nvPr/>
        </p:nvCxnSpPr>
        <p:spPr>
          <a:xfrm>
            <a:off x="2896129" y="4471268"/>
            <a:ext cx="235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"/>
    </mc:Choice>
    <mc:Fallback xmlns="">
      <p:transition spd="slow" advTm="20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334E-9EAF-465D-AF9D-ACF9A685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Issues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09DE3-107A-4388-9731-155578AE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SPI </a:t>
            </a:r>
            <a:r>
              <a:rPr lang="de-AT" dirty="0" err="1"/>
              <a:t>connection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nRF51 and BMI160</a:t>
            </a:r>
          </a:p>
          <a:p>
            <a:endParaRPr lang="de-AT" dirty="0"/>
          </a:p>
          <a:p>
            <a:r>
              <a:rPr lang="de-AT" dirty="0"/>
              <a:t>Hardware </a:t>
            </a:r>
            <a:r>
              <a:rPr lang="de-AT" dirty="0" err="1"/>
              <a:t>connection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</a:t>
            </a:r>
            <a:r>
              <a:rPr lang="de-AT" dirty="0"/>
              <a:t> </a:t>
            </a:r>
            <a:r>
              <a:rPr lang="de-AT" dirty="0" err="1"/>
              <a:t>interface</a:t>
            </a:r>
            <a:endParaRPr lang="de-AT" dirty="0"/>
          </a:p>
          <a:p>
            <a:endParaRPr lang="de-AT" dirty="0"/>
          </a:p>
          <a:p>
            <a:r>
              <a:rPr lang="de-AT" dirty="0"/>
              <a:t>Bias </a:t>
            </a:r>
            <a:r>
              <a:rPr lang="de-AT" dirty="0" err="1"/>
              <a:t>error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gyroscope</a:t>
            </a:r>
            <a:r>
              <a:rPr lang="de-AT" dirty="0"/>
              <a:t> 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autocalibration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Auto-Click 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motion</a:t>
            </a:r>
            <a:r>
              <a:rPr lang="de-AT" dirty="0"/>
              <a:t> </a:t>
            </a:r>
            <a:r>
              <a:rPr lang="de-AT" dirty="0" err="1"/>
              <a:t>interrupt</a:t>
            </a:r>
            <a:r>
              <a:rPr lang="de-AT" dirty="0"/>
              <a:t> </a:t>
            </a:r>
            <a:r>
              <a:rPr lang="de-AT" dirty="0" err="1"/>
              <a:t>works</a:t>
            </a:r>
            <a:endParaRPr lang="de-AT" dirty="0"/>
          </a:p>
          <a:p>
            <a:pPr lvl="1"/>
            <a:r>
              <a:rPr lang="de-AT" dirty="0"/>
              <a:t>The packet </a:t>
            </a:r>
            <a:r>
              <a:rPr lang="de-AT" dirty="0" err="1"/>
              <a:t>is</a:t>
            </a:r>
            <a:r>
              <a:rPr lang="de-AT" dirty="0"/>
              <a:t> not send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B68EE5-6BEF-4A55-9856-AAA212BB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FB820BD9-F2F0-424A-97DB-A6A1E53185F5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7A27C-1A1A-4C16-BFF7-BD21CCD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858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"/>
    </mc:Choice>
    <mc:Fallback xmlns="">
      <p:transition spd="slow" advTm="7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F8A98-8E4E-4907-A9AD-7DACCE5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46287-D37C-4B18-A8D3-B3C5B74F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Device Firmware Update</a:t>
            </a:r>
          </a:p>
          <a:p>
            <a:endParaRPr lang="de-AT" dirty="0"/>
          </a:p>
          <a:p>
            <a:r>
              <a:rPr lang="de-AT" dirty="0"/>
              <a:t>Power </a:t>
            </a:r>
            <a:r>
              <a:rPr lang="de-AT" dirty="0" err="1"/>
              <a:t>optimization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Fix </a:t>
            </a:r>
            <a:r>
              <a:rPr lang="de-AT" dirty="0" err="1"/>
              <a:t>mouse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issue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5663C-18B0-44AC-AE26-FF7FA17E0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/>
          </a:p>
          <a:p>
            <a:fld id="{FB820BD9-F2F0-424A-97DB-A6A1E53185F5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7A3B6-A4BA-437D-91F4-A42D71FE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0868156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PT_MS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Vorlage_PPT_BST_MST</Template>
  <TotalTime>0</TotalTime>
  <Words>294</Words>
  <Application>Microsoft Office PowerPoint</Application>
  <PresentationFormat>Bildschirmpräsentation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Wingdings</vt:lpstr>
      <vt:lpstr>Vorlage_PPT_MSE</vt:lpstr>
      <vt:lpstr>BLE mouse controlled by head movements</vt:lpstr>
      <vt:lpstr>Introduction</vt:lpstr>
      <vt:lpstr>Hardware – Metawear C </vt:lpstr>
      <vt:lpstr>Hardware - nRF51 DK </vt:lpstr>
      <vt:lpstr>Toolchain / SDK / Drivers</vt:lpstr>
      <vt:lpstr>SPI – Serial Peripheral Interface</vt:lpstr>
      <vt:lpstr>Implementation</vt:lpstr>
      <vt:lpstr>Issues</vt:lpstr>
      <vt:lpstr>Outlook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head movment mouse</dc:title>
  <dc:creator>Stefan Schoenbauer</dc:creator>
  <cp:lastModifiedBy>Stefan Schoenbauer</cp:lastModifiedBy>
  <cp:revision>34</cp:revision>
  <dcterms:created xsi:type="dcterms:W3CDTF">2017-11-29T18:40:42Z</dcterms:created>
  <dcterms:modified xsi:type="dcterms:W3CDTF">2017-11-30T14:33:35Z</dcterms:modified>
</cp:coreProperties>
</file>