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68" r:id="rId16"/>
    <p:sldId id="269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0D1B-40E5-4D27-89D2-66E8A1D1E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895" y="2086254"/>
            <a:ext cx="10164932" cy="1271725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latin typeface="Algerian" panose="04020705040A02060702" pitchFamily="82" charset="0"/>
              </a:rPr>
              <a:t>Face Mask Monitoring and Notification System Using Computer Vision and Deep Learning.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2758B-8EC9-48AE-990A-97BF4C66B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238" y="3177636"/>
            <a:ext cx="8723543" cy="360686"/>
          </a:xfrm>
        </p:spPr>
        <p:txBody>
          <a:bodyPr anchor="b">
            <a:normAutofit/>
          </a:bodyPr>
          <a:lstStyle/>
          <a:p>
            <a:pPr algn="r"/>
            <a:r>
              <a:rPr lang="en-US" sz="1600" dirty="0"/>
              <a:t>PRESENTED BY GROUP 5</a:t>
            </a:r>
          </a:p>
        </p:txBody>
      </p:sp>
    </p:spTree>
    <p:extLst>
      <p:ext uri="{BB962C8B-B14F-4D97-AF65-F5344CB8AC3E}">
        <p14:creationId xmlns:p14="http://schemas.microsoft.com/office/powerpoint/2010/main" val="24937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0C1A-6A3C-45B5-BE8F-B29DD018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7456"/>
            <a:ext cx="10353761" cy="1326321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E238-8777-4815-A1D5-95B3F74D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80654"/>
            <a:ext cx="10353762" cy="20853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LANGUAGE -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OPENCV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TENSORFLOW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GOOGLE COLAB</a:t>
            </a:r>
          </a:p>
        </p:txBody>
      </p:sp>
    </p:spTree>
    <p:extLst>
      <p:ext uri="{BB962C8B-B14F-4D97-AF65-F5344CB8AC3E}">
        <p14:creationId xmlns:p14="http://schemas.microsoft.com/office/powerpoint/2010/main" val="263707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A3AD98-08F9-42E6-BFE6-5198238EDEF1}"/>
              </a:ext>
            </a:extLst>
          </p:cNvPr>
          <p:cNvSpPr txBox="1">
            <a:spLocks/>
          </p:cNvSpPr>
          <p:nvPr/>
        </p:nvSpPr>
        <p:spPr>
          <a:xfrm>
            <a:off x="1061161" y="4602514"/>
            <a:ext cx="10353762" cy="13544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i="0" dirty="0">
                <a:effectLst/>
              </a:rPr>
              <a:t>Python is an interpreted, object-oriented, high-level programming language with dynamic semantics. Its high-level built in data structures, combined with dynamic typing and dynamic binding, make it very attractive for Rapid Application Development, as well as for use as a scripting or glue language to connect existing components together.</a:t>
            </a: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799493-65A4-4147-BE42-602A0A6B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138" y="110142"/>
            <a:ext cx="5841724" cy="449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84CC4-F097-4304-8888-E8150518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38" y="653990"/>
            <a:ext cx="3648723" cy="36879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A2A502-ED89-4FA8-ADB6-7D91CFC9A36A}"/>
              </a:ext>
            </a:extLst>
          </p:cNvPr>
          <p:cNvSpPr txBox="1">
            <a:spLocks/>
          </p:cNvSpPr>
          <p:nvPr/>
        </p:nvSpPr>
        <p:spPr>
          <a:xfrm>
            <a:off x="1132182" y="4685225"/>
            <a:ext cx="10353762" cy="15187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i="0" dirty="0">
                <a:effectLst/>
              </a:rPr>
              <a:t>OpenCV (Open Source Computer Vision Library) is an open source computer vision and machine learning software library. OpenCV was built to provide a common infrastructure for computer vision applications and to accelerate the use of machine perception in the commercial products. Being a BSD-licensed product, OpenCV makes it easy for businesses to utilize and modify the code.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760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C55A90-30EF-47CA-8FF1-D45AFB024910}"/>
              </a:ext>
            </a:extLst>
          </p:cNvPr>
          <p:cNvSpPr txBox="1">
            <a:spLocks/>
          </p:cNvSpPr>
          <p:nvPr/>
        </p:nvSpPr>
        <p:spPr>
          <a:xfrm>
            <a:off x="1185448" y="4729614"/>
            <a:ext cx="10353762" cy="15187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800" b="0" i="0" dirty="0">
                <a:effectLst/>
              </a:rPr>
              <a:t>TensorFlow is a Python-friendly open source library for numerical computation that makes machine learning faster and easier.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C8F44-179B-43B8-A8FB-F73532BFC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409" y="378782"/>
            <a:ext cx="5103181" cy="39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8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FCEEEE-F50A-4D7E-BE47-AD53A8B6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359" y="408373"/>
            <a:ext cx="4261281" cy="37892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268A63-0DA9-4EE2-A24A-D4DC30878FE2}"/>
              </a:ext>
            </a:extLst>
          </p:cNvPr>
          <p:cNvSpPr txBox="1">
            <a:spLocks/>
          </p:cNvSpPr>
          <p:nvPr/>
        </p:nvSpPr>
        <p:spPr>
          <a:xfrm>
            <a:off x="1180123" y="3357980"/>
            <a:ext cx="10353762" cy="583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>
                <a:solidFill>
                  <a:srgbClr val="FFC000"/>
                </a:solidFill>
                <a:effectLst/>
              </a:rPr>
              <a:t>  				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0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000" dirty="0">
                <a:solidFill>
                  <a:srgbClr val="FFC000"/>
                </a:solidFill>
                <a:effectLst/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rgbClr val="FFC000"/>
                </a:solidFill>
                <a:effectLst/>
                <a:latin typeface="Berlin Sans FB" panose="020E0602020502020306" pitchFamily="34" charset="0"/>
              </a:rPr>
              <a:t>colab</a:t>
            </a:r>
            <a:endParaRPr lang="en-US" sz="3000" b="0" i="0" dirty="0">
              <a:solidFill>
                <a:srgbClr val="FFC000"/>
              </a:solidFill>
              <a:effectLst/>
              <a:latin typeface="Berlin Sans FB" panose="020E0602020502020306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2842B1-F533-4BE7-A723-8EA208B7B013}"/>
              </a:ext>
            </a:extLst>
          </p:cNvPr>
          <p:cNvSpPr txBox="1">
            <a:spLocks/>
          </p:cNvSpPr>
          <p:nvPr/>
        </p:nvSpPr>
        <p:spPr>
          <a:xfrm>
            <a:off x="1283102" y="4268141"/>
            <a:ext cx="10353762" cy="11030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800" b="0" i="0" dirty="0">
                <a:effectLst/>
              </a:rPr>
              <a:t>Google colab/colaboratory is a product from </a:t>
            </a:r>
            <a:r>
              <a:rPr lang="en-US" sz="1800" b="1" i="0" dirty="0">
                <a:effectLst/>
              </a:rPr>
              <a:t>Google</a:t>
            </a:r>
            <a:r>
              <a:rPr lang="en-US" sz="1800" b="0" i="0" dirty="0">
                <a:effectLst/>
              </a:rPr>
              <a:t> Research. </a:t>
            </a:r>
            <a:r>
              <a:rPr lang="en-US" sz="1800" dirty="0">
                <a:effectLst/>
              </a:rPr>
              <a:t>It</a:t>
            </a:r>
            <a:r>
              <a:rPr lang="en-US" sz="1800" b="0" i="0" dirty="0">
                <a:effectLst/>
              </a:rPr>
              <a:t> allows anybody to write and execute arbitrary python code through the browser, and is especially well suited to machine learning, data analysis and education.</a:t>
            </a:r>
          </a:p>
        </p:txBody>
      </p:sp>
    </p:spTree>
    <p:extLst>
      <p:ext uri="{BB962C8B-B14F-4D97-AF65-F5344CB8AC3E}">
        <p14:creationId xmlns:p14="http://schemas.microsoft.com/office/powerpoint/2010/main" val="89060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3600-89E8-493B-B18E-188353FA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60" y="2947386"/>
            <a:ext cx="10353761" cy="81008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253358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7C83AE-6035-4427-8CDE-5145E9A2C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10" y="872002"/>
            <a:ext cx="3185949" cy="17688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E70F92-D9A0-48DC-B311-74088F94C8BC}"/>
              </a:ext>
            </a:extLst>
          </p:cNvPr>
          <p:cNvSpPr/>
          <p:nvPr/>
        </p:nvSpPr>
        <p:spPr>
          <a:xfrm>
            <a:off x="5512344" y="1125736"/>
            <a:ext cx="2334823" cy="13391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CAPTURING AND PROCESSING IMAGES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617744-E157-4BBB-A0B9-2AAF26A29D78}"/>
              </a:ext>
            </a:extLst>
          </p:cNvPr>
          <p:cNvSpPr txBox="1">
            <a:spLocks/>
          </p:cNvSpPr>
          <p:nvPr/>
        </p:nvSpPr>
        <p:spPr>
          <a:xfrm>
            <a:off x="1305043" y="2637992"/>
            <a:ext cx="1912858" cy="2574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effectLst/>
              </a:rPr>
              <a:t>WEBCAM/CAMERA</a:t>
            </a:r>
            <a:endParaRPr lang="en-US" sz="1200" b="1" i="0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06DEB-3B08-4EEB-A6C9-74128AD24306}"/>
              </a:ext>
            </a:extLst>
          </p:cNvPr>
          <p:cNvSpPr/>
          <p:nvPr/>
        </p:nvSpPr>
        <p:spPr>
          <a:xfrm>
            <a:off x="8961667" y="4032294"/>
            <a:ext cx="2334822" cy="16157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68D7A4-A3A4-4903-8438-24F51DC9F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10" y="3314466"/>
            <a:ext cx="4802820" cy="2741650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F64932-D415-4E76-9B41-BFC2E42ED16D}"/>
              </a:ext>
            </a:extLst>
          </p:cNvPr>
          <p:cNvSpPr txBox="1">
            <a:spLocks/>
          </p:cNvSpPr>
          <p:nvPr/>
        </p:nvSpPr>
        <p:spPr>
          <a:xfrm>
            <a:off x="2072073" y="6134469"/>
            <a:ext cx="1912858" cy="2840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0" dirty="0">
                <a:effectLst/>
              </a:rPr>
              <a:t>RESULT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36322E9-1E9F-4471-9340-36387D498A99}"/>
              </a:ext>
            </a:extLst>
          </p:cNvPr>
          <p:cNvSpPr/>
          <p:nvPr/>
        </p:nvSpPr>
        <p:spPr>
          <a:xfrm>
            <a:off x="4267201" y="1625315"/>
            <a:ext cx="1059401" cy="23765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CF03A6B-403A-4DB8-BC64-431141AE01E8}"/>
              </a:ext>
            </a:extLst>
          </p:cNvPr>
          <p:cNvSpPr/>
          <p:nvPr/>
        </p:nvSpPr>
        <p:spPr>
          <a:xfrm>
            <a:off x="9986863" y="2675036"/>
            <a:ext cx="284429" cy="114714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BBE7AD96-76C8-4BCE-9BBB-954A398141F8}"/>
              </a:ext>
            </a:extLst>
          </p:cNvPr>
          <p:cNvSpPr/>
          <p:nvPr/>
        </p:nvSpPr>
        <p:spPr>
          <a:xfrm>
            <a:off x="6167020" y="4685291"/>
            <a:ext cx="2115845" cy="309742"/>
          </a:xfrm>
          <a:prstGeom prst="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3E707-AD20-442E-9858-F014D1E1D57A}"/>
              </a:ext>
            </a:extLst>
          </p:cNvPr>
          <p:cNvSpPr/>
          <p:nvPr/>
        </p:nvSpPr>
        <p:spPr>
          <a:xfrm>
            <a:off x="8961667" y="1125735"/>
            <a:ext cx="2334823" cy="13391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DETECTING FACES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70094B-71DA-48D4-BC2B-5E6E61764552}"/>
              </a:ext>
            </a:extLst>
          </p:cNvPr>
          <p:cNvSpPr/>
          <p:nvPr/>
        </p:nvSpPr>
        <p:spPr>
          <a:xfrm>
            <a:off x="8002873" y="1637609"/>
            <a:ext cx="803088" cy="21306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2358-C892-4600-AF4C-8C3D78C8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4" y="423170"/>
            <a:ext cx="10353761" cy="562251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Progress report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A52B85-66FB-4A9D-B1C5-B2BB43A67C4C}"/>
              </a:ext>
            </a:extLst>
          </p:cNvPr>
          <p:cNvSpPr txBox="1">
            <a:spLocks/>
          </p:cNvSpPr>
          <p:nvPr/>
        </p:nvSpPr>
        <p:spPr>
          <a:xfrm>
            <a:off x="930728" y="1311789"/>
            <a:ext cx="9009138" cy="41322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IMAGE PROCESSING &amp; DATA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MAKING : </a:t>
            </a:r>
            <a:r>
              <a:rPr lang="en-US" sz="1800" dirty="0"/>
              <a:t>  </a:t>
            </a:r>
            <a:r>
              <a:rPr lang="en-US" sz="2000" dirty="0"/>
              <a:t>&gt;&gt; MODEL_0</a:t>
            </a:r>
          </a:p>
          <a:p>
            <a:pPr marL="0" indent="0">
              <a:buNone/>
            </a:pPr>
            <a:r>
              <a:rPr lang="en-US" sz="2000" dirty="0"/>
              <a:t>		      	&gt;&gt;MODEL_1</a:t>
            </a:r>
          </a:p>
          <a:p>
            <a:pPr marL="0" indent="0">
              <a:buNone/>
            </a:pPr>
            <a:r>
              <a:rPr lang="en-US" sz="2000" dirty="0"/>
              <a:t>		      	&gt;&gt;MODEL_2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2000" dirty="0"/>
              <a:t>&gt;&gt;MODEL_3</a:t>
            </a:r>
          </a:p>
          <a:p>
            <a:pPr marL="0" indent="0">
              <a:buNone/>
            </a:pPr>
            <a:r>
              <a:rPr lang="en-US" sz="2000" dirty="0"/>
              <a:t>3. </a:t>
            </a:r>
            <a:r>
              <a:rPr lang="en-US" sz="2000"/>
              <a:t>OUTPUT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6C99-1A6E-4B0E-8893-06671546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33400"/>
          </a:xfrm>
        </p:spPr>
        <p:txBody>
          <a:bodyPr>
            <a:noAutofit/>
          </a:bodyPr>
          <a:lstStyle/>
          <a:p>
            <a:r>
              <a:rPr lang="en-US" sz="2800" b="0" u="sng" dirty="0">
                <a:latin typeface="Algerian" panose="04020705040A02060702" pitchFamily="82" charset="0"/>
              </a:rPr>
              <a:t>IMAGE PROCESSING &amp; DATA PREPARATION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0D8EB-4ABC-4884-B38F-6EC59543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46" y="2074338"/>
            <a:ext cx="3089917" cy="2196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B4380-3734-40DC-912A-BFC6D95C8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07" y="3920066"/>
            <a:ext cx="2387459" cy="17088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E149F2-4588-437F-92C9-B5C9F3D51361}"/>
              </a:ext>
            </a:extLst>
          </p:cNvPr>
          <p:cNvCxnSpPr>
            <a:cxnSpLocks/>
          </p:cNvCxnSpPr>
          <p:nvPr/>
        </p:nvCxnSpPr>
        <p:spPr>
          <a:xfrm flipV="1">
            <a:off x="3860800" y="3293533"/>
            <a:ext cx="140546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617B2-5690-4FF0-B78A-4886F45C7D37}"/>
              </a:ext>
            </a:extLst>
          </p:cNvPr>
          <p:cNvCxnSpPr/>
          <p:nvPr/>
        </p:nvCxnSpPr>
        <p:spPr>
          <a:xfrm flipV="1">
            <a:off x="5274734" y="2040467"/>
            <a:ext cx="0" cy="1253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A82249-EF4C-4543-A1F3-CA70FA04762F}"/>
              </a:ext>
            </a:extLst>
          </p:cNvPr>
          <p:cNvCxnSpPr/>
          <p:nvPr/>
        </p:nvCxnSpPr>
        <p:spPr>
          <a:xfrm flipV="1">
            <a:off x="5274734" y="3293533"/>
            <a:ext cx="0" cy="1253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BC4515-80C9-47E2-A250-1D31C4945A68}"/>
              </a:ext>
            </a:extLst>
          </p:cNvPr>
          <p:cNvCxnSpPr/>
          <p:nvPr/>
        </p:nvCxnSpPr>
        <p:spPr>
          <a:xfrm>
            <a:off x="5274734" y="2040467"/>
            <a:ext cx="1075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95DC51-6407-46B5-B1F6-9F1476417584}"/>
              </a:ext>
            </a:extLst>
          </p:cNvPr>
          <p:cNvCxnSpPr/>
          <p:nvPr/>
        </p:nvCxnSpPr>
        <p:spPr>
          <a:xfrm>
            <a:off x="5266267" y="4546599"/>
            <a:ext cx="1075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92CB4C7-5FFD-432E-8E56-2A9B2E66B6DD}"/>
              </a:ext>
            </a:extLst>
          </p:cNvPr>
          <p:cNvSpPr txBox="1">
            <a:spLocks/>
          </p:cNvSpPr>
          <p:nvPr/>
        </p:nvSpPr>
        <p:spPr>
          <a:xfrm>
            <a:off x="1354805" y="4393472"/>
            <a:ext cx="1752598" cy="76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400" b="0" i="0" dirty="0">
                <a:effectLst/>
              </a:rPr>
              <a:t>ORIGINAL IMAGE</a:t>
            </a:r>
          </a:p>
          <a:p>
            <a:pPr marL="0" indent="0" algn="l">
              <a:buNone/>
            </a:pPr>
            <a:r>
              <a:rPr lang="en-US" sz="1400" dirty="0">
                <a:effectLst/>
              </a:rPr>
              <a:t>SIZE = 1024 x 1024</a:t>
            </a:r>
          </a:p>
          <a:p>
            <a:pPr marL="0" indent="0" algn="l">
              <a:buNone/>
            </a:pPr>
            <a:endParaRPr lang="en-US" sz="1400" b="0" i="0" dirty="0">
              <a:effectLst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877B00-4D1E-4967-BDF0-9B33FE73C7D7}"/>
              </a:ext>
            </a:extLst>
          </p:cNvPr>
          <p:cNvSpPr txBox="1">
            <a:spLocks/>
          </p:cNvSpPr>
          <p:nvPr/>
        </p:nvSpPr>
        <p:spPr>
          <a:xfrm>
            <a:off x="9207498" y="4512732"/>
            <a:ext cx="2984502" cy="76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400" b="0" i="0" dirty="0">
                <a:effectLst/>
              </a:rPr>
              <a:t>MODIFIED IMAGE (GRAY SCALE)</a:t>
            </a:r>
          </a:p>
          <a:p>
            <a:pPr marL="0" indent="0" algn="l">
              <a:buNone/>
            </a:pPr>
            <a:r>
              <a:rPr lang="en-US" sz="1400" dirty="0">
                <a:effectLst/>
              </a:rPr>
              <a:t>SIZE = 128 x 128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DFD1814-BCAE-40AD-8384-1A2442A23659}"/>
              </a:ext>
            </a:extLst>
          </p:cNvPr>
          <p:cNvSpPr txBox="1">
            <a:spLocks/>
          </p:cNvSpPr>
          <p:nvPr/>
        </p:nvSpPr>
        <p:spPr>
          <a:xfrm>
            <a:off x="9122833" y="1583269"/>
            <a:ext cx="2239434" cy="76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 i="0" dirty="0">
                <a:effectLst/>
              </a:rPr>
              <a:t>MODIFIED IMAGE </a:t>
            </a:r>
            <a:r>
              <a:rPr lang="en-US" sz="1400" dirty="0">
                <a:effectLst/>
              </a:rPr>
              <a:t>(RGB)</a:t>
            </a:r>
            <a:endParaRPr lang="en-US" sz="1400" b="0" i="0" dirty="0">
              <a:effectLst/>
            </a:endParaRPr>
          </a:p>
          <a:p>
            <a:pPr marL="0" indent="0" algn="l">
              <a:buNone/>
            </a:pPr>
            <a:r>
              <a:rPr lang="en-US" sz="1400" dirty="0">
                <a:effectLst/>
              </a:rPr>
              <a:t>SIZE = 224 x 224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FDD9F6-6061-42EE-974A-DFD179C7A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07" y="1574801"/>
            <a:ext cx="2387458" cy="207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68FEA25-541B-4162-8B2B-B2C1F9CE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334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MODEL MAKING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1CBF4-D14E-4B69-AB55-4D2E514A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669" y="1490132"/>
            <a:ext cx="1933331" cy="491066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67D7C3-8FA8-4970-BB3C-155DE8CAA2FE}"/>
              </a:ext>
            </a:extLst>
          </p:cNvPr>
          <p:cNvSpPr txBox="1">
            <a:spLocks/>
          </p:cNvSpPr>
          <p:nvPr/>
        </p:nvSpPr>
        <p:spPr>
          <a:xfrm>
            <a:off x="5827386" y="2599265"/>
            <a:ext cx="6364614" cy="2328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effectLst/>
              </a:rPr>
              <a:t>NAME – </a:t>
            </a:r>
            <a:r>
              <a:rPr lang="en-US" b="1" i="0" dirty="0">
                <a:effectLst/>
              </a:rPr>
              <a:t>MODEL_0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TEST ACCURACY – </a:t>
            </a:r>
            <a:r>
              <a:rPr lang="en-US" b="1" dirty="0">
                <a:effectLst/>
              </a:rPr>
              <a:t>86%</a:t>
            </a:r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20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7CA0-62A0-4365-B755-76052132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99603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A45A-3984-413C-B5FB-179E85A62B3E}"/>
              </a:ext>
            </a:extLst>
          </p:cNvPr>
          <p:cNvSpPr txBox="1">
            <a:spLocks/>
          </p:cNvSpPr>
          <p:nvPr/>
        </p:nvSpPr>
        <p:spPr>
          <a:xfrm>
            <a:off x="913795" y="1544716"/>
            <a:ext cx="10353762" cy="28408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ROUNAK BANERJEE - 057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RUPAM DASGUPTA - 055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SANDIP GHOSH - 050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SAPTARSHI BANERJEE – 048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RENESA CHAKRABORTY – 061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SHOUVIK NEOGI - 039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68FEA25-541B-4162-8B2B-B2C1F9CE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33400"/>
          </a:xfrm>
        </p:spPr>
        <p:txBody>
          <a:bodyPr>
            <a:noAutofit/>
          </a:bodyPr>
          <a:lstStyle/>
          <a:p>
            <a:r>
              <a:rPr lang="en-US" sz="2800" b="0" u="sng" dirty="0">
                <a:latin typeface="Algerian" panose="04020705040A02060702" pitchFamily="82" charset="0"/>
              </a:rPr>
              <a:t>MODEL MAKING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67D7C3-8FA8-4970-BB3C-155DE8CAA2FE}"/>
              </a:ext>
            </a:extLst>
          </p:cNvPr>
          <p:cNvSpPr txBox="1">
            <a:spLocks/>
          </p:cNvSpPr>
          <p:nvPr/>
        </p:nvSpPr>
        <p:spPr>
          <a:xfrm>
            <a:off x="6580919" y="2582331"/>
            <a:ext cx="4036281" cy="2328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effectLst/>
              </a:rPr>
              <a:t>NAME – </a:t>
            </a:r>
            <a:r>
              <a:rPr lang="en-US" b="1" i="0" dirty="0">
                <a:effectLst/>
              </a:rPr>
              <a:t>MODEL_1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TEST ACCURACY – </a:t>
            </a:r>
            <a:r>
              <a:rPr lang="en-US" b="1" dirty="0">
                <a:effectLst/>
              </a:rPr>
              <a:t>97%</a:t>
            </a:r>
            <a:endParaRPr lang="en-US" b="1" i="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7091C-486C-46B7-B323-1E9A3FC6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71" y="1323446"/>
            <a:ext cx="42767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0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68FEA25-541B-4162-8B2B-B2C1F9CE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33400"/>
          </a:xfrm>
        </p:spPr>
        <p:txBody>
          <a:bodyPr>
            <a:noAutofit/>
          </a:bodyPr>
          <a:lstStyle/>
          <a:p>
            <a:r>
              <a:rPr lang="en-US" sz="2800" b="0" u="sng" dirty="0">
                <a:latin typeface="Algerian" panose="04020705040A02060702" pitchFamily="82" charset="0"/>
              </a:rPr>
              <a:t>MODEL MAKING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67D7C3-8FA8-4970-BB3C-155DE8CAA2FE}"/>
              </a:ext>
            </a:extLst>
          </p:cNvPr>
          <p:cNvSpPr txBox="1">
            <a:spLocks/>
          </p:cNvSpPr>
          <p:nvPr/>
        </p:nvSpPr>
        <p:spPr>
          <a:xfrm>
            <a:off x="6554791" y="2548465"/>
            <a:ext cx="3909281" cy="2328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effectLst/>
              </a:rPr>
              <a:t>NAME – </a:t>
            </a:r>
            <a:r>
              <a:rPr lang="en-US" b="1" i="0" dirty="0">
                <a:effectLst/>
              </a:rPr>
              <a:t>MODEL_2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TEST ACCURACY – </a:t>
            </a:r>
            <a:r>
              <a:rPr lang="en-US" b="1" dirty="0">
                <a:effectLst/>
              </a:rPr>
              <a:t>99%</a:t>
            </a:r>
            <a:endParaRPr lang="en-US" b="1" i="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85F0BB-558C-4C5A-AEC4-BD9A7FBAA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50" y="1377950"/>
            <a:ext cx="4467225" cy="50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4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68FEA25-541B-4162-8B2B-B2C1F9CE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33400"/>
          </a:xfrm>
        </p:spPr>
        <p:txBody>
          <a:bodyPr>
            <a:noAutofit/>
          </a:bodyPr>
          <a:lstStyle/>
          <a:p>
            <a:r>
              <a:rPr lang="en-US" sz="2800" b="0" u="sng" dirty="0">
                <a:latin typeface="Algerian" panose="04020705040A02060702" pitchFamily="82" charset="0"/>
              </a:rPr>
              <a:t>MODEL MAKING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67D7C3-8FA8-4970-BB3C-155DE8CAA2FE}"/>
              </a:ext>
            </a:extLst>
          </p:cNvPr>
          <p:cNvSpPr txBox="1">
            <a:spLocks/>
          </p:cNvSpPr>
          <p:nvPr/>
        </p:nvSpPr>
        <p:spPr>
          <a:xfrm>
            <a:off x="6554791" y="2548465"/>
            <a:ext cx="3909281" cy="18193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effectLst/>
              </a:rPr>
              <a:t>NAME – </a:t>
            </a:r>
            <a:r>
              <a:rPr lang="en-US" b="1" i="0" dirty="0">
                <a:effectLst/>
              </a:rPr>
              <a:t>MODEL_3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TEST ACCURACY – </a:t>
            </a:r>
            <a:r>
              <a:rPr lang="en-US" b="1" dirty="0">
                <a:effectLst/>
              </a:rPr>
              <a:t>84%</a:t>
            </a:r>
            <a:endParaRPr lang="en-US" b="1" i="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2B9D4-FC1E-4D6F-8880-C41E948A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83" y="1223407"/>
            <a:ext cx="44672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7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68FEA25-541B-4162-8B2B-B2C1F9CE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33400"/>
          </a:xfrm>
        </p:spPr>
        <p:txBody>
          <a:bodyPr>
            <a:noAutofit/>
          </a:bodyPr>
          <a:lstStyle/>
          <a:p>
            <a:r>
              <a:rPr lang="en-US" sz="2800" b="0" u="sng" dirty="0">
                <a:latin typeface="Algerian" panose="04020705040A02060702" pitchFamily="82" charset="0"/>
              </a:rPr>
              <a:t>OUTPUT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67D7C3-8FA8-4970-BB3C-155DE8CAA2FE}"/>
              </a:ext>
            </a:extLst>
          </p:cNvPr>
          <p:cNvSpPr txBox="1">
            <a:spLocks/>
          </p:cNvSpPr>
          <p:nvPr/>
        </p:nvSpPr>
        <p:spPr>
          <a:xfrm>
            <a:off x="1738599" y="1251751"/>
            <a:ext cx="8714801" cy="8345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0" dirty="0">
                <a:effectLst/>
              </a:rPr>
              <a:t>So, we select  model_2 which has highest accuracy of 99% and the output becomes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499B7-6497-45C5-8684-E8529AE8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710" y="2195002"/>
            <a:ext cx="5032528" cy="4013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71E2E8-4969-4329-BF38-6E5AA638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24" y="2195002"/>
            <a:ext cx="5032529" cy="405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2118-594C-4775-B439-A5CB3629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65033"/>
            <a:ext cx="10353761" cy="132632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649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56F2-7ED7-4202-A152-1D7FFB9F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713173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2097-E50B-4273-8157-490F5F97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716"/>
            <a:ext cx="10353762" cy="22549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ROADMAP OF THE PROJECT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INSPIRATION AND MARKET ANALYSIS</a:t>
            </a:r>
          </a:p>
          <a:p>
            <a:r>
              <a:rPr lang="en-US" dirty="0"/>
              <a:t>TECH TOOLS</a:t>
            </a:r>
          </a:p>
          <a:p>
            <a:r>
              <a:rPr lang="en-US" dirty="0"/>
              <a:t>HOW THIS MODEL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A8A977-A4EA-4957-8A4D-BDBEE16C3D8D}"/>
              </a:ext>
            </a:extLst>
          </p:cNvPr>
          <p:cNvSpPr/>
          <p:nvPr/>
        </p:nvSpPr>
        <p:spPr>
          <a:xfrm>
            <a:off x="1595022" y="998737"/>
            <a:ext cx="2095130" cy="1091953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SELECTION OF IDEA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9DA88F-53CE-4037-B1F3-3F6A6BEF0F3E}"/>
              </a:ext>
            </a:extLst>
          </p:cNvPr>
          <p:cNvSpPr/>
          <p:nvPr/>
        </p:nvSpPr>
        <p:spPr>
          <a:xfrm>
            <a:off x="5221548" y="1063095"/>
            <a:ext cx="2095130" cy="10919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LITERATURE SURVEY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4E5BE4-93CF-4876-88D8-B2C71545E715}"/>
              </a:ext>
            </a:extLst>
          </p:cNvPr>
          <p:cNvSpPr/>
          <p:nvPr/>
        </p:nvSpPr>
        <p:spPr>
          <a:xfrm>
            <a:off x="8916141" y="1063095"/>
            <a:ext cx="2095130" cy="10919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 A FLOWCHART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DDAEEC-B98D-42BD-B335-04CAFDDD1D7A}"/>
              </a:ext>
            </a:extLst>
          </p:cNvPr>
          <p:cNvSpPr/>
          <p:nvPr/>
        </p:nvSpPr>
        <p:spPr>
          <a:xfrm>
            <a:off x="8916141" y="2836047"/>
            <a:ext cx="2095130" cy="10919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TASK DIVISION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03630B-D840-4C70-B63E-3C678F751DB7}"/>
              </a:ext>
            </a:extLst>
          </p:cNvPr>
          <p:cNvSpPr/>
          <p:nvPr/>
        </p:nvSpPr>
        <p:spPr>
          <a:xfrm>
            <a:off x="5221548" y="2836047"/>
            <a:ext cx="2095130" cy="10919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IMPLEMENTATION WITH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E824E3-3C88-4894-9295-AE3213200FA7}"/>
              </a:ext>
            </a:extLst>
          </p:cNvPr>
          <p:cNvSpPr/>
          <p:nvPr/>
        </p:nvSpPr>
        <p:spPr>
          <a:xfrm>
            <a:off x="1595022" y="2774272"/>
            <a:ext cx="2095130" cy="10919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TESTING, EVALUATING, FIXING ERRORS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E650D29-366F-4F18-87C4-7CDA8F29DE51}"/>
              </a:ext>
            </a:extLst>
          </p:cNvPr>
          <p:cNvSpPr/>
          <p:nvPr/>
        </p:nvSpPr>
        <p:spPr>
          <a:xfrm>
            <a:off x="3932070" y="1486073"/>
            <a:ext cx="1047560" cy="221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CF2C36-4EAA-4E9F-B383-E77A48490166}"/>
              </a:ext>
            </a:extLst>
          </p:cNvPr>
          <p:cNvSpPr/>
          <p:nvPr/>
        </p:nvSpPr>
        <p:spPr>
          <a:xfrm>
            <a:off x="7628878" y="1451498"/>
            <a:ext cx="975063" cy="20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6F3C4693-DF61-418A-8E11-2D006EAF6A0D}"/>
              </a:ext>
            </a:extLst>
          </p:cNvPr>
          <p:cNvSpPr/>
          <p:nvPr/>
        </p:nvSpPr>
        <p:spPr>
          <a:xfrm>
            <a:off x="7628878" y="3177836"/>
            <a:ext cx="975063" cy="2041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C2C6AA31-DF31-40EF-B550-777FC90CB113}"/>
              </a:ext>
            </a:extLst>
          </p:cNvPr>
          <p:cNvSpPr/>
          <p:nvPr/>
        </p:nvSpPr>
        <p:spPr>
          <a:xfrm>
            <a:off x="3932070" y="3098305"/>
            <a:ext cx="1047560" cy="221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1E783CA-3FD0-4343-8D17-94237D9A4C88}"/>
              </a:ext>
            </a:extLst>
          </p:cNvPr>
          <p:cNvSpPr/>
          <p:nvPr/>
        </p:nvSpPr>
        <p:spPr>
          <a:xfrm>
            <a:off x="9898601" y="2259548"/>
            <a:ext cx="195309" cy="471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B924A0-3F0A-4E48-B809-BCE0FFA37C15}"/>
              </a:ext>
            </a:extLst>
          </p:cNvPr>
          <p:cNvSpPr txBox="1"/>
          <p:nvPr/>
        </p:nvSpPr>
        <p:spPr>
          <a:xfrm>
            <a:off x="4021588" y="260930"/>
            <a:ext cx="488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Algerian" panose="04020705040A02060702" pitchFamily="82" charset="0"/>
              </a:rPr>
              <a:t>ROADMAP OF THE PROJECT</a:t>
            </a:r>
          </a:p>
        </p:txBody>
      </p:sp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60C53974-B30C-4853-8F3E-096F1D571C9A}"/>
              </a:ext>
            </a:extLst>
          </p:cNvPr>
          <p:cNvSpPr/>
          <p:nvPr/>
        </p:nvSpPr>
        <p:spPr>
          <a:xfrm>
            <a:off x="5122416" y="4101483"/>
            <a:ext cx="2681058" cy="2281563"/>
          </a:xfrm>
          <a:prstGeom prst="irregularSeal1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READY TO DEPLOY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D2A3C2E5-15FC-4B4F-B692-FB847102FD87}"/>
              </a:ext>
            </a:extLst>
          </p:cNvPr>
          <p:cNvSpPr/>
          <p:nvPr/>
        </p:nvSpPr>
        <p:spPr>
          <a:xfrm rot="16200000" flipH="1" flipV="1">
            <a:off x="3264019" y="3169327"/>
            <a:ext cx="816746" cy="2681058"/>
          </a:xfrm>
          <a:prstGeom prst="ben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C007-EFF0-4836-8DC2-E7C8972C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02679"/>
            <a:ext cx="10353761" cy="132632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989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B01F-FD18-4DDB-867A-37DB97CF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6952"/>
            <a:ext cx="10353761" cy="80195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WHAT IS FACE MASK DETECTION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9353-6F23-41BA-A601-0B3BEF3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5" y="2090147"/>
            <a:ext cx="10189805" cy="1019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FACE MASK DETECTION IS A MODEL WHICH USES ARTIFICAL NETWORK TO RECOGNIZE IF A PERSON IS WEARING A MASK OR NOT.</a:t>
            </a:r>
          </a:p>
        </p:txBody>
      </p:sp>
    </p:spTree>
    <p:extLst>
      <p:ext uri="{BB962C8B-B14F-4D97-AF65-F5344CB8AC3E}">
        <p14:creationId xmlns:p14="http://schemas.microsoft.com/office/powerpoint/2010/main" val="304081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8817-97C3-4B10-BA3B-5C161717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02679"/>
            <a:ext cx="10353761" cy="132632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INSPIRATION AND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15642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6BB359F-6189-42FE-A3CD-FCA822CA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1041561"/>
            <a:ext cx="4359156" cy="26494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6A7D47B-538F-46DB-A338-1F9C34B2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03" y="1041562"/>
            <a:ext cx="4704823" cy="264947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D886D4E-7EE8-4BA7-8DC7-85F7F576B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231" y="3941769"/>
            <a:ext cx="4034161" cy="25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6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4531-CACF-4B2F-AE47-FF789C61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87588"/>
            <a:ext cx="10353761" cy="755191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TECH TOOLS</a:t>
            </a:r>
          </a:p>
        </p:txBody>
      </p:sp>
    </p:spTree>
    <p:extLst>
      <p:ext uri="{BB962C8B-B14F-4D97-AF65-F5344CB8AC3E}">
        <p14:creationId xmlns:p14="http://schemas.microsoft.com/office/powerpoint/2010/main" val="37759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565</TotalTime>
  <Words>469</Words>
  <Application>Microsoft Office PowerPoint</Application>
  <PresentationFormat>Widescreen</PresentationFormat>
  <Paragraphs>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Algerian</vt:lpstr>
      <vt:lpstr>Arial</vt:lpstr>
      <vt:lpstr>Berlin Sans FB</vt:lpstr>
      <vt:lpstr>Bookman Old Style</vt:lpstr>
      <vt:lpstr>Rockwell</vt:lpstr>
      <vt:lpstr>Wingdings</vt:lpstr>
      <vt:lpstr>Damask</vt:lpstr>
      <vt:lpstr>Face Mask Monitoring and Notification System Using Computer Vision and Deep Learning.</vt:lpstr>
      <vt:lpstr>OUR TEAM</vt:lpstr>
      <vt:lpstr>CONTENTS</vt:lpstr>
      <vt:lpstr>PowerPoint Presentation</vt:lpstr>
      <vt:lpstr>INTRODUCTION</vt:lpstr>
      <vt:lpstr>WHAT IS FACE MASK DETECTION ?</vt:lpstr>
      <vt:lpstr>INSPIRATION AND MARKET ANALYSIS</vt:lpstr>
      <vt:lpstr>PowerPoint Presentation</vt:lpstr>
      <vt:lpstr>TECH TOOLS</vt:lpstr>
      <vt:lpstr>TOOLS</vt:lpstr>
      <vt:lpstr>PowerPoint Presentation</vt:lpstr>
      <vt:lpstr>PowerPoint Presentation</vt:lpstr>
      <vt:lpstr>PowerPoint Presentation</vt:lpstr>
      <vt:lpstr>PowerPoint Presentation</vt:lpstr>
      <vt:lpstr>WORKING</vt:lpstr>
      <vt:lpstr>PowerPoint Presentation</vt:lpstr>
      <vt:lpstr>Progress report</vt:lpstr>
      <vt:lpstr>IMAGE PROCESSING &amp; DATA PREPARATION</vt:lpstr>
      <vt:lpstr>MODEL MAKING</vt:lpstr>
      <vt:lpstr>MODEL MAKING</vt:lpstr>
      <vt:lpstr>MODEL MAKING</vt:lpstr>
      <vt:lpstr>MODEL MAKING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MODEL</dc:title>
  <dc:creator>Saptarshi Banerjee</dc:creator>
  <cp:lastModifiedBy>Saptarshi Banerjee</cp:lastModifiedBy>
  <cp:revision>92</cp:revision>
  <dcterms:created xsi:type="dcterms:W3CDTF">2021-05-30T17:56:26Z</dcterms:created>
  <dcterms:modified xsi:type="dcterms:W3CDTF">2021-11-13T13:13:41Z</dcterms:modified>
</cp:coreProperties>
</file>