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87" r:id="rId5"/>
    <p:sldId id="258" r:id="rId6"/>
    <p:sldId id="260" r:id="rId7"/>
    <p:sldId id="261" r:id="rId8"/>
    <p:sldId id="283" r:id="rId9"/>
    <p:sldId id="282" r:id="rId10"/>
    <p:sldId id="284" r:id="rId11"/>
    <p:sldId id="262" r:id="rId12"/>
    <p:sldId id="266" r:id="rId13"/>
    <p:sldId id="274" r:id="rId14"/>
    <p:sldId id="275" r:id="rId15"/>
    <p:sldId id="276" r:id="rId16"/>
    <p:sldId id="277" r:id="rId17"/>
    <p:sldId id="278" r:id="rId18"/>
    <p:sldId id="280" r:id="rId19"/>
    <p:sldId id="281" r:id="rId20"/>
    <p:sldId id="289" r:id="rId21"/>
    <p:sldId id="290" r:id="rId22"/>
    <p:sldId id="291" r:id="rId23"/>
    <p:sldId id="285" r:id="rId24"/>
    <p:sldId id="286" r:id="rId25"/>
    <p:sldId id="288" r:id="rId26"/>
    <p:sldId id="27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1/9/2022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 Id="rId5" Type="http://schemas.openxmlformats.org/officeDocument/2006/relationships/image" Target="../media/image22.jpe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hyperlink" Target="https://iq.opengenus.org/nasnet/" TargetMode="External"/><Relationship Id="rId3" Type="http://schemas.openxmlformats.org/officeDocument/2006/relationships/hyperlink" Target="https://keras.io/api/layers/core_layers/dense/" TargetMode="External"/><Relationship Id="rId7" Type="http://schemas.openxmlformats.org/officeDocument/2006/relationships/hyperlink" Target="https://keras.io/api/applications/nasnet/" TargetMode="External"/><Relationship Id="rId2" Type="http://schemas.openxmlformats.org/officeDocument/2006/relationships/hyperlink" Target="https://www.sciencedirect.com/science/article/pii/S2468042720300117?via%3Dihub" TargetMode="External"/><Relationship Id="rId1" Type="http://schemas.openxmlformats.org/officeDocument/2006/relationships/slideLayout" Target="../slideLayouts/slideLayout6.xml"/><Relationship Id="rId6" Type="http://schemas.openxmlformats.org/officeDocument/2006/relationships/hyperlink" Target="https://www.mygreatlearning.com/blog/resnet/" TargetMode="External"/><Relationship Id="rId5" Type="http://schemas.openxmlformats.org/officeDocument/2006/relationships/hyperlink" Target="https://keras.io/api/applications/resnet/" TargetMode="External"/><Relationship Id="rId4" Type="http://schemas.openxmlformats.org/officeDocument/2006/relationships/hyperlink" Target="https://keras.io/api/applications/mobilene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5.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D0D1B-40E5-4D27-89D2-66E8A1D1E7C6}"/>
              </a:ext>
            </a:extLst>
          </p:cNvPr>
          <p:cNvSpPr>
            <a:spLocks noGrp="1"/>
          </p:cNvSpPr>
          <p:nvPr>
            <p:ph type="ctrTitle"/>
          </p:nvPr>
        </p:nvSpPr>
        <p:spPr>
          <a:xfrm>
            <a:off x="1328940" y="665828"/>
            <a:ext cx="10164932" cy="1003175"/>
          </a:xfrm>
        </p:spPr>
        <p:txBody>
          <a:bodyPr anchor="ctr">
            <a:normAutofit/>
          </a:bodyPr>
          <a:lstStyle/>
          <a:p>
            <a:r>
              <a:rPr lang="en-US" sz="2400" dirty="0">
                <a:latin typeface="Algerian" panose="04020705040A02060702" pitchFamily="82" charset="0"/>
              </a:rPr>
              <a:t>Face Mask Monitoring and Notification System Using </a:t>
            </a:r>
            <a:br>
              <a:rPr lang="en-US" sz="2400" dirty="0">
                <a:latin typeface="Algerian" panose="04020705040A02060702" pitchFamily="82" charset="0"/>
              </a:rPr>
            </a:br>
            <a:r>
              <a:rPr lang="en-US" sz="2400" dirty="0">
                <a:latin typeface="Algerian" panose="04020705040A02060702" pitchFamily="82" charset="0"/>
              </a:rPr>
              <a:t>Computer Vision and Deep Learning</a:t>
            </a:r>
          </a:p>
        </p:txBody>
      </p:sp>
      <p:sp>
        <p:nvSpPr>
          <p:cNvPr id="4" name="Subtitle 2">
            <a:extLst>
              <a:ext uri="{FF2B5EF4-FFF2-40B4-BE49-F238E27FC236}">
                <a16:creationId xmlns:a16="http://schemas.microsoft.com/office/drawing/2014/main" id="{E9D87F3C-3841-4B69-AE2D-F6E12360E1B3}"/>
              </a:ext>
            </a:extLst>
          </p:cNvPr>
          <p:cNvSpPr txBox="1">
            <a:spLocks/>
          </p:cNvSpPr>
          <p:nvPr/>
        </p:nvSpPr>
        <p:spPr>
          <a:xfrm>
            <a:off x="1328940" y="1819922"/>
            <a:ext cx="10164932" cy="2325950"/>
          </a:xfrm>
          <a:prstGeom prst="rect">
            <a:avLst/>
          </a:prstGeom>
        </p:spPr>
        <p:txBody>
          <a:bodyPr vert="horz" lIns="91440" tIns="45720" rIns="91440" bIns="45720" rtlCol="0" anchor="t">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sz="1600" dirty="0"/>
              <a:t>   UNDER THE GUIDANCE OF</a:t>
            </a:r>
          </a:p>
          <a:p>
            <a:endParaRPr lang="en-US" sz="1600" dirty="0"/>
          </a:p>
          <a:p>
            <a:endParaRPr lang="en-US" sz="1600" dirty="0"/>
          </a:p>
          <a:p>
            <a:r>
              <a:rPr lang="en-US" sz="1600" dirty="0"/>
              <a:t> </a:t>
            </a:r>
          </a:p>
          <a:p>
            <a:r>
              <a:rPr lang="en-US" sz="1600" b="1" dirty="0"/>
              <a:t>MR. AMIT KUMAR RAI</a:t>
            </a:r>
          </a:p>
          <a:p>
            <a:r>
              <a:rPr lang="en-US" sz="1600" dirty="0"/>
              <a:t>ASSISTANT PROFESSOR, </a:t>
            </a:r>
          </a:p>
          <a:p>
            <a:r>
              <a:rPr lang="en-US" sz="1600" dirty="0"/>
              <a:t>DEPARTMENT OF ELECTRONICS AND COMMUNICATION ENGINEERING,</a:t>
            </a:r>
          </a:p>
          <a:p>
            <a:r>
              <a:rPr lang="en-US" sz="1600" dirty="0"/>
              <a:t>ASANSOL ENGINEERING COLLEGE</a:t>
            </a:r>
          </a:p>
        </p:txBody>
      </p:sp>
      <p:pic>
        <p:nvPicPr>
          <p:cNvPr id="6" name="Picture 5">
            <a:extLst>
              <a:ext uri="{FF2B5EF4-FFF2-40B4-BE49-F238E27FC236}">
                <a16:creationId xmlns:a16="http://schemas.microsoft.com/office/drawing/2014/main" id="{5664FD68-E976-4D62-9F33-5A09DF2E4B96}"/>
              </a:ext>
            </a:extLst>
          </p:cNvPr>
          <p:cNvPicPr>
            <a:picLocks noChangeAspect="1"/>
          </p:cNvPicPr>
          <p:nvPr/>
        </p:nvPicPr>
        <p:blipFill>
          <a:blip r:embed="rId2"/>
          <a:stretch>
            <a:fillRect/>
          </a:stretch>
        </p:blipFill>
        <p:spPr>
          <a:xfrm>
            <a:off x="5633438" y="5294934"/>
            <a:ext cx="1120431" cy="897238"/>
          </a:xfrm>
          <a:prstGeom prst="rect">
            <a:avLst/>
          </a:prstGeom>
        </p:spPr>
      </p:pic>
    </p:spTree>
    <p:extLst>
      <p:ext uri="{BB962C8B-B14F-4D97-AF65-F5344CB8AC3E}">
        <p14:creationId xmlns:p14="http://schemas.microsoft.com/office/powerpoint/2010/main" val="2493729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BE708D-881D-457E-BBE1-A65FA8E958F2}"/>
              </a:ext>
            </a:extLst>
          </p:cNvPr>
          <p:cNvPicPr>
            <a:picLocks noChangeAspect="1"/>
          </p:cNvPicPr>
          <p:nvPr/>
        </p:nvPicPr>
        <p:blipFill>
          <a:blip r:embed="rId2"/>
          <a:stretch>
            <a:fillRect/>
          </a:stretch>
        </p:blipFill>
        <p:spPr>
          <a:xfrm>
            <a:off x="3671502" y="142042"/>
            <a:ext cx="4670730" cy="6605875"/>
          </a:xfrm>
          <a:prstGeom prst="rect">
            <a:avLst/>
          </a:prstGeom>
        </p:spPr>
      </p:pic>
    </p:spTree>
    <p:extLst>
      <p:ext uri="{BB962C8B-B14F-4D97-AF65-F5344CB8AC3E}">
        <p14:creationId xmlns:p14="http://schemas.microsoft.com/office/powerpoint/2010/main" val="796359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C4531-CACF-4B2F-AE47-FF789C61674F}"/>
              </a:ext>
            </a:extLst>
          </p:cNvPr>
          <p:cNvSpPr>
            <a:spLocks noGrp="1"/>
          </p:cNvSpPr>
          <p:nvPr>
            <p:ph type="title"/>
          </p:nvPr>
        </p:nvSpPr>
        <p:spPr>
          <a:xfrm>
            <a:off x="919119" y="2787588"/>
            <a:ext cx="10353761" cy="755191"/>
          </a:xfrm>
        </p:spPr>
        <p:txBody>
          <a:bodyPr/>
          <a:lstStyle/>
          <a:p>
            <a:r>
              <a:rPr lang="en-US" u="sng" dirty="0">
                <a:effectLst>
                  <a:outerShdw blurRad="38100" dist="38100" dir="2700000" algn="tl">
                    <a:srgbClr val="000000">
                      <a:alpha val="43137"/>
                    </a:srgbClr>
                  </a:outerShdw>
                </a:effectLst>
                <a:latin typeface="Algerian" panose="04020705040A02060702" pitchFamily="82" charset="0"/>
              </a:rPr>
              <a:t>TECH TOOLS USED</a:t>
            </a:r>
          </a:p>
        </p:txBody>
      </p:sp>
    </p:spTree>
    <p:extLst>
      <p:ext uri="{BB962C8B-B14F-4D97-AF65-F5344CB8AC3E}">
        <p14:creationId xmlns:p14="http://schemas.microsoft.com/office/powerpoint/2010/main" val="377594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9799493-65A4-4147-BE42-602A0A6B0E32}"/>
              </a:ext>
            </a:extLst>
          </p:cNvPr>
          <p:cNvPicPr>
            <a:picLocks noChangeAspect="1"/>
          </p:cNvPicPr>
          <p:nvPr/>
        </p:nvPicPr>
        <p:blipFill>
          <a:blip r:embed="rId2"/>
          <a:stretch>
            <a:fillRect/>
          </a:stretch>
        </p:blipFill>
        <p:spPr>
          <a:xfrm>
            <a:off x="397014" y="531017"/>
            <a:ext cx="3627688" cy="2763175"/>
          </a:xfrm>
          <a:prstGeom prst="rect">
            <a:avLst/>
          </a:prstGeom>
        </p:spPr>
      </p:pic>
      <p:pic>
        <p:nvPicPr>
          <p:cNvPr id="4" name="Picture 3">
            <a:extLst>
              <a:ext uri="{FF2B5EF4-FFF2-40B4-BE49-F238E27FC236}">
                <a16:creationId xmlns:a16="http://schemas.microsoft.com/office/drawing/2014/main" id="{C85E1B24-9A4D-4449-A7C0-BFBEA064ADB9}"/>
              </a:ext>
            </a:extLst>
          </p:cNvPr>
          <p:cNvPicPr>
            <a:picLocks noChangeAspect="1"/>
          </p:cNvPicPr>
          <p:nvPr/>
        </p:nvPicPr>
        <p:blipFill>
          <a:blip r:embed="rId3"/>
          <a:stretch>
            <a:fillRect/>
          </a:stretch>
        </p:blipFill>
        <p:spPr>
          <a:xfrm>
            <a:off x="4432075" y="935959"/>
            <a:ext cx="2214915" cy="1626210"/>
          </a:xfrm>
          <a:prstGeom prst="rect">
            <a:avLst/>
          </a:prstGeom>
        </p:spPr>
      </p:pic>
      <p:pic>
        <p:nvPicPr>
          <p:cNvPr id="6" name="Picture 5">
            <a:extLst>
              <a:ext uri="{FF2B5EF4-FFF2-40B4-BE49-F238E27FC236}">
                <a16:creationId xmlns:a16="http://schemas.microsoft.com/office/drawing/2014/main" id="{101DB4C8-2AFE-4BDE-A16D-31CC55F75F18}"/>
              </a:ext>
            </a:extLst>
          </p:cNvPr>
          <p:cNvPicPr>
            <a:picLocks noChangeAspect="1"/>
          </p:cNvPicPr>
          <p:nvPr/>
        </p:nvPicPr>
        <p:blipFill>
          <a:blip r:embed="rId4"/>
          <a:stretch>
            <a:fillRect/>
          </a:stretch>
        </p:blipFill>
        <p:spPr>
          <a:xfrm>
            <a:off x="7937275" y="740155"/>
            <a:ext cx="2811829" cy="1822014"/>
          </a:xfrm>
          <a:prstGeom prst="rect">
            <a:avLst/>
          </a:prstGeom>
        </p:spPr>
      </p:pic>
      <p:pic>
        <p:nvPicPr>
          <p:cNvPr id="7" name="Picture 6">
            <a:extLst>
              <a:ext uri="{FF2B5EF4-FFF2-40B4-BE49-F238E27FC236}">
                <a16:creationId xmlns:a16="http://schemas.microsoft.com/office/drawing/2014/main" id="{F1927A0A-5F72-4E24-B1DB-AB7AE96D9FA2}"/>
              </a:ext>
            </a:extLst>
          </p:cNvPr>
          <p:cNvPicPr>
            <a:picLocks noChangeAspect="1"/>
          </p:cNvPicPr>
          <p:nvPr/>
        </p:nvPicPr>
        <p:blipFill>
          <a:blip r:embed="rId5"/>
          <a:stretch>
            <a:fillRect/>
          </a:stretch>
        </p:blipFill>
        <p:spPr>
          <a:xfrm>
            <a:off x="2582290" y="3223232"/>
            <a:ext cx="2097700" cy="1710964"/>
          </a:xfrm>
          <a:prstGeom prst="rect">
            <a:avLst/>
          </a:prstGeom>
        </p:spPr>
      </p:pic>
      <p:sp>
        <p:nvSpPr>
          <p:cNvPr id="8" name="Content Placeholder 2">
            <a:extLst>
              <a:ext uri="{FF2B5EF4-FFF2-40B4-BE49-F238E27FC236}">
                <a16:creationId xmlns:a16="http://schemas.microsoft.com/office/drawing/2014/main" id="{96422F92-CF7B-4C4F-A1FE-C7CFFD43B464}"/>
              </a:ext>
            </a:extLst>
          </p:cNvPr>
          <p:cNvSpPr txBox="1">
            <a:spLocks/>
          </p:cNvSpPr>
          <p:nvPr/>
        </p:nvSpPr>
        <p:spPr>
          <a:xfrm>
            <a:off x="2148887" y="4485550"/>
            <a:ext cx="2616316" cy="584775"/>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457200" lvl="1" indent="0">
              <a:buNone/>
            </a:pPr>
            <a:r>
              <a:rPr lang="en-US" sz="2400" dirty="0">
                <a:solidFill>
                  <a:schemeClr val="accent2">
                    <a:lumMod val="75000"/>
                  </a:schemeClr>
                </a:solidFill>
                <a:effectLst/>
                <a:latin typeface="Arial" panose="020B0604020202020204" pitchFamily="34" charset="0"/>
                <a:cs typeface="Arial" panose="020B0604020202020204" pitchFamily="34" charset="0"/>
              </a:rPr>
              <a:t>G</a:t>
            </a:r>
            <a:r>
              <a:rPr lang="en-US" sz="2400" dirty="0">
                <a:solidFill>
                  <a:srgbClr val="FF0000"/>
                </a:solidFill>
                <a:effectLst/>
                <a:latin typeface="Arial" panose="020B0604020202020204" pitchFamily="34" charset="0"/>
                <a:cs typeface="Arial" panose="020B0604020202020204" pitchFamily="34" charset="0"/>
              </a:rPr>
              <a:t>o</a:t>
            </a:r>
            <a:r>
              <a:rPr lang="en-US" sz="2400" dirty="0">
                <a:solidFill>
                  <a:srgbClr val="FFC000"/>
                </a:solidFill>
                <a:effectLst/>
                <a:latin typeface="Arial" panose="020B0604020202020204" pitchFamily="34" charset="0"/>
                <a:cs typeface="Arial" panose="020B0604020202020204" pitchFamily="34" charset="0"/>
              </a:rPr>
              <a:t>o</a:t>
            </a:r>
            <a:r>
              <a:rPr lang="en-US" sz="2400" dirty="0">
                <a:solidFill>
                  <a:schemeClr val="accent2">
                    <a:lumMod val="75000"/>
                  </a:schemeClr>
                </a:solidFill>
                <a:effectLst/>
                <a:latin typeface="Arial" panose="020B0604020202020204" pitchFamily="34" charset="0"/>
                <a:cs typeface="Arial" panose="020B0604020202020204" pitchFamily="34" charset="0"/>
              </a:rPr>
              <a:t>g</a:t>
            </a:r>
            <a:r>
              <a:rPr lang="en-US" sz="2400" dirty="0">
                <a:solidFill>
                  <a:srgbClr val="00B050"/>
                </a:solidFill>
                <a:effectLst/>
                <a:latin typeface="Arial" panose="020B0604020202020204" pitchFamily="34" charset="0"/>
                <a:cs typeface="Arial" panose="020B0604020202020204" pitchFamily="34" charset="0"/>
              </a:rPr>
              <a:t>l</a:t>
            </a:r>
            <a:r>
              <a:rPr lang="en-US" sz="2400" dirty="0">
                <a:solidFill>
                  <a:srgbClr val="FF0000"/>
                </a:solidFill>
                <a:effectLst/>
                <a:latin typeface="Arial" panose="020B0604020202020204" pitchFamily="34" charset="0"/>
                <a:cs typeface="Arial" panose="020B0604020202020204" pitchFamily="34" charset="0"/>
              </a:rPr>
              <a:t>e</a:t>
            </a:r>
            <a:r>
              <a:rPr lang="en-US" sz="2400" dirty="0">
                <a:solidFill>
                  <a:srgbClr val="FFC000"/>
                </a:solidFill>
                <a:effectLst/>
                <a:latin typeface="Bookman Old Style" panose="02050604050505020204" pitchFamily="18" charset="0"/>
                <a:cs typeface="Arial" panose="020B0604020202020204" pitchFamily="34" charset="0"/>
              </a:rPr>
              <a:t> </a:t>
            </a:r>
            <a:r>
              <a:rPr lang="en-US" sz="2400" dirty="0">
                <a:solidFill>
                  <a:srgbClr val="FFC000"/>
                </a:solidFill>
                <a:effectLst/>
                <a:latin typeface="Berlin Sans FB" panose="020E0602020502020306" pitchFamily="34" charset="0"/>
              </a:rPr>
              <a:t>colab</a:t>
            </a:r>
            <a:endParaRPr lang="en-US" sz="2400" b="0" i="0" dirty="0">
              <a:solidFill>
                <a:srgbClr val="FFC000"/>
              </a:solidFill>
              <a:effectLst/>
              <a:latin typeface="Berlin Sans FB" panose="020E0602020502020306" pitchFamily="34" charset="0"/>
            </a:endParaRPr>
          </a:p>
        </p:txBody>
      </p:sp>
      <p:pic>
        <p:nvPicPr>
          <p:cNvPr id="3" name="Picture 2">
            <a:extLst>
              <a:ext uri="{FF2B5EF4-FFF2-40B4-BE49-F238E27FC236}">
                <a16:creationId xmlns:a16="http://schemas.microsoft.com/office/drawing/2014/main" id="{0D2A70FC-12BB-48ED-883B-AE19492716D0}"/>
              </a:ext>
            </a:extLst>
          </p:cNvPr>
          <p:cNvPicPr>
            <a:picLocks noChangeAspect="1"/>
          </p:cNvPicPr>
          <p:nvPr/>
        </p:nvPicPr>
        <p:blipFill>
          <a:blip r:embed="rId6"/>
          <a:stretch>
            <a:fillRect/>
          </a:stretch>
        </p:blipFill>
        <p:spPr>
          <a:xfrm>
            <a:off x="6378119" y="3307986"/>
            <a:ext cx="2399200" cy="1626210"/>
          </a:xfrm>
          <a:prstGeom prst="rect">
            <a:avLst/>
          </a:prstGeom>
        </p:spPr>
      </p:pic>
    </p:spTree>
    <p:extLst>
      <p:ext uri="{BB962C8B-B14F-4D97-AF65-F5344CB8AC3E}">
        <p14:creationId xmlns:p14="http://schemas.microsoft.com/office/powerpoint/2010/main" val="360289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2358-C892-4600-AF4C-8C3D78C80903}"/>
              </a:ext>
            </a:extLst>
          </p:cNvPr>
          <p:cNvSpPr>
            <a:spLocks noGrp="1"/>
          </p:cNvSpPr>
          <p:nvPr>
            <p:ph type="title"/>
          </p:nvPr>
        </p:nvSpPr>
        <p:spPr>
          <a:xfrm>
            <a:off x="842774" y="423170"/>
            <a:ext cx="10353761" cy="562251"/>
          </a:xfrm>
        </p:spPr>
        <p:txBody>
          <a:bodyPr/>
          <a:lstStyle/>
          <a:p>
            <a:r>
              <a:rPr lang="en-US" u="sng" dirty="0">
                <a:latin typeface="Algerian" panose="04020705040A02060702" pitchFamily="82" charset="0"/>
              </a:rPr>
              <a:t>WORK OUTLINE</a:t>
            </a:r>
          </a:p>
        </p:txBody>
      </p:sp>
      <p:sp>
        <p:nvSpPr>
          <p:cNvPr id="4" name="Content Placeholder 2">
            <a:extLst>
              <a:ext uri="{FF2B5EF4-FFF2-40B4-BE49-F238E27FC236}">
                <a16:creationId xmlns:a16="http://schemas.microsoft.com/office/drawing/2014/main" id="{EAA52B85-66FB-4A9D-B1C5-B2BB43A67C4C}"/>
              </a:ext>
            </a:extLst>
          </p:cNvPr>
          <p:cNvSpPr txBox="1">
            <a:spLocks/>
          </p:cNvSpPr>
          <p:nvPr/>
        </p:nvSpPr>
        <p:spPr>
          <a:xfrm>
            <a:off x="930728" y="1311789"/>
            <a:ext cx="9009138" cy="4132278"/>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457200" indent="-457200" algn="just">
              <a:buFont typeface="+mj-lt"/>
              <a:buAutoNum type="arabicPeriod"/>
            </a:pPr>
            <a:r>
              <a:rPr lang="en-US" dirty="0"/>
              <a:t>IMAGE PROCESSING &amp; DATA PREPARATION</a:t>
            </a:r>
          </a:p>
          <a:p>
            <a:pPr marL="457200" indent="-457200" algn="just">
              <a:buFont typeface="+mj-lt"/>
              <a:buAutoNum type="arabicPeriod"/>
            </a:pPr>
            <a:r>
              <a:rPr lang="en-US" dirty="0"/>
              <a:t>MODEL MAKING : </a:t>
            </a:r>
            <a:r>
              <a:rPr lang="en-US" sz="1800" dirty="0"/>
              <a:t>  </a:t>
            </a:r>
            <a:r>
              <a:rPr lang="en-US" sz="2000" dirty="0"/>
              <a:t>&gt;&gt; MODEL_0 (DENSE_NET ARCHITECTURE)</a:t>
            </a:r>
          </a:p>
          <a:p>
            <a:pPr marL="0" indent="0" algn="just">
              <a:buNone/>
            </a:pPr>
            <a:r>
              <a:rPr lang="en-US" sz="2000" dirty="0"/>
              <a:t>		      	&gt;&gt;MODEL_1 (MOBILE_NET ARCHITECTURE)</a:t>
            </a:r>
          </a:p>
          <a:p>
            <a:pPr marL="0" indent="0" algn="just">
              <a:buNone/>
            </a:pPr>
            <a:r>
              <a:rPr lang="en-US" sz="2000" dirty="0"/>
              <a:t>		      	&gt;&gt;MODEL_2 (RES_NET ARCHITECTURE)</a:t>
            </a:r>
          </a:p>
          <a:p>
            <a:pPr marL="0" indent="0" algn="just">
              <a:buNone/>
            </a:pPr>
            <a:r>
              <a:rPr lang="en-US" dirty="0"/>
              <a:t>			</a:t>
            </a:r>
            <a:r>
              <a:rPr lang="en-US" sz="2000" dirty="0"/>
              <a:t>&gt;&gt;MODEL_3 (NAS_NET ARCHITECTURE)</a:t>
            </a:r>
          </a:p>
          <a:p>
            <a:pPr marL="0" indent="0" algn="just">
              <a:buNone/>
            </a:pPr>
            <a:r>
              <a:rPr lang="en-US" sz="2000" dirty="0"/>
              <a:t>3. MODEL PREDICTION</a:t>
            </a:r>
          </a:p>
          <a:p>
            <a:pPr marL="457200" indent="-457200">
              <a:buFont typeface="+mj-lt"/>
              <a:buAutoNum type="arabicPeriod"/>
            </a:pPr>
            <a:endParaRPr lang="en-US" dirty="0"/>
          </a:p>
        </p:txBody>
      </p:sp>
    </p:spTree>
    <p:extLst>
      <p:ext uri="{BB962C8B-B14F-4D97-AF65-F5344CB8AC3E}">
        <p14:creationId xmlns:p14="http://schemas.microsoft.com/office/powerpoint/2010/main" val="2411667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6C99-1A6E-4B0E-8893-0667154689EC}"/>
              </a:ext>
            </a:extLst>
          </p:cNvPr>
          <p:cNvSpPr>
            <a:spLocks noGrp="1"/>
          </p:cNvSpPr>
          <p:nvPr>
            <p:ph type="title"/>
          </p:nvPr>
        </p:nvSpPr>
        <p:spPr>
          <a:xfrm>
            <a:off x="913795" y="609601"/>
            <a:ext cx="10353761" cy="533400"/>
          </a:xfrm>
        </p:spPr>
        <p:txBody>
          <a:bodyPr>
            <a:noAutofit/>
          </a:bodyPr>
          <a:lstStyle/>
          <a:p>
            <a:r>
              <a:rPr lang="en-US" sz="2800" b="0" u="sng" dirty="0">
                <a:latin typeface="Algerian" panose="04020705040A02060702" pitchFamily="82" charset="0"/>
              </a:rPr>
              <a:t>IMAGE PROCESSING &amp; DATA PREPARATION</a:t>
            </a:r>
          </a:p>
        </p:txBody>
      </p:sp>
      <p:pic>
        <p:nvPicPr>
          <p:cNvPr id="6" name="Picture 5">
            <a:extLst>
              <a:ext uri="{FF2B5EF4-FFF2-40B4-BE49-F238E27FC236}">
                <a16:creationId xmlns:a16="http://schemas.microsoft.com/office/drawing/2014/main" id="{4F70D8EB-4ABC-4884-B38F-6EC595434BCC}"/>
              </a:ext>
            </a:extLst>
          </p:cNvPr>
          <p:cNvPicPr>
            <a:picLocks noChangeAspect="1"/>
          </p:cNvPicPr>
          <p:nvPr/>
        </p:nvPicPr>
        <p:blipFill>
          <a:blip r:embed="rId2"/>
          <a:stretch>
            <a:fillRect/>
          </a:stretch>
        </p:blipFill>
        <p:spPr>
          <a:xfrm>
            <a:off x="686146" y="2074338"/>
            <a:ext cx="3089917" cy="2196038"/>
          </a:xfrm>
          <a:prstGeom prst="rect">
            <a:avLst/>
          </a:prstGeom>
        </p:spPr>
      </p:pic>
      <p:pic>
        <p:nvPicPr>
          <p:cNvPr id="8" name="Picture 7">
            <a:extLst>
              <a:ext uri="{FF2B5EF4-FFF2-40B4-BE49-F238E27FC236}">
                <a16:creationId xmlns:a16="http://schemas.microsoft.com/office/drawing/2014/main" id="{E99B4380-3734-40DC-912A-BFC6D95C8055}"/>
              </a:ext>
            </a:extLst>
          </p:cNvPr>
          <p:cNvPicPr>
            <a:picLocks noChangeAspect="1"/>
          </p:cNvPicPr>
          <p:nvPr/>
        </p:nvPicPr>
        <p:blipFill>
          <a:blip r:embed="rId3"/>
          <a:stretch>
            <a:fillRect/>
          </a:stretch>
        </p:blipFill>
        <p:spPr>
          <a:xfrm>
            <a:off x="6511007" y="3920066"/>
            <a:ext cx="2387459" cy="1708813"/>
          </a:xfrm>
          <a:prstGeom prst="rect">
            <a:avLst/>
          </a:prstGeom>
        </p:spPr>
      </p:pic>
      <p:cxnSp>
        <p:nvCxnSpPr>
          <p:cNvPr id="11" name="Straight Connector 10">
            <a:extLst>
              <a:ext uri="{FF2B5EF4-FFF2-40B4-BE49-F238E27FC236}">
                <a16:creationId xmlns:a16="http://schemas.microsoft.com/office/drawing/2014/main" id="{B2E149F2-4588-437F-92C9-B5C9F3D51361}"/>
              </a:ext>
            </a:extLst>
          </p:cNvPr>
          <p:cNvCxnSpPr>
            <a:cxnSpLocks/>
          </p:cNvCxnSpPr>
          <p:nvPr/>
        </p:nvCxnSpPr>
        <p:spPr>
          <a:xfrm flipV="1">
            <a:off x="3860800" y="3293533"/>
            <a:ext cx="1405467" cy="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40C617B2-5690-4FF0-B78A-4886F45C7D37}"/>
              </a:ext>
            </a:extLst>
          </p:cNvPr>
          <p:cNvCxnSpPr/>
          <p:nvPr/>
        </p:nvCxnSpPr>
        <p:spPr>
          <a:xfrm flipV="1">
            <a:off x="5274734" y="2040467"/>
            <a:ext cx="0" cy="125306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94A82249-EF4C-4543-A1F3-CA70FA04762F}"/>
              </a:ext>
            </a:extLst>
          </p:cNvPr>
          <p:cNvCxnSpPr/>
          <p:nvPr/>
        </p:nvCxnSpPr>
        <p:spPr>
          <a:xfrm flipV="1">
            <a:off x="5274734" y="3293533"/>
            <a:ext cx="0" cy="125306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58BC4515-80C9-47E2-A250-1D31C4945A68}"/>
              </a:ext>
            </a:extLst>
          </p:cNvPr>
          <p:cNvCxnSpPr/>
          <p:nvPr/>
        </p:nvCxnSpPr>
        <p:spPr>
          <a:xfrm>
            <a:off x="5274734" y="2040467"/>
            <a:ext cx="1075266"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8595DC51-6407-46B5-B1F6-9F1476417584}"/>
              </a:ext>
            </a:extLst>
          </p:cNvPr>
          <p:cNvCxnSpPr/>
          <p:nvPr/>
        </p:nvCxnSpPr>
        <p:spPr>
          <a:xfrm>
            <a:off x="5266267" y="4546599"/>
            <a:ext cx="1075266"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0" name="Content Placeholder 2">
            <a:extLst>
              <a:ext uri="{FF2B5EF4-FFF2-40B4-BE49-F238E27FC236}">
                <a16:creationId xmlns:a16="http://schemas.microsoft.com/office/drawing/2014/main" id="{792CB4C7-5FFD-432E-8E56-2A9B2E66B6DD}"/>
              </a:ext>
            </a:extLst>
          </p:cNvPr>
          <p:cNvSpPr txBox="1">
            <a:spLocks/>
          </p:cNvSpPr>
          <p:nvPr/>
        </p:nvSpPr>
        <p:spPr>
          <a:xfrm>
            <a:off x="585579" y="4393472"/>
            <a:ext cx="3205444" cy="76200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l">
              <a:buNone/>
            </a:pPr>
            <a:r>
              <a:rPr lang="en-US" sz="1400" b="0" i="0" dirty="0">
                <a:effectLst/>
              </a:rPr>
              <a:t>               ORIGINAL IMAGE</a:t>
            </a:r>
          </a:p>
          <a:p>
            <a:pPr marL="0" indent="0" algn="l">
              <a:buNone/>
            </a:pPr>
            <a:r>
              <a:rPr lang="en-US" sz="1400" dirty="0">
                <a:effectLst/>
              </a:rPr>
              <a:t>IMAGE PIXEL SIZE = 1024 x 1024</a:t>
            </a:r>
          </a:p>
          <a:p>
            <a:pPr marL="0" indent="0" algn="l">
              <a:buNone/>
            </a:pPr>
            <a:endParaRPr lang="en-US" sz="1400" b="0" i="0" dirty="0">
              <a:effectLst/>
            </a:endParaRPr>
          </a:p>
        </p:txBody>
      </p:sp>
      <p:sp>
        <p:nvSpPr>
          <p:cNvPr id="21" name="Content Placeholder 2">
            <a:extLst>
              <a:ext uri="{FF2B5EF4-FFF2-40B4-BE49-F238E27FC236}">
                <a16:creationId xmlns:a16="http://schemas.microsoft.com/office/drawing/2014/main" id="{3F877B00-4D1E-4967-BDF0-9B33FE73C7D7}"/>
              </a:ext>
            </a:extLst>
          </p:cNvPr>
          <p:cNvSpPr txBox="1">
            <a:spLocks/>
          </p:cNvSpPr>
          <p:nvPr/>
        </p:nvSpPr>
        <p:spPr>
          <a:xfrm>
            <a:off x="9122831" y="4512731"/>
            <a:ext cx="3376927" cy="876015"/>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l">
              <a:buNone/>
            </a:pPr>
            <a:r>
              <a:rPr lang="en-US" sz="1400" b="0" i="0" dirty="0">
                <a:effectLst/>
              </a:rPr>
              <a:t>MODIFIED IMAGE (GRAY SCALE)</a:t>
            </a:r>
          </a:p>
          <a:p>
            <a:pPr marL="0" indent="0" algn="l">
              <a:buNone/>
            </a:pPr>
            <a:r>
              <a:rPr lang="en-US" sz="1400" dirty="0">
                <a:effectLst/>
              </a:rPr>
              <a:t>IMAGE PIXEL SIZE = 128 x 128</a:t>
            </a:r>
          </a:p>
        </p:txBody>
      </p:sp>
      <p:sp>
        <p:nvSpPr>
          <p:cNvPr id="22" name="Content Placeholder 2">
            <a:extLst>
              <a:ext uri="{FF2B5EF4-FFF2-40B4-BE49-F238E27FC236}">
                <a16:creationId xmlns:a16="http://schemas.microsoft.com/office/drawing/2014/main" id="{8DFD1814-BCAE-40AD-8384-1A2442A23659}"/>
              </a:ext>
            </a:extLst>
          </p:cNvPr>
          <p:cNvSpPr txBox="1">
            <a:spLocks/>
          </p:cNvSpPr>
          <p:nvPr/>
        </p:nvSpPr>
        <p:spPr>
          <a:xfrm>
            <a:off x="9122832" y="1583269"/>
            <a:ext cx="2719979" cy="76200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1400" b="0" i="0" dirty="0">
                <a:effectLst/>
              </a:rPr>
              <a:t>MODIFIED IMAGE </a:t>
            </a:r>
            <a:r>
              <a:rPr lang="en-US" sz="1400" dirty="0">
                <a:effectLst/>
              </a:rPr>
              <a:t>(RGB)</a:t>
            </a:r>
            <a:endParaRPr lang="en-US" sz="1400" b="0" i="0" dirty="0">
              <a:effectLst/>
            </a:endParaRPr>
          </a:p>
          <a:p>
            <a:pPr marL="0" indent="0" algn="l">
              <a:buNone/>
            </a:pPr>
            <a:r>
              <a:rPr lang="en-US" sz="1400" dirty="0">
                <a:effectLst/>
              </a:rPr>
              <a:t>IMAGE PIXEL SIZE = 224 x 224</a:t>
            </a:r>
          </a:p>
        </p:txBody>
      </p:sp>
      <p:pic>
        <p:nvPicPr>
          <p:cNvPr id="24" name="Picture 23">
            <a:extLst>
              <a:ext uri="{FF2B5EF4-FFF2-40B4-BE49-F238E27FC236}">
                <a16:creationId xmlns:a16="http://schemas.microsoft.com/office/drawing/2014/main" id="{7CFDD9F6-6061-42EE-974A-DFD179C7AB7B}"/>
              </a:ext>
            </a:extLst>
          </p:cNvPr>
          <p:cNvPicPr>
            <a:picLocks noChangeAspect="1"/>
          </p:cNvPicPr>
          <p:nvPr/>
        </p:nvPicPr>
        <p:blipFill>
          <a:blip r:embed="rId4"/>
          <a:stretch>
            <a:fillRect/>
          </a:stretch>
        </p:blipFill>
        <p:spPr>
          <a:xfrm>
            <a:off x="6511007" y="1574801"/>
            <a:ext cx="2387458" cy="2073644"/>
          </a:xfrm>
          <a:prstGeom prst="rect">
            <a:avLst/>
          </a:prstGeom>
        </p:spPr>
      </p:pic>
    </p:spTree>
    <p:extLst>
      <p:ext uri="{BB962C8B-B14F-4D97-AF65-F5344CB8AC3E}">
        <p14:creationId xmlns:p14="http://schemas.microsoft.com/office/powerpoint/2010/main" val="392786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68FEA25-541B-4162-8B2B-B2C1F9CEA486}"/>
              </a:ext>
            </a:extLst>
          </p:cNvPr>
          <p:cNvSpPr>
            <a:spLocks noGrp="1"/>
          </p:cNvSpPr>
          <p:nvPr>
            <p:ph type="title"/>
          </p:nvPr>
        </p:nvSpPr>
        <p:spPr>
          <a:xfrm>
            <a:off x="913795" y="609601"/>
            <a:ext cx="10353761" cy="533400"/>
          </a:xfrm>
        </p:spPr>
        <p:txBody>
          <a:bodyPr>
            <a:noAutofit/>
          </a:bodyPr>
          <a:lstStyle/>
          <a:p>
            <a:r>
              <a:rPr lang="en-US" sz="2800" b="1" u="sng" dirty="0">
                <a:latin typeface="Algerian" panose="04020705040A02060702" pitchFamily="82" charset="0"/>
              </a:rPr>
              <a:t>DENSE_NET ARCHITECTURE</a:t>
            </a:r>
            <a:endParaRPr lang="en-US" sz="2800" u="sng" dirty="0">
              <a:latin typeface="Algerian" panose="04020705040A02060702" pitchFamily="82" charset="0"/>
            </a:endParaRPr>
          </a:p>
        </p:txBody>
      </p:sp>
      <p:pic>
        <p:nvPicPr>
          <p:cNvPr id="5" name="Picture 4">
            <a:extLst>
              <a:ext uri="{FF2B5EF4-FFF2-40B4-BE49-F238E27FC236}">
                <a16:creationId xmlns:a16="http://schemas.microsoft.com/office/drawing/2014/main" id="{8F71CBF4-D14E-4B69-AB55-4D2E514A6E27}"/>
              </a:ext>
            </a:extLst>
          </p:cNvPr>
          <p:cNvPicPr>
            <a:picLocks noChangeAspect="1"/>
          </p:cNvPicPr>
          <p:nvPr/>
        </p:nvPicPr>
        <p:blipFill>
          <a:blip r:embed="rId2"/>
          <a:stretch>
            <a:fillRect/>
          </a:stretch>
        </p:blipFill>
        <p:spPr>
          <a:xfrm>
            <a:off x="2361982" y="1436866"/>
            <a:ext cx="1933331" cy="4910668"/>
          </a:xfrm>
          <a:prstGeom prst="rect">
            <a:avLst/>
          </a:prstGeom>
        </p:spPr>
      </p:pic>
      <p:sp>
        <p:nvSpPr>
          <p:cNvPr id="6" name="Content Placeholder 2">
            <a:extLst>
              <a:ext uri="{FF2B5EF4-FFF2-40B4-BE49-F238E27FC236}">
                <a16:creationId xmlns:a16="http://schemas.microsoft.com/office/drawing/2014/main" id="{FF67D7C3-8FA8-4970-BB3C-155DE8CAA2FE}"/>
              </a:ext>
            </a:extLst>
          </p:cNvPr>
          <p:cNvSpPr txBox="1">
            <a:spLocks/>
          </p:cNvSpPr>
          <p:nvPr/>
        </p:nvSpPr>
        <p:spPr>
          <a:xfrm>
            <a:off x="5498912" y="1915685"/>
            <a:ext cx="6364614" cy="274509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just">
              <a:buNone/>
            </a:pPr>
            <a:r>
              <a:rPr lang="en-US" sz="1600" b="1" i="0" dirty="0">
                <a:effectLst/>
              </a:rPr>
              <a:t>NAME – </a:t>
            </a:r>
            <a:r>
              <a:rPr lang="en-US" sz="1600" b="1" dirty="0"/>
              <a:t>MODEL_0 </a:t>
            </a:r>
          </a:p>
          <a:p>
            <a:pPr marL="0" indent="0" algn="just">
              <a:buNone/>
            </a:pPr>
            <a:r>
              <a:rPr lang="en-US" sz="1600" dirty="0"/>
              <a:t>A DENSE NETWORK IS A NETWORK IN WHICH THE NUMBER OF LINKS OF EACH NODE IS CLOSE TO THE MAXIMAL NUMBER OF NODES. EACH NODE IS LINKED TO ALMOST ALL OTHER NODES. THE TOTAL CONNECTED CASE IN WHICH EXACTLY EACH NODE IS LINKED TO EACH OTHER NODE IS CALLED A COMPLETELY CONNECTED NETWORK.[7] </a:t>
            </a:r>
            <a:endParaRPr lang="en-US" sz="1600" b="1" i="0" dirty="0">
              <a:effectLst/>
            </a:endParaRPr>
          </a:p>
          <a:p>
            <a:pPr marL="0" indent="0" algn="just">
              <a:buNone/>
            </a:pPr>
            <a:r>
              <a:rPr lang="en-US" sz="1600" b="1" dirty="0">
                <a:effectLst/>
              </a:rPr>
              <a:t>TEST ACCURACY – 86%</a:t>
            </a:r>
            <a:endParaRPr lang="en-US" sz="1600" b="1" i="0" dirty="0">
              <a:effectLst/>
            </a:endParaRPr>
          </a:p>
        </p:txBody>
      </p:sp>
    </p:spTree>
    <p:extLst>
      <p:ext uri="{BB962C8B-B14F-4D97-AF65-F5344CB8AC3E}">
        <p14:creationId xmlns:p14="http://schemas.microsoft.com/office/powerpoint/2010/main" val="3552051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F67D7C3-8FA8-4970-BB3C-155DE8CAA2FE}"/>
              </a:ext>
            </a:extLst>
          </p:cNvPr>
          <p:cNvSpPr txBox="1">
            <a:spLocks/>
          </p:cNvSpPr>
          <p:nvPr/>
        </p:nvSpPr>
        <p:spPr>
          <a:xfrm>
            <a:off x="6509897" y="1703442"/>
            <a:ext cx="5395058" cy="3525506"/>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just">
              <a:buNone/>
            </a:pPr>
            <a:r>
              <a:rPr lang="en-US" sz="1600" b="1" i="0" dirty="0">
                <a:effectLst/>
              </a:rPr>
              <a:t>NAME – MODEL_</a:t>
            </a:r>
            <a:r>
              <a:rPr lang="en-US" sz="1600" b="1" dirty="0">
                <a:effectLst/>
              </a:rPr>
              <a:t>1</a:t>
            </a:r>
            <a:endParaRPr lang="en-US" sz="1600" b="1" dirty="0"/>
          </a:p>
          <a:p>
            <a:pPr marL="0" indent="0" algn="just">
              <a:buNone/>
            </a:pPr>
            <a:r>
              <a:rPr lang="en-US" sz="1400" dirty="0"/>
              <a:t>THE MOBILENET WAS PROPOSED AS A DEEP LEARNING MODEL BY ANDREW G. HOWARD ET AL OF GOOGLE RESEARCH TEAM IN THEIR RESEARCH WORK ENTITLED “MOBILENETS: EFFICIENT CONVOLUTIONAL NEURAL NETWORKS FOR MOBILE VISION APPLICATIONS”. THIS MODEL WAS PROPOSED AS A FAMILY OF MOBILE-FIRST COMPUTER VISION MODELS FOR TENSORFLOW, DESIGNED TO EFFECTIVELY MAXIMIZE ACCURACY WHILE BEING MINDFUL OF THE RESTRICTED RESOURCES FOR AN ON-DEVICE OR EMBEDDED APPLICATION.[8]</a:t>
            </a:r>
            <a:endParaRPr lang="en-US" sz="1400" b="1" i="0" dirty="0">
              <a:effectLst/>
            </a:endParaRPr>
          </a:p>
          <a:p>
            <a:pPr marL="0" indent="0" algn="just">
              <a:buNone/>
            </a:pPr>
            <a:r>
              <a:rPr lang="en-US" sz="1400" b="1" dirty="0">
                <a:effectLst/>
              </a:rPr>
              <a:t>TEST ACCURACY – 97%</a:t>
            </a:r>
            <a:endParaRPr lang="en-US" sz="1400" b="1" i="0" dirty="0">
              <a:effectLst/>
            </a:endParaRPr>
          </a:p>
        </p:txBody>
      </p:sp>
      <p:pic>
        <p:nvPicPr>
          <p:cNvPr id="4" name="Picture 3">
            <a:extLst>
              <a:ext uri="{FF2B5EF4-FFF2-40B4-BE49-F238E27FC236}">
                <a16:creationId xmlns:a16="http://schemas.microsoft.com/office/drawing/2014/main" id="{FEA7091C-486C-46B7-B323-1E9A3FC67580}"/>
              </a:ext>
            </a:extLst>
          </p:cNvPr>
          <p:cNvPicPr>
            <a:picLocks noChangeAspect="1"/>
          </p:cNvPicPr>
          <p:nvPr/>
        </p:nvPicPr>
        <p:blipFill>
          <a:blip r:embed="rId2"/>
          <a:stretch>
            <a:fillRect/>
          </a:stretch>
        </p:blipFill>
        <p:spPr>
          <a:xfrm>
            <a:off x="1739371" y="1323446"/>
            <a:ext cx="4276725" cy="5210175"/>
          </a:xfrm>
          <a:prstGeom prst="rect">
            <a:avLst/>
          </a:prstGeom>
        </p:spPr>
      </p:pic>
      <p:sp>
        <p:nvSpPr>
          <p:cNvPr id="8" name="Title 1">
            <a:extLst>
              <a:ext uri="{FF2B5EF4-FFF2-40B4-BE49-F238E27FC236}">
                <a16:creationId xmlns:a16="http://schemas.microsoft.com/office/drawing/2014/main" id="{89A27553-70D2-47BB-8B8E-380AA23A4DC9}"/>
              </a:ext>
            </a:extLst>
          </p:cNvPr>
          <p:cNvSpPr>
            <a:spLocks noGrp="1"/>
          </p:cNvSpPr>
          <p:nvPr>
            <p:ph type="title"/>
          </p:nvPr>
        </p:nvSpPr>
        <p:spPr>
          <a:xfrm>
            <a:off x="913795" y="609601"/>
            <a:ext cx="10353761" cy="533400"/>
          </a:xfrm>
        </p:spPr>
        <p:txBody>
          <a:bodyPr>
            <a:noAutofit/>
          </a:bodyPr>
          <a:lstStyle/>
          <a:p>
            <a:r>
              <a:rPr lang="en-US" sz="2800" u="sng" dirty="0">
                <a:latin typeface="Algerian" panose="04020705040A02060702" pitchFamily="82" charset="0"/>
              </a:rPr>
              <a:t>mobile</a:t>
            </a:r>
            <a:r>
              <a:rPr lang="en-US" sz="2800" b="1" u="sng" dirty="0">
                <a:latin typeface="Algerian" panose="04020705040A02060702" pitchFamily="82" charset="0"/>
              </a:rPr>
              <a:t>_NET ARCHITECTURE</a:t>
            </a:r>
            <a:endParaRPr lang="en-US" sz="2800" u="sng" dirty="0">
              <a:latin typeface="Algerian" panose="04020705040A02060702" pitchFamily="82" charset="0"/>
            </a:endParaRPr>
          </a:p>
        </p:txBody>
      </p:sp>
    </p:spTree>
    <p:extLst>
      <p:ext uri="{BB962C8B-B14F-4D97-AF65-F5344CB8AC3E}">
        <p14:creationId xmlns:p14="http://schemas.microsoft.com/office/powerpoint/2010/main" val="2191906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F67D7C3-8FA8-4970-BB3C-155DE8CAA2FE}"/>
              </a:ext>
            </a:extLst>
          </p:cNvPr>
          <p:cNvSpPr txBox="1">
            <a:spLocks/>
          </p:cNvSpPr>
          <p:nvPr/>
        </p:nvSpPr>
        <p:spPr>
          <a:xfrm>
            <a:off x="6090675" y="1819397"/>
            <a:ext cx="5574583" cy="2776800"/>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just">
              <a:buNone/>
            </a:pPr>
            <a:r>
              <a:rPr lang="en-US" sz="1600" b="1" i="0" dirty="0">
                <a:effectLst/>
              </a:rPr>
              <a:t>NAME – MODEL_2</a:t>
            </a:r>
            <a:endParaRPr lang="en-US" sz="1600" b="1" dirty="0"/>
          </a:p>
          <a:p>
            <a:pPr marL="0" indent="0" algn="just">
              <a:buNone/>
            </a:pPr>
            <a:r>
              <a:rPr lang="en-US" sz="1600" dirty="0"/>
              <a:t>A RESIDUAL NEURAL NETWORK (RESNET) IS AN ARTIFICIAL NEURAL NETWORK (ANN) OF A KIND THAT BUILDS ON CONSTRUCTS KNOWN FROM PYRAMIDAL CELLS IN THE CEREBRAL CORTEX. RESIDUAL NEURAL NETWORKS DO THIS BY UTILIZING SKIP CONNECTIONS, OR SHORTCUTS TO JUMP OVER SOME LAYERS.[9]</a:t>
            </a:r>
            <a:endParaRPr lang="en-US" sz="1600" b="1" i="0" dirty="0">
              <a:effectLst/>
            </a:endParaRPr>
          </a:p>
          <a:p>
            <a:pPr marL="0" indent="0" algn="just">
              <a:buNone/>
            </a:pPr>
            <a:r>
              <a:rPr lang="en-US" sz="1600" b="1" dirty="0">
                <a:effectLst/>
              </a:rPr>
              <a:t>TEST ACCURACY – 99%</a:t>
            </a:r>
            <a:endParaRPr lang="en-US" sz="1600" b="1" i="0" dirty="0">
              <a:effectLst/>
            </a:endParaRPr>
          </a:p>
        </p:txBody>
      </p:sp>
      <p:pic>
        <p:nvPicPr>
          <p:cNvPr id="8" name="Picture 7">
            <a:extLst>
              <a:ext uri="{FF2B5EF4-FFF2-40B4-BE49-F238E27FC236}">
                <a16:creationId xmlns:a16="http://schemas.microsoft.com/office/drawing/2014/main" id="{0385F0BB-558C-4C5A-AEC4-BD9A7FBAA3F4}"/>
              </a:ext>
            </a:extLst>
          </p:cNvPr>
          <p:cNvPicPr>
            <a:picLocks noChangeAspect="1"/>
          </p:cNvPicPr>
          <p:nvPr/>
        </p:nvPicPr>
        <p:blipFill>
          <a:blip r:embed="rId2"/>
          <a:stretch>
            <a:fillRect/>
          </a:stretch>
        </p:blipFill>
        <p:spPr>
          <a:xfrm>
            <a:off x="1241710" y="1315806"/>
            <a:ext cx="4467225" cy="5099050"/>
          </a:xfrm>
          <a:prstGeom prst="rect">
            <a:avLst/>
          </a:prstGeom>
        </p:spPr>
      </p:pic>
      <p:sp>
        <p:nvSpPr>
          <p:cNvPr id="9" name="Title 1">
            <a:extLst>
              <a:ext uri="{FF2B5EF4-FFF2-40B4-BE49-F238E27FC236}">
                <a16:creationId xmlns:a16="http://schemas.microsoft.com/office/drawing/2014/main" id="{3B4B5A4C-50B1-444A-A118-71B0AAD5393D}"/>
              </a:ext>
            </a:extLst>
          </p:cNvPr>
          <p:cNvSpPr>
            <a:spLocks noGrp="1"/>
          </p:cNvSpPr>
          <p:nvPr>
            <p:ph type="title"/>
          </p:nvPr>
        </p:nvSpPr>
        <p:spPr>
          <a:xfrm>
            <a:off x="913795" y="609601"/>
            <a:ext cx="10353761" cy="533400"/>
          </a:xfrm>
        </p:spPr>
        <p:txBody>
          <a:bodyPr>
            <a:noAutofit/>
          </a:bodyPr>
          <a:lstStyle/>
          <a:p>
            <a:r>
              <a:rPr lang="en-US" sz="2800" b="1" u="sng" dirty="0">
                <a:latin typeface="Algerian" panose="04020705040A02060702" pitchFamily="82" charset="0"/>
              </a:rPr>
              <a:t>res_NET ARCHITECTURE</a:t>
            </a:r>
            <a:endParaRPr lang="en-US" sz="2800" u="sng" dirty="0">
              <a:latin typeface="Algerian" panose="04020705040A02060702" pitchFamily="82" charset="0"/>
            </a:endParaRPr>
          </a:p>
        </p:txBody>
      </p:sp>
    </p:spTree>
    <p:extLst>
      <p:ext uri="{BB962C8B-B14F-4D97-AF65-F5344CB8AC3E}">
        <p14:creationId xmlns:p14="http://schemas.microsoft.com/office/powerpoint/2010/main" val="2985449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F67D7C3-8FA8-4970-BB3C-155DE8CAA2FE}"/>
              </a:ext>
            </a:extLst>
          </p:cNvPr>
          <p:cNvSpPr txBox="1">
            <a:spLocks/>
          </p:cNvSpPr>
          <p:nvPr/>
        </p:nvSpPr>
        <p:spPr>
          <a:xfrm>
            <a:off x="6019664" y="1625188"/>
            <a:ext cx="5769882" cy="329304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just">
              <a:buNone/>
            </a:pPr>
            <a:r>
              <a:rPr lang="en-US" sz="1600" b="1" i="0" dirty="0">
                <a:effectLst/>
              </a:rPr>
              <a:t>NAME – MODEL_3</a:t>
            </a:r>
          </a:p>
          <a:p>
            <a:pPr marL="0" indent="0" algn="just">
              <a:buNone/>
            </a:pPr>
            <a:r>
              <a:rPr lang="en-US" sz="1400" dirty="0"/>
              <a:t>NEURAL ARCHITECTURE SEARCH (NAS) IS A TECHNIQUE FOR AUTOMATING THE DESIGN OF ARTIFICIAL NEURAL NETWORKS (ANN), A WIDELY USED MODEL IN THE FIELD OF MACHINE LEARNING. NAS HAS BEEN USED TO DESIGN NETWORKS THAT ARE ON PAR OR OUTPERFORM HAND-DESIGNED ARCHITECTURES. METHODS FOR NAS CAN BE CATEGORIZED ACCORDING TO THE SEARCH SPACE, SEARCH STRATEGY AND PERFORMANCE ESTIMATION STRATEGY USED: THE SEARCH SPACE DEFINES THE TYPE(S) OF ANN THAT CAN BE DESIGNED AND OPTIMIZED. [10]</a:t>
            </a:r>
            <a:endParaRPr lang="en-US" sz="1400" dirty="0">
              <a:effectLst/>
            </a:endParaRPr>
          </a:p>
          <a:p>
            <a:pPr marL="0" indent="0" algn="just">
              <a:buNone/>
            </a:pPr>
            <a:r>
              <a:rPr lang="en-US" sz="1400" b="1" dirty="0">
                <a:effectLst/>
              </a:rPr>
              <a:t>TEST ACCURACY – 84%</a:t>
            </a:r>
          </a:p>
        </p:txBody>
      </p:sp>
      <p:pic>
        <p:nvPicPr>
          <p:cNvPr id="4" name="Picture 3">
            <a:extLst>
              <a:ext uri="{FF2B5EF4-FFF2-40B4-BE49-F238E27FC236}">
                <a16:creationId xmlns:a16="http://schemas.microsoft.com/office/drawing/2014/main" id="{BF62B9D4-FC1E-4D6F-8880-C41E948A5AAF}"/>
              </a:ext>
            </a:extLst>
          </p:cNvPr>
          <p:cNvPicPr>
            <a:picLocks noChangeAspect="1"/>
          </p:cNvPicPr>
          <p:nvPr/>
        </p:nvPicPr>
        <p:blipFill>
          <a:blip r:embed="rId2"/>
          <a:stretch>
            <a:fillRect/>
          </a:stretch>
        </p:blipFill>
        <p:spPr>
          <a:xfrm>
            <a:off x="1092553" y="1205652"/>
            <a:ext cx="4467225" cy="5210175"/>
          </a:xfrm>
          <a:prstGeom prst="rect">
            <a:avLst/>
          </a:prstGeom>
        </p:spPr>
      </p:pic>
      <p:sp>
        <p:nvSpPr>
          <p:cNvPr id="8" name="Title 1">
            <a:extLst>
              <a:ext uri="{FF2B5EF4-FFF2-40B4-BE49-F238E27FC236}">
                <a16:creationId xmlns:a16="http://schemas.microsoft.com/office/drawing/2014/main" id="{82DCAF5C-8E32-419B-8B89-B2C8BB773420}"/>
              </a:ext>
            </a:extLst>
          </p:cNvPr>
          <p:cNvSpPr>
            <a:spLocks noGrp="1"/>
          </p:cNvSpPr>
          <p:nvPr>
            <p:ph type="title"/>
          </p:nvPr>
        </p:nvSpPr>
        <p:spPr>
          <a:xfrm>
            <a:off x="913795" y="609601"/>
            <a:ext cx="10353761" cy="533400"/>
          </a:xfrm>
        </p:spPr>
        <p:txBody>
          <a:bodyPr>
            <a:noAutofit/>
          </a:bodyPr>
          <a:lstStyle/>
          <a:p>
            <a:r>
              <a:rPr lang="en-US" sz="2800" b="1" u="sng" dirty="0">
                <a:latin typeface="Algerian" panose="04020705040A02060702" pitchFamily="82" charset="0"/>
              </a:rPr>
              <a:t>nas_NET ARCHITECTURE</a:t>
            </a:r>
            <a:endParaRPr lang="en-US" sz="2800" u="sng" dirty="0">
              <a:latin typeface="Algerian" panose="04020705040A02060702" pitchFamily="82" charset="0"/>
            </a:endParaRPr>
          </a:p>
        </p:txBody>
      </p:sp>
    </p:spTree>
    <p:extLst>
      <p:ext uri="{BB962C8B-B14F-4D97-AF65-F5344CB8AC3E}">
        <p14:creationId xmlns:p14="http://schemas.microsoft.com/office/powerpoint/2010/main" val="3759373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68FEA25-541B-4162-8B2B-B2C1F9CEA486}"/>
              </a:ext>
            </a:extLst>
          </p:cNvPr>
          <p:cNvSpPr>
            <a:spLocks noGrp="1"/>
          </p:cNvSpPr>
          <p:nvPr>
            <p:ph type="title"/>
          </p:nvPr>
        </p:nvSpPr>
        <p:spPr>
          <a:xfrm>
            <a:off x="919119" y="102561"/>
            <a:ext cx="10353761" cy="533400"/>
          </a:xfrm>
        </p:spPr>
        <p:txBody>
          <a:bodyPr>
            <a:noAutofit/>
          </a:bodyPr>
          <a:lstStyle/>
          <a:p>
            <a:r>
              <a:rPr lang="en-US" sz="2800" u="sng" dirty="0">
                <a:latin typeface="Algerian" panose="04020705040A02060702" pitchFamily="82" charset="0"/>
              </a:rPr>
              <a:t>OUTPUT</a:t>
            </a:r>
          </a:p>
        </p:txBody>
      </p:sp>
      <p:pic>
        <p:nvPicPr>
          <p:cNvPr id="5" name="Picture 4">
            <a:extLst>
              <a:ext uri="{FF2B5EF4-FFF2-40B4-BE49-F238E27FC236}">
                <a16:creationId xmlns:a16="http://schemas.microsoft.com/office/drawing/2014/main" id="{FBC499B7-6497-45C5-8684-E8529AE819F1}"/>
              </a:ext>
            </a:extLst>
          </p:cNvPr>
          <p:cNvPicPr>
            <a:picLocks noChangeAspect="1"/>
          </p:cNvPicPr>
          <p:nvPr/>
        </p:nvPicPr>
        <p:blipFill>
          <a:blip r:embed="rId2"/>
          <a:stretch>
            <a:fillRect/>
          </a:stretch>
        </p:blipFill>
        <p:spPr>
          <a:xfrm>
            <a:off x="1806659" y="635960"/>
            <a:ext cx="3758632" cy="2997515"/>
          </a:xfrm>
          <a:prstGeom prst="rect">
            <a:avLst/>
          </a:prstGeom>
        </p:spPr>
      </p:pic>
      <p:pic>
        <p:nvPicPr>
          <p:cNvPr id="8" name="Picture 7">
            <a:extLst>
              <a:ext uri="{FF2B5EF4-FFF2-40B4-BE49-F238E27FC236}">
                <a16:creationId xmlns:a16="http://schemas.microsoft.com/office/drawing/2014/main" id="{C071E2E8-4969-4329-BF38-6E5AA638D0D6}"/>
              </a:ext>
            </a:extLst>
          </p:cNvPr>
          <p:cNvPicPr>
            <a:picLocks noChangeAspect="1"/>
          </p:cNvPicPr>
          <p:nvPr/>
        </p:nvPicPr>
        <p:blipFill>
          <a:blip r:embed="rId3"/>
          <a:stretch>
            <a:fillRect/>
          </a:stretch>
        </p:blipFill>
        <p:spPr>
          <a:xfrm>
            <a:off x="6452831" y="635960"/>
            <a:ext cx="3721590" cy="2997515"/>
          </a:xfrm>
          <a:prstGeom prst="rect">
            <a:avLst/>
          </a:prstGeom>
        </p:spPr>
      </p:pic>
      <p:pic>
        <p:nvPicPr>
          <p:cNvPr id="11" name="Picture 10">
            <a:extLst>
              <a:ext uri="{FF2B5EF4-FFF2-40B4-BE49-F238E27FC236}">
                <a16:creationId xmlns:a16="http://schemas.microsoft.com/office/drawing/2014/main" id="{9EE920A0-1C37-4803-A356-81474989108A}"/>
              </a:ext>
            </a:extLst>
          </p:cNvPr>
          <p:cNvPicPr>
            <a:picLocks noChangeAspect="1"/>
          </p:cNvPicPr>
          <p:nvPr/>
        </p:nvPicPr>
        <p:blipFill>
          <a:blip r:embed="rId4"/>
          <a:stretch>
            <a:fillRect/>
          </a:stretch>
        </p:blipFill>
        <p:spPr>
          <a:xfrm>
            <a:off x="1806659" y="3717450"/>
            <a:ext cx="3721590" cy="2957439"/>
          </a:xfrm>
          <a:prstGeom prst="rect">
            <a:avLst/>
          </a:prstGeom>
        </p:spPr>
      </p:pic>
      <p:pic>
        <p:nvPicPr>
          <p:cNvPr id="13" name="Picture 12">
            <a:extLst>
              <a:ext uri="{FF2B5EF4-FFF2-40B4-BE49-F238E27FC236}">
                <a16:creationId xmlns:a16="http://schemas.microsoft.com/office/drawing/2014/main" id="{989DAB1C-29E4-4DEE-9522-988DC8D148BC}"/>
              </a:ext>
            </a:extLst>
          </p:cNvPr>
          <p:cNvPicPr>
            <a:picLocks noChangeAspect="1"/>
          </p:cNvPicPr>
          <p:nvPr/>
        </p:nvPicPr>
        <p:blipFill>
          <a:blip r:embed="rId5"/>
          <a:stretch>
            <a:fillRect/>
          </a:stretch>
        </p:blipFill>
        <p:spPr>
          <a:xfrm>
            <a:off x="6442464" y="3717450"/>
            <a:ext cx="3742323" cy="2957439"/>
          </a:xfrm>
          <a:prstGeom prst="rect">
            <a:avLst/>
          </a:prstGeom>
        </p:spPr>
      </p:pic>
    </p:spTree>
    <p:extLst>
      <p:ext uri="{BB962C8B-B14F-4D97-AF65-F5344CB8AC3E}">
        <p14:creationId xmlns:p14="http://schemas.microsoft.com/office/powerpoint/2010/main" val="1446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7CA0-62A0-4365-B755-7605213254EF}"/>
              </a:ext>
            </a:extLst>
          </p:cNvPr>
          <p:cNvSpPr>
            <a:spLocks noGrp="1"/>
          </p:cNvSpPr>
          <p:nvPr>
            <p:ph type="title"/>
          </p:nvPr>
        </p:nvSpPr>
        <p:spPr>
          <a:xfrm>
            <a:off x="913795" y="609601"/>
            <a:ext cx="10353761" cy="899603"/>
          </a:xfrm>
        </p:spPr>
        <p:txBody>
          <a:bodyPr/>
          <a:lstStyle/>
          <a:p>
            <a:r>
              <a:rPr lang="en-US" u="sng" dirty="0">
                <a:latin typeface="Algerian" panose="04020705040A02060702" pitchFamily="82" charset="0"/>
              </a:rPr>
              <a:t>OUR TEAM</a:t>
            </a:r>
          </a:p>
        </p:txBody>
      </p:sp>
      <p:sp>
        <p:nvSpPr>
          <p:cNvPr id="3" name="Content Placeholder 2">
            <a:extLst>
              <a:ext uri="{FF2B5EF4-FFF2-40B4-BE49-F238E27FC236}">
                <a16:creationId xmlns:a16="http://schemas.microsoft.com/office/drawing/2014/main" id="{8089A45A-3984-413C-B5FB-179E85A62B3E}"/>
              </a:ext>
            </a:extLst>
          </p:cNvPr>
          <p:cNvSpPr txBox="1">
            <a:spLocks/>
          </p:cNvSpPr>
          <p:nvPr/>
        </p:nvSpPr>
        <p:spPr>
          <a:xfrm>
            <a:off x="913795" y="1544716"/>
            <a:ext cx="10353762" cy="2840853"/>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buFont typeface="Wingdings" panose="05000000000000000000" pitchFamily="2" charset="2"/>
              <a:buChar char="Ø"/>
            </a:pPr>
            <a:r>
              <a:rPr lang="en-US" dirty="0"/>
              <a:t> SANDIP GHOSH - 10800318050</a:t>
            </a:r>
          </a:p>
          <a:p>
            <a:pPr>
              <a:buFont typeface="Wingdings" panose="05000000000000000000" pitchFamily="2" charset="2"/>
              <a:buChar char="Ø"/>
            </a:pPr>
            <a:r>
              <a:rPr lang="en-US" dirty="0"/>
              <a:t> RUPAM DASGUPTA - 10800318055</a:t>
            </a:r>
          </a:p>
          <a:p>
            <a:pPr>
              <a:buFont typeface="Wingdings" panose="05000000000000000000" pitchFamily="2" charset="2"/>
              <a:buChar char="Ø"/>
            </a:pPr>
            <a:r>
              <a:rPr lang="en-US" dirty="0"/>
              <a:t> ROUNAK BANERJEE - 10800318057</a:t>
            </a:r>
          </a:p>
          <a:p>
            <a:pPr>
              <a:buFont typeface="Wingdings" panose="05000000000000000000" pitchFamily="2" charset="2"/>
              <a:buChar char="Ø"/>
            </a:pPr>
            <a:r>
              <a:rPr lang="en-US" dirty="0"/>
              <a:t> SAPTARSHI BANERJEE – 10800318048</a:t>
            </a:r>
          </a:p>
          <a:p>
            <a:pPr>
              <a:buFont typeface="Wingdings" panose="05000000000000000000" pitchFamily="2" charset="2"/>
              <a:buChar char="Ø"/>
            </a:pPr>
            <a:r>
              <a:rPr lang="en-US" dirty="0"/>
              <a:t>RENESA CHAKRABORTY – 10800318061</a:t>
            </a:r>
          </a:p>
          <a:p>
            <a:pPr>
              <a:buFont typeface="Wingdings" panose="05000000000000000000" pitchFamily="2" charset="2"/>
              <a:buChar char="Ø"/>
            </a:pPr>
            <a:r>
              <a:rPr lang="en-US" dirty="0"/>
              <a:t>SHOUVIK NEOGI - 10800318039</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530263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8FA8B-690B-481B-9906-47C013E4CC21}"/>
              </a:ext>
            </a:extLst>
          </p:cNvPr>
          <p:cNvSpPr>
            <a:spLocks noGrp="1"/>
          </p:cNvSpPr>
          <p:nvPr>
            <p:ph type="title"/>
          </p:nvPr>
        </p:nvSpPr>
        <p:spPr>
          <a:xfrm>
            <a:off x="919119" y="134646"/>
            <a:ext cx="10353761" cy="580008"/>
          </a:xfrm>
        </p:spPr>
        <p:txBody>
          <a:bodyPr/>
          <a:lstStyle/>
          <a:p>
            <a:r>
              <a:rPr lang="en-US" u="sng" dirty="0">
                <a:latin typeface="Algerian" panose="04020705040A02060702" pitchFamily="82" charset="0"/>
              </a:rPr>
              <a:t>MODEL ANALYSIS</a:t>
            </a:r>
          </a:p>
        </p:txBody>
      </p:sp>
      <p:graphicFrame>
        <p:nvGraphicFramePr>
          <p:cNvPr id="9" name="Table 9">
            <a:extLst>
              <a:ext uri="{FF2B5EF4-FFF2-40B4-BE49-F238E27FC236}">
                <a16:creationId xmlns:a16="http://schemas.microsoft.com/office/drawing/2014/main" id="{5E810D04-B45A-45DF-A82D-66EE3F343FF8}"/>
              </a:ext>
            </a:extLst>
          </p:cNvPr>
          <p:cNvGraphicFramePr>
            <a:graphicFrameLocks noGrp="1"/>
          </p:cNvGraphicFramePr>
          <p:nvPr>
            <p:extLst>
              <p:ext uri="{D42A27DB-BD31-4B8C-83A1-F6EECF244321}">
                <p14:modId xmlns:p14="http://schemas.microsoft.com/office/powerpoint/2010/main" val="2497613725"/>
              </p:ext>
            </p:extLst>
          </p:nvPr>
        </p:nvGraphicFramePr>
        <p:xfrm>
          <a:off x="773131" y="833383"/>
          <a:ext cx="10645735" cy="4315984"/>
        </p:xfrm>
        <a:graphic>
          <a:graphicData uri="http://schemas.openxmlformats.org/drawingml/2006/table">
            <a:tbl>
              <a:tblPr firstRow="1" bandRow="1">
                <a:tableStyleId>{5C22544A-7EE6-4342-B048-85BDC9FD1C3A}</a:tableStyleId>
              </a:tblPr>
              <a:tblGrid>
                <a:gridCol w="2129147">
                  <a:extLst>
                    <a:ext uri="{9D8B030D-6E8A-4147-A177-3AD203B41FA5}">
                      <a16:colId xmlns:a16="http://schemas.microsoft.com/office/drawing/2014/main" val="3391551029"/>
                    </a:ext>
                  </a:extLst>
                </a:gridCol>
                <a:gridCol w="2129147">
                  <a:extLst>
                    <a:ext uri="{9D8B030D-6E8A-4147-A177-3AD203B41FA5}">
                      <a16:colId xmlns:a16="http://schemas.microsoft.com/office/drawing/2014/main" val="1343525105"/>
                    </a:ext>
                  </a:extLst>
                </a:gridCol>
                <a:gridCol w="2129147">
                  <a:extLst>
                    <a:ext uri="{9D8B030D-6E8A-4147-A177-3AD203B41FA5}">
                      <a16:colId xmlns:a16="http://schemas.microsoft.com/office/drawing/2014/main" val="3385464040"/>
                    </a:ext>
                  </a:extLst>
                </a:gridCol>
                <a:gridCol w="2129147">
                  <a:extLst>
                    <a:ext uri="{9D8B030D-6E8A-4147-A177-3AD203B41FA5}">
                      <a16:colId xmlns:a16="http://schemas.microsoft.com/office/drawing/2014/main" val="375050244"/>
                    </a:ext>
                  </a:extLst>
                </a:gridCol>
                <a:gridCol w="2129147">
                  <a:extLst>
                    <a:ext uri="{9D8B030D-6E8A-4147-A177-3AD203B41FA5}">
                      <a16:colId xmlns:a16="http://schemas.microsoft.com/office/drawing/2014/main" val="4275116155"/>
                    </a:ext>
                  </a:extLst>
                </a:gridCol>
              </a:tblGrid>
              <a:tr h="923218">
                <a:tc>
                  <a:txBody>
                    <a:bodyPr/>
                    <a:lstStyle/>
                    <a:p>
                      <a:pPr algn="ctr"/>
                      <a:r>
                        <a:rPr lang="en-US" u="none" dirty="0">
                          <a:solidFill>
                            <a:schemeClr val="bg1"/>
                          </a:solidFill>
                        </a:rPr>
                        <a:t>POINTS</a:t>
                      </a:r>
                    </a:p>
                  </a:txBody>
                  <a:tcPr>
                    <a:solidFill>
                      <a:schemeClr val="tx1"/>
                    </a:solidFill>
                  </a:tcPr>
                </a:tc>
                <a:tc>
                  <a:txBody>
                    <a:bodyPr/>
                    <a:lstStyle/>
                    <a:p>
                      <a:r>
                        <a:rPr lang="en-US" dirty="0">
                          <a:solidFill>
                            <a:schemeClr val="bg1"/>
                          </a:solidFill>
                        </a:rPr>
                        <a:t>DENSE_NET</a:t>
                      </a:r>
                    </a:p>
                    <a:p>
                      <a:pPr algn="just"/>
                      <a:r>
                        <a:rPr lang="en-US" dirty="0">
                          <a:solidFill>
                            <a:schemeClr val="bg1"/>
                          </a:solidFill>
                        </a:rPr>
                        <a:t>ARCHITECTURE</a:t>
                      </a:r>
                    </a:p>
                  </a:txBody>
                  <a:tcPr>
                    <a:solidFill>
                      <a:schemeClr val="tx1"/>
                    </a:solidFill>
                  </a:tcPr>
                </a:tc>
                <a:tc>
                  <a:txBody>
                    <a:bodyPr/>
                    <a:lstStyle/>
                    <a:p>
                      <a:r>
                        <a:rPr lang="en-US" dirty="0">
                          <a:solidFill>
                            <a:schemeClr val="bg1"/>
                          </a:solidFill>
                        </a:rPr>
                        <a:t>MOBILE_NET</a:t>
                      </a:r>
                    </a:p>
                    <a:p>
                      <a:r>
                        <a:rPr lang="en-US" dirty="0">
                          <a:solidFill>
                            <a:schemeClr val="bg1"/>
                          </a:solidFill>
                        </a:rPr>
                        <a:t>ARCHITECTURE</a:t>
                      </a:r>
                    </a:p>
                  </a:txBody>
                  <a:tcPr>
                    <a:solidFill>
                      <a:schemeClr val="tx1"/>
                    </a:solidFill>
                  </a:tcPr>
                </a:tc>
                <a:tc>
                  <a:txBody>
                    <a:bodyPr/>
                    <a:lstStyle/>
                    <a:p>
                      <a:r>
                        <a:rPr lang="en-US" dirty="0">
                          <a:solidFill>
                            <a:schemeClr val="bg1"/>
                          </a:solidFill>
                        </a:rPr>
                        <a:t>RES_NET</a:t>
                      </a:r>
                    </a:p>
                    <a:p>
                      <a:r>
                        <a:rPr lang="en-US" dirty="0">
                          <a:solidFill>
                            <a:schemeClr val="bg1"/>
                          </a:solidFill>
                        </a:rPr>
                        <a:t>ARCHITETURE</a:t>
                      </a:r>
                    </a:p>
                  </a:txBody>
                  <a:tcPr>
                    <a:solidFill>
                      <a:schemeClr val="tx1"/>
                    </a:solidFill>
                  </a:tcPr>
                </a:tc>
                <a:tc>
                  <a:txBody>
                    <a:bodyPr/>
                    <a:lstStyle/>
                    <a:p>
                      <a:r>
                        <a:rPr lang="en-US" dirty="0">
                          <a:solidFill>
                            <a:schemeClr val="bg1"/>
                          </a:solidFill>
                        </a:rPr>
                        <a:t>NAS_NET</a:t>
                      </a:r>
                    </a:p>
                    <a:p>
                      <a:r>
                        <a:rPr lang="en-US" dirty="0">
                          <a:solidFill>
                            <a:schemeClr val="bg1"/>
                          </a:solidFill>
                        </a:rPr>
                        <a:t>ARCHITECTURE</a:t>
                      </a:r>
                    </a:p>
                  </a:txBody>
                  <a:tcPr>
                    <a:solidFill>
                      <a:schemeClr val="tx1"/>
                    </a:solidFill>
                  </a:tcPr>
                </a:tc>
                <a:extLst>
                  <a:ext uri="{0D108BD9-81ED-4DB2-BD59-A6C34878D82A}">
                    <a16:rowId xmlns:a16="http://schemas.microsoft.com/office/drawing/2014/main" val="2428095485"/>
                  </a:ext>
                </a:extLst>
              </a:tr>
              <a:tr h="1519722">
                <a:tc>
                  <a:txBody>
                    <a:bodyPr/>
                    <a:lstStyle/>
                    <a:p>
                      <a:pPr algn="ctr"/>
                      <a:r>
                        <a:rPr lang="en-US" dirty="0">
                          <a:latin typeface="+mn-lt"/>
                        </a:rPr>
                        <a:t>DEFINITION</a:t>
                      </a:r>
                    </a:p>
                  </a:txBody>
                  <a:tcPr/>
                </a:tc>
                <a:tc>
                  <a:txBody>
                    <a:bodyPr/>
                    <a:lstStyle/>
                    <a:p>
                      <a:pPr algn="just"/>
                      <a:r>
                        <a:rPr lang="en-US" sz="1000" b="0" i="0" kern="1200" dirty="0">
                          <a:solidFill>
                            <a:schemeClr val="dk1"/>
                          </a:solidFill>
                          <a:effectLst/>
                          <a:latin typeface="+mn-lt"/>
                          <a:ea typeface="+mn-ea"/>
                          <a:cs typeface="+mn-cs"/>
                        </a:rPr>
                        <a:t>A DENSE NETWORK IS A NETWORK IN WHICH THE NUMBER OF LINKS OF EACH NODE IS CLOSE TO THE MAXIMAL NUMBER OF NODES.</a:t>
                      </a:r>
                      <a:endParaRPr lang="en-US" sz="1000" dirty="0"/>
                    </a:p>
                  </a:txBody>
                  <a:tcPr/>
                </a:tc>
                <a:tc>
                  <a:txBody>
                    <a:bodyPr/>
                    <a:lstStyle/>
                    <a:p>
                      <a:pPr algn="just"/>
                      <a:r>
                        <a:rPr lang="en-US" sz="900" b="0" i="0" kern="1200" dirty="0">
                          <a:solidFill>
                            <a:schemeClr val="dk1"/>
                          </a:solidFill>
                          <a:effectLst/>
                          <a:latin typeface="+mn-lt"/>
                          <a:ea typeface="+mn-ea"/>
                          <a:cs typeface="+mn-cs"/>
                        </a:rPr>
                        <a:t>MOBILENET IS A STREAMLINED ARCHITECTURE THAT USES DEPTHWISE SEPARABLE CONVOLUTIONS TO CONSTRUCT LIGHTWEIGHT DEEP CONVOLUTIONAL NEURAL NETWORKS AND PROVIDES AN EFFICIENT MODEL FOR MOBILE AND EMBEDDED VISION APPLICATIONS.</a:t>
                      </a:r>
                      <a:endParaRPr lang="en-US" sz="900" dirty="0"/>
                    </a:p>
                  </a:txBody>
                  <a:tcPr/>
                </a:tc>
                <a:tc>
                  <a:txBody>
                    <a:bodyPr/>
                    <a:lstStyle/>
                    <a:p>
                      <a:pPr algn="just"/>
                      <a:r>
                        <a:rPr lang="en-US" sz="900" b="0" i="0" kern="1200" dirty="0">
                          <a:solidFill>
                            <a:schemeClr val="dk1"/>
                          </a:solidFill>
                          <a:effectLst/>
                          <a:latin typeface="+mn-lt"/>
                          <a:ea typeface="+mn-ea"/>
                          <a:cs typeface="+mn-cs"/>
                        </a:rPr>
                        <a:t>A RESIDUAL NEURAL NETWORK (RESNET) IS AN ARTIFICIAL NEURAL NETWORK (ANN) OF A KIND THAT BUILDS ON CONSTRUCTS KNOWN FROM PYRAMIDAL CELLS IN THE CEREBRAL CORTEX. RESIDUAL NEURAL NETWORKS DO THIS BY UTILIZING SKIP CONNECTIONS, OR SHORTCUTS TO JUMP OVER SOME LAYERS.</a:t>
                      </a:r>
                      <a:endParaRPr lang="en-US" sz="900" dirty="0"/>
                    </a:p>
                  </a:txBody>
                  <a:tcPr/>
                </a:tc>
                <a:tc>
                  <a:txBody>
                    <a:bodyPr/>
                    <a:lstStyle/>
                    <a:p>
                      <a:pPr algn="just"/>
                      <a:r>
                        <a:rPr lang="en-US" sz="1000" b="0" i="0" kern="1200" dirty="0">
                          <a:solidFill>
                            <a:schemeClr val="dk1"/>
                          </a:solidFill>
                          <a:effectLst/>
                          <a:latin typeface="+mn-lt"/>
                          <a:ea typeface="+mn-ea"/>
                          <a:cs typeface="+mn-cs"/>
                        </a:rPr>
                        <a:t>NEURAL ARCHITECTURE SEARCH (NAS) IS A TECHNIQUE FOR AUTOMATING THE DESIGN OF ARTIFICIAL NEURAL NETWORKS (ANN), A WIDELY USED MODEL IN THE FIELD OF MACHINE LEARNING.</a:t>
                      </a:r>
                      <a:endParaRPr lang="en-US" sz="1000" dirty="0"/>
                    </a:p>
                  </a:txBody>
                  <a:tcPr/>
                </a:tc>
                <a:extLst>
                  <a:ext uri="{0D108BD9-81ED-4DB2-BD59-A6C34878D82A}">
                    <a16:rowId xmlns:a16="http://schemas.microsoft.com/office/drawing/2014/main" val="2193287374"/>
                  </a:ext>
                </a:extLst>
              </a:tr>
              <a:tr h="923218">
                <a:tc>
                  <a:txBody>
                    <a:bodyPr/>
                    <a:lstStyle/>
                    <a:p>
                      <a:pPr algn="ctr"/>
                      <a:r>
                        <a:rPr lang="en-US" dirty="0"/>
                        <a:t>NUMBER OF HIDDEN LAYERS</a:t>
                      </a:r>
                    </a:p>
                  </a:txBody>
                  <a:tcPr/>
                </a:tc>
                <a:tc>
                  <a:txBody>
                    <a:bodyPr/>
                    <a:lstStyle/>
                    <a:p>
                      <a:pPr algn="ctr"/>
                      <a:r>
                        <a:rPr lang="en-US" dirty="0"/>
                        <a:t>8</a:t>
                      </a:r>
                    </a:p>
                  </a:txBody>
                  <a:tcPr/>
                </a:tc>
                <a:tc>
                  <a:txBody>
                    <a:bodyPr/>
                    <a:lstStyle/>
                    <a:p>
                      <a:pPr algn="ctr"/>
                      <a:r>
                        <a:rPr lang="en-US" dirty="0"/>
                        <a:t>154</a:t>
                      </a:r>
                      <a:r>
                        <a:rPr lang="en-US" sz="1400" dirty="0"/>
                        <a:t>(BASE) </a:t>
                      </a:r>
                    </a:p>
                    <a:p>
                      <a:pPr algn="ctr"/>
                      <a:r>
                        <a:rPr lang="en-US" dirty="0"/>
                        <a:t>+ </a:t>
                      </a:r>
                    </a:p>
                    <a:p>
                      <a:pPr algn="ctr"/>
                      <a:r>
                        <a:rPr lang="en-US" dirty="0"/>
                        <a:t>3</a:t>
                      </a:r>
                      <a:r>
                        <a:rPr lang="en-US" sz="1400" dirty="0"/>
                        <a:t>(ADDED)</a:t>
                      </a:r>
                    </a:p>
                  </a:txBody>
                  <a:tcPr/>
                </a:tc>
                <a:tc>
                  <a:txBody>
                    <a:bodyPr/>
                    <a:lstStyle/>
                    <a:p>
                      <a:pPr algn="ctr"/>
                      <a:r>
                        <a:rPr lang="en-US" dirty="0"/>
                        <a:t>190</a:t>
                      </a:r>
                      <a:r>
                        <a:rPr lang="en-US" sz="1400" dirty="0"/>
                        <a:t>(BASE) </a:t>
                      </a:r>
                    </a:p>
                    <a:p>
                      <a:pPr algn="ctr"/>
                      <a:r>
                        <a:rPr lang="en-US" dirty="0"/>
                        <a:t>+</a:t>
                      </a:r>
                    </a:p>
                    <a:p>
                      <a:pPr algn="ctr"/>
                      <a:r>
                        <a:rPr lang="en-US" dirty="0"/>
                        <a:t> 4</a:t>
                      </a:r>
                      <a:r>
                        <a:rPr lang="en-US" sz="1400" dirty="0"/>
                        <a:t>(ADDED)</a:t>
                      </a:r>
                    </a:p>
                  </a:txBody>
                  <a:tcPr/>
                </a:tc>
                <a:tc>
                  <a:txBody>
                    <a:bodyPr/>
                    <a:lstStyle/>
                    <a:p>
                      <a:pPr algn="ctr"/>
                      <a:r>
                        <a:rPr lang="en-US" dirty="0"/>
                        <a:t>769</a:t>
                      </a:r>
                      <a:r>
                        <a:rPr lang="en-US" sz="1400" dirty="0"/>
                        <a:t>(BASE)  </a:t>
                      </a:r>
                    </a:p>
                    <a:p>
                      <a:pPr algn="ctr"/>
                      <a:r>
                        <a:rPr lang="en-US" dirty="0"/>
                        <a:t>+ </a:t>
                      </a:r>
                    </a:p>
                    <a:p>
                      <a:pPr algn="ctr"/>
                      <a:r>
                        <a:rPr lang="en-US" dirty="0"/>
                        <a:t>3</a:t>
                      </a:r>
                      <a:r>
                        <a:rPr lang="en-US" sz="1400" dirty="0"/>
                        <a:t>(ADDED)</a:t>
                      </a:r>
                    </a:p>
                  </a:txBody>
                  <a:tcPr/>
                </a:tc>
                <a:extLst>
                  <a:ext uri="{0D108BD9-81ED-4DB2-BD59-A6C34878D82A}">
                    <a16:rowId xmlns:a16="http://schemas.microsoft.com/office/drawing/2014/main" val="2485618260"/>
                  </a:ext>
                </a:extLst>
              </a:tr>
              <a:tr h="949826">
                <a:tc>
                  <a:txBody>
                    <a:bodyPr/>
                    <a:lstStyle/>
                    <a:p>
                      <a:pPr algn="ctr"/>
                      <a:r>
                        <a:rPr lang="en-US" dirty="0"/>
                        <a:t>OPTIMIZATION ALGORITHM</a:t>
                      </a:r>
                    </a:p>
                  </a:txBody>
                  <a:tcPr/>
                </a:tc>
                <a:tc>
                  <a:txBody>
                    <a:bodyPr/>
                    <a:lstStyle/>
                    <a:p>
                      <a:pPr algn="ctr"/>
                      <a:r>
                        <a:rPr lang="en-US" sz="1400" dirty="0"/>
                        <a:t>ADAMS ALGORITHM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ADAMS ALGORITHM</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ADAMS ALGORITHM</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ADAMS ALGORITHM</a:t>
                      </a:r>
                    </a:p>
                    <a:p>
                      <a:endParaRPr lang="en-US" dirty="0"/>
                    </a:p>
                  </a:txBody>
                  <a:tcPr/>
                </a:tc>
                <a:extLst>
                  <a:ext uri="{0D108BD9-81ED-4DB2-BD59-A6C34878D82A}">
                    <a16:rowId xmlns:a16="http://schemas.microsoft.com/office/drawing/2014/main" val="2152794144"/>
                  </a:ext>
                </a:extLst>
              </a:tr>
            </a:tbl>
          </a:graphicData>
        </a:graphic>
      </p:graphicFrame>
      <p:graphicFrame>
        <p:nvGraphicFramePr>
          <p:cNvPr id="10" name="Table 10">
            <a:extLst>
              <a:ext uri="{FF2B5EF4-FFF2-40B4-BE49-F238E27FC236}">
                <a16:creationId xmlns:a16="http://schemas.microsoft.com/office/drawing/2014/main" id="{BF125746-A7E3-49E9-BDCE-4E05639C33D6}"/>
              </a:ext>
            </a:extLst>
          </p:cNvPr>
          <p:cNvGraphicFramePr>
            <a:graphicFrameLocks noGrp="1"/>
          </p:cNvGraphicFramePr>
          <p:nvPr>
            <p:extLst>
              <p:ext uri="{D42A27DB-BD31-4B8C-83A1-F6EECF244321}">
                <p14:modId xmlns:p14="http://schemas.microsoft.com/office/powerpoint/2010/main" val="390710041"/>
              </p:ext>
            </p:extLst>
          </p:nvPr>
        </p:nvGraphicFramePr>
        <p:xfrm>
          <a:off x="773130" y="5149369"/>
          <a:ext cx="10645735" cy="875248"/>
        </p:xfrm>
        <a:graphic>
          <a:graphicData uri="http://schemas.openxmlformats.org/drawingml/2006/table">
            <a:tbl>
              <a:tblPr firstRow="1" bandRow="1">
                <a:tableStyleId>{5C22544A-7EE6-4342-B048-85BDC9FD1C3A}</a:tableStyleId>
              </a:tblPr>
              <a:tblGrid>
                <a:gridCol w="2129147">
                  <a:extLst>
                    <a:ext uri="{9D8B030D-6E8A-4147-A177-3AD203B41FA5}">
                      <a16:colId xmlns:a16="http://schemas.microsoft.com/office/drawing/2014/main" val="882449149"/>
                    </a:ext>
                  </a:extLst>
                </a:gridCol>
                <a:gridCol w="2129147">
                  <a:extLst>
                    <a:ext uri="{9D8B030D-6E8A-4147-A177-3AD203B41FA5}">
                      <a16:colId xmlns:a16="http://schemas.microsoft.com/office/drawing/2014/main" val="2347504467"/>
                    </a:ext>
                  </a:extLst>
                </a:gridCol>
                <a:gridCol w="2129147">
                  <a:extLst>
                    <a:ext uri="{9D8B030D-6E8A-4147-A177-3AD203B41FA5}">
                      <a16:colId xmlns:a16="http://schemas.microsoft.com/office/drawing/2014/main" val="3611363351"/>
                    </a:ext>
                  </a:extLst>
                </a:gridCol>
                <a:gridCol w="2129147">
                  <a:extLst>
                    <a:ext uri="{9D8B030D-6E8A-4147-A177-3AD203B41FA5}">
                      <a16:colId xmlns:a16="http://schemas.microsoft.com/office/drawing/2014/main" val="3566818881"/>
                    </a:ext>
                  </a:extLst>
                </a:gridCol>
                <a:gridCol w="2129147">
                  <a:extLst>
                    <a:ext uri="{9D8B030D-6E8A-4147-A177-3AD203B41FA5}">
                      <a16:colId xmlns:a16="http://schemas.microsoft.com/office/drawing/2014/main" val="1356129855"/>
                    </a:ext>
                  </a:extLst>
                </a:gridCol>
              </a:tblGrid>
              <a:tr h="875248">
                <a:tc>
                  <a:txBody>
                    <a:bodyPr/>
                    <a:lstStyle/>
                    <a:p>
                      <a:r>
                        <a:rPr lang="en-US" b="0" dirty="0">
                          <a:solidFill>
                            <a:schemeClr val="bg1"/>
                          </a:solidFill>
                        </a:rPr>
                        <a:t>TEST ACCURACY</a:t>
                      </a:r>
                    </a:p>
                  </a:txBody>
                  <a:tcPr>
                    <a:solidFill>
                      <a:schemeClr val="tx1">
                        <a:lumMod val="95000"/>
                      </a:schemeClr>
                    </a:solidFill>
                  </a:tcPr>
                </a:tc>
                <a:tc>
                  <a:txBody>
                    <a:bodyPr/>
                    <a:lstStyle/>
                    <a:p>
                      <a:pPr algn="ctr"/>
                      <a:r>
                        <a:rPr lang="en-US" b="0" dirty="0">
                          <a:solidFill>
                            <a:schemeClr val="bg1"/>
                          </a:solidFill>
                        </a:rPr>
                        <a:t>86 %</a:t>
                      </a:r>
                    </a:p>
                  </a:txBody>
                  <a:tcPr>
                    <a:solidFill>
                      <a:schemeClr val="tx1">
                        <a:lumMod val="95000"/>
                      </a:schemeClr>
                    </a:solidFill>
                  </a:tcPr>
                </a:tc>
                <a:tc>
                  <a:txBody>
                    <a:bodyPr/>
                    <a:lstStyle/>
                    <a:p>
                      <a:pPr algn="ctr"/>
                      <a:r>
                        <a:rPr lang="en-US" b="0" dirty="0">
                          <a:solidFill>
                            <a:schemeClr val="bg1"/>
                          </a:solidFill>
                        </a:rPr>
                        <a:t>97 %</a:t>
                      </a:r>
                    </a:p>
                  </a:txBody>
                  <a:tcPr>
                    <a:solidFill>
                      <a:schemeClr val="tx1">
                        <a:lumMod val="95000"/>
                      </a:schemeClr>
                    </a:solidFill>
                  </a:tcPr>
                </a:tc>
                <a:tc>
                  <a:txBody>
                    <a:bodyPr/>
                    <a:lstStyle/>
                    <a:p>
                      <a:pPr algn="ctr"/>
                      <a:r>
                        <a:rPr lang="en-US" b="0" dirty="0">
                          <a:solidFill>
                            <a:schemeClr val="bg1"/>
                          </a:solidFill>
                        </a:rPr>
                        <a:t>99 %</a:t>
                      </a:r>
                    </a:p>
                  </a:txBody>
                  <a:tcPr>
                    <a:solidFill>
                      <a:schemeClr val="tx1">
                        <a:lumMod val="95000"/>
                      </a:schemeClr>
                    </a:solidFill>
                  </a:tcPr>
                </a:tc>
                <a:tc>
                  <a:txBody>
                    <a:bodyPr/>
                    <a:lstStyle/>
                    <a:p>
                      <a:pPr algn="ctr"/>
                      <a:r>
                        <a:rPr lang="en-US" dirty="0">
                          <a:solidFill>
                            <a:schemeClr val="bg1"/>
                          </a:solidFill>
                        </a:rPr>
                        <a:t> </a:t>
                      </a:r>
                      <a:r>
                        <a:rPr lang="en-US" b="0" dirty="0">
                          <a:solidFill>
                            <a:schemeClr val="bg1"/>
                          </a:solidFill>
                        </a:rPr>
                        <a:t>84 %</a:t>
                      </a:r>
                    </a:p>
                  </a:txBody>
                  <a:tcPr>
                    <a:solidFill>
                      <a:schemeClr val="tx1">
                        <a:lumMod val="95000"/>
                      </a:schemeClr>
                    </a:solidFill>
                  </a:tcPr>
                </a:tc>
                <a:extLst>
                  <a:ext uri="{0D108BD9-81ED-4DB2-BD59-A6C34878D82A}">
                    <a16:rowId xmlns:a16="http://schemas.microsoft.com/office/drawing/2014/main" val="2005605245"/>
                  </a:ext>
                </a:extLst>
              </a:tr>
            </a:tbl>
          </a:graphicData>
        </a:graphic>
      </p:graphicFrame>
    </p:spTree>
    <p:extLst>
      <p:ext uri="{BB962C8B-B14F-4D97-AF65-F5344CB8AC3E}">
        <p14:creationId xmlns:p14="http://schemas.microsoft.com/office/powerpoint/2010/main" val="464800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F6536-C660-4101-BBCF-AEAAF1C0A391}"/>
              </a:ext>
            </a:extLst>
          </p:cNvPr>
          <p:cNvSpPr>
            <a:spLocks noGrp="1"/>
          </p:cNvSpPr>
          <p:nvPr>
            <p:ph type="title"/>
          </p:nvPr>
        </p:nvSpPr>
        <p:spPr>
          <a:xfrm>
            <a:off x="999018" y="1073089"/>
            <a:ext cx="10353761" cy="535618"/>
          </a:xfrm>
        </p:spPr>
        <p:txBody>
          <a:bodyPr>
            <a:normAutofit fontScale="90000"/>
          </a:bodyPr>
          <a:lstStyle/>
          <a:p>
            <a:r>
              <a:rPr lang="en-US" dirty="0">
                <a:latin typeface="Algerian" panose="04020705040A02060702" pitchFamily="82" charset="0"/>
              </a:rPr>
              <a:t>IBM CLOUD DATABASE</a:t>
            </a:r>
          </a:p>
        </p:txBody>
      </p:sp>
      <p:pic>
        <p:nvPicPr>
          <p:cNvPr id="5" name="Picture 4">
            <a:extLst>
              <a:ext uri="{FF2B5EF4-FFF2-40B4-BE49-F238E27FC236}">
                <a16:creationId xmlns:a16="http://schemas.microsoft.com/office/drawing/2014/main" id="{5C79C1A0-C1BF-4DEF-A8F3-4223CD47E44D}"/>
              </a:ext>
            </a:extLst>
          </p:cNvPr>
          <p:cNvPicPr>
            <a:picLocks noChangeAspect="1"/>
          </p:cNvPicPr>
          <p:nvPr/>
        </p:nvPicPr>
        <p:blipFill>
          <a:blip r:embed="rId2"/>
          <a:stretch>
            <a:fillRect/>
          </a:stretch>
        </p:blipFill>
        <p:spPr>
          <a:xfrm>
            <a:off x="680621" y="1774794"/>
            <a:ext cx="5131293" cy="3308412"/>
          </a:xfrm>
          <a:prstGeom prst="rect">
            <a:avLst/>
          </a:prstGeom>
        </p:spPr>
      </p:pic>
      <p:pic>
        <p:nvPicPr>
          <p:cNvPr id="7" name="Picture 6">
            <a:extLst>
              <a:ext uri="{FF2B5EF4-FFF2-40B4-BE49-F238E27FC236}">
                <a16:creationId xmlns:a16="http://schemas.microsoft.com/office/drawing/2014/main" id="{31361970-5BD5-427D-962D-14A9A2B3850B}"/>
              </a:ext>
            </a:extLst>
          </p:cNvPr>
          <p:cNvPicPr>
            <a:picLocks noChangeAspect="1"/>
          </p:cNvPicPr>
          <p:nvPr/>
        </p:nvPicPr>
        <p:blipFill>
          <a:blip r:embed="rId3"/>
          <a:stretch>
            <a:fillRect/>
          </a:stretch>
        </p:blipFill>
        <p:spPr>
          <a:xfrm>
            <a:off x="6175899" y="1774794"/>
            <a:ext cx="5335480" cy="3308412"/>
          </a:xfrm>
          <a:prstGeom prst="rect">
            <a:avLst/>
          </a:prstGeom>
        </p:spPr>
      </p:pic>
      <p:sp>
        <p:nvSpPr>
          <p:cNvPr id="8" name="Title 1">
            <a:extLst>
              <a:ext uri="{FF2B5EF4-FFF2-40B4-BE49-F238E27FC236}">
                <a16:creationId xmlns:a16="http://schemas.microsoft.com/office/drawing/2014/main" id="{3E7449C3-0101-4CFE-A657-1815371F9316}"/>
              </a:ext>
            </a:extLst>
          </p:cNvPr>
          <p:cNvSpPr txBox="1">
            <a:spLocks/>
          </p:cNvSpPr>
          <p:nvPr/>
        </p:nvSpPr>
        <p:spPr>
          <a:xfrm>
            <a:off x="680621" y="5415380"/>
            <a:ext cx="5131293" cy="37286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000" dirty="0"/>
              <a:t>Info table</a:t>
            </a:r>
          </a:p>
        </p:txBody>
      </p:sp>
      <p:sp>
        <p:nvSpPr>
          <p:cNvPr id="9" name="Title 1">
            <a:extLst>
              <a:ext uri="{FF2B5EF4-FFF2-40B4-BE49-F238E27FC236}">
                <a16:creationId xmlns:a16="http://schemas.microsoft.com/office/drawing/2014/main" id="{068EC611-70D1-4BFA-80ED-CA4BDC9709BC}"/>
              </a:ext>
            </a:extLst>
          </p:cNvPr>
          <p:cNvSpPr txBox="1">
            <a:spLocks/>
          </p:cNvSpPr>
          <p:nvPr/>
        </p:nvSpPr>
        <p:spPr>
          <a:xfrm>
            <a:off x="6277992" y="5415380"/>
            <a:ext cx="5131293" cy="37286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000" dirty="0"/>
              <a:t>USER_IMAGE table</a:t>
            </a:r>
          </a:p>
        </p:txBody>
      </p:sp>
      <p:sp>
        <p:nvSpPr>
          <p:cNvPr id="10" name="Title 1">
            <a:extLst>
              <a:ext uri="{FF2B5EF4-FFF2-40B4-BE49-F238E27FC236}">
                <a16:creationId xmlns:a16="http://schemas.microsoft.com/office/drawing/2014/main" id="{0CD0709D-504D-4A01-BF7E-CEE76AD687B4}"/>
              </a:ext>
            </a:extLst>
          </p:cNvPr>
          <p:cNvSpPr txBox="1">
            <a:spLocks/>
          </p:cNvSpPr>
          <p:nvPr/>
        </p:nvSpPr>
        <p:spPr>
          <a:xfrm>
            <a:off x="919119" y="371384"/>
            <a:ext cx="10353761" cy="535618"/>
          </a:xfrm>
          <a:prstGeom prst="rect">
            <a:avLst/>
          </a:prstGeom>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latin typeface="Algerian" panose="04020705040A02060702" pitchFamily="82" charset="0"/>
              </a:rPr>
              <a:t>2</a:t>
            </a:r>
            <a:r>
              <a:rPr lang="en-US" u="sng" baseline="30000" dirty="0">
                <a:latin typeface="Algerian" panose="04020705040A02060702" pitchFamily="82" charset="0"/>
              </a:rPr>
              <a:t>nd</a:t>
            </a:r>
            <a:r>
              <a:rPr lang="en-US" u="sng" dirty="0">
                <a:latin typeface="Algerian" panose="04020705040A02060702" pitchFamily="82" charset="0"/>
              </a:rPr>
              <a:t> part work</a:t>
            </a:r>
          </a:p>
        </p:txBody>
      </p:sp>
    </p:spTree>
    <p:extLst>
      <p:ext uri="{BB962C8B-B14F-4D97-AF65-F5344CB8AC3E}">
        <p14:creationId xmlns:p14="http://schemas.microsoft.com/office/powerpoint/2010/main" val="3547387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7B6F-CA5A-481C-AAB7-9C9323C9DED2}"/>
              </a:ext>
            </a:extLst>
          </p:cNvPr>
          <p:cNvSpPr>
            <a:spLocks noGrp="1"/>
          </p:cNvSpPr>
          <p:nvPr>
            <p:ph type="title"/>
          </p:nvPr>
        </p:nvSpPr>
        <p:spPr>
          <a:xfrm>
            <a:off x="833896" y="467558"/>
            <a:ext cx="10353761" cy="571130"/>
          </a:xfrm>
        </p:spPr>
        <p:txBody>
          <a:bodyPr/>
          <a:lstStyle/>
          <a:p>
            <a:r>
              <a:rPr lang="en-US" u="sng" dirty="0">
                <a:latin typeface="Algerian" panose="04020705040A02060702" pitchFamily="82" charset="0"/>
              </a:rPr>
              <a:t>FETCHING RESULTS</a:t>
            </a:r>
          </a:p>
        </p:txBody>
      </p:sp>
      <p:pic>
        <p:nvPicPr>
          <p:cNvPr id="6" name="Picture 5">
            <a:extLst>
              <a:ext uri="{FF2B5EF4-FFF2-40B4-BE49-F238E27FC236}">
                <a16:creationId xmlns:a16="http://schemas.microsoft.com/office/drawing/2014/main" id="{DFEA8F29-F30A-4B40-904D-CF3A68A9DD3C}"/>
              </a:ext>
            </a:extLst>
          </p:cNvPr>
          <p:cNvPicPr>
            <a:picLocks noChangeAspect="1"/>
          </p:cNvPicPr>
          <p:nvPr/>
        </p:nvPicPr>
        <p:blipFill>
          <a:blip r:embed="rId2"/>
          <a:stretch>
            <a:fillRect/>
          </a:stretch>
        </p:blipFill>
        <p:spPr>
          <a:xfrm>
            <a:off x="1043719" y="1171853"/>
            <a:ext cx="9934111" cy="1784411"/>
          </a:xfrm>
          <a:prstGeom prst="rect">
            <a:avLst/>
          </a:prstGeom>
        </p:spPr>
      </p:pic>
      <p:pic>
        <p:nvPicPr>
          <p:cNvPr id="8" name="Picture 7">
            <a:extLst>
              <a:ext uri="{FF2B5EF4-FFF2-40B4-BE49-F238E27FC236}">
                <a16:creationId xmlns:a16="http://schemas.microsoft.com/office/drawing/2014/main" id="{8A1A4DD4-EE2A-44AB-8F08-65F3D988A012}"/>
              </a:ext>
            </a:extLst>
          </p:cNvPr>
          <p:cNvPicPr>
            <a:picLocks noChangeAspect="1"/>
          </p:cNvPicPr>
          <p:nvPr/>
        </p:nvPicPr>
        <p:blipFill>
          <a:blip r:embed="rId3"/>
          <a:stretch>
            <a:fillRect/>
          </a:stretch>
        </p:blipFill>
        <p:spPr>
          <a:xfrm>
            <a:off x="1043721" y="2956264"/>
            <a:ext cx="9934112" cy="3792245"/>
          </a:xfrm>
          <a:prstGeom prst="rect">
            <a:avLst/>
          </a:prstGeom>
        </p:spPr>
      </p:pic>
    </p:spTree>
    <p:extLst>
      <p:ext uri="{BB962C8B-B14F-4D97-AF65-F5344CB8AC3E}">
        <p14:creationId xmlns:p14="http://schemas.microsoft.com/office/powerpoint/2010/main" val="2786272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CBAF-5557-447B-BABE-D9543F1D7EC6}"/>
              </a:ext>
            </a:extLst>
          </p:cNvPr>
          <p:cNvSpPr>
            <a:spLocks noGrp="1"/>
          </p:cNvSpPr>
          <p:nvPr>
            <p:ph type="title"/>
          </p:nvPr>
        </p:nvSpPr>
        <p:spPr>
          <a:xfrm>
            <a:off x="919119" y="757063"/>
            <a:ext cx="10353761" cy="624395"/>
          </a:xfrm>
        </p:spPr>
        <p:txBody>
          <a:bodyPr/>
          <a:lstStyle/>
          <a:p>
            <a:r>
              <a:rPr lang="en-US" b="0" u="sng" dirty="0">
                <a:latin typeface="Algerian" panose="04020705040A02060702" pitchFamily="82" charset="0"/>
              </a:rPr>
              <a:t>2</a:t>
            </a:r>
            <a:r>
              <a:rPr lang="en-US" b="0" u="sng" baseline="30000" dirty="0">
                <a:latin typeface="Algerian" panose="04020705040A02060702" pitchFamily="82" charset="0"/>
              </a:rPr>
              <a:t>nd</a:t>
            </a:r>
            <a:r>
              <a:rPr lang="en-US" b="0" u="sng" dirty="0">
                <a:latin typeface="Algerian" panose="04020705040A02060702" pitchFamily="82" charset="0"/>
              </a:rPr>
              <a:t> part</a:t>
            </a:r>
          </a:p>
        </p:txBody>
      </p:sp>
      <p:sp>
        <p:nvSpPr>
          <p:cNvPr id="3" name="Content Placeholder 2">
            <a:extLst>
              <a:ext uri="{FF2B5EF4-FFF2-40B4-BE49-F238E27FC236}">
                <a16:creationId xmlns:a16="http://schemas.microsoft.com/office/drawing/2014/main" id="{0C6D8B55-6773-43B2-B9CB-55038E73347D}"/>
              </a:ext>
            </a:extLst>
          </p:cNvPr>
          <p:cNvSpPr txBox="1">
            <a:spLocks/>
          </p:cNvSpPr>
          <p:nvPr/>
        </p:nvSpPr>
        <p:spPr>
          <a:xfrm>
            <a:off x="772337" y="5171982"/>
            <a:ext cx="10647326" cy="50158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en-US" dirty="0">
                <a:effectLst/>
                <a:latin typeface="Rockwell" panose="02060603020205020403" pitchFamily="18" charset="0"/>
              </a:rPr>
              <a:t>WORK IN PROGRESS</a:t>
            </a:r>
            <a:endParaRPr lang="en-US" i="0" u="sng" dirty="0">
              <a:effectLst/>
              <a:latin typeface="Rockwell" panose="02060603020205020403" pitchFamily="18" charset="0"/>
            </a:endParaRPr>
          </a:p>
        </p:txBody>
      </p:sp>
      <p:pic>
        <p:nvPicPr>
          <p:cNvPr id="6" name="Picture 5">
            <a:extLst>
              <a:ext uri="{FF2B5EF4-FFF2-40B4-BE49-F238E27FC236}">
                <a16:creationId xmlns:a16="http://schemas.microsoft.com/office/drawing/2014/main" id="{42751E69-5F73-4741-9675-A105C303CF78}"/>
              </a:ext>
            </a:extLst>
          </p:cNvPr>
          <p:cNvPicPr>
            <a:picLocks noChangeAspect="1"/>
          </p:cNvPicPr>
          <p:nvPr/>
        </p:nvPicPr>
        <p:blipFill>
          <a:blip r:embed="rId2"/>
          <a:stretch>
            <a:fillRect/>
          </a:stretch>
        </p:blipFill>
        <p:spPr>
          <a:xfrm>
            <a:off x="431255" y="1862408"/>
            <a:ext cx="6972722" cy="2972069"/>
          </a:xfrm>
          <a:prstGeom prst="rect">
            <a:avLst/>
          </a:prstGeom>
        </p:spPr>
      </p:pic>
      <p:pic>
        <p:nvPicPr>
          <p:cNvPr id="8" name="Picture 7">
            <a:extLst>
              <a:ext uri="{FF2B5EF4-FFF2-40B4-BE49-F238E27FC236}">
                <a16:creationId xmlns:a16="http://schemas.microsoft.com/office/drawing/2014/main" id="{6ACA8283-280D-47D8-AAA6-64849ECCDB7E}"/>
              </a:ext>
            </a:extLst>
          </p:cNvPr>
          <p:cNvPicPr>
            <a:picLocks noChangeAspect="1"/>
          </p:cNvPicPr>
          <p:nvPr/>
        </p:nvPicPr>
        <p:blipFill>
          <a:blip r:embed="rId3"/>
          <a:stretch>
            <a:fillRect/>
          </a:stretch>
        </p:blipFill>
        <p:spPr>
          <a:xfrm>
            <a:off x="7403977" y="1847348"/>
            <a:ext cx="4303504" cy="2987129"/>
          </a:xfrm>
          <a:prstGeom prst="rect">
            <a:avLst/>
          </a:prstGeom>
        </p:spPr>
      </p:pic>
    </p:spTree>
    <p:extLst>
      <p:ext uri="{BB962C8B-B14F-4D97-AF65-F5344CB8AC3E}">
        <p14:creationId xmlns:p14="http://schemas.microsoft.com/office/powerpoint/2010/main" val="3543400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50EBF56-810D-4F98-9993-0AFA11FF4633}"/>
              </a:ext>
            </a:extLst>
          </p:cNvPr>
          <p:cNvSpPr>
            <a:spLocks noGrp="1"/>
          </p:cNvSpPr>
          <p:nvPr>
            <p:ph type="title"/>
          </p:nvPr>
        </p:nvSpPr>
        <p:spPr>
          <a:xfrm>
            <a:off x="862007" y="1811046"/>
            <a:ext cx="10353761" cy="2796465"/>
          </a:xfrm>
        </p:spPr>
        <p:txBody>
          <a:bodyPr anchor="t">
            <a:normAutofit fontScale="90000"/>
          </a:bodyPr>
          <a:lstStyle/>
          <a:p>
            <a:pPr algn="just">
              <a:lnSpc>
                <a:spcPct val="150000"/>
              </a:lnSpc>
            </a:pPr>
            <a:r>
              <a:rPr lang="en-US" sz="2000" b="0" dirty="0">
                <a:latin typeface="Rockwell" panose="02060603020205020403" pitchFamily="18" charset="0"/>
              </a:rPr>
              <a:t>Upto the first part of our project , RES NET Architecture can successfully predict the face wearing a mask or not. Raw Data is collected through the camera, then pre-processing raw data using openCV is converted into usable data and then is fed into the models.   The various architectures used are  DENSE NET, MOBILE NET,  RES NET. Since, RES NET Architecture is giving us 99% accuracy, so this particular model is preferred.</a:t>
            </a:r>
          </a:p>
        </p:txBody>
      </p:sp>
      <p:sp>
        <p:nvSpPr>
          <p:cNvPr id="4" name="Title 1">
            <a:extLst>
              <a:ext uri="{FF2B5EF4-FFF2-40B4-BE49-F238E27FC236}">
                <a16:creationId xmlns:a16="http://schemas.microsoft.com/office/drawing/2014/main" id="{62330BCB-AF3E-4DEB-ACAD-58AEB9782577}"/>
              </a:ext>
            </a:extLst>
          </p:cNvPr>
          <p:cNvSpPr txBox="1">
            <a:spLocks/>
          </p:cNvSpPr>
          <p:nvPr/>
        </p:nvSpPr>
        <p:spPr>
          <a:xfrm>
            <a:off x="862007" y="828582"/>
            <a:ext cx="10353761" cy="62439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b="0" u="sng" dirty="0">
                <a:latin typeface="Algerian" panose="04020705040A02060702" pitchFamily="82" charset="0"/>
              </a:rPr>
              <a:t>CONCLUSION</a:t>
            </a:r>
          </a:p>
        </p:txBody>
      </p:sp>
    </p:spTree>
    <p:extLst>
      <p:ext uri="{BB962C8B-B14F-4D97-AF65-F5344CB8AC3E}">
        <p14:creationId xmlns:p14="http://schemas.microsoft.com/office/powerpoint/2010/main" val="3665601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2831796-ABD0-451F-A4EA-B257010F3F74}"/>
              </a:ext>
            </a:extLst>
          </p:cNvPr>
          <p:cNvSpPr txBox="1">
            <a:spLocks/>
          </p:cNvSpPr>
          <p:nvPr/>
        </p:nvSpPr>
        <p:spPr>
          <a:xfrm>
            <a:off x="853129" y="571130"/>
            <a:ext cx="10353761" cy="52082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b="0" u="sng" dirty="0">
                <a:latin typeface="Algerian" panose="04020705040A02060702" pitchFamily="82" charset="0"/>
              </a:rPr>
              <a:t>REFERENCES</a:t>
            </a:r>
          </a:p>
        </p:txBody>
      </p:sp>
      <p:sp>
        <p:nvSpPr>
          <p:cNvPr id="4" name="Title 1">
            <a:extLst>
              <a:ext uri="{FF2B5EF4-FFF2-40B4-BE49-F238E27FC236}">
                <a16:creationId xmlns:a16="http://schemas.microsoft.com/office/drawing/2014/main" id="{65CE5D79-178C-4796-803A-C8927D140098}"/>
              </a:ext>
            </a:extLst>
          </p:cNvPr>
          <p:cNvSpPr txBox="1">
            <a:spLocks/>
          </p:cNvSpPr>
          <p:nvPr/>
        </p:nvSpPr>
        <p:spPr>
          <a:xfrm>
            <a:off x="853128" y="1185168"/>
            <a:ext cx="10353761" cy="510170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endParaRPr lang="en-US" b="0" dirty="0">
              <a:latin typeface="Algerian" panose="04020705040A02060702" pitchFamily="82" charset="0"/>
            </a:endParaRPr>
          </a:p>
        </p:txBody>
      </p:sp>
      <p:sp>
        <p:nvSpPr>
          <p:cNvPr id="5" name="Title 1">
            <a:extLst>
              <a:ext uri="{FF2B5EF4-FFF2-40B4-BE49-F238E27FC236}">
                <a16:creationId xmlns:a16="http://schemas.microsoft.com/office/drawing/2014/main" id="{537E28E0-004C-4967-8338-CFCE2A421C3D}"/>
              </a:ext>
            </a:extLst>
          </p:cNvPr>
          <p:cNvSpPr txBox="1">
            <a:spLocks/>
          </p:cNvSpPr>
          <p:nvPr/>
        </p:nvSpPr>
        <p:spPr>
          <a:xfrm>
            <a:off x="919119" y="1185167"/>
            <a:ext cx="10353761" cy="558849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just">
              <a:lnSpc>
                <a:spcPct val="200000"/>
              </a:lnSpc>
            </a:pPr>
            <a:r>
              <a:rPr lang="en-US" sz="1100" b="0" u="sng" cap="none" dirty="0">
                <a:effectLst/>
                <a:latin typeface="Roboto" panose="02000000000000000000" pitchFamily="2" charset="0"/>
                <a:ea typeface="Roboto" panose="02000000000000000000" pitchFamily="2" charset="0"/>
                <a:cs typeface="Arial" panose="020B0604020202020204" pitchFamily="34" charset="0"/>
                <a:hlinkClick r:id="rId2">
                  <a:extLst>
                    <a:ext uri="{A12FA001-AC4F-418D-AE19-62706E023703}">
                      <ahyp:hlinkClr xmlns:ahyp="http://schemas.microsoft.com/office/drawing/2018/hyperlinkcolor" val="tx"/>
                    </a:ext>
                  </a:extLst>
                </a:hlinkClick>
              </a:rPr>
              <a:t>[1]</a:t>
            </a:r>
            <a:r>
              <a:rPr lang="en-US" sz="1100" b="0" u="sng" cap="none" dirty="0">
                <a:effectLst/>
                <a:cs typeface="Arial" panose="020B0604020202020204" pitchFamily="34" charset="0"/>
                <a:hlinkClick r:id="rId2">
                  <a:extLst>
                    <a:ext uri="{A12FA001-AC4F-418D-AE19-62706E023703}">
                      <ahyp:hlinkClr xmlns:ahyp="http://schemas.microsoft.com/office/drawing/2018/hyperlinkcolor" val="tx"/>
                    </a:ext>
                  </a:extLst>
                </a:hlinkClick>
              </a:rPr>
              <a:t>https://www.who.int/docs/default-source/coronaviruse/situation-reports/20200816-covid-19-sitrep-209.pdf?sfvrsn=5dde1ca2_2</a:t>
            </a:r>
          </a:p>
          <a:p>
            <a:pPr algn="just">
              <a:lnSpc>
                <a:spcPct val="200000"/>
              </a:lnSpc>
            </a:pPr>
            <a:r>
              <a:rPr lang="en-US" sz="1100" b="0" u="sng" cap="none" dirty="0">
                <a:effectLst/>
                <a:latin typeface="Roboto" panose="02000000000000000000" pitchFamily="2" charset="0"/>
                <a:ea typeface="Roboto" panose="02000000000000000000" pitchFamily="2" charset="0"/>
                <a:cs typeface="Arial" panose="020B0604020202020204" pitchFamily="34" charset="0"/>
                <a:hlinkClick r:id="rId2">
                  <a:extLst>
                    <a:ext uri="{A12FA001-AC4F-418D-AE19-62706E023703}">
                      <ahyp:hlinkClr xmlns:ahyp="http://schemas.microsoft.com/office/drawing/2018/hyperlinkcolor" val="tx"/>
                    </a:ext>
                  </a:extLst>
                </a:hlinkClick>
              </a:rPr>
              <a:t>[2]</a:t>
            </a:r>
            <a:r>
              <a:rPr lang="en-US" sz="1100" b="0" u="sng" cap="none" dirty="0">
                <a:effectLst/>
                <a:cs typeface="Arial" panose="020B0604020202020204" pitchFamily="34" charset="0"/>
                <a:hlinkClick r:id="rId2">
                  <a:extLst>
                    <a:ext uri="{A12FA001-AC4F-418D-AE19-62706E023703}">
                      <ahyp:hlinkClr xmlns:ahyp="http://schemas.microsoft.com/office/drawing/2018/hyperlinkcolor" val="tx"/>
                    </a:ext>
                  </a:extLst>
                </a:hlinkClick>
              </a:rPr>
              <a:t>https://www.paho.org/en/news/2-6-2020-social-distancing-surveillance-and-stronger-health-systems-keys-controlling-covid-19</a:t>
            </a:r>
          </a:p>
          <a:p>
            <a:pPr algn="just">
              <a:lnSpc>
                <a:spcPct val="200000"/>
              </a:lnSpc>
            </a:pPr>
            <a:r>
              <a:rPr lang="en-US" sz="1100" b="0" u="sng" cap="none" dirty="0">
                <a:effectLst/>
                <a:latin typeface="Roboto" panose="02000000000000000000" pitchFamily="2" charset="0"/>
                <a:ea typeface="Roboto" panose="02000000000000000000" pitchFamily="2" charset="0"/>
                <a:cs typeface="Arial" panose="020B0604020202020204" pitchFamily="34" charset="0"/>
                <a:hlinkClick r:id="rId2">
                  <a:extLst>
                    <a:ext uri="{A12FA001-AC4F-418D-AE19-62706E023703}">
                      <ahyp:hlinkClr xmlns:ahyp="http://schemas.microsoft.com/office/drawing/2018/hyperlinkcolor" val="tx"/>
                    </a:ext>
                  </a:extLst>
                </a:hlinkClick>
              </a:rPr>
              <a:t>[</a:t>
            </a:r>
            <a:r>
              <a:rPr lang="en-US" sz="1100" b="0" u="sng" cap="none" dirty="0">
                <a:effectLst/>
                <a:latin typeface="Roboto" panose="02000000000000000000" pitchFamily="2" charset="0"/>
                <a:ea typeface="Roboto" panose="02000000000000000000" pitchFamily="2" charset="0"/>
                <a:cs typeface="Arial" panose="020B0604020202020204" pitchFamily="34" charset="0"/>
              </a:rPr>
              <a:t>3]</a:t>
            </a:r>
            <a:r>
              <a:rPr lang="en-US" sz="1100" b="0" u="sng" dirty="0"/>
              <a:t> </a:t>
            </a:r>
            <a:r>
              <a:rPr lang="en-US" sz="1100" b="0" u="sng" cap="none" dirty="0" err="1"/>
              <a:t>kepenekci</a:t>
            </a:r>
            <a:r>
              <a:rPr lang="en-US" sz="1100" b="0" u="sng" cap="none" dirty="0"/>
              <a:t>, b., and </a:t>
            </a:r>
            <a:r>
              <a:rPr lang="en-US" sz="1100" b="0" u="sng" cap="none" dirty="0" err="1"/>
              <a:t>akar</a:t>
            </a:r>
            <a:r>
              <a:rPr lang="en-US" sz="1100" b="0" u="sng" cap="none" dirty="0"/>
              <a:t>, g. b. (2004, </a:t>
            </a:r>
            <a:r>
              <a:rPr lang="en-US" sz="1100" b="0" u="sng" cap="none" dirty="0" err="1"/>
              <a:t>april</a:t>
            </a:r>
            <a:r>
              <a:rPr lang="en-US" sz="1100" b="0" u="sng" cap="none" dirty="0"/>
              <a:t>). face classification with support vector machine. </a:t>
            </a:r>
            <a:r>
              <a:rPr lang="en-US" sz="1100" b="0" u="sng" cap="none" dirty="0" err="1"/>
              <a:t>ieee</a:t>
            </a:r>
            <a:r>
              <a:rPr lang="en-US" sz="1100" b="0" u="sng" cap="none" dirty="0"/>
              <a:t> 12th signal processing and communications applications conference, 2004. (pp. 583-586). </a:t>
            </a:r>
            <a:r>
              <a:rPr lang="en-US" sz="1100" b="0" u="sng" cap="none" dirty="0" err="1"/>
              <a:t>ieee</a:t>
            </a:r>
            <a:endParaRPr lang="en-US" sz="1100" b="0" u="sng" cap="none" dirty="0"/>
          </a:p>
          <a:p>
            <a:pPr algn="just">
              <a:lnSpc>
                <a:spcPct val="200000"/>
              </a:lnSpc>
            </a:pPr>
            <a:r>
              <a:rPr lang="en-US" sz="1100" b="0" u="sng" cap="none" dirty="0">
                <a:effectLst/>
              </a:rPr>
              <a:t>[4]</a:t>
            </a:r>
            <a:r>
              <a:rPr lang="en-US" sz="1100" b="0" u="sng" cap="none" dirty="0"/>
              <a:t> h. </a:t>
            </a:r>
            <a:r>
              <a:rPr lang="en-US" sz="1100" b="0" u="sng" cap="none" dirty="0" err="1"/>
              <a:t>anandakumar</a:t>
            </a:r>
            <a:r>
              <a:rPr lang="en-US" sz="1100" b="0" u="sng" cap="none" dirty="0"/>
              <a:t> and k. </a:t>
            </a:r>
            <a:r>
              <a:rPr lang="en-US" sz="1100" b="0" u="sng" cap="none" dirty="0" err="1"/>
              <a:t>umamaheswari</a:t>
            </a:r>
            <a:r>
              <a:rPr lang="en-US" sz="1100" b="0" u="sng" cap="none" dirty="0"/>
              <a:t>, a bio-inspired swarm intelligence technique for social aware cognitive radio handovers, computers &amp; electrical engineering, vol. 71, pp. 925–937, oct. 2018. doi:10.1016/j.compeleceng.2017.09.016</a:t>
            </a:r>
            <a:endParaRPr lang="en-US" sz="1100" b="0" u="sng" cap="none" dirty="0">
              <a:effectLst/>
            </a:endParaRPr>
          </a:p>
          <a:p>
            <a:pPr algn="just">
              <a:lnSpc>
                <a:spcPct val="200000"/>
              </a:lnSpc>
            </a:pPr>
            <a:r>
              <a:rPr lang="en-US" sz="1100" b="0" u="sng" cap="none" dirty="0">
                <a:effectLst/>
              </a:rPr>
              <a:t>[5]</a:t>
            </a:r>
            <a:r>
              <a:rPr lang="en-US" sz="1100" b="0" u="sng" cap="none" dirty="0"/>
              <a:t> r. </a:t>
            </a:r>
            <a:r>
              <a:rPr lang="en-US" sz="1100" b="0" u="sng" cap="none" dirty="0" err="1"/>
              <a:t>arulmurugan</a:t>
            </a:r>
            <a:r>
              <a:rPr lang="en-US" sz="1100" b="0" u="sng" cap="none" dirty="0"/>
              <a:t> and h. </a:t>
            </a:r>
            <a:r>
              <a:rPr lang="en-US" sz="1100" b="0" u="sng" cap="none" dirty="0" err="1"/>
              <a:t>anandakumar</a:t>
            </a:r>
            <a:r>
              <a:rPr lang="en-US" sz="1100" b="0" u="sng" cap="none" dirty="0"/>
              <a:t>, early detection of lung cancer using wavelet feature descriptor and feed forward back propagation neural networks classifier, lecture notes in computational vision and biomechanics, pp. 103–110, 2018. doi:10.1007/978-3-319-71767-8_9.</a:t>
            </a:r>
            <a:endParaRPr lang="en-US" sz="1100" b="0" u="sng" cap="none" dirty="0">
              <a:effectLst/>
            </a:endParaRPr>
          </a:p>
          <a:p>
            <a:pPr algn="just">
              <a:lnSpc>
                <a:spcPct val="200000"/>
              </a:lnSpc>
            </a:pPr>
            <a:r>
              <a:rPr lang="en-US" sz="1100" b="0" i="0" u="sng" cap="none" dirty="0">
                <a:effectLst/>
              </a:rPr>
              <a:t>[6]</a:t>
            </a:r>
            <a:r>
              <a:rPr lang="en-US" sz="1100" b="0" u="sng" cap="none" dirty="0"/>
              <a:t> vu, n. s., and </a:t>
            </a:r>
            <a:r>
              <a:rPr lang="en-US" sz="1100" b="0" u="sng" cap="none" dirty="0" err="1"/>
              <a:t>caplier</a:t>
            </a:r>
            <a:r>
              <a:rPr lang="en-US" sz="1100" b="0" u="sng" cap="none" dirty="0"/>
              <a:t>, a. (2010, </a:t>
            </a:r>
            <a:r>
              <a:rPr lang="en-US" sz="1100" b="0" u="sng" cap="none" dirty="0" err="1"/>
              <a:t>september</a:t>
            </a:r>
            <a:r>
              <a:rPr lang="en-US" sz="1100" b="0" u="sng" cap="none" dirty="0"/>
              <a:t>). face recognition with patterns of oriented edge magnitudes. (pp. 313-326). springer, berlin, </a:t>
            </a:r>
            <a:r>
              <a:rPr lang="en-US" sz="1100" b="0" u="sng" cap="none" dirty="0" err="1"/>
              <a:t>heidelberg</a:t>
            </a:r>
            <a:r>
              <a:rPr lang="en-US" sz="1100" b="0" u="sng" cap="none" dirty="0"/>
              <a:t>.</a:t>
            </a:r>
            <a:endParaRPr lang="en-US" sz="1100" b="0" i="0" u="sng" cap="none" dirty="0">
              <a:effectLst/>
            </a:endParaRPr>
          </a:p>
          <a:p>
            <a:pPr algn="just">
              <a:lnSpc>
                <a:spcPct val="200000"/>
              </a:lnSpc>
            </a:pPr>
            <a:r>
              <a:rPr lang="en-US" sz="1100" b="0" u="sng" cap="none" dirty="0">
                <a:effectLst/>
                <a:latin typeface="Roboto" panose="02000000000000000000" pitchFamily="2" charset="0"/>
              </a:rPr>
              <a:t>[7] </a:t>
            </a:r>
            <a:r>
              <a:rPr lang="en-US" sz="1100" b="0" u="sng" cap="none" dirty="0">
                <a:effectLst/>
                <a:hlinkClick r:id="rId3">
                  <a:extLst>
                    <a:ext uri="{A12FA001-AC4F-418D-AE19-62706E023703}">
                      <ahyp:hlinkClr xmlns:ahyp="http://schemas.microsoft.com/office/drawing/2018/hyperlinkcolor" val="tx"/>
                    </a:ext>
                  </a:extLst>
                </a:hlinkClick>
              </a:rPr>
              <a:t>https://keras.io/api/layers/core_layers/dense/</a:t>
            </a:r>
            <a:endParaRPr lang="en-US" sz="1100" b="0" u="sng" cap="none" dirty="0">
              <a:effectLst/>
            </a:endParaRPr>
          </a:p>
          <a:p>
            <a:pPr algn="just">
              <a:lnSpc>
                <a:spcPct val="200000"/>
              </a:lnSpc>
            </a:pPr>
            <a:r>
              <a:rPr lang="en-US" sz="1100" b="0" u="sng" cap="none" dirty="0">
                <a:effectLst/>
                <a:latin typeface="Roboto" panose="02000000000000000000" pitchFamily="2" charset="0"/>
              </a:rPr>
              <a:t>[8]</a:t>
            </a:r>
            <a:r>
              <a:rPr lang="en-US" sz="1100" b="0" i="0" u="sng" cap="none" dirty="0">
                <a:effectLst/>
                <a:latin typeface="Roboto" panose="02000000000000000000" pitchFamily="2" charset="0"/>
              </a:rPr>
              <a:t> </a:t>
            </a:r>
            <a:r>
              <a:rPr lang="en-US" sz="1100" b="0" u="sng" cap="none" dirty="0">
                <a:effectLst/>
                <a:hlinkClick r:id="rId4">
                  <a:extLst>
                    <a:ext uri="{A12FA001-AC4F-418D-AE19-62706E023703}">
                      <ahyp:hlinkClr xmlns:ahyp="http://schemas.microsoft.com/office/drawing/2018/hyperlinkcolor" val="tx"/>
                    </a:ext>
                  </a:extLst>
                </a:hlinkClick>
              </a:rPr>
              <a:t>https://keras.io/api/applications/mobilenet/</a:t>
            </a:r>
            <a:endParaRPr lang="en-US" sz="1100" b="0" u="sng" cap="none" dirty="0">
              <a:effectLst/>
            </a:endParaRPr>
          </a:p>
          <a:p>
            <a:pPr algn="just">
              <a:lnSpc>
                <a:spcPct val="200000"/>
              </a:lnSpc>
            </a:pPr>
            <a:r>
              <a:rPr lang="en-US" sz="1100" b="0" u="sng" cap="none" dirty="0">
                <a:effectLst/>
                <a:latin typeface="Roboto" panose="02000000000000000000" pitchFamily="2" charset="0"/>
              </a:rPr>
              <a:t>[9]</a:t>
            </a:r>
            <a:r>
              <a:rPr lang="en-US" sz="1100" b="0" i="0" u="sng" cap="none" dirty="0">
                <a:effectLst/>
                <a:latin typeface="Roboto" panose="02000000000000000000" pitchFamily="2" charset="0"/>
              </a:rPr>
              <a:t> </a:t>
            </a:r>
            <a:r>
              <a:rPr lang="en-US" sz="1100" b="0" i="0" cap="none" dirty="0">
                <a:effectLst/>
                <a:hlinkClick r:id="rId5">
                  <a:extLst>
                    <a:ext uri="{A12FA001-AC4F-418D-AE19-62706E023703}">
                      <ahyp:hlinkClr xmlns:ahyp="http://schemas.microsoft.com/office/drawing/2018/hyperlinkcolor" val="tx"/>
                    </a:ext>
                  </a:extLst>
                </a:hlinkClick>
              </a:rPr>
              <a:t>https://keras.io/api/applications/resnet/</a:t>
            </a:r>
            <a:endParaRPr lang="en-US" sz="1100" b="0" i="0" cap="none" dirty="0">
              <a:effectLst/>
            </a:endParaRPr>
          </a:p>
          <a:p>
            <a:pPr algn="just">
              <a:lnSpc>
                <a:spcPct val="200000"/>
              </a:lnSpc>
            </a:pPr>
            <a:r>
              <a:rPr lang="en-US" sz="1100" b="0" i="0" u="sng" cap="none" dirty="0">
                <a:effectLst/>
                <a:hlinkClick r:id="rId6">
                  <a:extLst>
                    <a:ext uri="{A12FA001-AC4F-418D-AE19-62706E023703}">
                      <ahyp:hlinkClr xmlns:ahyp="http://schemas.microsoft.com/office/drawing/2018/hyperlinkcolor" val="tx"/>
                    </a:ext>
                  </a:extLst>
                </a:hlinkClick>
              </a:rPr>
              <a:t>https://www.mygreatlearning.com/blog/resnet/</a:t>
            </a:r>
            <a:endParaRPr lang="en-US" sz="1100" b="0" i="0" u="sng" cap="none" dirty="0">
              <a:effectLst/>
            </a:endParaRPr>
          </a:p>
          <a:p>
            <a:pPr algn="just">
              <a:lnSpc>
                <a:spcPct val="200000"/>
              </a:lnSpc>
            </a:pPr>
            <a:r>
              <a:rPr lang="en-US" sz="1100" b="0" u="sng" cap="none" dirty="0">
                <a:effectLst/>
                <a:latin typeface="Roboto" panose="02000000000000000000" pitchFamily="2" charset="0"/>
              </a:rPr>
              <a:t>[10]</a:t>
            </a:r>
            <a:r>
              <a:rPr lang="en-US" sz="1100" b="0" i="0" u="sng" cap="none" dirty="0">
                <a:effectLst/>
                <a:latin typeface="Roboto" panose="02000000000000000000" pitchFamily="2" charset="0"/>
              </a:rPr>
              <a:t> </a:t>
            </a:r>
            <a:r>
              <a:rPr lang="en-US" sz="1100" b="0" i="0" cap="none" dirty="0">
                <a:effectLst/>
                <a:hlinkClick r:id="rId7">
                  <a:extLst>
                    <a:ext uri="{A12FA001-AC4F-418D-AE19-62706E023703}">
                      <ahyp:hlinkClr xmlns:ahyp="http://schemas.microsoft.com/office/drawing/2018/hyperlinkcolor" val="tx"/>
                    </a:ext>
                  </a:extLst>
                </a:hlinkClick>
              </a:rPr>
              <a:t>https://keras.io/api/applications/nasnet/</a:t>
            </a:r>
            <a:endParaRPr lang="en-US" sz="1100" b="0" i="0" cap="none" dirty="0">
              <a:effectLst/>
            </a:endParaRPr>
          </a:p>
          <a:p>
            <a:pPr algn="just">
              <a:lnSpc>
                <a:spcPct val="200000"/>
              </a:lnSpc>
            </a:pPr>
            <a:r>
              <a:rPr lang="en-US" sz="1100" b="0" i="0" u="sng" cap="none" dirty="0">
                <a:effectLst/>
                <a:hlinkClick r:id="rId8">
                  <a:extLst>
                    <a:ext uri="{A12FA001-AC4F-418D-AE19-62706E023703}">
                      <ahyp:hlinkClr xmlns:ahyp="http://schemas.microsoft.com/office/drawing/2018/hyperlinkcolor" val="tx"/>
                    </a:ext>
                  </a:extLst>
                </a:hlinkClick>
              </a:rPr>
              <a:t>https://iq.opengenus.org/nasnet/</a:t>
            </a:r>
            <a:endParaRPr lang="en-US" sz="1100" b="0" i="0" cap="none" dirty="0">
              <a:effectLst/>
            </a:endParaRPr>
          </a:p>
          <a:p>
            <a:pPr algn="just">
              <a:lnSpc>
                <a:spcPct val="200000"/>
              </a:lnSpc>
            </a:pPr>
            <a:endParaRPr lang="en-US" sz="1100" b="0" i="0" cap="none" dirty="0">
              <a:effectLst/>
            </a:endParaRPr>
          </a:p>
          <a:p>
            <a:pPr algn="just">
              <a:lnSpc>
                <a:spcPct val="200000"/>
              </a:lnSpc>
            </a:pPr>
            <a:endParaRPr lang="en-US" sz="1100" b="0" i="0" cap="none" dirty="0">
              <a:effectLst/>
            </a:endParaRPr>
          </a:p>
          <a:p>
            <a:pPr algn="l"/>
            <a:endParaRPr lang="en-US" sz="1100" b="1" i="0" dirty="0">
              <a:effectLst/>
            </a:endParaRPr>
          </a:p>
          <a:p>
            <a:pPr algn="l"/>
            <a:endParaRPr lang="en-US" sz="1100" b="0" i="0" dirty="0">
              <a:effectLst/>
              <a:latin typeface="Roboto" panose="02000000000000000000" pitchFamily="2" charset="0"/>
            </a:endParaRPr>
          </a:p>
          <a:p>
            <a:pPr algn="l"/>
            <a:endParaRPr lang="en-US" sz="1100" b="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633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2118-594C-4775-B439-A5CB362971CF}"/>
              </a:ext>
            </a:extLst>
          </p:cNvPr>
          <p:cNvSpPr>
            <a:spLocks noGrp="1"/>
          </p:cNvSpPr>
          <p:nvPr>
            <p:ph type="title"/>
          </p:nvPr>
        </p:nvSpPr>
        <p:spPr>
          <a:xfrm>
            <a:off x="919119" y="2465033"/>
            <a:ext cx="10353761" cy="1326321"/>
          </a:xfrm>
        </p:spPr>
        <p:txBody>
          <a:bodyPr/>
          <a:lstStyle/>
          <a:p>
            <a:r>
              <a:rPr lang="en-US" dirty="0">
                <a:latin typeface="Algerian" panose="04020705040A02060702" pitchFamily="82" charset="0"/>
              </a:rPr>
              <a:t>THANK YOU</a:t>
            </a:r>
          </a:p>
        </p:txBody>
      </p:sp>
    </p:spTree>
    <p:extLst>
      <p:ext uri="{BB962C8B-B14F-4D97-AF65-F5344CB8AC3E}">
        <p14:creationId xmlns:p14="http://schemas.microsoft.com/office/powerpoint/2010/main" val="846494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756F2-7ED7-4202-A152-1D7FFB9F5022}"/>
              </a:ext>
            </a:extLst>
          </p:cNvPr>
          <p:cNvSpPr>
            <a:spLocks noGrp="1"/>
          </p:cNvSpPr>
          <p:nvPr>
            <p:ph type="title"/>
          </p:nvPr>
        </p:nvSpPr>
        <p:spPr>
          <a:xfrm>
            <a:off x="913795" y="609600"/>
            <a:ext cx="10353761" cy="713173"/>
          </a:xfrm>
        </p:spPr>
        <p:txBody>
          <a:bodyPr>
            <a:normAutofit/>
          </a:bodyPr>
          <a:lstStyle/>
          <a:p>
            <a:r>
              <a:rPr lang="en-US" sz="3200" u="sng" dirty="0">
                <a:latin typeface="Algerian" panose="04020705040A02060702" pitchFamily="82" charset="0"/>
              </a:rPr>
              <a:t>PRESENTATION OUTLINE</a:t>
            </a:r>
          </a:p>
        </p:txBody>
      </p:sp>
      <p:sp>
        <p:nvSpPr>
          <p:cNvPr id="3" name="Content Placeholder 2">
            <a:extLst>
              <a:ext uri="{FF2B5EF4-FFF2-40B4-BE49-F238E27FC236}">
                <a16:creationId xmlns:a16="http://schemas.microsoft.com/office/drawing/2014/main" id="{76C92097-E50B-4273-8157-490F5F97AC2F}"/>
              </a:ext>
            </a:extLst>
          </p:cNvPr>
          <p:cNvSpPr>
            <a:spLocks noGrp="1"/>
          </p:cNvSpPr>
          <p:nvPr>
            <p:ph idx="1"/>
          </p:nvPr>
        </p:nvSpPr>
        <p:spPr>
          <a:xfrm>
            <a:off x="913795" y="1544716"/>
            <a:ext cx="10353762" cy="4145870"/>
          </a:xfrm>
        </p:spPr>
        <p:txBody>
          <a:bodyPr>
            <a:normAutofit/>
          </a:bodyPr>
          <a:lstStyle/>
          <a:p>
            <a:r>
              <a:rPr lang="en-US" sz="2400" dirty="0"/>
              <a:t>PROBLEM STATEMENT</a:t>
            </a:r>
          </a:p>
          <a:p>
            <a:r>
              <a:rPr lang="en-US" sz="2400" dirty="0"/>
              <a:t>INTRODUCTION</a:t>
            </a:r>
          </a:p>
          <a:p>
            <a:r>
              <a:rPr lang="en-US" sz="2400" dirty="0"/>
              <a:t>MOTIVATION</a:t>
            </a:r>
          </a:p>
          <a:p>
            <a:r>
              <a:rPr lang="en-US" sz="2400" dirty="0"/>
              <a:t>LITERATURE SURVEY</a:t>
            </a:r>
          </a:p>
          <a:p>
            <a:r>
              <a:rPr lang="en-US" sz="2400" dirty="0"/>
              <a:t>PROJECT FLOWCHART</a:t>
            </a:r>
          </a:p>
          <a:p>
            <a:r>
              <a:rPr lang="en-US" sz="2400" dirty="0"/>
              <a:t>WORK OUTLINE</a:t>
            </a:r>
          </a:p>
          <a:p>
            <a:r>
              <a:rPr lang="en-US" sz="2400" dirty="0"/>
              <a:t>CONCLUSION</a:t>
            </a:r>
          </a:p>
          <a:p>
            <a:endParaRPr lang="en-US" sz="2400" dirty="0"/>
          </a:p>
          <a:p>
            <a:pPr marL="0" indent="0">
              <a:buNone/>
            </a:pPr>
            <a:endParaRPr lang="en-US" dirty="0"/>
          </a:p>
        </p:txBody>
      </p:sp>
    </p:spTree>
    <p:extLst>
      <p:ext uri="{BB962C8B-B14F-4D97-AF65-F5344CB8AC3E}">
        <p14:creationId xmlns:p14="http://schemas.microsoft.com/office/powerpoint/2010/main" val="284752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167D12F-BFC6-4981-89B3-0C413E5EC2ED}"/>
              </a:ext>
            </a:extLst>
          </p:cNvPr>
          <p:cNvSpPr>
            <a:spLocks noGrp="1"/>
          </p:cNvSpPr>
          <p:nvPr>
            <p:ph type="title"/>
          </p:nvPr>
        </p:nvSpPr>
        <p:spPr>
          <a:xfrm>
            <a:off x="1025651" y="1438183"/>
            <a:ext cx="10353761" cy="798990"/>
          </a:xfrm>
        </p:spPr>
        <p:txBody>
          <a:bodyPr/>
          <a:lstStyle/>
          <a:p>
            <a:r>
              <a:rPr lang="en-US" u="sng" dirty="0">
                <a:latin typeface="Algerian" panose="04020705040A02060702" pitchFamily="82" charset="0"/>
              </a:rPr>
              <a:t>PROBLEM STATEMENT</a:t>
            </a:r>
          </a:p>
        </p:txBody>
      </p:sp>
      <p:sp>
        <p:nvSpPr>
          <p:cNvPr id="4" name="Content Placeholder 2">
            <a:extLst>
              <a:ext uri="{FF2B5EF4-FFF2-40B4-BE49-F238E27FC236}">
                <a16:creationId xmlns:a16="http://schemas.microsoft.com/office/drawing/2014/main" id="{D6F5E180-BDEF-4504-B57E-780A4951D5A7}"/>
              </a:ext>
            </a:extLst>
          </p:cNvPr>
          <p:cNvSpPr txBox="1">
            <a:spLocks/>
          </p:cNvSpPr>
          <p:nvPr/>
        </p:nvSpPr>
        <p:spPr>
          <a:xfrm>
            <a:off x="1269505" y="2400863"/>
            <a:ext cx="10189805" cy="102813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just">
              <a:lnSpc>
                <a:spcPct val="150000"/>
              </a:lnSpc>
              <a:buFont typeface="Arial" panose="020B0604020202020204" pitchFamily="34" charset="0"/>
              <a:buNone/>
            </a:pPr>
            <a:r>
              <a:rPr lang="en-US" sz="1800" dirty="0"/>
              <a:t>MODEL STRUCTURE OF FACE MASK MONITORING AND NOTIFICATION SYSTEM USING </a:t>
            </a:r>
            <a:br>
              <a:rPr lang="en-US" sz="1800" dirty="0"/>
            </a:br>
            <a:r>
              <a:rPr lang="en-US" sz="1800" dirty="0"/>
              <a:t>COMPUTER VISION AND DEEP LEARNING.</a:t>
            </a:r>
          </a:p>
        </p:txBody>
      </p:sp>
    </p:spTree>
    <p:extLst>
      <p:ext uri="{BB962C8B-B14F-4D97-AF65-F5344CB8AC3E}">
        <p14:creationId xmlns:p14="http://schemas.microsoft.com/office/powerpoint/2010/main" val="176893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C007-EFF0-4836-8DC2-E7C8972CEDDA}"/>
              </a:ext>
            </a:extLst>
          </p:cNvPr>
          <p:cNvSpPr>
            <a:spLocks noGrp="1"/>
          </p:cNvSpPr>
          <p:nvPr>
            <p:ph type="title"/>
          </p:nvPr>
        </p:nvSpPr>
        <p:spPr>
          <a:xfrm>
            <a:off x="919119" y="204186"/>
            <a:ext cx="10353761" cy="1120361"/>
          </a:xfrm>
        </p:spPr>
        <p:txBody>
          <a:bodyPr/>
          <a:lstStyle/>
          <a:p>
            <a:r>
              <a:rPr lang="en-US" u="sng"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EC747CB0-A0C5-4B73-B1E0-FFE98D62BDA0}"/>
              </a:ext>
            </a:extLst>
          </p:cNvPr>
          <p:cNvSpPr txBox="1">
            <a:spLocks/>
          </p:cNvSpPr>
          <p:nvPr/>
        </p:nvSpPr>
        <p:spPr>
          <a:xfrm>
            <a:off x="1162973" y="1229009"/>
            <a:ext cx="10189805" cy="5491387"/>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just">
              <a:lnSpc>
                <a:spcPct val="150000"/>
              </a:lnSpc>
              <a:buFont typeface="Arial" panose="020B0604020202020204" pitchFamily="34" charset="0"/>
              <a:buNone/>
            </a:pPr>
            <a:r>
              <a:rPr lang="en-US" sz="1800" dirty="0"/>
              <a:t>THE CORONA VIRUS COVID-19 PANDEMIC IS CAUSING A GLOBAL HEALTH CRISIS SO THE EFFECTIVE PROTECTION METHODS IS WEARING A FACE MASK IN PUBLIC AREAS ACCORDING TO THE WORLD HEALTH ORGANIZATION (WHO). THE COVID-19 PANDEMIC FORCED GOVERNMENTS ACROSS THE WORLD TO IMPOSE LOCKDOWNS TO PREVENT VIRUS TRANSMISSIONS. REPORTS INDICATE THAT WEARING FACEMASKS WHILE AT WORK CLEARLY REDUCES THE RISK OF TRANSMISSION. WE WILL USE THE DATASET TO BUILD A COVID-19 FACE MASK DETECTOR WITH COMPUTER VISION USING PYTHON, OPENCV, AND TENSORFLOW AND KERAS. IN OUR PROPOSED SYSTEM WE WILL USE LIVE VIDEO STREAM AND FINALLY IN OUTPUT IT MARKS THE PERSON WHO IS NOT WEARING FACE MASK. OUR GOAL IS TO IDENTIFY WHETHER THE PERSON ON IMAGE/VIDEO STREAM IS WEARING A FACE MASK OR NOT WITH THE HELP OF COMPUTER VISION AND DEEP LEARNING. IF THE PERSON IS NOT WEARING THE MASK THEN A SMS ALERT IS SENT TO THE PERSON’S MOBILE.[1]</a:t>
            </a:r>
          </a:p>
        </p:txBody>
      </p:sp>
    </p:spTree>
    <p:extLst>
      <p:ext uri="{BB962C8B-B14F-4D97-AF65-F5344CB8AC3E}">
        <p14:creationId xmlns:p14="http://schemas.microsoft.com/office/powerpoint/2010/main" val="209894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E8817-97C3-4B10-BA3B-5C161717515A}"/>
              </a:ext>
            </a:extLst>
          </p:cNvPr>
          <p:cNvSpPr>
            <a:spLocks noGrp="1"/>
          </p:cNvSpPr>
          <p:nvPr>
            <p:ph type="title"/>
          </p:nvPr>
        </p:nvSpPr>
        <p:spPr>
          <a:xfrm>
            <a:off x="785955" y="531333"/>
            <a:ext cx="10353761" cy="1048894"/>
          </a:xfrm>
        </p:spPr>
        <p:txBody>
          <a:bodyPr/>
          <a:lstStyle/>
          <a:p>
            <a:r>
              <a:rPr lang="en-US" u="sng" dirty="0">
                <a:latin typeface="Algerian" panose="04020705040A02060702" pitchFamily="82" charset="0"/>
              </a:rPr>
              <a:t>MOTIVATION</a:t>
            </a:r>
          </a:p>
        </p:txBody>
      </p:sp>
      <p:sp>
        <p:nvSpPr>
          <p:cNvPr id="3" name="Title 1">
            <a:extLst>
              <a:ext uri="{FF2B5EF4-FFF2-40B4-BE49-F238E27FC236}">
                <a16:creationId xmlns:a16="http://schemas.microsoft.com/office/drawing/2014/main" id="{E5D3DF23-F29B-4B46-8EE0-8AA50AF78E4D}"/>
              </a:ext>
            </a:extLst>
          </p:cNvPr>
          <p:cNvSpPr txBox="1">
            <a:spLocks/>
          </p:cNvSpPr>
          <p:nvPr/>
        </p:nvSpPr>
        <p:spPr>
          <a:xfrm>
            <a:off x="919119" y="1904413"/>
            <a:ext cx="10353761" cy="2880651"/>
          </a:xfrm>
          <a:prstGeom prst="rect">
            <a:avLst/>
          </a:prstGeom>
        </p:spPr>
        <p:txBody>
          <a:bodyPr vert="horz" lIns="91440" tIns="45720" rIns="91440" bIns="45720" rtlCol="0" anchor="t">
            <a:normAutofit fontScale="85000" lnSpcReduction="1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just">
              <a:lnSpc>
                <a:spcPct val="150000"/>
              </a:lnSpc>
            </a:pPr>
            <a:r>
              <a:rPr lang="en-US" sz="2000" b="0" i="0" dirty="0">
                <a:effectLst/>
                <a:latin typeface="Rockwell" panose="02060603020205020403" pitchFamily="18" charset="0"/>
              </a:rPr>
              <a:t>We all know that because of the covid-19 in 2020 we have faced a lot of problems. So it's a need of the day that we must wear mask while going anywhere and also ensure that everybody wear mask. That's why these kind of algorithm have been developed with the passage of time and many researchers are also working on it Such that in order to deploy these kind of deep learning architecture on the surveillance camera so that if anyone among the crowd is not wearing the mask so he/she can be identified.[2]</a:t>
            </a:r>
            <a:endParaRPr lang="en-US" sz="2000" dirty="0">
              <a:latin typeface="Rockwell" panose="02060603020205020403" pitchFamily="18" charset="0"/>
            </a:endParaRPr>
          </a:p>
        </p:txBody>
      </p:sp>
    </p:spTree>
    <p:extLst>
      <p:ext uri="{BB962C8B-B14F-4D97-AF65-F5344CB8AC3E}">
        <p14:creationId xmlns:p14="http://schemas.microsoft.com/office/powerpoint/2010/main" val="156423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96BB359F-6189-42FE-A3CD-FCA822CA1E7C}"/>
              </a:ext>
            </a:extLst>
          </p:cNvPr>
          <p:cNvPicPr>
            <a:picLocks noChangeAspect="1"/>
          </p:cNvPicPr>
          <p:nvPr/>
        </p:nvPicPr>
        <p:blipFill>
          <a:blip r:embed="rId2"/>
          <a:stretch>
            <a:fillRect/>
          </a:stretch>
        </p:blipFill>
        <p:spPr>
          <a:xfrm>
            <a:off x="919119" y="1041561"/>
            <a:ext cx="4359156" cy="2649475"/>
          </a:xfrm>
          <a:prstGeom prst="rect">
            <a:avLst/>
          </a:prstGeom>
        </p:spPr>
      </p:pic>
      <p:pic>
        <p:nvPicPr>
          <p:cNvPr id="33" name="Picture 32">
            <a:extLst>
              <a:ext uri="{FF2B5EF4-FFF2-40B4-BE49-F238E27FC236}">
                <a16:creationId xmlns:a16="http://schemas.microsoft.com/office/drawing/2014/main" id="{A6A7D47B-538F-46DB-A338-1F9C34B2AC04}"/>
              </a:ext>
            </a:extLst>
          </p:cNvPr>
          <p:cNvPicPr>
            <a:picLocks noChangeAspect="1"/>
          </p:cNvPicPr>
          <p:nvPr/>
        </p:nvPicPr>
        <p:blipFill>
          <a:blip r:embed="rId3"/>
          <a:stretch>
            <a:fillRect/>
          </a:stretch>
        </p:blipFill>
        <p:spPr>
          <a:xfrm>
            <a:off x="6703703" y="1041562"/>
            <a:ext cx="4704823" cy="2649474"/>
          </a:xfrm>
          <a:prstGeom prst="rect">
            <a:avLst/>
          </a:prstGeom>
        </p:spPr>
      </p:pic>
      <p:pic>
        <p:nvPicPr>
          <p:cNvPr id="35" name="Picture 34">
            <a:extLst>
              <a:ext uri="{FF2B5EF4-FFF2-40B4-BE49-F238E27FC236}">
                <a16:creationId xmlns:a16="http://schemas.microsoft.com/office/drawing/2014/main" id="{CD886D4E-7EE8-4BA7-8DC7-85F7F576BB11}"/>
              </a:ext>
            </a:extLst>
          </p:cNvPr>
          <p:cNvPicPr>
            <a:picLocks noChangeAspect="1"/>
          </p:cNvPicPr>
          <p:nvPr/>
        </p:nvPicPr>
        <p:blipFill>
          <a:blip r:embed="rId4"/>
          <a:stretch>
            <a:fillRect/>
          </a:stretch>
        </p:blipFill>
        <p:spPr>
          <a:xfrm>
            <a:off x="3920231" y="3941769"/>
            <a:ext cx="4034161" cy="2567193"/>
          </a:xfrm>
          <a:prstGeom prst="rect">
            <a:avLst/>
          </a:prstGeom>
        </p:spPr>
      </p:pic>
    </p:spTree>
    <p:extLst>
      <p:ext uri="{BB962C8B-B14F-4D97-AF65-F5344CB8AC3E}">
        <p14:creationId xmlns:p14="http://schemas.microsoft.com/office/powerpoint/2010/main" val="174056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D77C6A-24D4-4A53-84D1-2679FCF557E9}"/>
              </a:ext>
            </a:extLst>
          </p:cNvPr>
          <p:cNvSpPr>
            <a:spLocks noGrp="1"/>
          </p:cNvSpPr>
          <p:nvPr>
            <p:ph type="title"/>
          </p:nvPr>
        </p:nvSpPr>
        <p:spPr>
          <a:xfrm>
            <a:off x="913795" y="609600"/>
            <a:ext cx="10353761" cy="713173"/>
          </a:xfrm>
        </p:spPr>
        <p:txBody>
          <a:bodyPr>
            <a:normAutofit/>
          </a:bodyPr>
          <a:lstStyle/>
          <a:p>
            <a:r>
              <a:rPr lang="en-US" sz="3200" u="sng" dirty="0">
                <a:latin typeface="Algerian" panose="04020705040A02060702" pitchFamily="82" charset="0"/>
              </a:rPr>
              <a:t>LITERATURE SURVEY</a:t>
            </a:r>
          </a:p>
        </p:txBody>
      </p:sp>
      <p:sp>
        <p:nvSpPr>
          <p:cNvPr id="4" name="Title 1">
            <a:extLst>
              <a:ext uri="{FF2B5EF4-FFF2-40B4-BE49-F238E27FC236}">
                <a16:creationId xmlns:a16="http://schemas.microsoft.com/office/drawing/2014/main" id="{2389FE06-292D-4E18-9C59-D8B2A6821E86}"/>
              </a:ext>
            </a:extLst>
          </p:cNvPr>
          <p:cNvSpPr txBox="1">
            <a:spLocks/>
          </p:cNvSpPr>
          <p:nvPr/>
        </p:nvSpPr>
        <p:spPr>
          <a:xfrm>
            <a:off x="1066194" y="1322773"/>
            <a:ext cx="10281260" cy="4252403"/>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just">
              <a:lnSpc>
                <a:spcPct val="150000"/>
              </a:lnSpc>
            </a:pPr>
            <a:r>
              <a:rPr lang="en-US" sz="1400" b="0" dirty="0">
                <a:latin typeface="+mn-lt"/>
              </a:rPr>
              <a:t>The face MASK detection modeL is based on computer vision and deep learning. The model is integration between deep learning and classical machine learning techniques with OpenCV, tensor flow and Keras. We have used deep transfer leArNINg for feature extractions and combined it with three classical machine learning algorithms. We introduced a comparison between them to find the most suitable algorithm that achieved the highest accuracy and consumed the least time in the process of training and detection.</a:t>
            </a:r>
          </a:p>
          <a:p>
            <a:pPr algn="just">
              <a:lnSpc>
                <a:spcPct val="150000"/>
              </a:lnSpc>
            </a:pPr>
            <a:r>
              <a:rPr lang="en-US" sz="1400" b="0" dirty="0">
                <a:effectLst/>
                <a:latin typeface="+mn-lt"/>
              </a:rPr>
              <a:t>There are several approaches THAT are used for facial masks detection. For instance, [3] used electromagnetic and radiometry techniques for facial masks detection. [4] employed deep neural networks (ANN) using machine learning techniques in Facial Masks detection. [5] Neural Networks are used to exacted information from ultrasound to classify the abnormal lesions. [6] presented a face feature detection method based on Ultrasound RF Time series and SVM Classifier. The characteristics curve of 0.86 using support vector machine (SVM) and 0.81using RF classification algorithm on 22 subjects was determined.</a:t>
            </a:r>
          </a:p>
        </p:txBody>
      </p:sp>
    </p:spTree>
    <p:extLst>
      <p:ext uri="{BB962C8B-B14F-4D97-AF65-F5344CB8AC3E}">
        <p14:creationId xmlns:p14="http://schemas.microsoft.com/office/powerpoint/2010/main" val="368971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313B-8576-4F48-A37F-EDBB2BF6422D}"/>
              </a:ext>
            </a:extLst>
          </p:cNvPr>
          <p:cNvSpPr>
            <a:spLocks noGrp="1"/>
          </p:cNvSpPr>
          <p:nvPr>
            <p:ph type="title"/>
          </p:nvPr>
        </p:nvSpPr>
        <p:spPr>
          <a:xfrm>
            <a:off x="1029205" y="2683276"/>
            <a:ext cx="10353761" cy="745724"/>
          </a:xfrm>
        </p:spPr>
        <p:txBody>
          <a:bodyPr>
            <a:normAutofit/>
          </a:bodyPr>
          <a:lstStyle/>
          <a:p>
            <a:r>
              <a:rPr lang="en-US" sz="3600" u="sng" dirty="0">
                <a:latin typeface="Algerian" panose="04020705040A02060702" pitchFamily="82" charset="0"/>
              </a:rPr>
              <a:t>PROJECT FLOWCHART</a:t>
            </a:r>
            <a:endParaRPr lang="en-US" u="sng" dirty="0">
              <a:latin typeface="Algerian" panose="04020705040A02060702" pitchFamily="82" charset="0"/>
            </a:endParaRPr>
          </a:p>
        </p:txBody>
      </p:sp>
    </p:spTree>
    <p:extLst>
      <p:ext uri="{BB962C8B-B14F-4D97-AF65-F5344CB8AC3E}">
        <p14:creationId xmlns:p14="http://schemas.microsoft.com/office/powerpoint/2010/main" val="3426926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1256</TotalTime>
  <Words>1616</Words>
  <Application>Microsoft Office PowerPoint</Application>
  <PresentationFormat>Widescreen</PresentationFormat>
  <Paragraphs>129</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Algerian</vt:lpstr>
      <vt:lpstr>Arial</vt:lpstr>
      <vt:lpstr>Berlin Sans FB</vt:lpstr>
      <vt:lpstr>Bookman Old Style</vt:lpstr>
      <vt:lpstr>Roboto</vt:lpstr>
      <vt:lpstr>Rockwell</vt:lpstr>
      <vt:lpstr>Wingdings</vt:lpstr>
      <vt:lpstr>Damask</vt:lpstr>
      <vt:lpstr>Face Mask Monitoring and Notification System Using  Computer Vision and Deep Learning</vt:lpstr>
      <vt:lpstr>OUR TEAM</vt:lpstr>
      <vt:lpstr>PRESENTATION OUTLINE</vt:lpstr>
      <vt:lpstr>PROBLEM STATEMENT</vt:lpstr>
      <vt:lpstr>INTRODUCTION</vt:lpstr>
      <vt:lpstr>MOTIVATION</vt:lpstr>
      <vt:lpstr>PowerPoint Presentation</vt:lpstr>
      <vt:lpstr>LITERATURE SURVEY</vt:lpstr>
      <vt:lpstr>PROJECT FLOWCHART</vt:lpstr>
      <vt:lpstr>PowerPoint Presentation</vt:lpstr>
      <vt:lpstr>TECH TOOLS USED</vt:lpstr>
      <vt:lpstr>PowerPoint Presentation</vt:lpstr>
      <vt:lpstr>WORK OUTLINE</vt:lpstr>
      <vt:lpstr>IMAGE PROCESSING &amp; DATA PREPARATION</vt:lpstr>
      <vt:lpstr>DENSE_NET ARCHITECTURE</vt:lpstr>
      <vt:lpstr>mobile_NET ARCHITECTURE</vt:lpstr>
      <vt:lpstr>res_NET ARCHITECTURE</vt:lpstr>
      <vt:lpstr>nas_NET ARCHITECTURE</vt:lpstr>
      <vt:lpstr>OUTPUT</vt:lpstr>
      <vt:lpstr>MODEL ANALYSIS</vt:lpstr>
      <vt:lpstr>IBM CLOUD DATABASE</vt:lpstr>
      <vt:lpstr>FETCHING RESULTS</vt:lpstr>
      <vt:lpstr>2nd part</vt:lpstr>
      <vt:lpstr>Upto the first part of our project , RES NET Architecture can successfully predict the face wearing a mask or not. Raw Data is collected through the camera, then pre-processing raw data using openCV is converted into usable data and then is fed into the models.   The various architectures used are  DENSE NET, MOBILE NET,  RES NET. Since, RES NET Architecture is giving us 99% accuracy, so this particular model is preferred.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 MODEL</dc:title>
  <dc:creator>Saptarshi Banerjee</dc:creator>
  <cp:lastModifiedBy>Saptarshi Banerjee</cp:lastModifiedBy>
  <cp:revision>154</cp:revision>
  <dcterms:created xsi:type="dcterms:W3CDTF">2021-05-30T17:56:26Z</dcterms:created>
  <dcterms:modified xsi:type="dcterms:W3CDTF">2022-01-09T07:46:21Z</dcterms:modified>
</cp:coreProperties>
</file>