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1"/>
  </p:notesMasterIdLst>
  <p:sldIdLst>
    <p:sldId id="256" r:id="rId5"/>
    <p:sldId id="258" r:id="rId6"/>
    <p:sldId id="262"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73" d="100"/>
          <a:sy n="73" d="100"/>
        </p:scale>
        <p:origin x="404" y="3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10/16/2023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10/16/2023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10/16/2023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10/16/2023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10/16/2023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10/16/2023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10/16/2023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10/16/2023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10/16/2023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10/16/2023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10/16/2023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sz="5400" dirty="0"/>
              <a:t>AI Lip Reader Detecting Speech from Visual Data with Deep Learning</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87593" cy="2972933"/>
          </a:xfrm>
        </p:spPr>
        <p:txBody>
          <a:bodyPr/>
          <a:lstStyle/>
          <a:p>
            <a:pPr algn="r"/>
            <a:r>
              <a:rPr lang="en-US" sz="2800" b="1" dirty="0"/>
              <a:t>Project Phase – I -20CS713</a:t>
            </a:r>
          </a:p>
          <a:p>
            <a:pPr algn="r"/>
            <a:r>
              <a:rPr lang="en-US" sz="2800" b="1" dirty="0"/>
              <a:t>Mentor</a:t>
            </a:r>
            <a:r>
              <a:rPr lang="en-US" sz="2800" dirty="0"/>
              <a:t> : Dr. C. Geetha</a:t>
            </a:r>
          </a:p>
          <a:p>
            <a:pPr algn="r"/>
            <a:r>
              <a:rPr lang="en-US" sz="2800" dirty="0"/>
              <a:t>Professor (M.E., Ph.D. )</a:t>
            </a:r>
          </a:p>
          <a:p>
            <a:pPr algn="r"/>
            <a:r>
              <a:rPr lang="en-US" sz="2800" b="1" dirty="0"/>
              <a:t>Teammates: </a:t>
            </a:r>
            <a:r>
              <a:rPr lang="en-US" sz="2800" dirty="0"/>
              <a:t> (1)Rohan Jai D </a:t>
            </a:r>
          </a:p>
          <a:p>
            <a:pPr algn="r"/>
            <a:r>
              <a:rPr lang="en-US" sz="2800" dirty="0"/>
              <a:t>(2) S. Sai Vara Prasad Reddy</a:t>
            </a:r>
          </a:p>
          <a:p>
            <a:pPr algn="r"/>
            <a:r>
              <a:rPr lang="en-US" sz="2800" dirty="0"/>
              <a:t>(3) Sandheep Krishna A</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p:txBody>
          <a:bodyPr vert="horz" lIns="91440" tIns="45720" rIns="91440" bIns="45720" rtlCol="0" anchor="t">
            <a:noAutofit/>
          </a:bodyPr>
          <a:lstStyle/>
          <a:p>
            <a:pPr>
              <a:lnSpc>
                <a:spcPct val="100000"/>
              </a:lnSpc>
            </a:pPr>
            <a:r>
              <a:rPr lang="en-US" sz="2200" dirty="0"/>
              <a:t>In recent years, there has been significant interest in developing speech recognition systems that can operate solely on video data without relying on audio input. Our project introduces LipNet, a novel deep learning model that leverages video data and its corresponding alignments to detect speech. LipNet employs a combination of Convolutional 3D (Conv3D) layers, Bidirectional Long Short-Term Memory (Bi-LSTM) layers, and Time Distributed operations to learn and predict speech phonemes directly from visual information. This project presents the methodology, architecture, and training process of LipNet, demonstrating its effectiveness in the challenging task of speech detection from video data. </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95612-14B6-25ED-E27B-BBBAA0057654}"/>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04B5809E-FD5F-F097-C12C-660F801B6C76}"/>
              </a:ext>
            </a:extLst>
          </p:cNvPr>
          <p:cNvSpPr>
            <a:spLocks noGrp="1"/>
          </p:cNvSpPr>
          <p:nvPr>
            <p:ph idx="1"/>
          </p:nvPr>
        </p:nvSpPr>
        <p:spPr/>
        <p:txBody>
          <a:bodyPr/>
          <a:lstStyle/>
          <a:p>
            <a:pPr marL="457200" indent="-457200">
              <a:buFont typeface="Arial" panose="020B0604020202020204" pitchFamily="34" charset="0"/>
              <a:buChar char="•"/>
            </a:pPr>
            <a:r>
              <a:rPr lang="en-US" dirty="0"/>
              <a:t>Data Preprocessing</a:t>
            </a:r>
          </a:p>
          <a:p>
            <a:pPr marL="457200" indent="-457200">
              <a:buFont typeface="Arial" panose="020B0604020202020204" pitchFamily="34" charset="0"/>
              <a:buChar char="•"/>
            </a:pPr>
            <a:r>
              <a:rPr lang="en-US" dirty="0"/>
              <a:t>Convolutional 3D Layer</a:t>
            </a:r>
          </a:p>
          <a:p>
            <a:pPr marL="457200" indent="-457200">
              <a:buFont typeface="Arial" panose="020B0604020202020204" pitchFamily="34" charset="0"/>
              <a:buChar char="•"/>
            </a:pPr>
            <a:r>
              <a:rPr lang="en-US" dirty="0"/>
              <a:t>Time Distributed Flattening</a:t>
            </a:r>
          </a:p>
          <a:p>
            <a:pPr marL="457200" indent="-457200">
              <a:buFont typeface="Arial" panose="020B0604020202020204" pitchFamily="34" charset="0"/>
              <a:buChar char="•"/>
            </a:pPr>
            <a:r>
              <a:rPr lang="en-US" dirty="0"/>
              <a:t>Bidirectional LSTM</a:t>
            </a:r>
          </a:p>
          <a:p>
            <a:pPr marL="457200" indent="-457200">
              <a:buFont typeface="Arial" panose="020B0604020202020204" pitchFamily="34" charset="0"/>
              <a:buChar char="•"/>
            </a:pPr>
            <a:r>
              <a:rPr lang="en-US" dirty="0"/>
              <a:t>Output Layer</a:t>
            </a:r>
          </a:p>
          <a:p>
            <a:pPr marL="457200" indent="-457200">
              <a:buFont typeface="Arial" panose="020B0604020202020204" pitchFamily="34" charset="0"/>
              <a:buChar char="•"/>
            </a:pPr>
            <a:r>
              <a:rPr lang="en-US" dirty="0"/>
              <a:t>Training and Evaluation</a:t>
            </a:r>
          </a:p>
          <a:p>
            <a:pPr marL="457200" indent="-457200">
              <a:buFont typeface="Arial" panose="020B0604020202020204" pitchFamily="34" charset="0"/>
              <a:buChar char="•"/>
            </a:pPr>
            <a:endParaRPr lang="en-IN" dirty="0"/>
          </a:p>
        </p:txBody>
      </p:sp>
      <p:sp>
        <p:nvSpPr>
          <p:cNvPr id="4" name="Footer Placeholder 3">
            <a:extLst>
              <a:ext uri="{FF2B5EF4-FFF2-40B4-BE49-F238E27FC236}">
                <a16:creationId xmlns:a16="http://schemas.microsoft.com/office/drawing/2014/main" id="{BF3F2E9E-038F-0CD6-BE67-606C0A7DFDDD}"/>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58407A8-6606-A722-2DCB-DC9CA051E9D2}"/>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29125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411EC-0B60-10DE-BD16-45CCF94FBB49}"/>
              </a:ext>
            </a:extLst>
          </p:cNvPr>
          <p:cNvSpPr>
            <a:spLocks noGrp="1"/>
          </p:cNvSpPr>
          <p:nvPr>
            <p:ph type="title"/>
          </p:nvPr>
        </p:nvSpPr>
        <p:spPr/>
        <p:txBody>
          <a:bodyPr/>
          <a:lstStyle/>
          <a:p>
            <a:r>
              <a:rPr lang="en-US" dirty="0" err="1"/>
              <a:t>TechStack</a:t>
            </a:r>
            <a:endParaRPr lang="en-IN" dirty="0"/>
          </a:p>
        </p:txBody>
      </p:sp>
      <p:sp>
        <p:nvSpPr>
          <p:cNvPr id="3" name="Text Placeholder 2">
            <a:extLst>
              <a:ext uri="{FF2B5EF4-FFF2-40B4-BE49-F238E27FC236}">
                <a16:creationId xmlns:a16="http://schemas.microsoft.com/office/drawing/2014/main" id="{3A7A094B-CAF5-0832-E279-C4D825FB6CE5}"/>
              </a:ext>
            </a:extLst>
          </p:cNvPr>
          <p:cNvSpPr>
            <a:spLocks noGrp="1"/>
          </p:cNvSpPr>
          <p:nvPr>
            <p:ph idx="1"/>
          </p:nvPr>
        </p:nvSpPr>
        <p:spPr/>
        <p:txBody>
          <a:bodyPr/>
          <a:lstStyle/>
          <a:p>
            <a:pPr marL="342900" indent="-342900">
              <a:buFont typeface="Arial" panose="020B0604020202020204" pitchFamily="34" charset="0"/>
              <a:buChar char="•"/>
            </a:pPr>
            <a:r>
              <a:rPr lang="en-US" sz="2400" dirty="0"/>
              <a:t>Typing</a:t>
            </a:r>
          </a:p>
          <a:p>
            <a:pPr marL="342900" indent="-342900">
              <a:buFont typeface="Arial" panose="020B0604020202020204" pitchFamily="34" charset="0"/>
              <a:buChar char="•"/>
            </a:pPr>
            <a:r>
              <a:rPr lang="en-US" sz="2400" dirty="0"/>
              <a:t>Cv2</a:t>
            </a:r>
          </a:p>
          <a:p>
            <a:pPr marL="342900" indent="-342900">
              <a:buFont typeface="Arial" panose="020B0604020202020204" pitchFamily="34" charset="0"/>
              <a:buChar char="•"/>
            </a:pPr>
            <a:r>
              <a:rPr lang="en-US" sz="2400" dirty="0"/>
              <a:t>Imageio</a:t>
            </a:r>
          </a:p>
          <a:p>
            <a:pPr marL="342900" indent="-342900">
              <a:buFont typeface="Arial" panose="020B0604020202020204" pitchFamily="34" charset="0"/>
              <a:buChar char="•"/>
            </a:pPr>
            <a:r>
              <a:rPr lang="en-US" sz="2400" dirty="0"/>
              <a:t>Python 3.x</a:t>
            </a:r>
          </a:p>
          <a:p>
            <a:pPr marL="342900" indent="-342900">
              <a:buFont typeface="Arial" panose="020B0604020202020204" pitchFamily="34" charset="0"/>
              <a:buChar char="•"/>
            </a:pPr>
            <a:r>
              <a:rPr lang="en-US" sz="2400" dirty="0"/>
              <a:t>VSCode IDE</a:t>
            </a:r>
          </a:p>
          <a:p>
            <a:pPr marL="342900" indent="-342900">
              <a:buFont typeface="Arial" panose="020B0604020202020204" pitchFamily="34" charset="0"/>
              <a:buChar char="•"/>
            </a:pPr>
            <a:r>
              <a:rPr lang="en-US" sz="2400" dirty="0"/>
              <a:t>TensorFlow</a:t>
            </a:r>
          </a:p>
          <a:p>
            <a:pPr marL="342900" indent="-342900">
              <a:buFont typeface="Arial" panose="020B0604020202020204" pitchFamily="34" charset="0"/>
              <a:buChar char="•"/>
            </a:pPr>
            <a:r>
              <a:rPr lang="en-US" sz="2400" dirty="0"/>
              <a:t>Numpy</a:t>
            </a:r>
          </a:p>
          <a:p>
            <a:pPr marL="342900" indent="-342900">
              <a:buFont typeface="Arial" panose="020B0604020202020204" pitchFamily="34" charset="0"/>
              <a:buChar char="•"/>
            </a:pPr>
            <a:r>
              <a:rPr lang="en-US" sz="2400" dirty="0"/>
              <a:t>Matplotlib</a:t>
            </a:r>
          </a:p>
          <a:p>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p:txBody>
      </p:sp>
      <p:sp>
        <p:nvSpPr>
          <p:cNvPr id="4" name="Footer Placeholder 3">
            <a:extLst>
              <a:ext uri="{FF2B5EF4-FFF2-40B4-BE49-F238E27FC236}">
                <a16:creationId xmlns:a16="http://schemas.microsoft.com/office/drawing/2014/main" id="{66579CE5-821A-7335-F8DC-1D89FE47CB22}"/>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0FC6B46-2A6C-BEFE-D338-E3764CCA444C}"/>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8" name="Text Placeholder 2">
            <a:extLst>
              <a:ext uri="{FF2B5EF4-FFF2-40B4-BE49-F238E27FC236}">
                <a16:creationId xmlns:a16="http://schemas.microsoft.com/office/drawing/2014/main" id="{D0BFA329-B7FC-EEB6-CF16-6475A63D17C8}"/>
              </a:ext>
            </a:extLst>
          </p:cNvPr>
          <p:cNvSpPr txBox="1">
            <a:spLocks/>
          </p:cNvSpPr>
          <p:nvPr/>
        </p:nvSpPr>
        <p:spPr>
          <a:xfrm>
            <a:off x="1319892" y="2805567"/>
            <a:ext cx="3657057" cy="3436483"/>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3496469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C5BC2-88A5-DF5C-3396-4DA9D43917E4}"/>
              </a:ext>
            </a:extLst>
          </p:cNvPr>
          <p:cNvSpPr>
            <a:spLocks noGrp="1"/>
          </p:cNvSpPr>
          <p:nvPr>
            <p:ph type="title"/>
          </p:nvPr>
        </p:nvSpPr>
        <p:spPr/>
        <p:txBody>
          <a:bodyPr/>
          <a:lstStyle/>
          <a:p>
            <a:r>
              <a:rPr lang="en-US" dirty="0"/>
              <a:t>References</a:t>
            </a:r>
            <a:endParaRPr lang="en-IN" dirty="0"/>
          </a:p>
        </p:txBody>
      </p:sp>
      <p:sp>
        <p:nvSpPr>
          <p:cNvPr id="3" name="Text Placeholder 2">
            <a:extLst>
              <a:ext uri="{FF2B5EF4-FFF2-40B4-BE49-F238E27FC236}">
                <a16:creationId xmlns:a16="http://schemas.microsoft.com/office/drawing/2014/main" id="{0D9410D9-66B5-180F-7C80-26F2405C2E3B}"/>
              </a:ext>
            </a:extLst>
          </p:cNvPr>
          <p:cNvSpPr>
            <a:spLocks noGrp="1"/>
          </p:cNvSpPr>
          <p:nvPr>
            <p:ph type="body" idx="1"/>
          </p:nvPr>
        </p:nvSpPr>
        <p:spPr/>
        <p:txBody>
          <a:bodyPr/>
          <a:lstStyle/>
          <a:p>
            <a:pPr algn="l"/>
            <a:r>
              <a:rPr lang="en-US" sz="1600" dirty="0">
                <a:effectLst/>
                <a:latin typeface="Times New Roman" panose="02020603050405020304" pitchFamily="18" charset="0"/>
                <a:ea typeface="SimSun" panose="02010600030101010101" pitchFamily="2" charset="-122"/>
              </a:rPr>
              <a:t>[1] H. Wang, G. Pu and T. Chen, "</a:t>
            </a:r>
            <a:r>
              <a:rPr lang="en-US" sz="1600" b="1" dirty="0">
                <a:effectLst/>
                <a:latin typeface="Times New Roman" panose="02020603050405020304" pitchFamily="18" charset="0"/>
                <a:ea typeface="SimSun" panose="02010600030101010101" pitchFamily="2" charset="-122"/>
              </a:rPr>
              <a:t>A Lip Reading Method Based on 3D Convolutional Vision Transformer</a:t>
            </a:r>
            <a:r>
              <a:rPr lang="en-US" sz="1600" dirty="0">
                <a:effectLst/>
                <a:latin typeface="Times New Roman" panose="02020603050405020304" pitchFamily="18" charset="0"/>
                <a:ea typeface="SimSun" panose="02010600030101010101" pitchFamily="2" charset="-122"/>
              </a:rPr>
              <a:t>," in IEEE Access, vol. 10, pp. 77205-77212, 2022, </a:t>
            </a:r>
            <a:r>
              <a:rPr lang="en-US" sz="1600" dirty="0" err="1">
                <a:effectLst/>
                <a:latin typeface="Times New Roman" panose="02020603050405020304" pitchFamily="18" charset="0"/>
                <a:ea typeface="SimSun" panose="02010600030101010101" pitchFamily="2" charset="-122"/>
              </a:rPr>
              <a:t>doi</a:t>
            </a:r>
            <a:r>
              <a:rPr lang="en-US" sz="1600" dirty="0">
                <a:effectLst/>
                <a:latin typeface="Times New Roman" panose="02020603050405020304" pitchFamily="18" charset="0"/>
                <a:ea typeface="SimSun" panose="02010600030101010101" pitchFamily="2" charset="-122"/>
              </a:rPr>
              <a:t>: 10.1109/ACCESS.2022.3193231.</a:t>
            </a:r>
            <a:endParaRPr lang="en-IN" sz="1600" dirty="0">
              <a:effectLst/>
              <a:latin typeface="Times New Roman" panose="02020603050405020304" pitchFamily="18" charset="0"/>
              <a:ea typeface="SimSun" panose="02010600030101010101" pitchFamily="2" charset="-122"/>
            </a:endParaRPr>
          </a:p>
          <a:p>
            <a:pPr algn="l"/>
            <a:r>
              <a:rPr lang="en-US" sz="1600" dirty="0">
                <a:effectLst/>
                <a:latin typeface="Times New Roman" panose="02020603050405020304" pitchFamily="18" charset="0"/>
                <a:ea typeface="SimSun" panose="02010600030101010101" pitchFamily="2" charset="-122"/>
              </a:rPr>
              <a:t> [2] M. A. Haq, S. -J. </a:t>
            </a:r>
            <a:r>
              <a:rPr lang="en-US" sz="1600" dirty="0" err="1">
                <a:effectLst/>
                <a:latin typeface="Times New Roman" panose="02020603050405020304" pitchFamily="18" charset="0"/>
                <a:ea typeface="SimSun" panose="02010600030101010101" pitchFamily="2" charset="-122"/>
              </a:rPr>
              <a:t>Ruan</a:t>
            </a:r>
            <a:r>
              <a:rPr lang="en-US" sz="1600" dirty="0">
                <a:effectLst/>
                <a:latin typeface="Times New Roman" panose="02020603050405020304" pitchFamily="18" charset="0"/>
                <a:ea typeface="SimSun" panose="02010600030101010101" pitchFamily="2" charset="-122"/>
              </a:rPr>
              <a:t>, W. -J. Cai and L. P. -H. Li, "</a:t>
            </a:r>
            <a:r>
              <a:rPr lang="en-US" sz="1600" b="1" dirty="0">
                <a:effectLst/>
                <a:latin typeface="Times New Roman" panose="02020603050405020304" pitchFamily="18" charset="0"/>
                <a:ea typeface="SimSun" panose="02010600030101010101" pitchFamily="2" charset="-122"/>
              </a:rPr>
              <a:t>Using Lip Reading Recognition to Predict Daily Mandarin Conversation</a:t>
            </a:r>
            <a:r>
              <a:rPr lang="en-US" sz="1600" dirty="0">
                <a:effectLst/>
                <a:latin typeface="Times New Roman" panose="02020603050405020304" pitchFamily="18" charset="0"/>
                <a:ea typeface="SimSun" panose="02010600030101010101" pitchFamily="2" charset="-122"/>
              </a:rPr>
              <a:t>," in IEEE Access, vol. 10, pp. 53481-53489, 2022, </a:t>
            </a:r>
            <a:r>
              <a:rPr lang="en-US" sz="1600" dirty="0" err="1">
                <a:effectLst/>
                <a:latin typeface="Times New Roman" panose="02020603050405020304" pitchFamily="18" charset="0"/>
                <a:ea typeface="SimSun" panose="02010600030101010101" pitchFamily="2" charset="-122"/>
              </a:rPr>
              <a:t>doi</a:t>
            </a:r>
            <a:r>
              <a:rPr lang="en-US" sz="1600" dirty="0">
                <a:effectLst/>
                <a:latin typeface="Times New Roman" panose="02020603050405020304" pitchFamily="18" charset="0"/>
                <a:ea typeface="SimSun" panose="02010600030101010101" pitchFamily="2" charset="-122"/>
              </a:rPr>
              <a:t>: 10.1109/ACCESS.2022.3175867.</a:t>
            </a:r>
            <a:endParaRPr lang="en-IN" sz="1600" dirty="0">
              <a:effectLst/>
              <a:latin typeface="Times New Roman" panose="02020603050405020304" pitchFamily="18" charset="0"/>
              <a:ea typeface="SimSun" panose="02010600030101010101" pitchFamily="2" charset="-122"/>
            </a:endParaRPr>
          </a:p>
          <a:p>
            <a:pPr algn="l"/>
            <a:r>
              <a:rPr lang="en-US" sz="1600" dirty="0">
                <a:effectLst/>
                <a:latin typeface="Times New Roman" panose="02020603050405020304" pitchFamily="18" charset="0"/>
                <a:ea typeface="SimSun" panose="02010600030101010101" pitchFamily="2" charset="-122"/>
              </a:rPr>
              <a:t> [3]  C. Sheng, X. Zhu, H. Xu, M. </a:t>
            </a:r>
            <a:r>
              <a:rPr lang="en-US" sz="1600" dirty="0" err="1">
                <a:effectLst/>
                <a:latin typeface="Times New Roman" panose="02020603050405020304" pitchFamily="18" charset="0"/>
                <a:ea typeface="SimSun" panose="02010600030101010101" pitchFamily="2" charset="-122"/>
              </a:rPr>
              <a:t>Pietikäinen</a:t>
            </a:r>
            <a:r>
              <a:rPr lang="en-US" sz="1600" dirty="0">
                <a:effectLst/>
                <a:latin typeface="Times New Roman" panose="02020603050405020304" pitchFamily="18" charset="0"/>
                <a:ea typeface="SimSun" panose="02010600030101010101" pitchFamily="2" charset="-122"/>
              </a:rPr>
              <a:t> and L. Liu, "</a:t>
            </a:r>
            <a:r>
              <a:rPr lang="en-US" sz="1600" b="1" dirty="0">
                <a:effectLst/>
                <a:latin typeface="Times New Roman" panose="02020603050405020304" pitchFamily="18" charset="0"/>
                <a:ea typeface="SimSun" panose="02010600030101010101" pitchFamily="2" charset="-122"/>
              </a:rPr>
              <a:t>Adaptive Semantic-</a:t>
            </a:r>
            <a:r>
              <a:rPr lang="en-US" sz="1600" b="1" dirty="0" err="1">
                <a:effectLst/>
                <a:latin typeface="Times New Roman" panose="02020603050405020304" pitchFamily="18" charset="0"/>
                <a:ea typeface="SimSun" panose="02010600030101010101" pitchFamily="2" charset="-122"/>
              </a:rPr>
              <a:t>Spatio</a:t>
            </a:r>
            <a:r>
              <a:rPr lang="en-US" sz="1600" b="1" dirty="0">
                <a:effectLst/>
                <a:latin typeface="Times New Roman" panose="02020603050405020304" pitchFamily="18" charset="0"/>
                <a:ea typeface="SimSun" panose="02010600030101010101" pitchFamily="2" charset="-122"/>
              </a:rPr>
              <a:t>-Temporal Graph Convolutional Network for Lip Reading</a:t>
            </a:r>
            <a:r>
              <a:rPr lang="en-US" sz="1600" dirty="0">
                <a:effectLst/>
                <a:latin typeface="Times New Roman" panose="02020603050405020304" pitchFamily="18" charset="0"/>
                <a:ea typeface="SimSun" panose="02010600030101010101" pitchFamily="2" charset="-122"/>
              </a:rPr>
              <a:t>," in IEEE Transactions on Multimedia, vol. 24, pp. 3545-3557, 2022, </a:t>
            </a:r>
            <a:r>
              <a:rPr lang="en-US" sz="1600" dirty="0" err="1">
                <a:effectLst/>
                <a:latin typeface="Times New Roman" panose="02020603050405020304" pitchFamily="18" charset="0"/>
                <a:ea typeface="SimSun" panose="02010600030101010101" pitchFamily="2" charset="-122"/>
              </a:rPr>
              <a:t>doi</a:t>
            </a:r>
            <a:r>
              <a:rPr lang="en-US" sz="1600" dirty="0">
                <a:effectLst/>
                <a:latin typeface="Times New Roman" panose="02020603050405020304" pitchFamily="18" charset="0"/>
                <a:ea typeface="SimSun" panose="02010600030101010101" pitchFamily="2" charset="-122"/>
              </a:rPr>
              <a:t>: 10.1109/TMM.2021.3102433.</a:t>
            </a:r>
            <a:endParaRPr lang="en-IN" sz="1600" dirty="0">
              <a:effectLst/>
              <a:latin typeface="Times New Roman" panose="02020603050405020304" pitchFamily="18" charset="0"/>
              <a:ea typeface="SimSun" panose="02010600030101010101" pitchFamily="2" charset="-122"/>
            </a:endParaRPr>
          </a:p>
          <a:p>
            <a:pPr algn="l"/>
            <a:r>
              <a:rPr lang="en-US" sz="1600" dirty="0">
                <a:effectLst/>
                <a:latin typeface="Times New Roman" panose="02020603050405020304" pitchFamily="18" charset="0"/>
                <a:ea typeface="SimSun" panose="02010600030101010101" pitchFamily="2" charset="-122"/>
              </a:rPr>
              <a:t> [4] S. </a:t>
            </a:r>
            <a:r>
              <a:rPr lang="en-US" sz="1600" dirty="0" err="1">
                <a:effectLst/>
                <a:latin typeface="Times New Roman" panose="02020603050405020304" pitchFamily="18" charset="0"/>
                <a:ea typeface="SimSun" panose="02010600030101010101" pitchFamily="2" charset="-122"/>
              </a:rPr>
              <a:t>Fenghour</a:t>
            </a:r>
            <a:r>
              <a:rPr lang="en-US" sz="1600" dirty="0">
                <a:effectLst/>
                <a:latin typeface="Times New Roman" panose="02020603050405020304" pitchFamily="18" charset="0"/>
                <a:ea typeface="SimSun" panose="02010600030101010101" pitchFamily="2" charset="-122"/>
              </a:rPr>
              <a:t>, D. Chen, K. Guo and P. Xiao, </a:t>
            </a:r>
            <a:r>
              <a:rPr lang="en-US" sz="1600" b="1" dirty="0">
                <a:effectLst/>
                <a:latin typeface="Times New Roman" panose="02020603050405020304" pitchFamily="18" charset="0"/>
                <a:ea typeface="SimSun" panose="02010600030101010101" pitchFamily="2" charset="-122"/>
              </a:rPr>
              <a:t>"Lip Reading Sentences Using Deep Learning With Only Visual Cues</a:t>
            </a:r>
            <a:r>
              <a:rPr lang="en-US" sz="1600" dirty="0">
                <a:effectLst/>
                <a:latin typeface="Times New Roman" panose="02020603050405020304" pitchFamily="18" charset="0"/>
                <a:ea typeface="SimSun" panose="02010600030101010101" pitchFamily="2" charset="-122"/>
              </a:rPr>
              <a:t>," in IEEE Access, vol. 8, pp. 215516-215530, 2020, </a:t>
            </a:r>
            <a:r>
              <a:rPr lang="en-US" sz="1600" dirty="0" err="1">
                <a:effectLst/>
                <a:latin typeface="Times New Roman" panose="02020603050405020304" pitchFamily="18" charset="0"/>
                <a:ea typeface="SimSun" panose="02010600030101010101" pitchFamily="2" charset="-122"/>
              </a:rPr>
              <a:t>doi</a:t>
            </a:r>
            <a:r>
              <a:rPr lang="en-US" sz="1600" dirty="0">
                <a:effectLst/>
                <a:latin typeface="Times New Roman" panose="02020603050405020304" pitchFamily="18" charset="0"/>
                <a:ea typeface="SimSun" panose="02010600030101010101" pitchFamily="2" charset="-122"/>
              </a:rPr>
              <a:t>: 10.1109/ACCESS.2020.3040906.</a:t>
            </a:r>
            <a:endParaRPr lang="en-IN" sz="2000" dirty="0"/>
          </a:p>
        </p:txBody>
      </p:sp>
      <p:sp>
        <p:nvSpPr>
          <p:cNvPr id="4" name="Footer Placeholder 3">
            <a:extLst>
              <a:ext uri="{FF2B5EF4-FFF2-40B4-BE49-F238E27FC236}">
                <a16:creationId xmlns:a16="http://schemas.microsoft.com/office/drawing/2014/main" id="{A0040F3F-CEAB-BBD5-7D8C-CFB45E6C998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0B65F5F-6788-6D34-06D8-0064AD8B16E1}"/>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761727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D6259-2F30-F60C-42BC-9043DF17964A}"/>
              </a:ext>
            </a:extLst>
          </p:cNvPr>
          <p:cNvSpPr>
            <a:spLocks noGrp="1"/>
          </p:cNvSpPr>
          <p:nvPr>
            <p:ph type="ctrTitle"/>
          </p:nvPr>
        </p:nvSpPr>
        <p:spPr/>
        <p:txBody>
          <a:bodyPr/>
          <a:lstStyle/>
          <a:p>
            <a:r>
              <a:rPr lang="en-US" sz="8000" dirty="0"/>
              <a:t>Thank you</a:t>
            </a:r>
            <a:endParaRPr lang="en-IN" sz="8000" dirty="0"/>
          </a:p>
        </p:txBody>
      </p:sp>
      <p:sp>
        <p:nvSpPr>
          <p:cNvPr id="3" name="Subtitle 2">
            <a:extLst>
              <a:ext uri="{FF2B5EF4-FFF2-40B4-BE49-F238E27FC236}">
                <a16:creationId xmlns:a16="http://schemas.microsoft.com/office/drawing/2014/main" id="{79A608BE-A4E0-CF41-E01D-30A4C52F830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5470182"/>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9A5FA357-B0DF-4EFE-A910-4D3F993A1AA1}"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E8712FB6-F9AC-4C49-A3AA-769EEB72C7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TotalTime>0</TotalTime>
  <Words>443</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Tenorite</vt:lpstr>
      <vt:lpstr>Times New Roman</vt:lpstr>
      <vt:lpstr>Custom</vt:lpstr>
      <vt:lpstr>AI Lip Reader Detecting Speech from Visual Data with Deep Learning</vt:lpstr>
      <vt:lpstr>Abstract</vt:lpstr>
      <vt:lpstr>Methodology</vt:lpstr>
      <vt:lpstr>TechStack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2021-09-06T16:30:14Z</dcterms:created>
  <dcterms:modified xsi:type="dcterms:W3CDTF">2023-10-16T03:54:20Z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