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4" r:id="rId9"/>
    <p:sldId id="263" r:id="rId10"/>
    <p:sldId id="265" r:id="rId11"/>
    <p:sldId id="266" r:id="rId12"/>
    <p:sldId id="285" r:id="rId13"/>
    <p:sldId id="284" r:id="rId14"/>
    <p:sldId id="286" r:id="rId15"/>
    <p:sldId id="304" r:id="rId16"/>
    <p:sldId id="305" r:id="rId17"/>
    <p:sldId id="306" r:id="rId18"/>
    <p:sldId id="307" r:id="rId19"/>
    <p:sldId id="308" r:id="rId20"/>
    <p:sldId id="309"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10" r:id="rId38"/>
    <p:sldId id="313" r:id="rId39"/>
    <p:sldId id="312" r:id="rId40"/>
    <p:sldId id="314" r:id="rId41"/>
    <p:sldId id="315" r:id="rId42"/>
    <p:sldId id="316" r:id="rId43"/>
    <p:sldId id="311"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F9C85B-E8E5-4CDE-893C-F97D1BA358B5}"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9FA1F-FD6B-46B7-9409-9910F4490A7E}" type="slidenum">
              <a:rPr lang="en-US" smtClean="0"/>
              <a:t>‹#›</a:t>
            </a:fld>
            <a:endParaRPr lang="en-US"/>
          </a:p>
        </p:txBody>
      </p:sp>
    </p:spTree>
    <p:extLst>
      <p:ext uri="{BB962C8B-B14F-4D97-AF65-F5344CB8AC3E}">
        <p14:creationId xmlns:p14="http://schemas.microsoft.com/office/powerpoint/2010/main" val="130282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9C85B-E8E5-4CDE-893C-F97D1BA358B5}"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9FA1F-FD6B-46B7-9409-9910F4490A7E}" type="slidenum">
              <a:rPr lang="en-US" smtClean="0"/>
              <a:t>‹#›</a:t>
            </a:fld>
            <a:endParaRPr lang="en-US"/>
          </a:p>
        </p:txBody>
      </p:sp>
    </p:spTree>
    <p:extLst>
      <p:ext uri="{BB962C8B-B14F-4D97-AF65-F5344CB8AC3E}">
        <p14:creationId xmlns:p14="http://schemas.microsoft.com/office/powerpoint/2010/main" val="97458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9C85B-E8E5-4CDE-893C-F97D1BA358B5}"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9FA1F-FD6B-46B7-9409-9910F4490A7E}" type="slidenum">
              <a:rPr lang="en-US" smtClean="0"/>
              <a:t>‹#›</a:t>
            </a:fld>
            <a:endParaRPr lang="en-US"/>
          </a:p>
        </p:txBody>
      </p:sp>
    </p:spTree>
    <p:extLst>
      <p:ext uri="{BB962C8B-B14F-4D97-AF65-F5344CB8AC3E}">
        <p14:creationId xmlns:p14="http://schemas.microsoft.com/office/powerpoint/2010/main" val="141486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F9C85B-E8E5-4CDE-893C-F97D1BA358B5}"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9FA1F-FD6B-46B7-9409-9910F4490A7E}" type="slidenum">
              <a:rPr lang="en-US" smtClean="0"/>
              <a:t>‹#›</a:t>
            </a:fld>
            <a:endParaRPr lang="en-US"/>
          </a:p>
        </p:txBody>
      </p:sp>
    </p:spTree>
    <p:extLst>
      <p:ext uri="{BB962C8B-B14F-4D97-AF65-F5344CB8AC3E}">
        <p14:creationId xmlns:p14="http://schemas.microsoft.com/office/powerpoint/2010/main" val="71896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F9C85B-E8E5-4CDE-893C-F97D1BA358B5}" type="datetimeFigureOut">
              <a:rPr lang="en-US" smtClean="0"/>
              <a:t>03-Dec-19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9FA1F-FD6B-46B7-9409-9910F4490A7E}" type="slidenum">
              <a:rPr lang="en-US" smtClean="0"/>
              <a:t>‹#›</a:t>
            </a:fld>
            <a:endParaRPr lang="en-US"/>
          </a:p>
        </p:txBody>
      </p:sp>
    </p:spTree>
    <p:extLst>
      <p:ext uri="{BB962C8B-B14F-4D97-AF65-F5344CB8AC3E}">
        <p14:creationId xmlns:p14="http://schemas.microsoft.com/office/powerpoint/2010/main" val="12839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F9C85B-E8E5-4CDE-893C-F97D1BA358B5}" type="datetimeFigureOut">
              <a:rPr lang="en-US" smtClean="0"/>
              <a:t>03-Dec-19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9FA1F-FD6B-46B7-9409-9910F4490A7E}" type="slidenum">
              <a:rPr lang="en-US" smtClean="0"/>
              <a:t>‹#›</a:t>
            </a:fld>
            <a:endParaRPr lang="en-US"/>
          </a:p>
        </p:txBody>
      </p:sp>
    </p:spTree>
    <p:extLst>
      <p:ext uri="{BB962C8B-B14F-4D97-AF65-F5344CB8AC3E}">
        <p14:creationId xmlns:p14="http://schemas.microsoft.com/office/powerpoint/2010/main" val="1052100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F9C85B-E8E5-4CDE-893C-F97D1BA358B5}" type="datetimeFigureOut">
              <a:rPr lang="en-US" smtClean="0"/>
              <a:t>03-Dec-19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9FA1F-FD6B-46B7-9409-9910F4490A7E}" type="slidenum">
              <a:rPr lang="en-US" smtClean="0"/>
              <a:t>‹#›</a:t>
            </a:fld>
            <a:endParaRPr lang="en-US"/>
          </a:p>
        </p:txBody>
      </p:sp>
    </p:spTree>
    <p:extLst>
      <p:ext uri="{BB962C8B-B14F-4D97-AF65-F5344CB8AC3E}">
        <p14:creationId xmlns:p14="http://schemas.microsoft.com/office/powerpoint/2010/main" val="1416514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F9C85B-E8E5-4CDE-893C-F97D1BA358B5}" type="datetimeFigureOut">
              <a:rPr lang="en-US" smtClean="0"/>
              <a:t>03-Dec-19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9FA1F-FD6B-46B7-9409-9910F4490A7E}" type="slidenum">
              <a:rPr lang="en-US" smtClean="0"/>
              <a:t>‹#›</a:t>
            </a:fld>
            <a:endParaRPr lang="en-US"/>
          </a:p>
        </p:txBody>
      </p:sp>
    </p:spTree>
    <p:extLst>
      <p:ext uri="{BB962C8B-B14F-4D97-AF65-F5344CB8AC3E}">
        <p14:creationId xmlns:p14="http://schemas.microsoft.com/office/powerpoint/2010/main" val="422626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9C85B-E8E5-4CDE-893C-F97D1BA358B5}" type="datetimeFigureOut">
              <a:rPr lang="en-US" smtClean="0"/>
              <a:t>03-Dec-19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9FA1F-FD6B-46B7-9409-9910F4490A7E}" type="slidenum">
              <a:rPr lang="en-US" smtClean="0"/>
              <a:t>‹#›</a:t>
            </a:fld>
            <a:endParaRPr lang="en-US"/>
          </a:p>
        </p:txBody>
      </p:sp>
    </p:spTree>
    <p:extLst>
      <p:ext uri="{BB962C8B-B14F-4D97-AF65-F5344CB8AC3E}">
        <p14:creationId xmlns:p14="http://schemas.microsoft.com/office/powerpoint/2010/main" val="214888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F9C85B-E8E5-4CDE-893C-F97D1BA358B5}" type="datetimeFigureOut">
              <a:rPr lang="en-US" smtClean="0"/>
              <a:t>03-Dec-19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9FA1F-FD6B-46B7-9409-9910F4490A7E}" type="slidenum">
              <a:rPr lang="en-US" smtClean="0"/>
              <a:t>‹#›</a:t>
            </a:fld>
            <a:endParaRPr lang="en-US"/>
          </a:p>
        </p:txBody>
      </p:sp>
    </p:spTree>
    <p:extLst>
      <p:ext uri="{BB962C8B-B14F-4D97-AF65-F5344CB8AC3E}">
        <p14:creationId xmlns:p14="http://schemas.microsoft.com/office/powerpoint/2010/main" val="68996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F9C85B-E8E5-4CDE-893C-F97D1BA358B5}" type="datetimeFigureOut">
              <a:rPr lang="en-US" smtClean="0"/>
              <a:t>03-Dec-19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9FA1F-FD6B-46B7-9409-9910F4490A7E}" type="slidenum">
              <a:rPr lang="en-US" smtClean="0"/>
              <a:t>‹#›</a:t>
            </a:fld>
            <a:endParaRPr lang="en-US"/>
          </a:p>
        </p:txBody>
      </p:sp>
    </p:spTree>
    <p:extLst>
      <p:ext uri="{BB962C8B-B14F-4D97-AF65-F5344CB8AC3E}">
        <p14:creationId xmlns:p14="http://schemas.microsoft.com/office/powerpoint/2010/main" val="184247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9C85B-E8E5-4CDE-893C-F97D1BA358B5}" type="datetimeFigureOut">
              <a:rPr lang="en-US" smtClean="0"/>
              <a:t>03-Dec-19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9FA1F-FD6B-46B7-9409-9910F4490A7E}" type="slidenum">
              <a:rPr lang="en-US" smtClean="0"/>
              <a:t>‹#›</a:t>
            </a:fld>
            <a:endParaRPr lang="en-US"/>
          </a:p>
        </p:txBody>
      </p:sp>
    </p:spTree>
    <p:extLst>
      <p:ext uri="{BB962C8B-B14F-4D97-AF65-F5344CB8AC3E}">
        <p14:creationId xmlns:p14="http://schemas.microsoft.com/office/powerpoint/2010/main" val="306079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 – Introduction to Raspberry Pi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4028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Features of Raspberry pi</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Powerful processor:</a:t>
            </a:r>
          </a:p>
          <a:p>
            <a:pPr lvl="1" algn="just"/>
            <a:r>
              <a:rPr lang="en-US" dirty="0" smtClean="0"/>
              <a:t>ADRUINO boards have clock speed of less than 100 MHz, this limits the functions they can perform hence limiting their capabilities. </a:t>
            </a:r>
          </a:p>
          <a:p>
            <a:pPr lvl="1" algn="just"/>
            <a:r>
              <a:rPr lang="en-US" dirty="0" smtClean="0"/>
              <a:t>They are unable to perform as weather stations, cloud server or gaming console. </a:t>
            </a:r>
          </a:p>
          <a:p>
            <a:pPr lvl="1" algn="just"/>
            <a:r>
              <a:rPr lang="en-US" dirty="0" smtClean="0"/>
              <a:t>Pi with powerful processor up to 1.2 GHz and higher ram up to 4 GB can perform all these and many more. </a:t>
            </a:r>
          </a:p>
          <a:p>
            <a:pPr algn="just"/>
            <a:r>
              <a:rPr lang="en-US" dirty="0" smtClean="0"/>
              <a:t>Wireless connectivity: </a:t>
            </a:r>
          </a:p>
          <a:p>
            <a:pPr lvl="1" algn="just"/>
            <a:r>
              <a:rPr lang="en-US" dirty="0" smtClean="0"/>
              <a:t>With Pi 3, it provides not only Bluetooth but also Wi-Fi connectivity. </a:t>
            </a:r>
          </a:p>
          <a:p>
            <a:pPr lvl="1" algn="just"/>
            <a:r>
              <a:rPr lang="en-US" dirty="0" smtClean="0"/>
              <a:t>This makes it possible to set up internet hotspot. </a:t>
            </a:r>
          </a:p>
          <a:p>
            <a:pPr lvl="1" algn="just"/>
            <a:r>
              <a:rPr lang="en-US" dirty="0" smtClean="0"/>
              <a:t>This also makes it ideal to act as a hub between IOT devices and controller server. </a:t>
            </a:r>
            <a:endParaRPr lang="en-US" dirty="0"/>
          </a:p>
        </p:txBody>
      </p:sp>
    </p:spTree>
    <p:extLst>
      <p:ext uri="{BB962C8B-B14F-4D97-AF65-F5344CB8AC3E}">
        <p14:creationId xmlns:p14="http://schemas.microsoft.com/office/powerpoint/2010/main" val="291343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Features of Raspberry pi</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Dedicated camera port</a:t>
            </a:r>
          </a:p>
          <a:p>
            <a:pPr lvl="1" algn="just"/>
            <a:r>
              <a:rPr lang="en-US" dirty="0" smtClean="0"/>
              <a:t>Pi also has a dedicated camera port.</a:t>
            </a:r>
          </a:p>
          <a:p>
            <a:pPr lvl="1" algn="just"/>
            <a:r>
              <a:rPr lang="en-US" dirty="0" smtClean="0"/>
              <a:t>This makes things easier when working with camera based projects on pi.</a:t>
            </a:r>
          </a:p>
          <a:p>
            <a:pPr algn="just"/>
            <a:r>
              <a:rPr lang="en-US" dirty="0" smtClean="0"/>
              <a:t>Dedicated LCD display port</a:t>
            </a:r>
          </a:p>
          <a:p>
            <a:pPr lvl="1" algn="just"/>
            <a:r>
              <a:rPr lang="en-US" dirty="0" smtClean="0"/>
              <a:t>This eliminates need to have a dedicated monitor.</a:t>
            </a:r>
          </a:p>
          <a:p>
            <a:pPr lvl="1" algn="just"/>
            <a:r>
              <a:rPr lang="en-US" dirty="0" smtClean="0"/>
              <a:t>With modern operating systems that are designed with multiple environments in mind, it can also make keyboard and mouse redundant. </a:t>
            </a:r>
          </a:p>
          <a:p>
            <a:pPr algn="just"/>
            <a:r>
              <a:rPr lang="en-US" dirty="0" smtClean="0"/>
              <a:t>SD card storage</a:t>
            </a:r>
          </a:p>
          <a:p>
            <a:pPr lvl="1" algn="just"/>
            <a:r>
              <a:rPr lang="en-US" dirty="0" smtClean="0"/>
              <a:t>Easy to replace and re-flash.</a:t>
            </a:r>
          </a:p>
          <a:p>
            <a:pPr algn="just"/>
            <a:r>
              <a:rPr lang="en-US" dirty="0" smtClean="0"/>
              <a:t>GPIO</a:t>
            </a:r>
          </a:p>
          <a:p>
            <a:pPr lvl="1" algn="just"/>
            <a:r>
              <a:rPr lang="en-US" dirty="0" smtClean="0"/>
              <a:t>Can be used in robotics.</a:t>
            </a:r>
          </a:p>
          <a:p>
            <a:pPr algn="just"/>
            <a:r>
              <a:rPr lang="en-US" dirty="0" smtClean="0"/>
              <a:t>Linux based</a:t>
            </a:r>
          </a:p>
          <a:p>
            <a:pPr lvl="1" algn="just"/>
            <a:r>
              <a:rPr lang="en-US" dirty="0" smtClean="0"/>
              <a:t>Large Linux community with number of open source applications available for pi.</a:t>
            </a:r>
          </a:p>
          <a:p>
            <a:pPr lvl="1" algn="just"/>
            <a:endParaRPr lang="en-US" dirty="0" smtClean="0"/>
          </a:p>
          <a:p>
            <a:pPr algn="just"/>
            <a:endParaRPr lang="en-US" dirty="0"/>
          </a:p>
        </p:txBody>
      </p:sp>
    </p:spTree>
    <p:extLst>
      <p:ext uri="{BB962C8B-B14F-4D97-AF65-F5344CB8AC3E}">
        <p14:creationId xmlns:p14="http://schemas.microsoft.com/office/powerpoint/2010/main" val="166471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Introduction to Raspberry Pi</a:t>
            </a:r>
          </a:p>
          <a:p>
            <a:r>
              <a:rPr lang="en-US" dirty="0"/>
              <a:t>Why Raspberry pi</a:t>
            </a:r>
          </a:p>
          <a:p>
            <a:r>
              <a:rPr lang="en-US" dirty="0"/>
              <a:t>Features of Raspberry pi</a:t>
            </a:r>
          </a:p>
          <a:p>
            <a:r>
              <a:rPr lang="en-US" dirty="0" smtClean="0">
                <a:solidFill>
                  <a:srgbClr val="FF0000"/>
                </a:solidFill>
              </a:rPr>
              <a:t>Different uses of Raspberry pi</a:t>
            </a:r>
          </a:p>
          <a:p>
            <a:r>
              <a:rPr lang="en-US" dirty="0" smtClean="0"/>
              <a:t>Different Versions of Raspberry pi</a:t>
            </a:r>
          </a:p>
          <a:p>
            <a:r>
              <a:rPr lang="en-US" dirty="0" smtClean="0"/>
              <a:t>Vision of Raspberry pi</a:t>
            </a:r>
          </a:p>
          <a:p>
            <a:r>
              <a:rPr lang="en-US" dirty="0" smtClean="0"/>
              <a:t>Different components of the Board</a:t>
            </a:r>
          </a:p>
          <a:p>
            <a:r>
              <a:rPr lang="en-US" dirty="0" smtClean="0"/>
              <a:t>Basic set up and first boot configuration</a:t>
            </a:r>
          </a:p>
          <a:p>
            <a:endParaRPr lang="en-US" dirty="0" smtClean="0"/>
          </a:p>
          <a:p>
            <a:endParaRPr lang="en-US" dirty="0"/>
          </a:p>
        </p:txBody>
      </p:sp>
    </p:spTree>
    <p:extLst>
      <p:ext uri="{BB962C8B-B14F-4D97-AF65-F5344CB8AC3E}">
        <p14:creationId xmlns:p14="http://schemas.microsoft.com/office/powerpoint/2010/main" val="155299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uses of Raspberry pi</a:t>
            </a:r>
            <a:endParaRPr lang="en-US" dirty="0"/>
          </a:p>
        </p:txBody>
      </p:sp>
      <p:sp>
        <p:nvSpPr>
          <p:cNvPr id="3" name="Content Placeholder 2"/>
          <p:cNvSpPr>
            <a:spLocks noGrp="1"/>
          </p:cNvSpPr>
          <p:nvPr>
            <p:ph idx="1"/>
          </p:nvPr>
        </p:nvSpPr>
        <p:spPr/>
        <p:txBody>
          <a:bodyPr/>
          <a:lstStyle/>
          <a:p>
            <a:pPr algn="just"/>
            <a:r>
              <a:rPr lang="en-US" dirty="0" smtClean="0"/>
              <a:t>General Purpose Computing</a:t>
            </a:r>
          </a:p>
          <a:p>
            <a:pPr lvl="1" algn="just"/>
            <a:r>
              <a:rPr lang="en-US" dirty="0" smtClean="0"/>
              <a:t>Can launch web browser</a:t>
            </a:r>
          </a:p>
          <a:p>
            <a:pPr lvl="1" algn="just"/>
            <a:r>
              <a:rPr lang="en-US" dirty="0" smtClean="0"/>
              <a:t>Access emails, news sites, social networks.</a:t>
            </a:r>
          </a:p>
          <a:p>
            <a:pPr lvl="1" algn="just"/>
            <a:r>
              <a:rPr lang="en-US" dirty="0" smtClean="0"/>
              <a:t>Use free and open source </a:t>
            </a:r>
            <a:r>
              <a:rPr lang="en-US" dirty="0" err="1" smtClean="0"/>
              <a:t>LibreOffice</a:t>
            </a:r>
            <a:r>
              <a:rPr lang="en-US" dirty="0" smtClean="0"/>
              <a:t> suite to do work processing and spread sheet related work.</a:t>
            </a:r>
          </a:p>
          <a:p>
            <a:pPr algn="just"/>
            <a:r>
              <a:rPr lang="en-US" dirty="0" smtClean="0"/>
              <a:t>Learning Programming</a:t>
            </a:r>
          </a:p>
          <a:p>
            <a:pPr lvl="1" algn="just"/>
            <a:r>
              <a:rPr lang="en-US" dirty="0" smtClean="0"/>
              <a:t>Built in interpreters and compilers for many programming languages. </a:t>
            </a:r>
          </a:p>
          <a:p>
            <a:pPr lvl="1" algn="just"/>
            <a:r>
              <a:rPr lang="en-US" dirty="0" smtClean="0"/>
              <a:t>You can write programs in C, Ruby, Java, Perl and python.</a:t>
            </a:r>
          </a:p>
          <a:p>
            <a:pPr lvl="1" algn="just"/>
            <a:r>
              <a:rPr lang="en-US" dirty="0" smtClean="0"/>
              <a:t>There is even programming language and development environment for creating music called Sonic Pi.</a:t>
            </a:r>
            <a:endParaRPr lang="en-US" dirty="0"/>
          </a:p>
        </p:txBody>
      </p:sp>
    </p:spTree>
    <p:extLst>
      <p:ext uri="{BB962C8B-B14F-4D97-AF65-F5344CB8AC3E}">
        <p14:creationId xmlns:p14="http://schemas.microsoft.com/office/powerpoint/2010/main" val="3952816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uses of Raspberry pi</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Project platform</a:t>
            </a:r>
          </a:p>
          <a:p>
            <a:pPr lvl="1" algn="just"/>
            <a:r>
              <a:rPr lang="en-US" dirty="0" smtClean="0"/>
              <a:t>Pi can integrate itself with electronics projects.</a:t>
            </a:r>
          </a:p>
          <a:p>
            <a:pPr lvl="1" algn="just"/>
            <a:r>
              <a:rPr lang="en-US" dirty="0" smtClean="0"/>
              <a:t>You can control LEDs to AC devices and read state of buttons and switches.</a:t>
            </a:r>
          </a:p>
          <a:p>
            <a:pPr algn="just"/>
            <a:r>
              <a:rPr lang="en-US" dirty="0" smtClean="0"/>
              <a:t>Product Prototyping</a:t>
            </a:r>
          </a:p>
          <a:p>
            <a:pPr lvl="1" algn="just"/>
            <a:r>
              <a:rPr lang="en-US" dirty="0" smtClean="0"/>
              <a:t>Linux is increasingly being used in computers and embedded devices. </a:t>
            </a:r>
          </a:p>
          <a:p>
            <a:pPr lvl="1" algn="just"/>
            <a:r>
              <a:rPr lang="en-US" dirty="0" smtClean="0"/>
              <a:t>You may create an embedded product using pi and Linux that may be solving one of the many problems encountered in day-to-day lives.  </a:t>
            </a:r>
          </a:p>
          <a:p>
            <a:pPr algn="just"/>
            <a:r>
              <a:rPr lang="en-US" dirty="0" smtClean="0"/>
              <a:t>Retro gaming</a:t>
            </a:r>
          </a:p>
          <a:p>
            <a:pPr lvl="1" algn="just"/>
            <a:r>
              <a:rPr lang="en-US" dirty="0" smtClean="0"/>
              <a:t>Huge community of retro gaming enthusiasts that uses raspberry pi loaded up with RetroPie  for emulating old gaming systems such as Nintendo, Game Boy, Atari and DOS. </a:t>
            </a:r>
            <a:endParaRPr lang="en-US" dirty="0"/>
          </a:p>
        </p:txBody>
      </p:sp>
    </p:spTree>
    <p:extLst>
      <p:ext uri="{BB962C8B-B14F-4D97-AF65-F5344CB8AC3E}">
        <p14:creationId xmlns:p14="http://schemas.microsoft.com/office/powerpoint/2010/main" val="319635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Introduction to Raspberry Pi</a:t>
            </a:r>
          </a:p>
          <a:p>
            <a:r>
              <a:rPr lang="en-US" dirty="0"/>
              <a:t>Why Raspberry pi</a:t>
            </a:r>
          </a:p>
          <a:p>
            <a:r>
              <a:rPr lang="en-US" dirty="0"/>
              <a:t>Features of Raspberry pi</a:t>
            </a:r>
          </a:p>
          <a:p>
            <a:r>
              <a:rPr lang="en-US" dirty="0"/>
              <a:t>Different uses of Raspberry pi</a:t>
            </a:r>
          </a:p>
          <a:p>
            <a:r>
              <a:rPr lang="en-US" dirty="0" smtClean="0">
                <a:solidFill>
                  <a:srgbClr val="FF0000"/>
                </a:solidFill>
              </a:rPr>
              <a:t>Different Versions of Raspberry pi</a:t>
            </a:r>
          </a:p>
          <a:p>
            <a:r>
              <a:rPr lang="en-US" dirty="0" smtClean="0"/>
              <a:t>Different components of the Board</a:t>
            </a:r>
          </a:p>
          <a:p>
            <a:r>
              <a:rPr lang="en-US" dirty="0" smtClean="0"/>
              <a:t>Basic set up and first boot configuration</a:t>
            </a:r>
          </a:p>
          <a:p>
            <a:endParaRPr lang="en-US" dirty="0" smtClean="0"/>
          </a:p>
          <a:p>
            <a:endParaRPr lang="en-US" dirty="0"/>
          </a:p>
        </p:txBody>
      </p:sp>
    </p:spTree>
    <p:extLst>
      <p:ext uri="{BB962C8B-B14F-4D97-AF65-F5344CB8AC3E}">
        <p14:creationId xmlns:p14="http://schemas.microsoft.com/office/powerpoint/2010/main" val="285828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Versions of Raspberry pi</a:t>
            </a:r>
            <a:endParaRPr lang="en-US" dirty="0"/>
          </a:p>
        </p:txBody>
      </p:sp>
      <p:sp>
        <p:nvSpPr>
          <p:cNvPr id="3" name="Content Placeholder 2"/>
          <p:cNvSpPr>
            <a:spLocks noGrp="1"/>
          </p:cNvSpPr>
          <p:nvPr>
            <p:ph idx="1"/>
          </p:nvPr>
        </p:nvSpPr>
        <p:spPr>
          <a:xfrm>
            <a:off x="838200" y="1825625"/>
            <a:ext cx="5458097" cy="4351338"/>
          </a:xfrm>
        </p:spPr>
        <p:txBody>
          <a:bodyPr>
            <a:normAutofit fontScale="77500" lnSpcReduction="20000"/>
          </a:bodyPr>
          <a:lstStyle/>
          <a:p>
            <a:pPr algn="just"/>
            <a:r>
              <a:rPr lang="en-US" dirty="0" smtClean="0"/>
              <a:t>The first generation (Raspberry Pi 1 Model B) was released in February 2012, followed by the simpler and cheaper Model A. </a:t>
            </a:r>
          </a:p>
          <a:p>
            <a:pPr algn="just"/>
            <a:r>
              <a:rPr lang="en-US" dirty="0" smtClean="0"/>
              <a:t>In 2014, the Foundation released a board with an improved design, Raspberry Pi 1 Model B+. </a:t>
            </a:r>
          </a:p>
          <a:p>
            <a:pPr algn="just"/>
            <a:r>
              <a:rPr lang="en-US" dirty="0" smtClean="0"/>
              <a:t>These boards are approximately credit-card sized and represent the standard mainline form-factor. Improved A+ and B+ models were released a year later. </a:t>
            </a:r>
          </a:p>
          <a:p>
            <a:pPr algn="just"/>
            <a:r>
              <a:rPr lang="en-US" dirty="0" smtClean="0"/>
              <a:t>A "Compute Module" was released in April 2014 for embedded applications. </a:t>
            </a:r>
          </a:p>
          <a:p>
            <a:pPr algn="just"/>
            <a:r>
              <a:rPr lang="en-US" dirty="0" smtClean="0"/>
              <a:t>The Raspberry Pi 2, which added more RAM, was released in February 2015. </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535" t="8611" b="12773"/>
          <a:stretch/>
        </p:blipFill>
        <p:spPr>
          <a:xfrm>
            <a:off x="6753498" y="2090057"/>
            <a:ext cx="4885508" cy="3900703"/>
          </a:xfrm>
          <a:prstGeom prst="rect">
            <a:avLst/>
          </a:prstGeom>
        </p:spPr>
      </p:pic>
    </p:spTree>
    <p:extLst>
      <p:ext uri="{BB962C8B-B14F-4D97-AF65-F5344CB8AC3E}">
        <p14:creationId xmlns:p14="http://schemas.microsoft.com/office/powerpoint/2010/main" val="102109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Versions of Raspberry pi</a:t>
            </a:r>
            <a:endParaRPr lang="en-US" dirty="0"/>
          </a:p>
        </p:txBody>
      </p:sp>
      <p:sp>
        <p:nvSpPr>
          <p:cNvPr id="3" name="Content Placeholder 2"/>
          <p:cNvSpPr>
            <a:spLocks noGrp="1"/>
          </p:cNvSpPr>
          <p:nvPr>
            <p:ph idx="1"/>
          </p:nvPr>
        </p:nvSpPr>
        <p:spPr>
          <a:xfrm>
            <a:off x="838200" y="1825625"/>
            <a:ext cx="5118463" cy="4351338"/>
          </a:xfrm>
        </p:spPr>
        <p:txBody>
          <a:bodyPr>
            <a:normAutofit fontScale="85000" lnSpcReduction="20000"/>
          </a:bodyPr>
          <a:lstStyle/>
          <a:p>
            <a:pPr algn="just"/>
            <a:r>
              <a:rPr lang="en-US" dirty="0" smtClean="0"/>
              <a:t>A Raspberry Pi Zero with smaller size and reduced input/output (I/O) and general-purpose input/output (GPIO) capabilities was released in November 2015 for US$5. By 2017, it became the newest mainline Raspberry Pi. </a:t>
            </a:r>
          </a:p>
          <a:p>
            <a:pPr algn="just"/>
            <a:r>
              <a:rPr lang="en-US" dirty="0" smtClean="0"/>
              <a:t>On 28 February 2017, the Raspberry Pi Zero W was launched, a version of the Zero with Wi-Fi and Bluetooth capabilities, for US$10.</a:t>
            </a:r>
          </a:p>
          <a:p>
            <a:pPr algn="just"/>
            <a:r>
              <a:rPr lang="en-US" dirty="0" smtClean="0"/>
              <a:t>On 12 January 2018, the Raspberry Pi Zero WH was launched, a version of the Zero W with pre-soldered GPIO headers.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952" t="19619" r="2476" b="14095"/>
          <a:stretch/>
        </p:blipFill>
        <p:spPr>
          <a:xfrm>
            <a:off x="5974079" y="1476102"/>
            <a:ext cx="6217921" cy="4452339"/>
          </a:xfrm>
          <a:prstGeom prst="rect">
            <a:avLst/>
          </a:prstGeom>
        </p:spPr>
      </p:pic>
    </p:spTree>
    <p:extLst>
      <p:ext uri="{BB962C8B-B14F-4D97-AF65-F5344CB8AC3E}">
        <p14:creationId xmlns:p14="http://schemas.microsoft.com/office/powerpoint/2010/main" val="664337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Versions of Raspberry pi</a:t>
            </a:r>
            <a:endParaRPr lang="en-US" dirty="0"/>
          </a:p>
        </p:txBody>
      </p:sp>
      <p:sp>
        <p:nvSpPr>
          <p:cNvPr id="3" name="Content Placeholder 2"/>
          <p:cNvSpPr>
            <a:spLocks noGrp="1"/>
          </p:cNvSpPr>
          <p:nvPr>
            <p:ph idx="1"/>
          </p:nvPr>
        </p:nvSpPr>
        <p:spPr>
          <a:xfrm>
            <a:off x="838200" y="1825625"/>
            <a:ext cx="4948646" cy="4351338"/>
          </a:xfrm>
        </p:spPr>
        <p:txBody>
          <a:bodyPr>
            <a:normAutofit fontScale="85000" lnSpcReduction="20000"/>
          </a:bodyPr>
          <a:lstStyle/>
          <a:p>
            <a:pPr algn="just"/>
            <a:r>
              <a:rPr lang="en-US" dirty="0" smtClean="0"/>
              <a:t>Raspberry Pi 3 Model B was released in February 2016 with a 1.2 GHz 64-bit quad core processor, on-board 802.11n Wi-Fi, Bluetooth and USB boot capabilities.</a:t>
            </a:r>
          </a:p>
          <a:p>
            <a:pPr algn="just"/>
            <a:r>
              <a:rPr lang="en-US" dirty="0" smtClean="0"/>
              <a:t>On Pi Day 2018 the Raspberry Pi 3 Model B+ was launched with a faster 1.4 GHz processor and a three-times faster gigabit Ethernet or 2.4 / 5 GHz dual-band 802.11ac Wi-Fi (100 Mbit/s).</a:t>
            </a:r>
          </a:p>
          <a:p>
            <a:pPr algn="just"/>
            <a:r>
              <a:rPr lang="en-US" dirty="0" smtClean="0"/>
              <a:t> Other features are Power over Ethernet (</a:t>
            </a:r>
            <a:r>
              <a:rPr lang="en-US" dirty="0" err="1" smtClean="0"/>
              <a:t>PoE</a:t>
            </a:r>
            <a:r>
              <a:rPr lang="en-US" dirty="0" smtClean="0"/>
              <a:t>), USB boot and network boot (an SD card is no longer required).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984" t="10553" r="11264" b="8928"/>
          <a:stretch/>
        </p:blipFill>
        <p:spPr>
          <a:xfrm>
            <a:off x="6296298" y="2207622"/>
            <a:ext cx="4963886" cy="3213463"/>
          </a:xfrm>
          <a:prstGeom prst="rect">
            <a:avLst/>
          </a:prstGeom>
        </p:spPr>
      </p:pic>
    </p:spTree>
    <p:extLst>
      <p:ext uri="{BB962C8B-B14F-4D97-AF65-F5344CB8AC3E}">
        <p14:creationId xmlns:p14="http://schemas.microsoft.com/office/powerpoint/2010/main" val="383548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Versions of Raspberry pi</a:t>
            </a:r>
            <a:endParaRPr lang="en-US" dirty="0"/>
          </a:p>
        </p:txBody>
      </p:sp>
      <p:sp>
        <p:nvSpPr>
          <p:cNvPr id="3" name="Content Placeholder 2"/>
          <p:cNvSpPr>
            <a:spLocks noGrp="1"/>
          </p:cNvSpPr>
          <p:nvPr>
            <p:ph idx="1"/>
          </p:nvPr>
        </p:nvSpPr>
        <p:spPr>
          <a:xfrm>
            <a:off x="838200" y="1825625"/>
            <a:ext cx="5236029" cy="4351338"/>
          </a:xfrm>
        </p:spPr>
        <p:txBody>
          <a:bodyPr>
            <a:normAutofit fontScale="85000" lnSpcReduction="20000"/>
          </a:bodyPr>
          <a:lstStyle/>
          <a:p>
            <a:r>
              <a:rPr lang="en-US" dirty="0" smtClean="0"/>
              <a:t>Raspberry Pi 4 Model B was released in June 2019 with a 1.5 GHz 64-bit quad core ARM Cortex-A72 processor, on-board 802.11ac Wi-Fi, Bluetooth 5, full gigabit Ethernet, two USB 2.0 ports, two USB 3.0 ports, and dual monitor support (4K resolution). </a:t>
            </a:r>
          </a:p>
          <a:p>
            <a:pPr algn="just"/>
            <a:r>
              <a:rPr lang="en-US" dirty="0" smtClean="0"/>
              <a:t>The Pi 4 is also powered via a USB-C port, enabling additional power to be provided to downstream peripherals, when used with an appropriate PSU.</a:t>
            </a:r>
          </a:p>
          <a:p>
            <a:r>
              <a:rPr lang="en-US" dirty="0" smtClean="0"/>
              <a:t>Three sizes of onboard RAM are available: 1 GB (US$35), 2 GB (US$45), 4 GB (US$55).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098" t="6286" r="4494" b="5333"/>
          <a:stretch/>
        </p:blipFill>
        <p:spPr>
          <a:xfrm>
            <a:off x="6096000" y="1989614"/>
            <a:ext cx="5777273" cy="3840480"/>
          </a:xfrm>
          <a:prstGeom prst="rect">
            <a:avLst/>
          </a:prstGeom>
        </p:spPr>
      </p:pic>
    </p:spTree>
    <p:extLst>
      <p:ext uri="{BB962C8B-B14F-4D97-AF65-F5344CB8AC3E}">
        <p14:creationId xmlns:p14="http://schemas.microsoft.com/office/powerpoint/2010/main" val="326062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solidFill>
                  <a:srgbClr val="FF0000"/>
                </a:solidFill>
              </a:rPr>
              <a:t>Introduction to Raspberry Pi</a:t>
            </a:r>
          </a:p>
          <a:p>
            <a:r>
              <a:rPr lang="en-US" dirty="0" smtClean="0"/>
              <a:t>Why Raspberry pi</a:t>
            </a:r>
          </a:p>
          <a:p>
            <a:r>
              <a:rPr lang="en-US" dirty="0" smtClean="0"/>
              <a:t>Features of Raspberry pi</a:t>
            </a:r>
          </a:p>
          <a:p>
            <a:r>
              <a:rPr lang="en-US" dirty="0" smtClean="0"/>
              <a:t>Different uses of Raspberry pi</a:t>
            </a:r>
          </a:p>
          <a:p>
            <a:r>
              <a:rPr lang="en-US" dirty="0" smtClean="0"/>
              <a:t>Different Versions of Raspberry pi</a:t>
            </a:r>
          </a:p>
          <a:p>
            <a:r>
              <a:rPr lang="en-US" dirty="0" smtClean="0"/>
              <a:t>Different components of the Board</a:t>
            </a:r>
          </a:p>
          <a:p>
            <a:r>
              <a:rPr lang="en-US" dirty="0" smtClean="0"/>
              <a:t>Basic set up and first boot configuration</a:t>
            </a:r>
          </a:p>
          <a:p>
            <a:endParaRPr lang="en-US" dirty="0"/>
          </a:p>
        </p:txBody>
      </p:sp>
    </p:spTree>
    <p:extLst>
      <p:ext uri="{BB962C8B-B14F-4D97-AF65-F5344CB8AC3E}">
        <p14:creationId xmlns:p14="http://schemas.microsoft.com/office/powerpoint/2010/main" val="2940522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Introduction to Raspberry Pi</a:t>
            </a:r>
          </a:p>
          <a:p>
            <a:r>
              <a:rPr lang="en-US" dirty="0"/>
              <a:t>Why Raspberry pi</a:t>
            </a:r>
          </a:p>
          <a:p>
            <a:r>
              <a:rPr lang="en-US" dirty="0"/>
              <a:t>Features of Raspberry pi</a:t>
            </a:r>
          </a:p>
          <a:p>
            <a:r>
              <a:rPr lang="en-US" dirty="0"/>
              <a:t>Different uses of Raspberry pi</a:t>
            </a:r>
          </a:p>
          <a:p>
            <a:r>
              <a:rPr lang="en-US" dirty="0"/>
              <a:t>Different Versions of Raspberry pi</a:t>
            </a:r>
          </a:p>
          <a:p>
            <a:r>
              <a:rPr lang="en-US" dirty="0" smtClean="0">
                <a:solidFill>
                  <a:srgbClr val="FF0000"/>
                </a:solidFill>
              </a:rPr>
              <a:t>Different components of the Board</a:t>
            </a:r>
          </a:p>
          <a:p>
            <a:r>
              <a:rPr lang="en-US" dirty="0"/>
              <a:t>Basic set up and first boot configuration</a:t>
            </a:r>
          </a:p>
          <a:p>
            <a:endParaRPr lang="en-US" dirty="0" smtClean="0"/>
          </a:p>
          <a:p>
            <a:endParaRPr lang="en-US" dirty="0"/>
          </a:p>
        </p:txBody>
      </p:sp>
    </p:spTree>
    <p:extLst>
      <p:ext uri="{BB962C8B-B14F-4D97-AF65-F5344CB8AC3E}">
        <p14:creationId xmlns:p14="http://schemas.microsoft.com/office/powerpoint/2010/main" val="411250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r>
              <a:rPr lang="en-US" dirty="0" smtClean="0"/>
              <a:t>Raspberry Pi from top side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923" t="8381" r="5844" b="8381"/>
          <a:stretch/>
        </p:blipFill>
        <p:spPr>
          <a:xfrm>
            <a:off x="3530319" y="2351313"/>
            <a:ext cx="7351039" cy="4329385"/>
          </a:xfrm>
          <a:prstGeom prst="rect">
            <a:avLst/>
          </a:prstGeom>
        </p:spPr>
      </p:pic>
    </p:spTree>
    <p:extLst>
      <p:ext uri="{BB962C8B-B14F-4D97-AF65-F5344CB8AC3E}">
        <p14:creationId xmlns:p14="http://schemas.microsoft.com/office/powerpoint/2010/main" val="3521622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r>
              <a:rPr lang="en-US" dirty="0" smtClean="0"/>
              <a:t>Raspberry pi from bottom side</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8912" b="16107"/>
          <a:stretch/>
        </p:blipFill>
        <p:spPr>
          <a:xfrm>
            <a:off x="5873932" y="1825625"/>
            <a:ext cx="5769429" cy="3749040"/>
          </a:xfrm>
          <a:prstGeom prst="rect">
            <a:avLst/>
          </a:prstGeom>
        </p:spPr>
      </p:pic>
    </p:spTree>
    <p:extLst>
      <p:ext uri="{BB962C8B-B14F-4D97-AF65-F5344CB8AC3E}">
        <p14:creationId xmlns:p14="http://schemas.microsoft.com/office/powerpoint/2010/main" val="804376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The Processor &amp; GPU</a:t>
            </a:r>
          </a:p>
          <a:p>
            <a:pPr lvl="1" algn="just"/>
            <a:r>
              <a:rPr lang="en-US" dirty="0" smtClean="0"/>
              <a:t>Like any computer, the Pi is made up of various different components, each of which has a role to play in making it work. </a:t>
            </a:r>
          </a:p>
          <a:p>
            <a:pPr lvl="1" algn="just"/>
            <a:r>
              <a:rPr lang="en-US" dirty="0" smtClean="0"/>
              <a:t>The first, and arguably most important, of these can be found just above the center point on the top side of the board covered in a metal cap: the system-on-chip (</a:t>
            </a:r>
            <a:r>
              <a:rPr lang="en-US" dirty="0" err="1" smtClean="0"/>
              <a:t>SoC</a:t>
            </a:r>
            <a:r>
              <a:rPr lang="en-US" dirty="0" smtClean="0"/>
              <a:t>).</a:t>
            </a:r>
          </a:p>
          <a:p>
            <a:pPr lvl="1" algn="just"/>
            <a:r>
              <a:rPr lang="en-US" dirty="0" smtClean="0"/>
              <a:t>The name system-on-chip is a great indicator of what you would find if you pried the metal cover off: a silicon chip, known as an integrated circuit, which contains the bulk of the Raspberry Pi’s system. </a:t>
            </a:r>
          </a:p>
          <a:p>
            <a:pPr lvl="1" algn="just"/>
            <a:r>
              <a:rPr lang="en-US" dirty="0" smtClean="0"/>
              <a:t>This includes the central processing unit (CPU), commonly thought of as the ‘brain’ of a computer, and the graphics processing unit (GPU), which handles the visual side of things</a:t>
            </a:r>
            <a:endParaRPr lang="en-US" dirty="0"/>
          </a:p>
        </p:txBody>
      </p:sp>
    </p:spTree>
    <p:extLst>
      <p:ext uri="{BB962C8B-B14F-4D97-AF65-F5344CB8AC3E}">
        <p14:creationId xmlns:p14="http://schemas.microsoft.com/office/powerpoint/2010/main" val="136377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RAM</a:t>
            </a:r>
          </a:p>
          <a:p>
            <a:pPr lvl="1" algn="just"/>
            <a:r>
              <a:rPr lang="en-US" dirty="0" smtClean="0"/>
              <a:t>A brain is no good without memory, however, and on the underside of the Raspberry Pi you’ll find exactly that: another chip, which looks like a small, black, plastic square. </a:t>
            </a:r>
          </a:p>
          <a:p>
            <a:pPr lvl="1" algn="just"/>
            <a:r>
              <a:rPr lang="en-US" dirty="0" smtClean="0"/>
              <a:t>This is the Pi’s random access memory (RAM). </a:t>
            </a:r>
          </a:p>
          <a:p>
            <a:pPr lvl="1" algn="just"/>
            <a:r>
              <a:rPr lang="en-US" dirty="0" smtClean="0"/>
              <a:t>When you’re working on the Pi, it’s the RAM that holds what you’re doing; only when you save your work will it be written to the </a:t>
            </a:r>
            <a:r>
              <a:rPr lang="en-US" dirty="0" err="1" smtClean="0"/>
              <a:t>microSD</a:t>
            </a:r>
            <a:r>
              <a:rPr lang="en-US" dirty="0" smtClean="0"/>
              <a:t> card. </a:t>
            </a:r>
          </a:p>
          <a:p>
            <a:pPr lvl="1" algn="just"/>
            <a:r>
              <a:rPr lang="en-US" dirty="0" smtClean="0"/>
              <a:t>Together, these components form the Pi’s volatile and non-volatile memories: the volatile RAM loses its contents whenever the Pi is powered off, while the non-volatile </a:t>
            </a:r>
            <a:r>
              <a:rPr lang="en-US" dirty="0" err="1" smtClean="0"/>
              <a:t>microSD</a:t>
            </a:r>
            <a:r>
              <a:rPr lang="en-US" dirty="0" smtClean="0"/>
              <a:t> card keeps its contents. </a:t>
            </a:r>
            <a:endParaRPr lang="en-US" dirty="0"/>
          </a:p>
        </p:txBody>
      </p:sp>
    </p:spTree>
    <p:extLst>
      <p:ext uri="{BB962C8B-B14F-4D97-AF65-F5344CB8AC3E}">
        <p14:creationId xmlns:p14="http://schemas.microsoft.com/office/powerpoint/2010/main" val="2631767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Wireless Communication Module</a:t>
            </a:r>
          </a:p>
          <a:p>
            <a:pPr lvl="1" algn="just"/>
            <a:r>
              <a:rPr lang="en-US" dirty="0" smtClean="0"/>
              <a:t>Turning the board over again you’ll find another metal lid to the upper-right, this one featuring an etched Raspberry Pi logo. </a:t>
            </a:r>
          </a:p>
          <a:p>
            <a:pPr lvl="1" algn="just"/>
            <a:r>
              <a:rPr lang="en-US" dirty="0" smtClean="0"/>
              <a:t>This covers the radio, the component which gives the Raspberry Pi the ability to communicate with devices wirelessly.</a:t>
            </a:r>
          </a:p>
          <a:p>
            <a:pPr lvl="1" algn="just"/>
            <a:r>
              <a:rPr lang="en-US" dirty="0" smtClean="0"/>
              <a:t>The radio itself acts as two main components, in fact: a </a:t>
            </a:r>
            <a:r>
              <a:rPr lang="en-US" dirty="0" err="1" smtClean="0"/>
              <a:t>WiFi</a:t>
            </a:r>
            <a:r>
              <a:rPr lang="en-US" dirty="0" smtClean="0"/>
              <a:t> radio, for connecting to computer networks; and a Bluetooth radio, for connecting to peripherals like mice and for sending data to or receiving data from nearby smart devices like sensors or smartphones.</a:t>
            </a:r>
            <a:endParaRPr lang="en-US" dirty="0"/>
          </a:p>
        </p:txBody>
      </p:sp>
    </p:spTree>
    <p:extLst>
      <p:ext uri="{BB962C8B-B14F-4D97-AF65-F5344CB8AC3E}">
        <p14:creationId xmlns:p14="http://schemas.microsoft.com/office/powerpoint/2010/main" val="668080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normAutofit/>
          </a:bodyPr>
          <a:lstStyle/>
          <a:p>
            <a:r>
              <a:rPr lang="en-US" dirty="0" smtClean="0"/>
              <a:t>USB and Network Controller</a:t>
            </a:r>
          </a:p>
          <a:p>
            <a:pPr lvl="1"/>
            <a:r>
              <a:rPr lang="en-US" dirty="0" smtClean="0"/>
              <a:t>Another black, plastic-covered chip can be seen to the bottom edge of the board, just behind the middle set of USB ports. </a:t>
            </a:r>
          </a:p>
          <a:p>
            <a:pPr lvl="1"/>
            <a:r>
              <a:rPr lang="en-US" dirty="0" smtClean="0"/>
              <a:t>This is the network and USB controller, and is responsible for running the Ethernet port and the four USB ports. </a:t>
            </a:r>
          </a:p>
          <a:p>
            <a:r>
              <a:rPr lang="en-US" dirty="0" smtClean="0"/>
              <a:t>Power unit</a:t>
            </a:r>
          </a:p>
          <a:p>
            <a:pPr lvl="1"/>
            <a:r>
              <a:rPr lang="en-US" dirty="0" smtClean="0"/>
              <a:t>A final black chip, much smaller than the rest, can be found a little bit above the micro USB power connector to the upper-left of the board; this is known as a power management integrated circuit (PMIC), and handles turning the power that comes in from the micro USB port into the power the Pi needs to run.</a:t>
            </a:r>
          </a:p>
          <a:p>
            <a:pPr lvl="1"/>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1793298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r>
              <a:rPr lang="en-US" dirty="0" smtClean="0"/>
              <a:t>USB ports</a:t>
            </a:r>
          </a:p>
          <a:p>
            <a:pPr lvl="1"/>
            <a:r>
              <a:rPr lang="en-US" dirty="0" smtClean="0"/>
              <a:t>The Raspberry Pi has a range of ports, starting with four Universal Serial Bus (USB) ports  to the middle and right-hand side of the bottom edge. </a:t>
            </a:r>
          </a:p>
          <a:p>
            <a:pPr lvl="1"/>
            <a:r>
              <a:rPr lang="en-US" dirty="0" smtClean="0"/>
              <a:t>These ports let you connect any USB-compatible peripheral, from keyboards and mice to digital cameras and flash drives, to the Pi. </a:t>
            </a:r>
          </a:p>
          <a:p>
            <a:pPr lvl="1"/>
            <a:r>
              <a:rPr lang="en-US" dirty="0" smtClean="0"/>
              <a:t>Speaking technically, these are known as USB 2.0 ports, which means they are based on version two of the Universal Serial Bus standard. </a:t>
            </a:r>
          </a:p>
          <a:p>
            <a:pPr lvl="1"/>
            <a:endParaRPr lang="en-US" dirty="0"/>
          </a:p>
        </p:txBody>
      </p:sp>
    </p:spTree>
    <p:extLst>
      <p:ext uri="{BB962C8B-B14F-4D97-AF65-F5344CB8AC3E}">
        <p14:creationId xmlns:p14="http://schemas.microsoft.com/office/powerpoint/2010/main" val="2977333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r>
              <a:rPr lang="en-US" dirty="0" smtClean="0"/>
              <a:t>Ethernet Port</a:t>
            </a:r>
          </a:p>
          <a:p>
            <a:pPr lvl="1"/>
            <a:r>
              <a:rPr lang="en-US" dirty="0" smtClean="0"/>
              <a:t>To the left of the USB ports is an Ethernet port, also known as a network port.</a:t>
            </a:r>
          </a:p>
          <a:p>
            <a:pPr lvl="1"/>
            <a:r>
              <a:rPr lang="en-US" dirty="0" smtClean="0"/>
              <a:t>You can use this port to connect the Raspberry Pi to a wired computer network using a cable with what is known as an RJ45 connector on its end. </a:t>
            </a:r>
          </a:p>
          <a:p>
            <a:pPr lvl="1"/>
            <a:r>
              <a:rPr lang="en-US" dirty="0" smtClean="0"/>
              <a:t>If you look closely at the Ethernet port, you’ll see two light-emitting diodes (LEDs) at the bottom; these are status LEDs, and let you know that the connection is working.</a:t>
            </a:r>
            <a:endParaRPr lang="en-US" dirty="0"/>
          </a:p>
        </p:txBody>
      </p:sp>
    </p:spTree>
    <p:extLst>
      <p:ext uri="{BB962C8B-B14F-4D97-AF65-F5344CB8AC3E}">
        <p14:creationId xmlns:p14="http://schemas.microsoft.com/office/powerpoint/2010/main" val="42450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r>
              <a:rPr lang="en-US" dirty="0" smtClean="0"/>
              <a:t>3.5 mm AV Jack</a:t>
            </a:r>
          </a:p>
          <a:p>
            <a:pPr lvl="1"/>
            <a:r>
              <a:rPr lang="en-US" dirty="0" smtClean="0"/>
              <a:t>Just above the Ethernet port, on the left-hand edge of the Raspberry Pi, is a 3.5 mm audio-visual (AV) jack. </a:t>
            </a:r>
          </a:p>
          <a:p>
            <a:pPr lvl="1"/>
            <a:r>
              <a:rPr lang="en-US" dirty="0" smtClean="0"/>
              <a:t>This is also known as the headphone jack, and it can be used for that exact purpose. </a:t>
            </a:r>
          </a:p>
          <a:p>
            <a:pPr lvl="1"/>
            <a:r>
              <a:rPr lang="en-US" dirty="0" smtClean="0"/>
              <a:t>It has a hidden, extra feature, though: as well as audio, the 3.5 mm AV jack carries a video signal which can be connected to TVs, projectors, and other displays.</a:t>
            </a:r>
          </a:p>
          <a:p>
            <a:pPr lvl="1"/>
            <a:endParaRPr lang="en-US" dirty="0"/>
          </a:p>
        </p:txBody>
      </p:sp>
    </p:spTree>
    <p:extLst>
      <p:ext uri="{BB962C8B-B14F-4D97-AF65-F5344CB8AC3E}">
        <p14:creationId xmlns:p14="http://schemas.microsoft.com/office/powerpoint/2010/main" val="131922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 to Raspberry Pi</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The Raspberry Pi is a series of small single-board computers developed in the United Kingdom.</a:t>
            </a:r>
          </a:p>
          <a:p>
            <a:pPr algn="just"/>
            <a:r>
              <a:rPr lang="en-US" dirty="0" smtClean="0"/>
              <a:t>It is developed by the Raspberry Pi Foundation.</a:t>
            </a:r>
          </a:p>
          <a:p>
            <a:pPr algn="just"/>
            <a:r>
              <a:rPr lang="en-US" dirty="0" smtClean="0"/>
              <a:t>The Raspberry Pi foundation aims to promote teaching of basic computer science in schools and in developing countries.</a:t>
            </a:r>
            <a:endParaRPr lang="en-US" dirty="0"/>
          </a:p>
        </p:txBody>
      </p:sp>
    </p:spTree>
    <p:extLst>
      <p:ext uri="{BB962C8B-B14F-4D97-AF65-F5344CB8AC3E}">
        <p14:creationId xmlns:p14="http://schemas.microsoft.com/office/powerpoint/2010/main" val="2557623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pPr algn="just"/>
            <a:r>
              <a:rPr lang="en-US" dirty="0" smtClean="0"/>
              <a:t>Camera Interface</a:t>
            </a:r>
          </a:p>
          <a:p>
            <a:pPr lvl="1" algn="just"/>
            <a:r>
              <a:rPr lang="en-US" dirty="0" smtClean="0"/>
              <a:t>Directly above the 3.5 mm AV jack is a strange-looking connector with a plastic flap which can be pulled up; this is the camera connector, also known as the Camera Serial Interface (CSI). </a:t>
            </a:r>
          </a:p>
          <a:p>
            <a:pPr lvl="1" algn="just"/>
            <a:r>
              <a:rPr lang="en-US" dirty="0" smtClean="0"/>
              <a:t>This allows you to use the specially designed Raspberry Pi Camera Module. </a:t>
            </a:r>
            <a:endParaRPr lang="en-US" dirty="0"/>
          </a:p>
        </p:txBody>
      </p:sp>
    </p:spTree>
    <p:extLst>
      <p:ext uri="{BB962C8B-B14F-4D97-AF65-F5344CB8AC3E}">
        <p14:creationId xmlns:p14="http://schemas.microsoft.com/office/powerpoint/2010/main" val="2455789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pPr algn="just"/>
            <a:r>
              <a:rPr lang="en-US" dirty="0" smtClean="0"/>
              <a:t>HDMI Port</a:t>
            </a:r>
          </a:p>
          <a:p>
            <a:pPr lvl="1" algn="just"/>
            <a:r>
              <a:rPr lang="en-US" dirty="0" smtClean="0"/>
              <a:t>Above that, still on the left-hand edge of the board, is the High-Definition Multimedia Interface (HDMI) port, which is the same type of connector you’ll find on a games console, set-top box, and TV. </a:t>
            </a:r>
          </a:p>
          <a:p>
            <a:pPr lvl="1" algn="just"/>
            <a:r>
              <a:rPr lang="en-US" dirty="0" smtClean="0"/>
              <a:t>The multimedia part of its name tells you that it carries both audio and video signals, while high-definition tells you that you can expect excellent quality. </a:t>
            </a:r>
          </a:p>
          <a:p>
            <a:pPr lvl="1" algn="just"/>
            <a:r>
              <a:rPr lang="en-US" dirty="0" smtClean="0"/>
              <a:t>You’ll use this to connect the Raspberry Pi to your display device, whether that’s a computer monitor, TV, or projector. </a:t>
            </a:r>
            <a:endParaRPr lang="en-US" dirty="0"/>
          </a:p>
        </p:txBody>
      </p:sp>
    </p:spTree>
    <p:extLst>
      <p:ext uri="{BB962C8B-B14F-4D97-AF65-F5344CB8AC3E}">
        <p14:creationId xmlns:p14="http://schemas.microsoft.com/office/powerpoint/2010/main" val="393383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pPr algn="just"/>
            <a:r>
              <a:rPr lang="en-US" dirty="0" smtClean="0"/>
              <a:t>Power Port</a:t>
            </a:r>
          </a:p>
          <a:p>
            <a:pPr lvl="1" algn="just"/>
            <a:r>
              <a:rPr lang="en-US" dirty="0" smtClean="0"/>
              <a:t>Above the HDMI port is a micro USB power port , which you’ll use to connect the Raspberry Pi to a power source. </a:t>
            </a:r>
          </a:p>
          <a:p>
            <a:pPr lvl="1" algn="just"/>
            <a:r>
              <a:rPr lang="en-US" dirty="0" smtClean="0"/>
              <a:t>The micro USB port is a common sight on smartphones, tablets, and other portable devices. </a:t>
            </a:r>
          </a:p>
          <a:p>
            <a:pPr lvl="1" algn="just"/>
            <a:r>
              <a:rPr lang="en-US" dirty="0" smtClean="0"/>
              <a:t>So you could use a standard mobile charger to power the Pi, but for best results you should use the official Raspberry Pi USB Power Supply.</a:t>
            </a:r>
            <a:endParaRPr lang="en-US" dirty="0"/>
          </a:p>
        </p:txBody>
      </p:sp>
    </p:spTree>
    <p:extLst>
      <p:ext uri="{BB962C8B-B14F-4D97-AF65-F5344CB8AC3E}">
        <p14:creationId xmlns:p14="http://schemas.microsoft.com/office/powerpoint/2010/main" val="2131177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pPr algn="just"/>
            <a:r>
              <a:rPr lang="en-US" dirty="0" smtClean="0"/>
              <a:t>Serial Display Connector</a:t>
            </a:r>
          </a:p>
          <a:p>
            <a:pPr lvl="1" algn="just"/>
            <a:r>
              <a:rPr lang="en-US" dirty="0" smtClean="0"/>
              <a:t>At the top edge of the board is another strange-looking connector, which at first glance appears to be identical to the camera connector. </a:t>
            </a:r>
          </a:p>
          <a:p>
            <a:pPr lvl="1" algn="just"/>
            <a:r>
              <a:rPr lang="en-US" dirty="0" smtClean="0"/>
              <a:t>This, though, is the exact opposite: a display connector, or Display Serial Interface (DSI), designed for use with the Raspberry Pi Touch Display. </a:t>
            </a:r>
            <a:endParaRPr lang="en-US" dirty="0"/>
          </a:p>
        </p:txBody>
      </p:sp>
    </p:spTree>
    <p:extLst>
      <p:ext uri="{BB962C8B-B14F-4D97-AF65-F5344CB8AC3E}">
        <p14:creationId xmlns:p14="http://schemas.microsoft.com/office/powerpoint/2010/main" val="1152948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r>
              <a:rPr lang="en-US" dirty="0" smtClean="0"/>
              <a:t>GPIO</a:t>
            </a:r>
          </a:p>
          <a:p>
            <a:pPr lvl="1"/>
            <a:r>
              <a:rPr lang="en-US" dirty="0" smtClean="0"/>
              <a:t>At the right-hand edge of the board you’ll find 40 metal pins, split into two rows of 20 pins. </a:t>
            </a:r>
          </a:p>
          <a:p>
            <a:pPr lvl="1"/>
            <a:r>
              <a:rPr lang="en-US" dirty="0" smtClean="0"/>
              <a:t>This is the GPIO (general-purpose input/output) header, a feature of the Raspberry Pi used to talk to additional hardware from LEDs and buttons all the way to temperature sensors, joysticks, and pulse-rate monitors.</a:t>
            </a:r>
            <a:endParaRPr lang="en-US" dirty="0"/>
          </a:p>
        </p:txBody>
      </p:sp>
    </p:spTree>
    <p:extLst>
      <p:ext uri="{BB962C8B-B14F-4D97-AF65-F5344CB8AC3E}">
        <p14:creationId xmlns:p14="http://schemas.microsoft.com/office/powerpoint/2010/main" val="4076510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pPr algn="just"/>
            <a:r>
              <a:rPr lang="en-US" dirty="0" smtClean="0"/>
              <a:t>POE</a:t>
            </a:r>
          </a:p>
          <a:p>
            <a:pPr lvl="1" algn="just"/>
            <a:r>
              <a:rPr lang="en-US" dirty="0" smtClean="0"/>
              <a:t>Just below and to the left of this header is another, smaller header with four pins: this is used to connect the Power over Ethernet (</a:t>
            </a:r>
            <a:r>
              <a:rPr lang="en-US" dirty="0" err="1" smtClean="0"/>
              <a:t>PoE</a:t>
            </a:r>
            <a:r>
              <a:rPr lang="en-US" dirty="0" smtClean="0"/>
              <a:t>) HAT, an optional add-on which lets the Raspberry Pi receive power from a network connection rather than the micro USB socket. </a:t>
            </a:r>
            <a:endParaRPr lang="en-US" dirty="0"/>
          </a:p>
        </p:txBody>
      </p:sp>
    </p:spTree>
    <p:extLst>
      <p:ext uri="{BB962C8B-B14F-4D97-AF65-F5344CB8AC3E}">
        <p14:creationId xmlns:p14="http://schemas.microsoft.com/office/powerpoint/2010/main" val="416490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Different components of the Board</a:t>
            </a:r>
            <a:endParaRPr lang="en-US" dirty="0" smtClean="0">
              <a:solidFill>
                <a:srgbClr val="FF0000"/>
              </a:solidFill>
            </a:endParaRPr>
          </a:p>
        </p:txBody>
      </p:sp>
      <p:sp>
        <p:nvSpPr>
          <p:cNvPr id="3" name="Content Placeholder 2"/>
          <p:cNvSpPr>
            <a:spLocks noGrp="1"/>
          </p:cNvSpPr>
          <p:nvPr>
            <p:ph idx="1"/>
          </p:nvPr>
        </p:nvSpPr>
        <p:spPr/>
        <p:txBody>
          <a:bodyPr/>
          <a:lstStyle/>
          <a:p>
            <a:pPr algn="just"/>
            <a:r>
              <a:rPr lang="en-US" dirty="0" smtClean="0"/>
              <a:t>Micro SD card slot</a:t>
            </a:r>
          </a:p>
          <a:p>
            <a:pPr lvl="1" algn="just"/>
            <a:r>
              <a:rPr lang="en-US" dirty="0" smtClean="0"/>
              <a:t>There’s one final port on the Raspberry Pi, but you won’t see it on the top. </a:t>
            </a:r>
          </a:p>
          <a:p>
            <a:pPr lvl="1" algn="just"/>
            <a:r>
              <a:rPr lang="en-US" dirty="0" smtClean="0"/>
              <a:t>Turn the board over and you’ll find a </a:t>
            </a:r>
            <a:r>
              <a:rPr lang="en-US" dirty="0" err="1" smtClean="0"/>
              <a:t>microSD</a:t>
            </a:r>
            <a:r>
              <a:rPr lang="en-US" dirty="0" smtClean="0"/>
              <a:t> card connector on the opposite side of the board to the display connector. </a:t>
            </a:r>
          </a:p>
          <a:p>
            <a:pPr lvl="1" algn="just"/>
            <a:r>
              <a:rPr lang="en-US" dirty="0" smtClean="0"/>
              <a:t>This is the Raspberry Pi’s storage: the </a:t>
            </a:r>
            <a:r>
              <a:rPr lang="en-US" dirty="0" err="1" smtClean="0"/>
              <a:t>microSD</a:t>
            </a:r>
            <a:r>
              <a:rPr lang="en-US" dirty="0" smtClean="0"/>
              <a:t> card inserted in here contains all the files you save, all the software you install, and the operating system that makes the Raspberry Pi run. </a:t>
            </a:r>
            <a:endParaRPr lang="en-US" dirty="0"/>
          </a:p>
        </p:txBody>
      </p:sp>
    </p:spTree>
    <p:extLst>
      <p:ext uri="{BB962C8B-B14F-4D97-AF65-F5344CB8AC3E}">
        <p14:creationId xmlns:p14="http://schemas.microsoft.com/office/powerpoint/2010/main" val="2033271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Introduction to Raspberry Pi</a:t>
            </a:r>
          </a:p>
          <a:p>
            <a:r>
              <a:rPr lang="en-US" dirty="0"/>
              <a:t>Why Raspberry pi</a:t>
            </a:r>
          </a:p>
          <a:p>
            <a:r>
              <a:rPr lang="en-US" dirty="0"/>
              <a:t>Features of Raspberry pi</a:t>
            </a:r>
          </a:p>
          <a:p>
            <a:r>
              <a:rPr lang="en-US" dirty="0"/>
              <a:t>Different uses of Raspberry pi</a:t>
            </a:r>
          </a:p>
          <a:p>
            <a:r>
              <a:rPr lang="en-US" dirty="0"/>
              <a:t>Different Versions of Raspberry pi</a:t>
            </a:r>
          </a:p>
          <a:p>
            <a:r>
              <a:rPr lang="en-US" dirty="0" smtClean="0"/>
              <a:t>Different </a:t>
            </a:r>
            <a:r>
              <a:rPr lang="en-US" dirty="0"/>
              <a:t>components of the Board</a:t>
            </a:r>
          </a:p>
          <a:p>
            <a:r>
              <a:rPr lang="en-US" dirty="0">
                <a:solidFill>
                  <a:srgbClr val="FF0000"/>
                </a:solidFill>
              </a:rPr>
              <a:t>Basic set up and first boot configuration</a:t>
            </a:r>
          </a:p>
          <a:p>
            <a:endParaRPr lang="en-US" dirty="0" smtClean="0"/>
          </a:p>
          <a:p>
            <a:endParaRPr lang="en-US" dirty="0"/>
          </a:p>
        </p:txBody>
      </p:sp>
    </p:spTree>
    <p:extLst>
      <p:ext uri="{BB962C8B-B14F-4D97-AF65-F5344CB8AC3E}">
        <p14:creationId xmlns:p14="http://schemas.microsoft.com/office/powerpoint/2010/main" val="3695071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What you will need?</a:t>
            </a:r>
          </a:p>
          <a:p>
            <a:pPr lvl="1" algn="just"/>
            <a:r>
              <a:rPr lang="en-US" dirty="0" smtClean="0"/>
              <a:t>A power supply</a:t>
            </a:r>
          </a:p>
          <a:p>
            <a:pPr lvl="2" algn="just"/>
            <a:r>
              <a:rPr lang="en-US" dirty="0" smtClean="0"/>
              <a:t>To connect to a power socket, all Raspberry Pi models have a USB port (the same found on many mobile phones): either USB-C for Raspberry Pi 4, or micro USB for Raspberry Pi 3, 2 and 1.</a:t>
            </a:r>
          </a:p>
          <a:p>
            <a:pPr lvl="2" algn="just"/>
            <a:r>
              <a:rPr lang="en-US" dirty="0" smtClean="0"/>
              <a:t>At least 3.0 amps for Raspberry Pi 4</a:t>
            </a:r>
          </a:p>
          <a:p>
            <a:pPr lvl="2" algn="just"/>
            <a:r>
              <a:rPr lang="en-US" dirty="0" smtClean="0"/>
              <a:t>At least 2.5 amps for Raspberry Pi 3</a:t>
            </a:r>
          </a:p>
          <a:p>
            <a:pPr lvl="1" algn="just"/>
            <a:r>
              <a:rPr lang="en-US" dirty="0" smtClean="0"/>
              <a:t>A </a:t>
            </a:r>
            <a:r>
              <a:rPr lang="en-US" dirty="0" err="1" smtClean="0"/>
              <a:t>microSD</a:t>
            </a:r>
            <a:r>
              <a:rPr lang="en-US" dirty="0" smtClean="0"/>
              <a:t> card</a:t>
            </a:r>
          </a:p>
          <a:p>
            <a:pPr lvl="2" algn="just"/>
            <a:r>
              <a:rPr lang="en-US" dirty="0" smtClean="0"/>
              <a:t>Your Raspberry Pi needs an SD card to store all its files and the </a:t>
            </a:r>
            <a:r>
              <a:rPr lang="en-US" dirty="0" err="1" smtClean="0"/>
              <a:t>Raspbian</a:t>
            </a:r>
            <a:r>
              <a:rPr lang="en-US" dirty="0" smtClean="0"/>
              <a:t> operating system.</a:t>
            </a:r>
          </a:p>
          <a:p>
            <a:pPr lvl="2" algn="just"/>
            <a:r>
              <a:rPr lang="en-US" dirty="0" smtClean="0"/>
              <a:t>You need a </a:t>
            </a:r>
            <a:r>
              <a:rPr lang="en-US" dirty="0" err="1" smtClean="0"/>
              <a:t>microSD</a:t>
            </a:r>
            <a:r>
              <a:rPr lang="en-US" dirty="0" smtClean="0"/>
              <a:t> card with a capacity of at least 8 GB.</a:t>
            </a:r>
          </a:p>
          <a:p>
            <a:pPr lvl="2" algn="just"/>
            <a:r>
              <a:rPr lang="en-US" dirty="0" smtClean="0"/>
              <a:t>Many sellers supply SD cards for Raspberry Pi that are already set up with </a:t>
            </a:r>
            <a:r>
              <a:rPr lang="en-US" dirty="0" err="1" smtClean="0"/>
              <a:t>Raspbian</a:t>
            </a:r>
            <a:r>
              <a:rPr lang="en-US" dirty="0" smtClean="0"/>
              <a:t> and ready to go.</a:t>
            </a:r>
            <a:endParaRPr lang="en-US" dirty="0"/>
          </a:p>
        </p:txBody>
      </p:sp>
    </p:spTree>
    <p:extLst>
      <p:ext uri="{BB962C8B-B14F-4D97-AF65-F5344CB8AC3E}">
        <p14:creationId xmlns:p14="http://schemas.microsoft.com/office/powerpoint/2010/main" val="400369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What you will need?</a:t>
            </a:r>
          </a:p>
          <a:p>
            <a:pPr lvl="1" algn="just"/>
            <a:r>
              <a:rPr lang="en-US" dirty="0" smtClean="0"/>
              <a:t>A keyboard and a mouse</a:t>
            </a:r>
          </a:p>
          <a:p>
            <a:pPr lvl="2" algn="just"/>
            <a:r>
              <a:rPr lang="en-US" dirty="0" smtClean="0"/>
              <a:t>To start using your Raspberry Pi, you need a USB keyboard and a USB mouse.</a:t>
            </a:r>
          </a:p>
          <a:p>
            <a:pPr lvl="2" algn="just"/>
            <a:r>
              <a:rPr lang="en-US" dirty="0" smtClean="0"/>
              <a:t>Once you’ve set your Pi up, you can use a Bluetooth keyboard and mouse, but you’ll need a USB keyboard and mouse for the first setup.</a:t>
            </a:r>
          </a:p>
          <a:p>
            <a:pPr lvl="1" algn="just"/>
            <a:r>
              <a:rPr lang="en-US" dirty="0" smtClean="0"/>
              <a:t>A TV or computer screen</a:t>
            </a:r>
          </a:p>
          <a:p>
            <a:pPr lvl="2" algn="just"/>
            <a:r>
              <a:rPr lang="en-US" dirty="0" smtClean="0"/>
              <a:t>To view the </a:t>
            </a:r>
            <a:r>
              <a:rPr lang="en-US" dirty="0" err="1" smtClean="0"/>
              <a:t>Raspbian</a:t>
            </a:r>
            <a:r>
              <a:rPr lang="en-US" dirty="0" smtClean="0"/>
              <a:t> desktop environment, you need a screen, and a cable to link the screen and the Pi. </a:t>
            </a:r>
          </a:p>
          <a:p>
            <a:pPr lvl="2" algn="just"/>
            <a:r>
              <a:rPr lang="en-US" dirty="0" smtClean="0"/>
              <a:t>The screen can be a TV or a computer monitor. If the screen has built-in speakers, the Pi is able to use these to play sound.</a:t>
            </a:r>
          </a:p>
          <a:p>
            <a:pPr lvl="1" algn="just"/>
            <a:r>
              <a:rPr lang="en-US" dirty="0" smtClean="0"/>
              <a:t>HDMI</a:t>
            </a:r>
          </a:p>
          <a:p>
            <a:pPr lvl="2" algn="just"/>
            <a:r>
              <a:rPr lang="en-US" dirty="0" smtClean="0"/>
              <a:t>The Raspberry Pi has a HDMI output port that is compatible with the HDMI port of most modern TVs and computer monitors. </a:t>
            </a:r>
          </a:p>
          <a:p>
            <a:pPr lvl="2" algn="just"/>
            <a:r>
              <a:rPr lang="en-US" dirty="0" smtClean="0"/>
              <a:t>Many computer monitors may also have DVI or VGA ports.</a:t>
            </a:r>
          </a:p>
          <a:p>
            <a:pPr lvl="2" algn="just"/>
            <a:r>
              <a:rPr lang="en-US" dirty="0" smtClean="0"/>
              <a:t>Raspberry Pi 4 has two micro HDMI ports, allowing you to connect two separate monitors.</a:t>
            </a:r>
          </a:p>
          <a:p>
            <a:pPr lvl="2" algn="just"/>
            <a:r>
              <a:rPr lang="en-US" dirty="0" smtClean="0"/>
              <a:t>You need either a micro HDMI-to-HDMI cable, or a standard HDMI-to-HDMI cable plus a micro HDMI-to-HDMI adapter, to connect Raspberry Pi 4 to a screen.</a:t>
            </a:r>
          </a:p>
          <a:p>
            <a:pPr lvl="2" algn="just"/>
            <a:r>
              <a:rPr lang="en-US" dirty="0" smtClean="0"/>
              <a:t>Raspberry Pi 1, 2 and 3 have a single full-size HDMI port, so you can connect them to a screen using a standard HDMI-to-HDMI cable.</a:t>
            </a:r>
            <a:endParaRPr lang="en-US" dirty="0"/>
          </a:p>
        </p:txBody>
      </p:sp>
    </p:spTree>
    <p:extLst>
      <p:ext uri="{BB962C8B-B14F-4D97-AF65-F5344CB8AC3E}">
        <p14:creationId xmlns:p14="http://schemas.microsoft.com/office/powerpoint/2010/main" val="259217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 to Raspberry Pi</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t>The Raspberry Pi launched in 2012, and there have been several iterations and variations released since then. </a:t>
            </a:r>
          </a:p>
          <a:p>
            <a:pPr algn="just"/>
            <a:r>
              <a:rPr lang="en-US" dirty="0" smtClean="0"/>
              <a:t>The original Pi had a single-core 700MHz CPU and just 256MB RAM, and the latest model has a quad-core 1.4GHz CPU with 1GB RAM. </a:t>
            </a:r>
          </a:p>
          <a:p>
            <a:pPr algn="just"/>
            <a:r>
              <a:rPr lang="en-US" dirty="0" smtClean="0"/>
              <a:t>The main price point for Raspberry Pi has always been $35 and all models have been $35 or less, including the Pi Zero, which costs just $5.</a:t>
            </a:r>
            <a:endParaRPr lang="en-US" dirty="0"/>
          </a:p>
        </p:txBody>
      </p:sp>
    </p:spTree>
    <p:extLst>
      <p:ext uri="{BB962C8B-B14F-4D97-AF65-F5344CB8AC3E}">
        <p14:creationId xmlns:p14="http://schemas.microsoft.com/office/powerpoint/2010/main" val="3356064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normAutofit/>
          </a:bodyPr>
          <a:lstStyle/>
          <a:p>
            <a:pPr algn="just"/>
            <a:r>
              <a:rPr lang="en-US" dirty="0" smtClean="0"/>
              <a:t>What you will need?</a:t>
            </a:r>
          </a:p>
          <a:p>
            <a:pPr lvl="1" algn="just"/>
            <a:r>
              <a:rPr lang="en-US" dirty="0" smtClean="0"/>
              <a:t>DVI</a:t>
            </a:r>
          </a:p>
          <a:p>
            <a:pPr lvl="2" algn="just"/>
            <a:r>
              <a:rPr lang="en-US" dirty="0" smtClean="0"/>
              <a:t>If your screen has a DVI port, you can connect the Pi to it using a HDMI-to-DVI cable.</a:t>
            </a:r>
          </a:p>
          <a:p>
            <a:pPr lvl="1" algn="just"/>
            <a:r>
              <a:rPr lang="en-US" dirty="0" smtClean="0"/>
              <a:t>VGA</a:t>
            </a:r>
          </a:p>
          <a:p>
            <a:pPr lvl="2" algn="just"/>
            <a:r>
              <a:rPr lang="en-US" dirty="0" smtClean="0"/>
              <a:t>Some screens only have a VGA port.</a:t>
            </a:r>
          </a:p>
          <a:p>
            <a:pPr lvl="2" algn="just"/>
            <a:r>
              <a:rPr lang="en-US" dirty="0" smtClean="0"/>
              <a:t>To connect your Pi to such a screen, you can use a HDMI-to-VGA adapter.</a:t>
            </a:r>
          </a:p>
          <a:p>
            <a:pPr lvl="1" algn="just"/>
            <a:r>
              <a:rPr lang="en-US" dirty="0" smtClean="0"/>
              <a:t>A TV or computer screen</a:t>
            </a:r>
          </a:p>
          <a:p>
            <a:pPr lvl="2" algn="just"/>
            <a:r>
              <a:rPr lang="en-US" dirty="0" smtClean="0"/>
              <a:t>To view the </a:t>
            </a:r>
            <a:r>
              <a:rPr lang="en-US" dirty="0" err="1" smtClean="0"/>
              <a:t>Raspbian</a:t>
            </a:r>
            <a:r>
              <a:rPr lang="en-US" dirty="0" smtClean="0"/>
              <a:t> desktop environment, you need a screen, and a cable to link the screen and the Pi. </a:t>
            </a:r>
          </a:p>
          <a:p>
            <a:pPr lvl="2" algn="just"/>
            <a:r>
              <a:rPr lang="en-US" dirty="0" smtClean="0"/>
              <a:t>The screen can be a TV or a computer monitor. If the screen has built-in speakers, the Pi is able to use these to play sound.</a:t>
            </a:r>
          </a:p>
        </p:txBody>
      </p:sp>
    </p:spTree>
    <p:extLst>
      <p:ext uri="{BB962C8B-B14F-4D97-AF65-F5344CB8AC3E}">
        <p14:creationId xmlns:p14="http://schemas.microsoft.com/office/powerpoint/2010/main" val="543112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pPr algn="just"/>
            <a:r>
              <a:rPr lang="en-US" dirty="0" smtClean="0"/>
              <a:t>Optional extras</a:t>
            </a:r>
          </a:p>
          <a:p>
            <a:pPr lvl="1" algn="just"/>
            <a:r>
              <a:rPr lang="en-US" dirty="0" smtClean="0"/>
              <a:t>A case</a:t>
            </a:r>
          </a:p>
          <a:p>
            <a:pPr lvl="2" algn="just"/>
            <a:r>
              <a:rPr lang="en-US" dirty="0" smtClean="0"/>
              <a:t>You may want to put your Raspberry Pi in a case. </a:t>
            </a:r>
          </a:p>
          <a:p>
            <a:pPr lvl="2" algn="just"/>
            <a:r>
              <a:rPr lang="en-US" dirty="0" smtClean="0"/>
              <a:t>This is not essential, but it will provide protection for your Raspberry Pi.</a:t>
            </a:r>
          </a:p>
          <a:p>
            <a:pPr lvl="1" algn="just"/>
            <a:r>
              <a:rPr lang="en-US" dirty="0" smtClean="0"/>
              <a:t>Headphones or speakers</a:t>
            </a:r>
          </a:p>
          <a:p>
            <a:pPr lvl="2" algn="just"/>
            <a:r>
              <a:rPr lang="en-US" dirty="0" smtClean="0"/>
              <a:t>The large Raspberry Pi models (but not Pi Zero/Zero W) have a standard audio port like the one on your smart phone or MP3 player. </a:t>
            </a:r>
          </a:p>
          <a:p>
            <a:pPr lvl="2" algn="just"/>
            <a:r>
              <a:rPr lang="en-US" dirty="0" smtClean="0"/>
              <a:t>If you want to, you can connect your headphones or speakers so that your Raspberry Pi can play sound. </a:t>
            </a:r>
          </a:p>
          <a:p>
            <a:pPr lvl="2" algn="just"/>
            <a:r>
              <a:rPr lang="en-US" dirty="0" smtClean="0"/>
              <a:t>If the screen you’re connecting your Raspberry Pi to has built-in speakers, Raspberry Pi can play sound through these.</a:t>
            </a:r>
            <a:endParaRPr lang="en-US" dirty="0"/>
          </a:p>
        </p:txBody>
      </p:sp>
    </p:spTree>
    <p:extLst>
      <p:ext uri="{BB962C8B-B14F-4D97-AF65-F5344CB8AC3E}">
        <p14:creationId xmlns:p14="http://schemas.microsoft.com/office/powerpoint/2010/main" val="1649610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pPr algn="just"/>
            <a:r>
              <a:rPr lang="en-US" dirty="0" smtClean="0"/>
              <a:t>Optional extras</a:t>
            </a:r>
          </a:p>
          <a:p>
            <a:pPr lvl="1" algn="just"/>
            <a:r>
              <a:rPr lang="en-US" dirty="0" smtClean="0"/>
              <a:t>An Ethernet cable</a:t>
            </a:r>
          </a:p>
          <a:p>
            <a:pPr lvl="2" algn="just"/>
            <a:r>
              <a:rPr lang="en-US" dirty="0" smtClean="0"/>
              <a:t>The large Raspberry Pi models (but not Pi Zero/Zero W) have a standard Ethernet port to connect them to the internet; to connect Pi Zero to the internet, you need a USB-to-Ethernet adaptor.</a:t>
            </a:r>
          </a:p>
          <a:p>
            <a:pPr lvl="2" algn="just"/>
            <a:r>
              <a:rPr lang="en-US" dirty="0" smtClean="0"/>
              <a:t>Raspberry Pi 4, 3, and Pi Zero W can also be wirelessly connected to the internet.</a:t>
            </a:r>
          </a:p>
        </p:txBody>
      </p:sp>
    </p:spTree>
    <p:extLst>
      <p:ext uri="{BB962C8B-B14F-4D97-AF65-F5344CB8AC3E}">
        <p14:creationId xmlns:p14="http://schemas.microsoft.com/office/powerpoint/2010/main" val="457250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r>
              <a:rPr lang="en-US" dirty="0" smtClean="0"/>
              <a:t>Setting up SD card</a:t>
            </a:r>
          </a:p>
          <a:p>
            <a:pPr lvl="1" algn="just"/>
            <a:r>
              <a:rPr lang="en-US" dirty="0" smtClean="0"/>
              <a:t>If you have an SD card that doesn’t have the </a:t>
            </a:r>
            <a:r>
              <a:rPr lang="en-US" dirty="0" err="1" smtClean="0"/>
              <a:t>Raspbian</a:t>
            </a:r>
            <a:r>
              <a:rPr lang="en-US" dirty="0" smtClean="0"/>
              <a:t> operating system on it yet, or if you want to reset your Raspberry Pi, you can easily install </a:t>
            </a:r>
            <a:r>
              <a:rPr lang="en-US" dirty="0" err="1" smtClean="0"/>
              <a:t>Raspbian</a:t>
            </a:r>
            <a:r>
              <a:rPr lang="en-US" dirty="0" smtClean="0"/>
              <a:t> yourself. </a:t>
            </a:r>
          </a:p>
          <a:p>
            <a:pPr lvl="1" algn="just"/>
            <a:r>
              <a:rPr lang="en-US" dirty="0" smtClean="0"/>
              <a:t>To do so, you need a computer that has an SD card port — most laptop and desktop computers have one.</a:t>
            </a:r>
          </a:p>
          <a:p>
            <a:pPr lvl="1" algn="just"/>
            <a:r>
              <a:rPr lang="en-US" dirty="0" smtClean="0"/>
              <a:t>Format SD card on computer </a:t>
            </a:r>
            <a:r>
              <a:rPr lang="en-US" dirty="0" smtClean="0">
                <a:sym typeface="Wingdings" panose="05000000000000000000" pitchFamily="2" charset="2"/>
              </a:rPr>
              <a:t> Download Noobs from official PI site unzip the file and copy all the contents on the SD card.</a:t>
            </a:r>
            <a:endParaRPr lang="en-US" dirty="0" smtClean="0"/>
          </a:p>
          <a:p>
            <a:pPr lvl="1" algn="just"/>
            <a:r>
              <a:rPr lang="en-US" dirty="0" smtClean="0"/>
              <a:t>To install the </a:t>
            </a:r>
            <a:r>
              <a:rPr lang="en-US" dirty="0" err="1" smtClean="0"/>
              <a:t>microSD</a:t>
            </a:r>
            <a:r>
              <a:rPr lang="en-US" dirty="0" smtClean="0"/>
              <a:t> card, which is the Raspberry Pi’s storage, turn the Raspberry Pi over and slide the card into the </a:t>
            </a:r>
            <a:r>
              <a:rPr lang="en-US" dirty="0" err="1" smtClean="0"/>
              <a:t>microSD</a:t>
            </a:r>
            <a:r>
              <a:rPr lang="en-US" dirty="0" smtClean="0"/>
              <a:t> slot with the label facing away from the Pi. </a:t>
            </a:r>
          </a:p>
        </p:txBody>
      </p:sp>
    </p:spTree>
    <p:extLst>
      <p:ext uri="{BB962C8B-B14F-4D97-AF65-F5344CB8AC3E}">
        <p14:creationId xmlns:p14="http://schemas.microsoft.com/office/powerpoint/2010/main" val="2095127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r>
              <a:rPr lang="en-US" dirty="0" smtClean="0"/>
              <a:t>Connect your Raspberry Pi</a:t>
            </a:r>
          </a:p>
          <a:p>
            <a:pPr lvl="1"/>
            <a:r>
              <a:rPr lang="en-US" dirty="0" smtClean="0"/>
              <a:t>Now get everything connected to your Raspberry Pi. It’s important to do this in the right order, so that all your components are safe.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755" y="3148148"/>
            <a:ext cx="5247323" cy="3709851"/>
          </a:xfrm>
          <a:prstGeom prst="rect">
            <a:avLst/>
          </a:prstGeom>
        </p:spPr>
      </p:pic>
    </p:spTree>
    <p:extLst>
      <p:ext uri="{BB962C8B-B14F-4D97-AF65-F5344CB8AC3E}">
        <p14:creationId xmlns:p14="http://schemas.microsoft.com/office/powerpoint/2010/main" val="3754207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r>
              <a:rPr lang="en-US" dirty="0" smtClean="0"/>
              <a:t>Connect your Raspberry Pi</a:t>
            </a:r>
          </a:p>
          <a:p>
            <a:pPr lvl="1"/>
            <a:r>
              <a:rPr lang="en-US" dirty="0" smtClean="0"/>
              <a:t>Insert the SD card you’ve set up with </a:t>
            </a:r>
            <a:r>
              <a:rPr lang="en-US" dirty="0" err="1" smtClean="0"/>
              <a:t>Raspbian</a:t>
            </a:r>
            <a:r>
              <a:rPr lang="en-US" dirty="0" smtClean="0"/>
              <a:t> (via NOOBS) into the </a:t>
            </a:r>
            <a:r>
              <a:rPr lang="en-US" dirty="0" err="1" smtClean="0"/>
              <a:t>microSD</a:t>
            </a:r>
            <a:r>
              <a:rPr lang="en-US" dirty="0" smtClean="0"/>
              <a:t> card slot on the underside of your Raspberry Pi.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9514" y="3056709"/>
            <a:ext cx="6080755" cy="3116116"/>
          </a:xfrm>
          <a:prstGeom prst="rect">
            <a:avLst/>
          </a:prstGeom>
        </p:spPr>
      </p:pic>
    </p:spTree>
    <p:extLst>
      <p:ext uri="{BB962C8B-B14F-4D97-AF65-F5344CB8AC3E}">
        <p14:creationId xmlns:p14="http://schemas.microsoft.com/office/powerpoint/2010/main" val="3998229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r>
              <a:rPr lang="en-US" dirty="0" smtClean="0"/>
              <a:t>Connect your Raspberry Pi</a:t>
            </a:r>
          </a:p>
          <a:p>
            <a:pPr lvl="1"/>
            <a:r>
              <a:rPr lang="en-US" dirty="0" smtClean="0"/>
              <a:t>Find the USB connector end of your mouse’s cable, and connect the mouse to a USB port on Raspberry Pi (it doesn’t matter which port you use).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569" t="8592" b="9661"/>
          <a:stretch/>
        </p:blipFill>
        <p:spPr>
          <a:xfrm>
            <a:off x="5499463" y="3187337"/>
            <a:ext cx="6272348" cy="2873830"/>
          </a:xfrm>
          <a:prstGeom prst="rect">
            <a:avLst/>
          </a:prstGeom>
        </p:spPr>
      </p:pic>
    </p:spTree>
    <p:extLst>
      <p:ext uri="{BB962C8B-B14F-4D97-AF65-F5344CB8AC3E}">
        <p14:creationId xmlns:p14="http://schemas.microsoft.com/office/powerpoint/2010/main" val="1288851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r>
              <a:rPr lang="en-US" dirty="0" smtClean="0"/>
              <a:t>Connect your Raspberry Pi</a:t>
            </a:r>
          </a:p>
          <a:p>
            <a:pPr lvl="1"/>
            <a:r>
              <a:rPr lang="en-US" dirty="0" smtClean="0"/>
              <a:t>Connect the keyboard in the same way.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225" y="2743200"/>
            <a:ext cx="8029575" cy="4114800"/>
          </a:xfrm>
          <a:prstGeom prst="rect">
            <a:avLst/>
          </a:prstGeom>
        </p:spPr>
      </p:pic>
    </p:spTree>
    <p:extLst>
      <p:ext uri="{BB962C8B-B14F-4D97-AF65-F5344CB8AC3E}">
        <p14:creationId xmlns:p14="http://schemas.microsoft.com/office/powerpoint/2010/main" val="1112774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a:xfrm>
            <a:off x="838200" y="1825625"/>
            <a:ext cx="5053149" cy="4351338"/>
          </a:xfrm>
        </p:spPr>
        <p:txBody>
          <a:bodyPr>
            <a:normAutofit fontScale="92500" lnSpcReduction="10000"/>
          </a:bodyPr>
          <a:lstStyle/>
          <a:p>
            <a:pPr algn="just"/>
            <a:r>
              <a:rPr lang="en-US" dirty="0" smtClean="0"/>
              <a:t>Connect your Raspberry Pi</a:t>
            </a:r>
          </a:p>
          <a:p>
            <a:pPr lvl="1" algn="just"/>
            <a:r>
              <a:rPr lang="en-US" dirty="0" smtClean="0"/>
              <a:t>Make sure your screen is plugged into a wall socket and switched on.</a:t>
            </a:r>
          </a:p>
          <a:p>
            <a:pPr lvl="1" algn="just"/>
            <a:r>
              <a:rPr lang="en-US" dirty="0" smtClean="0"/>
              <a:t>Look at the HDMI port(s) on the Raspberry Pi — notice that they have a flat side on top.</a:t>
            </a:r>
          </a:p>
          <a:p>
            <a:pPr lvl="1" algn="just"/>
            <a:r>
              <a:rPr lang="en-US" dirty="0" smtClean="0"/>
              <a:t>Use a cable to connect the screen to Raspberry Pi’s HDMI port — use an adapter if necessary.</a:t>
            </a:r>
          </a:p>
          <a:p>
            <a:pPr lvl="1" algn="just"/>
            <a:r>
              <a:rPr lang="en-US" dirty="0" smtClean="0"/>
              <a:t>Raspberry Pi 4 : Connect your screen to the first of Raspberry Pi 4’s HDMI ports, labelled HDMI0.</a:t>
            </a:r>
          </a:p>
          <a:p>
            <a:pPr lvl="1" algn="just"/>
            <a:r>
              <a:rPr lang="en-US" dirty="0" smtClean="0"/>
              <a:t>You can connect an optional second screen in the same way.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995" y="1690688"/>
            <a:ext cx="4180651" cy="26482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995" y="3666445"/>
            <a:ext cx="3963233" cy="2510518"/>
          </a:xfrm>
          <a:prstGeom prst="rect">
            <a:avLst/>
          </a:prstGeom>
        </p:spPr>
      </p:pic>
    </p:spTree>
    <p:extLst>
      <p:ext uri="{BB962C8B-B14F-4D97-AF65-F5344CB8AC3E}">
        <p14:creationId xmlns:p14="http://schemas.microsoft.com/office/powerpoint/2010/main" val="3193684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a:xfrm>
            <a:off x="838200" y="1825625"/>
            <a:ext cx="5053149" cy="4351338"/>
          </a:xfrm>
        </p:spPr>
        <p:txBody>
          <a:bodyPr>
            <a:normAutofit fontScale="92500" lnSpcReduction="20000"/>
          </a:bodyPr>
          <a:lstStyle/>
          <a:p>
            <a:pPr algn="just"/>
            <a:r>
              <a:rPr lang="en-US" dirty="0" smtClean="0"/>
              <a:t>Connect your Raspberry Pi</a:t>
            </a:r>
          </a:p>
          <a:p>
            <a:pPr lvl="1" algn="just"/>
            <a:r>
              <a:rPr lang="en-US" dirty="0" smtClean="0"/>
              <a:t>Make sure your screen is plugged into a wall socket and switched on.</a:t>
            </a:r>
          </a:p>
          <a:p>
            <a:pPr lvl="1" algn="just"/>
            <a:r>
              <a:rPr lang="en-US" dirty="0" smtClean="0"/>
              <a:t>Look at the HDMI port(s) on the Raspberry Pi — notice that they have a flat side on top.</a:t>
            </a:r>
          </a:p>
          <a:p>
            <a:pPr lvl="1" algn="just"/>
            <a:r>
              <a:rPr lang="en-US" dirty="0" smtClean="0"/>
              <a:t>Use a cable to connect the screen to Raspberry Pi’s HDMI port — use an adapter if necessary.</a:t>
            </a:r>
          </a:p>
          <a:p>
            <a:pPr lvl="1" algn="just"/>
            <a:r>
              <a:rPr lang="en-US" dirty="0" smtClean="0"/>
              <a:t>Raspberry Pi 1, 2, 3</a:t>
            </a:r>
          </a:p>
          <a:p>
            <a:pPr lvl="1" algn="just"/>
            <a:r>
              <a:rPr lang="en-US" dirty="0" smtClean="0"/>
              <a:t>Connect your screen to the single HDMI port.</a:t>
            </a:r>
          </a:p>
          <a:p>
            <a:pPr lvl="1" algn="just"/>
            <a:r>
              <a:rPr lang="en-US" b="1" dirty="0" smtClean="0"/>
              <a:t>Note:</a:t>
            </a:r>
            <a:r>
              <a:rPr lang="en-US" dirty="0" smtClean="0"/>
              <a:t> nothing will display on the screen, because your Raspberry Pi is not running yet.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349" y="1825625"/>
            <a:ext cx="5038099" cy="3566160"/>
          </a:xfrm>
          <a:prstGeom prst="rect">
            <a:avLst/>
          </a:prstGeom>
        </p:spPr>
      </p:pic>
    </p:spTree>
    <p:extLst>
      <p:ext uri="{BB962C8B-B14F-4D97-AF65-F5344CB8AC3E}">
        <p14:creationId xmlns:p14="http://schemas.microsoft.com/office/powerpoint/2010/main" val="262403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Introduction to Raspberry Pi</a:t>
            </a:r>
          </a:p>
          <a:p>
            <a:r>
              <a:rPr lang="en-US" dirty="0" smtClean="0">
                <a:solidFill>
                  <a:srgbClr val="FF0000"/>
                </a:solidFill>
              </a:rPr>
              <a:t>Why Raspberry pi</a:t>
            </a:r>
          </a:p>
          <a:p>
            <a:r>
              <a:rPr lang="en-US" dirty="0" smtClean="0"/>
              <a:t>Features of Raspberry pi</a:t>
            </a:r>
          </a:p>
          <a:p>
            <a:r>
              <a:rPr lang="en-US" dirty="0" smtClean="0"/>
              <a:t>Different uses of Raspberry pi</a:t>
            </a:r>
          </a:p>
          <a:p>
            <a:r>
              <a:rPr lang="en-US" dirty="0" smtClean="0"/>
              <a:t>Different Versions of Raspberry pi</a:t>
            </a:r>
          </a:p>
          <a:p>
            <a:r>
              <a:rPr lang="en-US" dirty="0" smtClean="0"/>
              <a:t>Different components of the Board</a:t>
            </a:r>
          </a:p>
          <a:p>
            <a:r>
              <a:rPr lang="en-US" dirty="0" smtClean="0"/>
              <a:t>Basic set up and first boot configuration</a:t>
            </a:r>
          </a:p>
          <a:p>
            <a:endParaRPr lang="en-US" dirty="0"/>
          </a:p>
        </p:txBody>
      </p:sp>
    </p:spTree>
    <p:extLst>
      <p:ext uri="{BB962C8B-B14F-4D97-AF65-F5344CB8AC3E}">
        <p14:creationId xmlns:p14="http://schemas.microsoft.com/office/powerpoint/2010/main" val="420780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a:xfrm>
            <a:off x="838200" y="1825625"/>
            <a:ext cx="4609011" cy="4351338"/>
          </a:xfrm>
        </p:spPr>
        <p:txBody>
          <a:bodyPr>
            <a:normAutofit lnSpcReduction="10000"/>
          </a:bodyPr>
          <a:lstStyle/>
          <a:p>
            <a:pPr algn="just"/>
            <a:r>
              <a:rPr lang="en-US" dirty="0" smtClean="0"/>
              <a:t>Connect your Raspberry Pi</a:t>
            </a:r>
          </a:p>
          <a:p>
            <a:pPr lvl="1" algn="just"/>
            <a:r>
              <a:rPr lang="en-US" dirty="0" smtClean="0"/>
              <a:t>If you want to connect your Raspberry Pi to the internet via Ethernet, use an Ethernet cable to connect the Ethernet port on Raspberry Pi to an Ethernet socket on the wall or on your internet router. </a:t>
            </a:r>
          </a:p>
          <a:p>
            <a:pPr lvl="1" algn="just"/>
            <a:r>
              <a:rPr lang="en-US" dirty="0" smtClean="0"/>
              <a:t>You don’t need to do this if you want to use wireless connectivity, or if you don’t want to connect to the internet.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056183" cy="3202849"/>
          </a:xfrm>
          <a:prstGeom prst="rect">
            <a:avLst/>
          </a:prstGeom>
        </p:spPr>
      </p:pic>
    </p:spTree>
    <p:extLst>
      <p:ext uri="{BB962C8B-B14F-4D97-AF65-F5344CB8AC3E}">
        <p14:creationId xmlns:p14="http://schemas.microsoft.com/office/powerpoint/2010/main" val="2165149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a:xfrm>
            <a:off x="838200" y="1825625"/>
            <a:ext cx="4609011" cy="4351338"/>
          </a:xfrm>
        </p:spPr>
        <p:txBody>
          <a:bodyPr>
            <a:normAutofit/>
          </a:bodyPr>
          <a:lstStyle/>
          <a:p>
            <a:pPr algn="just"/>
            <a:r>
              <a:rPr lang="en-US" dirty="0" smtClean="0"/>
              <a:t>Connect your Raspberry Pi</a:t>
            </a:r>
          </a:p>
          <a:p>
            <a:pPr lvl="1" algn="just"/>
            <a:r>
              <a:rPr lang="en-US" dirty="0" smtClean="0"/>
              <a:t>If the screen you are using has speakers, sound will play through those. Alternatively, connect headphones or speakers to the audio port if you prefer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880" y="1825625"/>
            <a:ext cx="4953075" cy="3137535"/>
          </a:xfrm>
          <a:prstGeom prst="rect">
            <a:avLst/>
          </a:prstGeom>
        </p:spPr>
      </p:pic>
    </p:spTree>
    <p:extLst>
      <p:ext uri="{BB962C8B-B14F-4D97-AF65-F5344CB8AC3E}">
        <p14:creationId xmlns:p14="http://schemas.microsoft.com/office/powerpoint/2010/main" val="40228996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a:xfrm>
            <a:off x="838200" y="1825625"/>
            <a:ext cx="4060371" cy="4351338"/>
          </a:xfrm>
        </p:spPr>
        <p:txBody>
          <a:bodyPr/>
          <a:lstStyle/>
          <a:p>
            <a:pPr algn="just"/>
            <a:r>
              <a:rPr lang="en-US" dirty="0" smtClean="0"/>
              <a:t>Start up your Raspberry Pi</a:t>
            </a:r>
          </a:p>
          <a:p>
            <a:pPr lvl="1" algn="just"/>
            <a:r>
              <a:rPr lang="en-US" dirty="0" smtClean="0"/>
              <a:t>Your Raspberry Pi doesn’t have a power switch: as soon as you connect it to a power outlet, it will turn on.</a:t>
            </a:r>
          </a:p>
          <a:p>
            <a:pPr lvl="1" algn="just"/>
            <a:r>
              <a:rPr lang="en-US" dirty="0" smtClean="0"/>
              <a:t>Plug the USB power supply into a socket and connect it to your Raspberry Pi’s power port.</a:t>
            </a:r>
          </a:p>
          <a:p>
            <a:pPr lvl="1"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468" y="1825625"/>
            <a:ext cx="5212216" cy="3301688"/>
          </a:xfrm>
          <a:prstGeom prst="rect">
            <a:avLst/>
          </a:prstGeom>
        </p:spPr>
      </p:pic>
    </p:spTree>
    <p:extLst>
      <p:ext uri="{BB962C8B-B14F-4D97-AF65-F5344CB8AC3E}">
        <p14:creationId xmlns:p14="http://schemas.microsoft.com/office/powerpoint/2010/main" val="4209627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pPr algn="just"/>
            <a:r>
              <a:rPr lang="en-US" dirty="0" smtClean="0"/>
              <a:t>Start up your Raspberry Pi</a:t>
            </a:r>
          </a:p>
          <a:p>
            <a:pPr lvl="1" algn="just"/>
            <a:r>
              <a:rPr lang="en-US" dirty="0" smtClean="0"/>
              <a:t>You should see a red LED light up on the Raspberry Pi, which indicates that Raspberry Pi is connected to power. </a:t>
            </a:r>
          </a:p>
          <a:p>
            <a:pPr lvl="1" algn="just"/>
            <a:r>
              <a:rPr lang="en-US" dirty="0" smtClean="0"/>
              <a:t>As it starts up (this is also called booting), you will see raspberries appear in the top left-hand corner of your screen.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909" y="4065623"/>
            <a:ext cx="5933713" cy="1797438"/>
          </a:xfrm>
          <a:prstGeom prst="rect">
            <a:avLst/>
          </a:prstGeom>
        </p:spPr>
      </p:pic>
    </p:spTree>
    <p:extLst>
      <p:ext uri="{BB962C8B-B14F-4D97-AF65-F5344CB8AC3E}">
        <p14:creationId xmlns:p14="http://schemas.microsoft.com/office/powerpoint/2010/main" val="34475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r>
              <a:rPr lang="en-US" dirty="0" smtClean="0"/>
              <a:t>Start up your Raspberry Pi</a:t>
            </a:r>
          </a:p>
          <a:p>
            <a:pPr lvl="1"/>
            <a:r>
              <a:rPr lang="en-US" dirty="0" smtClean="0"/>
              <a:t>After a few seconds the </a:t>
            </a:r>
            <a:r>
              <a:rPr lang="en-US" dirty="0" err="1" smtClean="0"/>
              <a:t>Raspbian</a:t>
            </a:r>
            <a:r>
              <a:rPr lang="en-US" dirty="0" smtClean="0"/>
              <a:t> Desktop will appear.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794" y="2769325"/>
            <a:ext cx="6920411" cy="3892731"/>
          </a:xfrm>
          <a:prstGeom prst="rect">
            <a:avLst/>
          </a:prstGeom>
        </p:spPr>
      </p:pic>
    </p:spTree>
    <p:extLst>
      <p:ext uri="{BB962C8B-B14F-4D97-AF65-F5344CB8AC3E}">
        <p14:creationId xmlns:p14="http://schemas.microsoft.com/office/powerpoint/2010/main" val="12713381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a:xfrm>
            <a:off x="838200" y="1825625"/>
            <a:ext cx="4870269" cy="4351338"/>
          </a:xfrm>
        </p:spPr>
        <p:txBody>
          <a:bodyPr/>
          <a:lstStyle/>
          <a:p>
            <a:pPr algn="just"/>
            <a:r>
              <a:rPr lang="en-US" dirty="0" smtClean="0"/>
              <a:t>Finish the setup</a:t>
            </a:r>
          </a:p>
          <a:p>
            <a:pPr lvl="1" algn="just"/>
            <a:r>
              <a:rPr lang="en-US" dirty="0" smtClean="0"/>
              <a:t>When you start your Raspberry Pi for the first time, the Welcome to Raspberry Pi application will pop up and guide you through the initial setup.</a:t>
            </a:r>
          </a:p>
          <a:p>
            <a:pPr lvl="1" algn="just"/>
            <a:r>
              <a:rPr lang="en-US" dirty="0" smtClean="0"/>
              <a:t>Click </a:t>
            </a:r>
            <a:r>
              <a:rPr lang="en-US" b="1" dirty="0" smtClean="0"/>
              <a:t>Next</a:t>
            </a:r>
            <a:r>
              <a:rPr lang="en-US" dirty="0" smtClean="0"/>
              <a:t> to start the setup.</a:t>
            </a:r>
          </a:p>
          <a:p>
            <a:pPr lvl="1" algn="just"/>
            <a:r>
              <a:rPr lang="en-US" dirty="0" smtClean="0"/>
              <a:t>Set your </a:t>
            </a:r>
            <a:r>
              <a:rPr lang="en-US" b="1" dirty="0" smtClean="0"/>
              <a:t>Country</a:t>
            </a:r>
            <a:r>
              <a:rPr lang="en-US" dirty="0" smtClean="0"/>
              <a:t>, </a:t>
            </a:r>
            <a:r>
              <a:rPr lang="en-US" b="1" dirty="0" smtClean="0"/>
              <a:t>Language</a:t>
            </a:r>
            <a:r>
              <a:rPr lang="en-US" dirty="0" smtClean="0"/>
              <a:t>, and </a:t>
            </a:r>
            <a:r>
              <a:rPr lang="en-US" b="1" dirty="0" err="1" smtClean="0"/>
              <a:t>Timezone</a:t>
            </a:r>
            <a:r>
              <a:rPr lang="en-US" dirty="0" smtClean="0"/>
              <a:t>, then click </a:t>
            </a:r>
            <a:r>
              <a:rPr lang="en-US" b="1" dirty="0" smtClean="0"/>
              <a:t>Next</a:t>
            </a:r>
            <a:r>
              <a:rPr lang="en-US" dirty="0" smtClean="0"/>
              <a:t> again.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8766" y="1825625"/>
            <a:ext cx="4744112" cy="3219899"/>
          </a:xfrm>
          <a:prstGeom prst="rect">
            <a:avLst/>
          </a:prstGeom>
        </p:spPr>
      </p:pic>
    </p:spTree>
    <p:extLst>
      <p:ext uri="{BB962C8B-B14F-4D97-AF65-F5344CB8AC3E}">
        <p14:creationId xmlns:p14="http://schemas.microsoft.com/office/powerpoint/2010/main" val="524600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r>
              <a:rPr lang="en-US" dirty="0" smtClean="0"/>
              <a:t>Finish the setup</a:t>
            </a:r>
          </a:p>
          <a:p>
            <a:pPr lvl="1"/>
            <a:r>
              <a:rPr lang="en-US" dirty="0" smtClean="0"/>
              <a:t>Enter a new password for your Raspberry Pi and click Next.</a:t>
            </a:r>
          </a:p>
          <a:p>
            <a:pPr lvl="1"/>
            <a:r>
              <a:rPr lang="en-US" dirty="0" smtClean="0"/>
              <a:t>pi wizard password.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944" y="3334341"/>
            <a:ext cx="4744112" cy="3219899"/>
          </a:xfrm>
          <a:prstGeom prst="rect">
            <a:avLst/>
          </a:prstGeom>
        </p:spPr>
      </p:pic>
    </p:spTree>
    <p:extLst>
      <p:ext uri="{BB962C8B-B14F-4D97-AF65-F5344CB8AC3E}">
        <p14:creationId xmlns:p14="http://schemas.microsoft.com/office/powerpoint/2010/main" val="3040327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r>
              <a:rPr lang="en-US" dirty="0" smtClean="0"/>
              <a:t>Finish the setup</a:t>
            </a:r>
          </a:p>
          <a:p>
            <a:pPr lvl="1"/>
            <a:r>
              <a:rPr lang="en-US" dirty="0" smtClean="0"/>
              <a:t>Connect to your </a:t>
            </a:r>
            <a:r>
              <a:rPr lang="en-US" dirty="0" err="1" smtClean="0"/>
              <a:t>WiFi</a:t>
            </a:r>
            <a:r>
              <a:rPr lang="en-US" dirty="0" smtClean="0"/>
              <a:t> network by selecting its name, entering the password, and clicking Next.</a:t>
            </a:r>
          </a:p>
          <a:p>
            <a:pPr lvl="1"/>
            <a:r>
              <a:rPr lang="en-US" b="1" dirty="0" smtClean="0"/>
              <a:t>Note:</a:t>
            </a:r>
            <a:r>
              <a:rPr lang="en-US" dirty="0" smtClean="0"/>
              <a:t> if your Raspberry Pi model doesn’t have wireless connectivity, you won’t see this screen.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245" y="3573023"/>
            <a:ext cx="4392445" cy="2981217"/>
          </a:xfrm>
          <a:prstGeom prst="rect">
            <a:avLst/>
          </a:prstGeom>
        </p:spPr>
      </p:pic>
    </p:spTree>
    <p:extLst>
      <p:ext uri="{BB962C8B-B14F-4D97-AF65-F5344CB8AC3E}">
        <p14:creationId xmlns:p14="http://schemas.microsoft.com/office/powerpoint/2010/main" val="303871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Basic set up and first boot configuration</a:t>
            </a:r>
            <a:endParaRPr lang="en-US" dirty="0"/>
          </a:p>
        </p:txBody>
      </p:sp>
      <p:sp>
        <p:nvSpPr>
          <p:cNvPr id="3" name="Content Placeholder 2"/>
          <p:cNvSpPr>
            <a:spLocks noGrp="1"/>
          </p:cNvSpPr>
          <p:nvPr>
            <p:ph idx="1"/>
          </p:nvPr>
        </p:nvSpPr>
        <p:spPr/>
        <p:txBody>
          <a:bodyPr/>
          <a:lstStyle/>
          <a:p>
            <a:r>
              <a:rPr lang="en-US" dirty="0" smtClean="0"/>
              <a:t>Finish the setup</a:t>
            </a:r>
          </a:p>
          <a:p>
            <a:pPr lvl="1"/>
            <a:r>
              <a:rPr lang="en-US" dirty="0" smtClean="0"/>
              <a:t>Click Next let the wizard check for updates to </a:t>
            </a:r>
            <a:r>
              <a:rPr lang="en-US" dirty="0" err="1" smtClean="0"/>
              <a:t>Raspbian</a:t>
            </a:r>
            <a:r>
              <a:rPr lang="en-US" dirty="0" smtClean="0"/>
              <a:t> and install them (this might take a little while).</a:t>
            </a:r>
          </a:p>
          <a:p>
            <a:pPr lvl="1"/>
            <a:r>
              <a:rPr lang="en-US" dirty="0" smtClean="0"/>
              <a:t>Click Done or Reboot to finish the setup.</a:t>
            </a:r>
          </a:p>
          <a:p>
            <a:pPr lvl="1"/>
            <a:r>
              <a:rPr lang="en-US" dirty="0" smtClean="0"/>
              <a:t>Note: you will only need to reboot if that’s necessary to complete an update.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27417"/>
            <a:ext cx="4195728" cy="28477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250" y="3827417"/>
            <a:ext cx="4153989" cy="2819374"/>
          </a:xfrm>
          <a:prstGeom prst="rect">
            <a:avLst/>
          </a:prstGeom>
        </p:spPr>
      </p:pic>
      <p:sp>
        <p:nvSpPr>
          <p:cNvPr id="6" name="TextBox 5"/>
          <p:cNvSpPr txBox="1"/>
          <p:nvPr/>
        </p:nvSpPr>
        <p:spPr>
          <a:xfrm>
            <a:off x="5499463" y="4650377"/>
            <a:ext cx="1175657" cy="1107996"/>
          </a:xfrm>
          <a:prstGeom prst="rect">
            <a:avLst/>
          </a:prstGeom>
          <a:noFill/>
        </p:spPr>
        <p:txBody>
          <a:bodyPr wrap="square" rtlCol="0">
            <a:spAutoFit/>
          </a:bodyPr>
          <a:lstStyle/>
          <a:p>
            <a:r>
              <a:rPr lang="en-US" sz="6600" dirty="0" smtClean="0">
                <a:sym typeface="Wingdings" panose="05000000000000000000" pitchFamily="2" charset="2"/>
              </a:rPr>
              <a:t></a:t>
            </a:r>
            <a:endParaRPr lang="en-US" sz="6600" dirty="0"/>
          </a:p>
        </p:txBody>
      </p:sp>
    </p:spTree>
    <p:extLst>
      <p:ext uri="{BB962C8B-B14F-4D97-AF65-F5344CB8AC3E}">
        <p14:creationId xmlns:p14="http://schemas.microsoft.com/office/powerpoint/2010/main" val="405500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Raspberry pi</a:t>
            </a:r>
            <a:endParaRPr lang="en-US" dirty="0"/>
          </a:p>
        </p:txBody>
      </p:sp>
      <p:sp>
        <p:nvSpPr>
          <p:cNvPr id="3" name="Content Placeholder 2"/>
          <p:cNvSpPr>
            <a:spLocks noGrp="1"/>
          </p:cNvSpPr>
          <p:nvPr>
            <p:ph idx="1"/>
          </p:nvPr>
        </p:nvSpPr>
        <p:spPr/>
        <p:txBody>
          <a:bodyPr/>
          <a:lstStyle/>
          <a:p>
            <a:pPr algn="just"/>
            <a:r>
              <a:rPr lang="en-US" dirty="0" smtClean="0"/>
              <a:t>Raspberry pi is mostly used to provide low cost, high performance computers. </a:t>
            </a:r>
          </a:p>
          <a:p>
            <a:pPr algn="just"/>
            <a:r>
              <a:rPr lang="en-US" dirty="0" smtClean="0"/>
              <a:t>Enable people to learn to use computers, learn coding and solve various problems related to automation.  </a:t>
            </a:r>
          </a:p>
          <a:p>
            <a:pPr algn="just"/>
            <a:r>
              <a:rPr lang="en-US" dirty="0" smtClean="0"/>
              <a:t>The Raspberry Pi Foundation earns by selling these computers and uses this money in developing free educational material to help people learn computers and making things with computer. </a:t>
            </a:r>
            <a:endParaRPr lang="en-US" dirty="0"/>
          </a:p>
        </p:txBody>
      </p:sp>
    </p:spTree>
    <p:extLst>
      <p:ext uri="{BB962C8B-B14F-4D97-AF65-F5344CB8AC3E}">
        <p14:creationId xmlns:p14="http://schemas.microsoft.com/office/powerpoint/2010/main" val="272613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Raspberry pi</a:t>
            </a:r>
            <a:endParaRPr lang="en-US" dirty="0"/>
          </a:p>
        </p:txBody>
      </p:sp>
      <p:sp>
        <p:nvSpPr>
          <p:cNvPr id="3" name="Content Placeholder 2"/>
          <p:cNvSpPr>
            <a:spLocks noGrp="1"/>
          </p:cNvSpPr>
          <p:nvPr>
            <p:ph idx="1"/>
          </p:nvPr>
        </p:nvSpPr>
        <p:spPr/>
        <p:txBody>
          <a:bodyPr/>
          <a:lstStyle/>
          <a:p>
            <a:pPr algn="just"/>
            <a:r>
              <a:rPr lang="en-US" dirty="0" smtClean="0"/>
              <a:t>Is Raspberry Pi open source?</a:t>
            </a:r>
          </a:p>
          <a:p>
            <a:pPr lvl="1" algn="just"/>
            <a:r>
              <a:rPr lang="en-US" dirty="0" smtClean="0"/>
              <a:t>The Raspberry Pi operates in the open source ecosystem: it runs Linux (a variety of distributions), and its main supported operating system, </a:t>
            </a:r>
            <a:r>
              <a:rPr lang="en-US" dirty="0" err="1" smtClean="0"/>
              <a:t>Raspbian</a:t>
            </a:r>
            <a:r>
              <a:rPr lang="en-US" dirty="0" smtClean="0"/>
              <a:t>, is open source and runs a suite of open source software. </a:t>
            </a:r>
          </a:p>
          <a:p>
            <a:pPr lvl="1" algn="just"/>
            <a:r>
              <a:rPr lang="en-US" dirty="0" smtClean="0"/>
              <a:t>The Raspberry Pi Foundation contributes to the Linux kernel and various other open source projects as well as releasing much of its own software as open source.</a:t>
            </a:r>
          </a:p>
          <a:p>
            <a:pPr lvl="1" algn="just"/>
            <a:r>
              <a:rPr lang="en-US" dirty="0" smtClean="0"/>
              <a:t>The Raspberry Pi's schematics are released, but the board itself is not open hardware. </a:t>
            </a:r>
          </a:p>
          <a:p>
            <a:pPr lvl="1" algn="just"/>
            <a:r>
              <a:rPr lang="en-US" dirty="0" smtClean="0"/>
              <a:t>The Raspberry Pi Foundation relies on income from the sale of Raspberry </a:t>
            </a:r>
            <a:r>
              <a:rPr lang="en-US" dirty="0" err="1" smtClean="0"/>
              <a:t>Pis</a:t>
            </a:r>
            <a:r>
              <a:rPr lang="en-US" dirty="0" smtClean="0"/>
              <a:t> to do its charitable work.</a:t>
            </a:r>
            <a:endParaRPr lang="en-US" dirty="0"/>
          </a:p>
        </p:txBody>
      </p:sp>
    </p:spTree>
    <p:extLst>
      <p:ext uri="{BB962C8B-B14F-4D97-AF65-F5344CB8AC3E}">
        <p14:creationId xmlns:p14="http://schemas.microsoft.com/office/powerpoint/2010/main" val="363272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Introduction to Raspberry Pi</a:t>
            </a:r>
          </a:p>
          <a:p>
            <a:r>
              <a:rPr lang="en-US" dirty="0"/>
              <a:t>Why Raspberry pi</a:t>
            </a:r>
          </a:p>
          <a:p>
            <a:r>
              <a:rPr lang="en-US" dirty="0" smtClean="0">
                <a:solidFill>
                  <a:srgbClr val="FF0000"/>
                </a:solidFill>
              </a:rPr>
              <a:t>Features of Raspberry pi</a:t>
            </a:r>
          </a:p>
          <a:p>
            <a:r>
              <a:rPr lang="en-US" dirty="0" smtClean="0"/>
              <a:t>Different uses of Raspberry pi</a:t>
            </a:r>
          </a:p>
          <a:p>
            <a:r>
              <a:rPr lang="en-US" dirty="0" smtClean="0"/>
              <a:t>Different Versions of Raspberry pi</a:t>
            </a:r>
          </a:p>
          <a:p>
            <a:r>
              <a:rPr lang="en-US" dirty="0" smtClean="0"/>
              <a:t>Different components of the Board</a:t>
            </a:r>
          </a:p>
          <a:p>
            <a:r>
              <a:rPr lang="en-US" dirty="0" smtClean="0"/>
              <a:t>Basic set up and first boot configuration</a:t>
            </a:r>
          </a:p>
          <a:p>
            <a:endParaRPr lang="en-US" dirty="0"/>
          </a:p>
        </p:txBody>
      </p:sp>
    </p:spTree>
    <p:extLst>
      <p:ext uri="{BB962C8B-B14F-4D97-AF65-F5344CB8AC3E}">
        <p14:creationId xmlns:p14="http://schemas.microsoft.com/office/powerpoint/2010/main" val="297817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Features of Raspberry pi</a:t>
            </a:r>
            <a:endParaRPr lang="en-US" dirty="0"/>
          </a:p>
        </p:txBody>
      </p:sp>
      <p:sp>
        <p:nvSpPr>
          <p:cNvPr id="3" name="Content Placeholder 2"/>
          <p:cNvSpPr>
            <a:spLocks noGrp="1"/>
          </p:cNvSpPr>
          <p:nvPr>
            <p:ph idx="1"/>
          </p:nvPr>
        </p:nvSpPr>
        <p:spPr/>
        <p:txBody>
          <a:bodyPr/>
          <a:lstStyle/>
          <a:p>
            <a:pPr algn="just"/>
            <a:r>
              <a:rPr lang="en-US" dirty="0" smtClean="0"/>
              <a:t>It features a full-fledged computer that is as big as a credit card. </a:t>
            </a:r>
          </a:p>
          <a:p>
            <a:pPr algn="just"/>
            <a:r>
              <a:rPr lang="en-US" dirty="0" smtClean="0"/>
              <a:t>It has features to do almost everything that a  computer can do. </a:t>
            </a:r>
          </a:p>
          <a:p>
            <a:pPr algn="just"/>
            <a:r>
              <a:rPr lang="en-US" dirty="0" smtClean="0"/>
              <a:t>You can make a database server, a web server, a music system from it.</a:t>
            </a:r>
          </a:p>
          <a:p>
            <a:pPr algn="just"/>
            <a:r>
              <a:rPr lang="en-US" dirty="0" smtClean="0"/>
              <a:t>You can also use it to watch videos with up to 4K resolution in up to 2 screens at the same time. </a:t>
            </a:r>
          </a:p>
          <a:p>
            <a:pPr algn="just"/>
            <a:r>
              <a:rPr lang="en-US" dirty="0" smtClean="0"/>
              <a:t>Raspberry Pi can replace most microcontrollers and development boards with its features. </a:t>
            </a:r>
            <a:endParaRPr lang="en-US" dirty="0"/>
          </a:p>
        </p:txBody>
      </p:sp>
    </p:spTree>
    <p:extLst>
      <p:ext uri="{BB962C8B-B14F-4D97-AF65-F5344CB8AC3E}">
        <p14:creationId xmlns:p14="http://schemas.microsoft.com/office/powerpoint/2010/main" val="3075952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2665</TotalTime>
  <Words>4155</Words>
  <Application>Microsoft Office PowerPoint</Application>
  <PresentationFormat>Widescreen</PresentationFormat>
  <Paragraphs>331</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Wingdings</vt:lpstr>
      <vt:lpstr>Office Theme</vt:lpstr>
      <vt:lpstr>Unit 1 – Introduction to Raspberry Pi</vt:lpstr>
      <vt:lpstr>Contents</vt:lpstr>
      <vt:lpstr>Introduction to Raspberry Pi</vt:lpstr>
      <vt:lpstr>Introduction to Raspberry Pi</vt:lpstr>
      <vt:lpstr>Contents</vt:lpstr>
      <vt:lpstr>Why Raspberry pi</vt:lpstr>
      <vt:lpstr>Why Raspberry pi</vt:lpstr>
      <vt:lpstr>Contents</vt:lpstr>
      <vt:lpstr>Features of Raspberry pi</vt:lpstr>
      <vt:lpstr>Features of Raspberry pi</vt:lpstr>
      <vt:lpstr>Features of Raspberry pi</vt:lpstr>
      <vt:lpstr>Contents</vt:lpstr>
      <vt:lpstr>Different uses of Raspberry pi</vt:lpstr>
      <vt:lpstr>Different uses of Raspberry pi</vt:lpstr>
      <vt:lpstr>Contents</vt:lpstr>
      <vt:lpstr>Different Versions of Raspberry pi</vt:lpstr>
      <vt:lpstr>Different Versions of Raspberry pi</vt:lpstr>
      <vt:lpstr>Different Versions of Raspberry pi</vt:lpstr>
      <vt:lpstr>Different Versions of Raspberry pi</vt:lpstr>
      <vt:lpstr>Contents</vt:lpstr>
      <vt:lpstr>Different components of the Board</vt:lpstr>
      <vt:lpstr>Different components of the Board</vt:lpstr>
      <vt:lpstr>Different components of the Board</vt:lpstr>
      <vt:lpstr>Different components of the Board</vt:lpstr>
      <vt:lpstr>Different components of the Board</vt:lpstr>
      <vt:lpstr>Different components of the Board</vt:lpstr>
      <vt:lpstr>Different components of the Board</vt:lpstr>
      <vt:lpstr>Different components of the Board</vt:lpstr>
      <vt:lpstr>Different components of the Board</vt:lpstr>
      <vt:lpstr>Different components of the Board</vt:lpstr>
      <vt:lpstr>Different components of the Board</vt:lpstr>
      <vt:lpstr>Different components of the Board</vt:lpstr>
      <vt:lpstr>Different components of the Board</vt:lpstr>
      <vt:lpstr>Different components of the Board</vt:lpstr>
      <vt:lpstr>Different components of the Board</vt:lpstr>
      <vt:lpstr>Different components of the Board</vt:lpstr>
      <vt:lpstr>Contents</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lpstr>Basic set up and first boot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Introduction to Raspberry Pi</dc:title>
  <dc:creator>f1cmpica-1</dc:creator>
  <cp:lastModifiedBy>f1cmpica-1</cp:lastModifiedBy>
  <cp:revision>103</cp:revision>
  <dcterms:created xsi:type="dcterms:W3CDTF">2019-12-03T09:36:20Z</dcterms:created>
  <dcterms:modified xsi:type="dcterms:W3CDTF">2019-12-05T06:01:43Z</dcterms:modified>
</cp:coreProperties>
</file>