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9" r:id="rId54"/>
    <p:sldId id="310" r:id="rId55"/>
    <p:sldId id="311" r:id="rId56"/>
    <p:sldId id="313" r:id="rId57"/>
    <p:sldId id="314" r:id="rId58"/>
    <p:sldId id="315" r:id="rId59"/>
    <p:sldId id="316" r:id="rId60"/>
    <p:sldId id="318" r:id="rId61"/>
    <p:sldId id="312" r:id="rId62"/>
    <p:sldId id="320" r:id="rId63"/>
    <p:sldId id="321" r:id="rId64"/>
    <p:sldId id="317" r:id="rId65"/>
    <p:sldId id="319" r:id="rId66"/>
    <p:sldId id="322" r:id="rId67"/>
    <p:sldId id="323" r:id="rId68"/>
    <p:sldId id="324" r:id="rId69"/>
    <p:sldId id="325" r:id="rId70"/>
    <p:sldId id="326" r:id="rId71"/>
    <p:sldId id="327" r:id="rId72"/>
    <p:sldId id="328" r:id="rId73"/>
    <p:sldId id="329" r:id="rId74"/>
    <p:sldId id="308"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6" autoAdjust="0"/>
    <p:restoredTop sz="94660"/>
  </p:normalViewPr>
  <p:slideViewPr>
    <p:cSldViewPr snapToGrid="0">
      <p:cViewPr varScale="1">
        <p:scale>
          <a:sx n="73" d="100"/>
          <a:sy n="73" d="100"/>
        </p:scale>
        <p:origin x="4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788A57-AAAF-44FD-BEAD-04EFE23642D0}" type="datetimeFigureOut">
              <a:rPr lang="en-US" smtClean="0"/>
              <a:t>13-Dec-19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90E5BF-4B94-4DB1-9C55-9BB72CBC0C1D}" type="slidenum">
              <a:rPr lang="en-US" smtClean="0"/>
              <a:t>‹#›</a:t>
            </a:fld>
            <a:endParaRPr lang="en-US"/>
          </a:p>
        </p:txBody>
      </p:sp>
    </p:spTree>
    <p:extLst>
      <p:ext uri="{BB962C8B-B14F-4D97-AF65-F5344CB8AC3E}">
        <p14:creationId xmlns:p14="http://schemas.microsoft.com/office/powerpoint/2010/main" val="2710478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788A57-AAAF-44FD-BEAD-04EFE23642D0}" type="datetimeFigureOut">
              <a:rPr lang="en-US" smtClean="0"/>
              <a:t>13-Dec-19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90E5BF-4B94-4DB1-9C55-9BB72CBC0C1D}" type="slidenum">
              <a:rPr lang="en-US" smtClean="0"/>
              <a:t>‹#›</a:t>
            </a:fld>
            <a:endParaRPr lang="en-US"/>
          </a:p>
        </p:txBody>
      </p:sp>
    </p:spTree>
    <p:extLst>
      <p:ext uri="{BB962C8B-B14F-4D97-AF65-F5344CB8AC3E}">
        <p14:creationId xmlns:p14="http://schemas.microsoft.com/office/powerpoint/2010/main" val="1286819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788A57-AAAF-44FD-BEAD-04EFE23642D0}" type="datetimeFigureOut">
              <a:rPr lang="en-US" smtClean="0"/>
              <a:t>13-Dec-19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90E5BF-4B94-4DB1-9C55-9BB72CBC0C1D}" type="slidenum">
              <a:rPr lang="en-US" smtClean="0"/>
              <a:t>‹#›</a:t>
            </a:fld>
            <a:endParaRPr lang="en-US"/>
          </a:p>
        </p:txBody>
      </p:sp>
    </p:spTree>
    <p:extLst>
      <p:ext uri="{BB962C8B-B14F-4D97-AF65-F5344CB8AC3E}">
        <p14:creationId xmlns:p14="http://schemas.microsoft.com/office/powerpoint/2010/main" val="1788308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788A57-AAAF-44FD-BEAD-04EFE23642D0}" type="datetimeFigureOut">
              <a:rPr lang="en-US" smtClean="0"/>
              <a:t>13-Dec-19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90E5BF-4B94-4DB1-9C55-9BB72CBC0C1D}" type="slidenum">
              <a:rPr lang="en-US" smtClean="0"/>
              <a:t>‹#›</a:t>
            </a:fld>
            <a:endParaRPr lang="en-US"/>
          </a:p>
        </p:txBody>
      </p:sp>
    </p:spTree>
    <p:extLst>
      <p:ext uri="{BB962C8B-B14F-4D97-AF65-F5344CB8AC3E}">
        <p14:creationId xmlns:p14="http://schemas.microsoft.com/office/powerpoint/2010/main" val="161207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4788A57-AAAF-44FD-BEAD-04EFE23642D0}" type="datetimeFigureOut">
              <a:rPr lang="en-US" smtClean="0"/>
              <a:t>13-Dec-19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90E5BF-4B94-4DB1-9C55-9BB72CBC0C1D}" type="slidenum">
              <a:rPr lang="en-US" smtClean="0"/>
              <a:t>‹#›</a:t>
            </a:fld>
            <a:endParaRPr lang="en-US"/>
          </a:p>
        </p:txBody>
      </p:sp>
    </p:spTree>
    <p:extLst>
      <p:ext uri="{BB962C8B-B14F-4D97-AF65-F5344CB8AC3E}">
        <p14:creationId xmlns:p14="http://schemas.microsoft.com/office/powerpoint/2010/main" val="1459013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788A57-AAAF-44FD-BEAD-04EFE23642D0}" type="datetimeFigureOut">
              <a:rPr lang="en-US" smtClean="0"/>
              <a:t>13-Dec-19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90E5BF-4B94-4DB1-9C55-9BB72CBC0C1D}" type="slidenum">
              <a:rPr lang="en-US" smtClean="0"/>
              <a:t>‹#›</a:t>
            </a:fld>
            <a:endParaRPr lang="en-US"/>
          </a:p>
        </p:txBody>
      </p:sp>
    </p:spTree>
    <p:extLst>
      <p:ext uri="{BB962C8B-B14F-4D97-AF65-F5344CB8AC3E}">
        <p14:creationId xmlns:p14="http://schemas.microsoft.com/office/powerpoint/2010/main" val="1890292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788A57-AAAF-44FD-BEAD-04EFE23642D0}" type="datetimeFigureOut">
              <a:rPr lang="en-US" smtClean="0"/>
              <a:t>13-Dec-19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90E5BF-4B94-4DB1-9C55-9BB72CBC0C1D}" type="slidenum">
              <a:rPr lang="en-US" smtClean="0"/>
              <a:t>‹#›</a:t>
            </a:fld>
            <a:endParaRPr lang="en-US"/>
          </a:p>
        </p:txBody>
      </p:sp>
    </p:spTree>
    <p:extLst>
      <p:ext uri="{BB962C8B-B14F-4D97-AF65-F5344CB8AC3E}">
        <p14:creationId xmlns:p14="http://schemas.microsoft.com/office/powerpoint/2010/main" val="3811050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788A57-AAAF-44FD-BEAD-04EFE23642D0}" type="datetimeFigureOut">
              <a:rPr lang="en-US" smtClean="0"/>
              <a:t>13-Dec-19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90E5BF-4B94-4DB1-9C55-9BB72CBC0C1D}" type="slidenum">
              <a:rPr lang="en-US" smtClean="0"/>
              <a:t>‹#›</a:t>
            </a:fld>
            <a:endParaRPr lang="en-US"/>
          </a:p>
        </p:txBody>
      </p:sp>
    </p:spTree>
    <p:extLst>
      <p:ext uri="{BB962C8B-B14F-4D97-AF65-F5344CB8AC3E}">
        <p14:creationId xmlns:p14="http://schemas.microsoft.com/office/powerpoint/2010/main" val="3349352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788A57-AAAF-44FD-BEAD-04EFE23642D0}" type="datetimeFigureOut">
              <a:rPr lang="en-US" smtClean="0"/>
              <a:t>13-Dec-19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90E5BF-4B94-4DB1-9C55-9BB72CBC0C1D}" type="slidenum">
              <a:rPr lang="en-US" smtClean="0"/>
              <a:t>‹#›</a:t>
            </a:fld>
            <a:endParaRPr lang="en-US"/>
          </a:p>
        </p:txBody>
      </p:sp>
    </p:spTree>
    <p:extLst>
      <p:ext uri="{BB962C8B-B14F-4D97-AF65-F5344CB8AC3E}">
        <p14:creationId xmlns:p14="http://schemas.microsoft.com/office/powerpoint/2010/main" val="3851267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4788A57-AAAF-44FD-BEAD-04EFE23642D0}" type="datetimeFigureOut">
              <a:rPr lang="en-US" smtClean="0"/>
              <a:t>13-Dec-19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90E5BF-4B94-4DB1-9C55-9BB72CBC0C1D}" type="slidenum">
              <a:rPr lang="en-US" smtClean="0"/>
              <a:t>‹#›</a:t>
            </a:fld>
            <a:endParaRPr lang="en-US"/>
          </a:p>
        </p:txBody>
      </p:sp>
    </p:spTree>
    <p:extLst>
      <p:ext uri="{BB962C8B-B14F-4D97-AF65-F5344CB8AC3E}">
        <p14:creationId xmlns:p14="http://schemas.microsoft.com/office/powerpoint/2010/main" val="4059103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4788A57-AAAF-44FD-BEAD-04EFE23642D0}" type="datetimeFigureOut">
              <a:rPr lang="en-US" smtClean="0"/>
              <a:t>13-Dec-19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90E5BF-4B94-4DB1-9C55-9BB72CBC0C1D}" type="slidenum">
              <a:rPr lang="en-US" smtClean="0"/>
              <a:t>‹#›</a:t>
            </a:fld>
            <a:endParaRPr lang="en-US"/>
          </a:p>
        </p:txBody>
      </p:sp>
    </p:spTree>
    <p:extLst>
      <p:ext uri="{BB962C8B-B14F-4D97-AF65-F5344CB8AC3E}">
        <p14:creationId xmlns:p14="http://schemas.microsoft.com/office/powerpoint/2010/main" val="3359479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788A57-AAAF-44FD-BEAD-04EFE23642D0}" type="datetimeFigureOut">
              <a:rPr lang="en-US" smtClean="0"/>
              <a:t>13-Dec-19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90E5BF-4B94-4DB1-9C55-9BB72CBC0C1D}" type="slidenum">
              <a:rPr lang="en-US" smtClean="0"/>
              <a:t>‹#›</a:t>
            </a:fld>
            <a:endParaRPr lang="en-US"/>
          </a:p>
        </p:txBody>
      </p:sp>
    </p:spTree>
    <p:extLst>
      <p:ext uri="{BB962C8B-B14F-4D97-AF65-F5344CB8AC3E}">
        <p14:creationId xmlns:p14="http://schemas.microsoft.com/office/powerpoint/2010/main" val="3998084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3 – Raspberry Pi with Python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090105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GPIO programming using </a:t>
            </a:r>
            <a:r>
              <a:rPr lang="en-US" dirty="0" smtClean="0">
                <a:solidFill>
                  <a:srgbClr val="FF0000"/>
                </a:solidFill>
              </a:rPr>
              <a:t>python</a:t>
            </a:r>
            <a:endParaRPr lang="en-US" dirty="0"/>
          </a:p>
        </p:txBody>
      </p:sp>
      <p:sp>
        <p:nvSpPr>
          <p:cNvPr id="3" name="Content Placeholder 2"/>
          <p:cNvSpPr>
            <a:spLocks noGrp="1"/>
          </p:cNvSpPr>
          <p:nvPr>
            <p:ph idx="1"/>
          </p:nvPr>
        </p:nvSpPr>
        <p:spPr/>
        <p:txBody>
          <a:bodyPr/>
          <a:lstStyle/>
          <a:p>
            <a:pPr algn="just"/>
            <a:r>
              <a:rPr lang="en-US" dirty="0" smtClean="0"/>
              <a:t>What separates raspberry pi from other Linux systems like desktop, laptop or phones is that pi can be directly used in electronics projects, because it has general-purpose input/output (GPIO) pins right on the board. </a:t>
            </a:r>
          </a:p>
          <a:p>
            <a:pPr algn="just"/>
            <a:r>
              <a:rPr lang="en-US" dirty="0" smtClean="0"/>
              <a:t>GPIO can be used to access and control hardware such as LEDs, motors and relays and other output devices. </a:t>
            </a:r>
          </a:p>
          <a:p>
            <a:pPr algn="just"/>
            <a:r>
              <a:rPr lang="en-US" dirty="0" smtClean="0"/>
              <a:t>PI can also read button status, switches, dials and sensors such as temperatures, light, motion, proximity among many others. </a:t>
            </a:r>
            <a:endParaRPr lang="en-US" dirty="0"/>
          </a:p>
        </p:txBody>
      </p:sp>
    </p:spTree>
    <p:extLst>
      <p:ext uri="{BB962C8B-B14F-4D97-AF65-F5344CB8AC3E}">
        <p14:creationId xmlns:p14="http://schemas.microsoft.com/office/powerpoint/2010/main" val="12202339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GPIO programming using python</a:t>
            </a:r>
            <a:endParaRPr lang="en-US" dirty="0"/>
          </a:p>
        </p:txBody>
      </p:sp>
      <p:sp>
        <p:nvSpPr>
          <p:cNvPr id="3" name="Content Placeholder 2"/>
          <p:cNvSpPr>
            <a:spLocks noGrp="1"/>
          </p:cNvSpPr>
          <p:nvPr>
            <p:ph idx="1"/>
          </p:nvPr>
        </p:nvSpPr>
        <p:spPr/>
        <p:txBody>
          <a:bodyPr/>
          <a:lstStyle/>
          <a:p>
            <a:r>
              <a:rPr lang="en-US" dirty="0" smtClean="0"/>
              <a:t>The initial raspberry pi model had only 26 GIPO pins. </a:t>
            </a:r>
          </a:p>
          <a:p>
            <a:r>
              <a:rPr lang="en-US" dirty="0" smtClean="0"/>
              <a:t>Later from the raspberry Pi 1 model b+, the number of GPIO pins were increased from 26 to 40. </a:t>
            </a:r>
          </a:p>
          <a:p>
            <a:r>
              <a:rPr lang="en-US" dirty="0" smtClean="0"/>
              <a:t>An advantage of having computer with GPIO pins is that you have many different conditions to read input and control output. </a:t>
            </a:r>
          </a:p>
          <a:p>
            <a:r>
              <a:rPr lang="en-US" dirty="0" smtClean="0"/>
              <a:t>Compared to a microcontroller board, raspberry pi has few extra I/O such as keyboard, mouse monitor and Ethernet port that can act as both input and output. </a:t>
            </a:r>
          </a:p>
          <a:p>
            <a:endParaRPr lang="en-US" dirty="0" smtClean="0"/>
          </a:p>
          <a:p>
            <a:endParaRPr lang="en-US" dirty="0"/>
          </a:p>
        </p:txBody>
      </p:sp>
    </p:spTree>
    <p:extLst>
      <p:ext uri="{BB962C8B-B14F-4D97-AF65-F5344CB8AC3E}">
        <p14:creationId xmlns:p14="http://schemas.microsoft.com/office/powerpoint/2010/main" val="19516735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GPIO programming using python</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3865" y="3348152"/>
            <a:ext cx="9525000" cy="2962275"/>
          </a:xfrm>
        </p:spPr>
      </p:pic>
      <p:pic>
        <p:nvPicPr>
          <p:cNvPr id="4" name="Picture 3"/>
          <p:cNvPicPr>
            <a:picLocks noChangeAspect="1"/>
          </p:cNvPicPr>
          <p:nvPr/>
        </p:nvPicPr>
        <p:blipFill>
          <a:blip r:embed="rId3"/>
          <a:stretch>
            <a:fillRect/>
          </a:stretch>
        </p:blipFill>
        <p:spPr>
          <a:xfrm>
            <a:off x="8942342" y="1376477"/>
            <a:ext cx="2876550" cy="1971675"/>
          </a:xfrm>
          <a:prstGeom prst="rect">
            <a:avLst/>
          </a:prstGeom>
        </p:spPr>
      </p:pic>
    </p:spTree>
    <p:extLst>
      <p:ext uri="{BB962C8B-B14F-4D97-AF65-F5344CB8AC3E}">
        <p14:creationId xmlns:p14="http://schemas.microsoft.com/office/powerpoint/2010/main" val="15299906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GPIO programming using python</a:t>
            </a:r>
            <a:endParaRPr lang="en-US" dirty="0"/>
          </a:p>
        </p:txBody>
      </p:sp>
      <p:sp>
        <p:nvSpPr>
          <p:cNvPr id="3" name="Content Placeholder 2"/>
          <p:cNvSpPr>
            <a:spLocks noGrp="1"/>
          </p:cNvSpPr>
          <p:nvPr>
            <p:ph idx="1"/>
          </p:nvPr>
        </p:nvSpPr>
        <p:spPr>
          <a:xfrm>
            <a:off x="838200" y="1825625"/>
            <a:ext cx="5262154" cy="4351338"/>
          </a:xfrm>
        </p:spPr>
        <p:txBody>
          <a:bodyPr>
            <a:normAutofit fontScale="85000" lnSpcReduction="20000"/>
          </a:bodyPr>
          <a:lstStyle/>
          <a:p>
            <a:r>
              <a:rPr lang="en-US" b="1" dirty="0"/>
              <a:t>3v3 Power</a:t>
            </a:r>
          </a:p>
          <a:p>
            <a:r>
              <a:rPr lang="en-US" dirty="0"/>
              <a:t>Physical pin 1</a:t>
            </a:r>
          </a:p>
          <a:p>
            <a:r>
              <a:rPr lang="en-US" dirty="0"/>
              <a:t>The 3v3 supply pin on the early Raspberry Pi had a maximum available current of about 50 mA. Enough to power a couple of LEDs or a microprocessor, but not much more.</a:t>
            </a:r>
          </a:p>
          <a:p>
            <a:r>
              <a:rPr lang="en-US" dirty="0"/>
              <a:t>All Raspberry Pi since the Model B+ can provide quite a bit more, up to 500mA to remain on the safe side, thanks to a switching regulator.</a:t>
            </a:r>
          </a:p>
          <a:p>
            <a:r>
              <a:rPr lang="en-US" dirty="0"/>
              <a:t>Still, you should generally use the 5v supply, coupled with a 3v3 regulator for 3.3v projects.</a:t>
            </a:r>
          </a:p>
          <a:p>
            <a:endParaRPr lang="en-US" dirty="0"/>
          </a:p>
        </p:txBody>
      </p:sp>
      <p:pic>
        <p:nvPicPr>
          <p:cNvPr id="4" name="Picture 3"/>
          <p:cNvPicPr>
            <a:picLocks noChangeAspect="1"/>
          </p:cNvPicPr>
          <p:nvPr/>
        </p:nvPicPr>
        <p:blipFill>
          <a:blip r:embed="rId2"/>
          <a:stretch>
            <a:fillRect/>
          </a:stretch>
        </p:blipFill>
        <p:spPr>
          <a:xfrm>
            <a:off x="8948058" y="718509"/>
            <a:ext cx="2745377" cy="6139491"/>
          </a:xfrm>
          <a:prstGeom prst="rect">
            <a:avLst/>
          </a:prstGeom>
        </p:spPr>
      </p:pic>
    </p:spTree>
    <p:extLst>
      <p:ext uri="{BB962C8B-B14F-4D97-AF65-F5344CB8AC3E}">
        <p14:creationId xmlns:p14="http://schemas.microsoft.com/office/powerpoint/2010/main" val="5088800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GPIO programming using python</a:t>
            </a:r>
            <a:endParaRPr lang="en-US" dirty="0"/>
          </a:p>
        </p:txBody>
      </p:sp>
      <p:sp>
        <p:nvSpPr>
          <p:cNvPr id="3" name="Content Placeholder 2"/>
          <p:cNvSpPr>
            <a:spLocks noGrp="1"/>
          </p:cNvSpPr>
          <p:nvPr>
            <p:ph idx="1"/>
          </p:nvPr>
        </p:nvSpPr>
        <p:spPr>
          <a:xfrm>
            <a:off x="838200" y="1825625"/>
            <a:ext cx="7691846" cy="4351338"/>
          </a:xfrm>
        </p:spPr>
        <p:txBody>
          <a:bodyPr>
            <a:normAutofit fontScale="85000" lnSpcReduction="20000"/>
          </a:bodyPr>
          <a:lstStyle/>
          <a:p>
            <a:pPr algn="just"/>
            <a:r>
              <a:rPr lang="en-US" b="1" dirty="0"/>
              <a:t>5v Power</a:t>
            </a:r>
          </a:p>
          <a:p>
            <a:pPr algn="just"/>
            <a:r>
              <a:rPr lang="en-US" dirty="0" smtClean="0"/>
              <a:t>Physical </a:t>
            </a:r>
            <a:r>
              <a:rPr lang="en-US" dirty="0"/>
              <a:t>pin 2</a:t>
            </a:r>
          </a:p>
          <a:p>
            <a:pPr algn="just"/>
            <a:r>
              <a:rPr lang="en-US" dirty="0" smtClean="0"/>
              <a:t>The </a:t>
            </a:r>
            <a:r>
              <a:rPr lang="en-US" dirty="0"/>
              <a:t>5v power pins are connected directly to the Pi's power input and will capably provide the full current of your mains adaptor, less that used by the Pi itself.</a:t>
            </a:r>
          </a:p>
          <a:p>
            <a:pPr algn="just"/>
            <a:r>
              <a:rPr lang="en-US" dirty="0" smtClean="0"/>
              <a:t>With </a:t>
            </a:r>
            <a:r>
              <a:rPr lang="en-US" dirty="0"/>
              <a:t>a decent power supply, such as the official Pi adaptor, you can expect to pull about 1.5A.</a:t>
            </a:r>
          </a:p>
          <a:p>
            <a:pPr algn="just"/>
            <a:r>
              <a:rPr lang="en-US" dirty="0" smtClean="0"/>
              <a:t>Don't </a:t>
            </a:r>
            <a:r>
              <a:rPr lang="en-US" dirty="0"/>
              <a:t>be </a:t>
            </a:r>
            <a:r>
              <a:rPr lang="en-US" dirty="0" err="1"/>
              <a:t>disuaded</a:t>
            </a:r>
            <a:r>
              <a:rPr lang="en-US" dirty="0"/>
              <a:t> by what sounds like a measly low voltage. You can do a lot with 5v. Power Arduinos, and even run a small electroluminescent wire inverter right off the 5v pin!</a:t>
            </a:r>
          </a:p>
          <a:p>
            <a:pPr algn="just"/>
            <a:r>
              <a:rPr lang="en-US" dirty="0" smtClean="0"/>
              <a:t>Spotted </a:t>
            </a:r>
            <a:r>
              <a:rPr lang="en-US" dirty="0"/>
              <a:t>an error, want to add your board's pinout? Head on over to our GitHub repository and submit an Issue or a Pull Request!</a:t>
            </a:r>
          </a:p>
        </p:txBody>
      </p:sp>
      <p:pic>
        <p:nvPicPr>
          <p:cNvPr id="4" name="Picture 3"/>
          <p:cNvPicPr>
            <a:picLocks noChangeAspect="1"/>
          </p:cNvPicPr>
          <p:nvPr/>
        </p:nvPicPr>
        <p:blipFill>
          <a:blip r:embed="rId2"/>
          <a:stretch>
            <a:fillRect/>
          </a:stretch>
        </p:blipFill>
        <p:spPr>
          <a:xfrm>
            <a:off x="8833213" y="365125"/>
            <a:ext cx="2781300" cy="6219825"/>
          </a:xfrm>
          <a:prstGeom prst="rect">
            <a:avLst/>
          </a:prstGeom>
        </p:spPr>
      </p:pic>
    </p:spTree>
    <p:extLst>
      <p:ext uri="{BB962C8B-B14F-4D97-AF65-F5344CB8AC3E}">
        <p14:creationId xmlns:p14="http://schemas.microsoft.com/office/powerpoint/2010/main" val="10254643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GPIO programming using python</a:t>
            </a:r>
            <a:endParaRPr lang="en-US" dirty="0"/>
          </a:p>
        </p:txBody>
      </p:sp>
      <p:sp>
        <p:nvSpPr>
          <p:cNvPr id="3" name="Content Placeholder 2"/>
          <p:cNvSpPr>
            <a:spLocks noGrp="1"/>
          </p:cNvSpPr>
          <p:nvPr>
            <p:ph idx="1"/>
          </p:nvPr>
        </p:nvSpPr>
        <p:spPr>
          <a:xfrm>
            <a:off x="838200" y="1825625"/>
            <a:ext cx="5418909" cy="4351338"/>
          </a:xfrm>
        </p:spPr>
        <p:txBody>
          <a:bodyPr>
            <a:normAutofit fontScale="92500" lnSpcReduction="20000"/>
          </a:bodyPr>
          <a:lstStyle/>
          <a:p>
            <a:pPr algn="just"/>
            <a:r>
              <a:rPr lang="en-US" b="1" dirty="0"/>
              <a:t>BCM 2 (I2C Data)</a:t>
            </a:r>
          </a:p>
          <a:p>
            <a:pPr algn="just"/>
            <a:r>
              <a:rPr lang="en-US" dirty="0" smtClean="0"/>
              <a:t>Physical </a:t>
            </a:r>
            <a:r>
              <a:rPr lang="en-US" dirty="0"/>
              <a:t>pin 3</a:t>
            </a:r>
          </a:p>
          <a:p>
            <a:pPr algn="just"/>
            <a:r>
              <a:rPr lang="en-US" dirty="0" smtClean="0"/>
              <a:t>BCM </a:t>
            </a:r>
            <a:r>
              <a:rPr lang="en-US" dirty="0"/>
              <a:t>pin 2</a:t>
            </a:r>
          </a:p>
          <a:p>
            <a:pPr algn="just"/>
            <a:r>
              <a:rPr lang="en-US" dirty="0" smtClean="0"/>
              <a:t>Wiring </a:t>
            </a:r>
            <a:r>
              <a:rPr lang="en-US" dirty="0"/>
              <a:t>Pi pin 8</a:t>
            </a:r>
          </a:p>
          <a:p>
            <a:pPr algn="just"/>
            <a:r>
              <a:rPr lang="en-US" dirty="0" smtClean="0"/>
              <a:t>BCM </a:t>
            </a:r>
            <a:r>
              <a:rPr lang="en-US" dirty="0"/>
              <a:t>pin 0 on Rev 1 ( very early ) Pi</a:t>
            </a:r>
          </a:p>
          <a:p>
            <a:pPr algn="just"/>
            <a:r>
              <a:rPr lang="en-US" dirty="0" smtClean="0"/>
              <a:t>SDA </a:t>
            </a:r>
            <a:r>
              <a:rPr lang="en-US" dirty="0"/>
              <a:t>(i2c Data) is one of the i2c pins on the Pi, learn more about i2c.</a:t>
            </a:r>
          </a:p>
          <a:p>
            <a:pPr algn="just"/>
            <a:r>
              <a:rPr lang="en-US" dirty="0" smtClean="0"/>
              <a:t>SDA </a:t>
            </a:r>
            <a:r>
              <a:rPr lang="en-US" dirty="0"/>
              <a:t>includes a fixed, 1.8 </a:t>
            </a:r>
            <a:r>
              <a:rPr lang="en-US" dirty="0" err="1"/>
              <a:t>kohms</a:t>
            </a:r>
            <a:r>
              <a:rPr lang="en-US" dirty="0"/>
              <a:t> pull-up to 3.3v, which means this pin is not suitable for use as a general purpose IO where no </a:t>
            </a:r>
            <a:r>
              <a:rPr lang="en-US" dirty="0" err="1"/>
              <a:t>pullup</a:t>
            </a:r>
            <a:r>
              <a:rPr lang="en-US" dirty="0"/>
              <a:t> resistor is desired.</a:t>
            </a:r>
          </a:p>
        </p:txBody>
      </p:sp>
      <p:pic>
        <p:nvPicPr>
          <p:cNvPr id="4" name="Picture 3"/>
          <p:cNvPicPr>
            <a:picLocks noChangeAspect="1"/>
          </p:cNvPicPr>
          <p:nvPr/>
        </p:nvPicPr>
        <p:blipFill>
          <a:blip r:embed="rId2"/>
          <a:stretch>
            <a:fillRect/>
          </a:stretch>
        </p:blipFill>
        <p:spPr>
          <a:xfrm>
            <a:off x="8794024" y="365125"/>
            <a:ext cx="2781300" cy="6219825"/>
          </a:xfrm>
          <a:prstGeom prst="rect">
            <a:avLst/>
          </a:prstGeom>
        </p:spPr>
      </p:pic>
    </p:spTree>
    <p:extLst>
      <p:ext uri="{BB962C8B-B14F-4D97-AF65-F5344CB8AC3E}">
        <p14:creationId xmlns:p14="http://schemas.microsoft.com/office/powerpoint/2010/main" val="1078950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GPIO programming using python</a:t>
            </a:r>
            <a:endParaRPr lang="en-US" dirty="0"/>
          </a:p>
        </p:txBody>
      </p:sp>
      <p:sp>
        <p:nvSpPr>
          <p:cNvPr id="3" name="Content Placeholder 2"/>
          <p:cNvSpPr>
            <a:spLocks noGrp="1"/>
          </p:cNvSpPr>
          <p:nvPr>
            <p:ph idx="1"/>
          </p:nvPr>
        </p:nvSpPr>
        <p:spPr>
          <a:xfrm>
            <a:off x="838200" y="1825625"/>
            <a:ext cx="5327469" cy="4351338"/>
          </a:xfrm>
        </p:spPr>
        <p:txBody>
          <a:bodyPr>
            <a:normAutofit fontScale="85000" lnSpcReduction="20000"/>
          </a:bodyPr>
          <a:lstStyle/>
          <a:p>
            <a:pPr algn="just"/>
            <a:r>
              <a:rPr lang="en-US" dirty="0"/>
              <a:t>The 5v power pins are connected directly to the Pi's power input and will capably provide the full current of your mains adaptor, less that used by the Pi itself.</a:t>
            </a:r>
          </a:p>
          <a:p>
            <a:pPr algn="just"/>
            <a:r>
              <a:rPr lang="en-US" dirty="0"/>
              <a:t>With a decent power supply, such as the official Pi adaptor, you can expect to pull about 1.5A.</a:t>
            </a:r>
          </a:p>
          <a:p>
            <a:pPr algn="just"/>
            <a:r>
              <a:rPr lang="en-US" dirty="0"/>
              <a:t>Don't be </a:t>
            </a:r>
            <a:r>
              <a:rPr lang="en-US" dirty="0" err="1"/>
              <a:t>disuaded</a:t>
            </a:r>
            <a:r>
              <a:rPr lang="en-US" dirty="0"/>
              <a:t> by what sounds like a measly low voltage. </a:t>
            </a:r>
            <a:endParaRPr lang="en-US" dirty="0" smtClean="0"/>
          </a:p>
          <a:p>
            <a:pPr algn="just"/>
            <a:r>
              <a:rPr lang="en-US" dirty="0" smtClean="0"/>
              <a:t>You </a:t>
            </a:r>
            <a:r>
              <a:rPr lang="en-US" dirty="0"/>
              <a:t>can do a lot with 5v. Power Arduinos, and even run a small electroluminescent wire inverter right off the 5v pin!</a:t>
            </a:r>
          </a:p>
          <a:p>
            <a:pPr algn="just"/>
            <a:endParaRPr lang="en-US" dirty="0"/>
          </a:p>
        </p:txBody>
      </p:sp>
      <p:pic>
        <p:nvPicPr>
          <p:cNvPr id="4" name="Picture 3"/>
          <p:cNvPicPr>
            <a:picLocks noChangeAspect="1"/>
          </p:cNvPicPr>
          <p:nvPr/>
        </p:nvPicPr>
        <p:blipFill>
          <a:blip r:embed="rId2"/>
          <a:stretch>
            <a:fillRect/>
          </a:stretch>
        </p:blipFill>
        <p:spPr>
          <a:xfrm>
            <a:off x="9120596" y="365125"/>
            <a:ext cx="2781300" cy="6219825"/>
          </a:xfrm>
          <a:prstGeom prst="rect">
            <a:avLst/>
          </a:prstGeom>
        </p:spPr>
      </p:pic>
    </p:spTree>
    <p:extLst>
      <p:ext uri="{BB962C8B-B14F-4D97-AF65-F5344CB8AC3E}">
        <p14:creationId xmlns:p14="http://schemas.microsoft.com/office/powerpoint/2010/main" val="2920210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GPIO programming using python</a:t>
            </a:r>
            <a:endParaRPr lang="en-US" dirty="0"/>
          </a:p>
        </p:txBody>
      </p:sp>
      <p:sp>
        <p:nvSpPr>
          <p:cNvPr id="3" name="Content Placeholder 2"/>
          <p:cNvSpPr>
            <a:spLocks noGrp="1"/>
          </p:cNvSpPr>
          <p:nvPr>
            <p:ph idx="1"/>
          </p:nvPr>
        </p:nvSpPr>
        <p:spPr>
          <a:xfrm>
            <a:off x="838200" y="1825625"/>
            <a:ext cx="5627914" cy="4351338"/>
          </a:xfrm>
        </p:spPr>
        <p:txBody>
          <a:bodyPr>
            <a:normAutofit fontScale="92500" lnSpcReduction="10000"/>
          </a:bodyPr>
          <a:lstStyle/>
          <a:p>
            <a:pPr algn="just"/>
            <a:r>
              <a:rPr lang="en-US" b="1" dirty="0"/>
              <a:t>BCM 3 (I2C Clock)</a:t>
            </a:r>
          </a:p>
          <a:p>
            <a:pPr algn="just"/>
            <a:r>
              <a:rPr lang="en-US" dirty="0"/>
              <a:t>Physical pin 5</a:t>
            </a:r>
          </a:p>
          <a:p>
            <a:pPr algn="just"/>
            <a:r>
              <a:rPr lang="en-US" dirty="0"/>
              <a:t>BCM pin 3</a:t>
            </a:r>
          </a:p>
          <a:p>
            <a:pPr algn="just"/>
            <a:r>
              <a:rPr lang="en-US" dirty="0"/>
              <a:t>Wiring Pi pin 9</a:t>
            </a:r>
          </a:p>
          <a:p>
            <a:pPr algn="just"/>
            <a:r>
              <a:rPr lang="en-US" dirty="0"/>
              <a:t>BCM pin 1 on Rev 1 ( very early ) Pi</a:t>
            </a:r>
          </a:p>
          <a:p>
            <a:pPr algn="just"/>
            <a:r>
              <a:rPr lang="en-US" dirty="0"/>
              <a:t>SCL (i2c Clock) is one of the i2c pins on the </a:t>
            </a:r>
            <a:r>
              <a:rPr lang="en-US" dirty="0" smtClean="0"/>
              <a:t>Pi.</a:t>
            </a:r>
            <a:endParaRPr lang="en-US" dirty="0"/>
          </a:p>
          <a:p>
            <a:pPr algn="just"/>
            <a:r>
              <a:rPr lang="en-US" dirty="0"/>
              <a:t>SCL includes a fixed, 1.8 </a:t>
            </a:r>
            <a:r>
              <a:rPr lang="en-US" dirty="0" err="1"/>
              <a:t>kohms</a:t>
            </a:r>
            <a:r>
              <a:rPr lang="en-US" dirty="0"/>
              <a:t> pull-up to 3.3v, which means this pin is not suitable for use as a general purpose IO where no </a:t>
            </a:r>
            <a:r>
              <a:rPr lang="en-US" dirty="0" err="1"/>
              <a:t>pullup</a:t>
            </a:r>
            <a:r>
              <a:rPr lang="en-US" dirty="0"/>
              <a:t> resistor is desired.</a:t>
            </a:r>
          </a:p>
          <a:p>
            <a:pPr algn="just"/>
            <a:endParaRPr lang="en-US" dirty="0"/>
          </a:p>
        </p:txBody>
      </p:sp>
      <p:pic>
        <p:nvPicPr>
          <p:cNvPr id="4" name="Picture 3"/>
          <p:cNvPicPr>
            <a:picLocks noChangeAspect="1"/>
          </p:cNvPicPr>
          <p:nvPr/>
        </p:nvPicPr>
        <p:blipFill>
          <a:blip r:embed="rId2"/>
          <a:stretch>
            <a:fillRect/>
          </a:stretch>
        </p:blipFill>
        <p:spPr>
          <a:xfrm>
            <a:off x="8898528" y="365125"/>
            <a:ext cx="2781300" cy="6219825"/>
          </a:xfrm>
          <a:prstGeom prst="rect">
            <a:avLst/>
          </a:prstGeom>
        </p:spPr>
      </p:pic>
    </p:spTree>
    <p:extLst>
      <p:ext uri="{BB962C8B-B14F-4D97-AF65-F5344CB8AC3E}">
        <p14:creationId xmlns:p14="http://schemas.microsoft.com/office/powerpoint/2010/main" val="1742233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GPIO programming using python</a:t>
            </a:r>
            <a:endParaRPr lang="en-US" dirty="0"/>
          </a:p>
        </p:txBody>
      </p:sp>
      <p:sp>
        <p:nvSpPr>
          <p:cNvPr id="3" name="Content Placeholder 2"/>
          <p:cNvSpPr>
            <a:spLocks noGrp="1"/>
          </p:cNvSpPr>
          <p:nvPr>
            <p:ph idx="1"/>
          </p:nvPr>
        </p:nvSpPr>
        <p:spPr>
          <a:xfrm>
            <a:off x="838200" y="1825625"/>
            <a:ext cx="5392783" cy="4351338"/>
          </a:xfrm>
        </p:spPr>
        <p:txBody>
          <a:bodyPr>
            <a:normAutofit fontScale="85000" lnSpcReduction="20000"/>
          </a:bodyPr>
          <a:lstStyle/>
          <a:p>
            <a:pPr algn="just"/>
            <a:r>
              <a:rPr lang="en-US" b="1" dirty="0"/>
              <a:t>Ground</a:t>
            </a:r>
          </a:p>
          <a:p>
            <a:pPr algn="just"/>
            <a:r>
              <a:rPr lang="en-US" dirty="0"/>
              <a:t>The Ground pins on the Raspberry Pi are all electrically connected, so it doesn't matter which one you use if you're wiring up a voltage supply.</a:t>
            </a:r>
          </a:p>
          <a:p>
            <a:pPr algn="just"/>
            <a:r>
              <a:rPr lang="en-US" dirty="0"/>
              <a:t>Generally the one that's most convenient or closest to the rest of your connections is tidier and easier, or alternatively the one closest to the supply pin that you use.</a:t>
            </a:r>
          </a:p>
          <a:p>
            <a:pPr algn="just"/>
            <a:r>
              <a:rPr lang="en-US" dirty="0"/>
              <a:t>For example, it's a good idea to use Physical Pin 17 for 3v3 and Physical Pin 25 for ground when using the SPI connections, as these are right next to the important pins for SPI0.</a:t>
            </a:r>
          </a:p>
          <a:p>
            <a:pPr algn="just"/>
            <a:endParaRPr lang="en-US" dirty="0"/>
          </a:p>
        </p:txBody>
      </p:sp>
      <p:pic>
        <p:nvPicPr>
          <p:cNvPr id="4" name="Picture 3"/>
          <p:cNvPicPr>
            <a:picLocks noChangeAspect="1"/>
          </p:cNvPicPr>
          <p:nvPr/>
        </p:nvPicPr>
        <p:blipFill>
          <a:blip r:embed="rId2"/>
          <a:stretch>
            <a:fillRect/>
          </a:stretch>
        </p:blipFill>
        <p:spPr>
          <a:xfrm>
            <a:off x="8912134" y="365125"/>
            <a:ext cx="2781300" cy="6219825"/>
          </a:xfrm>
          <a:prstGeom prst="rect">
            <a:avLst/>
          </a:prstGeom>
        </p:spPr>
      </p:pic>
    </p:spTree>
    <p:extLst>
      <p:ext uri="{BB962C8B-B14F-4D97-AF65-F5344CB8AC3E}">
        <p14:creationId xmlns:p14="http://schemas.microsoft.com/office/powerpoint/2010/main" val="2982515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GPIO programming using python</a:t>
            </a:r>
            <a:endParaRPr lang="en-US" dirty="0"/>
          </a:p>
        </p:txBody>
      </p:sp>
      <p:sp>
        <p:nvSpPr>
          <p:cNvPr id="3" name="Content Placeholder 2"/>
          <p:cNvSpPr>
            <a:spLocks noGrp="1"/>
          </p:cNvSpPr>
          <p:nvPr>
            <p:ph idx="1"/>
          </p:nvPr>
        </p:nvSpPr>
        <p:spPr/>
        <p:txBody>
          <a:bodyPr/>
          <a:lstStyle/>
          <a:p>
            <a:r>
              <a:rPr lang="en-US" b="1" dirty="0"/>
              <a:t>BCM </a:t>
            </a:r>
            <a:r>
              <a:rPr lang="en-US" b="1" dirty="0" smtClean="0"/>
              <a:t>4</a:t>
            </a:r>
          </a:p>
          <a:p>
            <a:r>
              <a:rPr lang="en-US" dirty="0"/>
              <a:t>Physical pin 7</a:t>
            </a:r>
          </a:p>
          <a:p>
            <a:r>
              <a:rPr lang="en-US" dirty="0"/>
              <a:t>BCM pin 4</a:t>
            </a:r>
          </a:p>
          <a:p>
            <a:r>
              <a:rPr lang="en-US" dirty="0"/>
              <a:t>Wiring Pi pin 7</a:t>
            </a:r>
          </a:p>
          <a:p>
            <a:endParaRPr lang="en-US" b="1" dirty="0"/>
          </a:p>
          <a:p>
            <a:endParaRPr lang="en-US" dirty="0"/>
          </a:p>
        </p:txBody>
      </p:sp>
      <p:pic>
        <p:nvPicPr>
          <p:cNvPr id="4" name="Picture 3"/>
          <p:cNvPicPr>
            <a:picLocks noChangeAspect="1"/>
          </p:cNvPicPr>
          <p:nvPr/>
        </p:nvPicPr>
        <p:blipFill>
          <a:blip r:embed="rId2"/>
          <a:stretch>
            <a:fillRect/>
          </a:stretch>
        </p:blipFill>
        <p:spPr>
          <a:xfrm>
            <a:off x="8898528" y="365125"/>
            <a:ext cx="2781300" cy="6219825"/>
          </a:xfrm>
          <a:prstGeom prst="rect">
            <a:avLst/>
          </a:prstGeom>
        </p:spPr>
      </p:pic>
    </p:spTree>
    <p:extLst>
      <p:ext uri="{BB962C8B-B14F-4D97-AF65-F5344CB8AC3E}">
        <p14:creationId xmlns:p14="http://schemas.microsoft.com/office/powerpoint/2010/main" val="715171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solidFill>
                  <a:srgbClr val="FF0000"/>
                </a:solidFill>
              </a:rPr>
              <a:t>Why raspberry pi and python</a:t>
            </a:r>
          </a:p>
          <a:p>
            <a:r>
              <a:rPr lang="en-US" dirty="0" smtClean="0"/>
              <a:t>What can you do with raspberry pi and python</a:t>
            </a:r>
          </a:p>
          <a:p>
            <a:r>
              <a:rPr lang="en-US" dirty="0" smtClean="0"/>
              <a:t>Writing first python application</a:t>
            </a:r>
          </a:p>
          <a:p>
            <a:r>
              <a:rPr lang="en-US" dirty="0" smtClean="0"/>
              <a:t>GPIO programming using python</a:t>
            </a:r>
            <a:endParaRPr lang="en-US" dirty="0"/>
          </a:p>
        </p:txBody>
      </p:sp>
    </p:spTree>
    <p:extLst>
      <p:ext uri="{BB962C8B-B14F-4D97-AF65-F5344CB8AC3E}">
        <p14:creationId xmlns:p14="http://schemas.microsoft.com/office/powerpoint/2010/main" val="28401073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GPIO programming using python</a:t>
            </a:r>
            <a:endParaRPr lang="en-US" dirty="0"/>
          </a:p>
        </p:txBody>
      </p:sp>
      <p:sp>
        <p:nvSpPr>
          <p:cNvPr id="3" name="Content Placeholder 2"/>
          <p:cNvSpPr>
            <a:spLocks noGrp="1"/>
          </p:cNvSpPr>
          <p:nvPr>
            <p:ph idx="1"/>
          </p:nvPr>
        </p:nvSpPr>
        <p:spPr>
          <a:xfrm>
            <a:off x="838200" y="1838688"/>
            <a:ext cx="6938554" cy="4351338"/>
          </a:xfrm>
        </p:spPr>
        <p:txBody>
          <a:bodyPr>
            <a:normAutofit fontScale="47500" lnSpcReduction="20000"/>
          </a:bodyPr>
          <a:lstStyle/>
          <a:p>
            <a:pPr algn="just"/>
            <a:r>
              <a:rPr lang="en-US" sz="4400" b="1" dirty="0"/>
              <a:t>BCM 14 (UART Transmit</a:t>
            </a:r>
            <a:r>
              <a:rPr lang="en-US" sz="4400" b="1" dirty="0" smtClean="0"/>
              <a:t>)</a:t>
            </a:r>
          </a:p>
          <a:p>
            <a:pPr algn="just"/>
            <a:r>
              <a:rPr lang="en-US" sz="4400" dirty="0"/>
              <a:t>Physical pin 8</a:t>
            </a:r>
          </a:p>
          <a:p>
            <a:pPr algn="just"/>
            <a:r>
              <a:rPr lang="en-US" sz="4400" dirty="0"/>
              <a:t>BCM pin 14</a:t>
            </a:r>
          </a:p>
          <a:p>
            <a:pPr algn="just"/>
            <a:r>
              <a:rPr lang="en-US" sz="4400" dirty="0"/>
              <a:t>Wiring Pi pin 15</a:t>
            </a:r>
          </a:p>
          <a:p>
            <a:pPr algn="just"/>
            <a:r>
              <a:rPr lang="en-US" sz="4400" dirty="0"/>
              <a:t>This pin doubles up as the UART transmit pin, TXD. It's also commonly known as "Serial" and, by default, will output a Console from your Pi that, with a suitable Serial cable, you can use to control your Pi via the command-line.</a:t>
            </a:r>
          </a:p>
          <a:p>
            <a:pPr algn="just"/>
            <a:r>
              <a:rPr lang="en-US" sz="4400" dirty="0"/>
              <a:t>Thus, The UART pins are useful for setting up a "headless" Pi (a Pi without a screen) and getting it connected to a network.</a:t>
            </a:r>
          </a:p>
          <a:p>
            <a:pPr algn="just"/>
            <a:r>
              <a:rPr lang="en-US" sz="4400" dirty="0"/>
              <a:t>UART can also be extremely useful if you want to talk to Arduino or Propeller boards from your Pi, but you must make sure you disable the Serial Console in </a:t>
            </a:r>
            <a:r>
              <a:rPr lang="en-US" sz="4400" dirty="0" err="1"/>
              <a:t>raspi-config</a:t>
            </a:r>
            <a:r>
              <a:rPr lang="en-US" sz="4400" dirty="0"/>
              <a:t> first</a:t>
            </a:r>
            <a:r>
              <a:rPr lang="en-US" sz="4400" dirty="0" smtClean="0"/>
              <a:t>.</a:t>
            </a:r>
            <a:endParaRPr lang="en-US" sz="4400" b="1" dirty="0"/>
          </a:p>
          <a:p>
            <a:pPr algn="just"/>
            <a:endParaRPr lang="en-US" dirty="0"/>
          </a:p>
        </p:txBody>
      </p:sp>
      <p:pic>
        <p:nvPicPr>
          <p:cNvPr id="4" name="Picture 3"/>
          <p:cNvPicPr>
            <a:picLocks noChangeAspect="1"/>
          </p:cNvPicPr>
          <p:nvPr/>
        </p:nvPicPr>
        <p:blipFill>
          <a:blip r:embed="rId2"/>
          <a:stretch>
            <a:fillRect/>
          </a:stretch>
        </p:blipFill>
        <p:spPr>
          <a:xfrm>
            <a:off x="8898527" y="365125"/>
            <a:ext cx="2781300" cy="6219825"/>
          </a:xfrm>
          <a:prstGeom prst="rect">
            <a:avLst/>
          </a:prstGeom>
        </p:spPr>
      </p:pic>
    </p:spTree>
    <p:extLst>
      <p:ext uri="{BB962C8B-B14F-4D97-AF65-F5344CB8AC3E}">
        <p14:creationId xmlns:p14="http://schemas.microsoft.com/office/powerpoint/2010/main" val="3748420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GPIO programming using python</a:t>
            </a:r>
            <a:endParaRPr lang="en-US" dirty="0"/>
          </a:p>
        </p:txBody>
      </p:sp>
      <p:sp>
        <p:nvSpPr>
          <p:cNvPr id="3" name="Content Placeholder 2"/>
          <p:cNvSpPr>
            <a:spLocks noGrp="1"/>
          </p:cNvSpPr>
          <p:nvPr>
            <p:ph idx="1"/>
          </p:nvPr>
        </p:nvSpPr>
        <p:spPr>
          <a:xfrm>
            <a:off x="838200" y="1825625"/>
            <a:ext cx="6620691" cy="4351338"/>
          </a:xfrm>
        </p:spPr>
        <p:txBody>
          <a:bodyPr>
            <a:normAutofit fontScale="70000" lnSpcReduction="20000"/>
          </a:bodyPr>
          <a:lstStyle/>
          <a:p>
            <a:pPr algn="just"/>
            <a:r>
              <a:rPr lang="en-US" b="1" dirty="0" smtClean="0"/>
              <a:t>Ground</a:t>
            </a:r>
          </a:p>
          <a:p>
            <a:pPr algn="just"/>
            <a:r>
              <a:rPr lang="en-US" dirty="0"/>
              <a:t>The Ground pins on the Raspberry Pi are all electrically connected, so it doesn't matter which one you use if you're wiring up a voltage supply.</a:t>
            </a:r>
          </a:p>
          <a:p>
            <a:pPr algn="just"/>
            <a:r>
              <a:rPr lang="en-US" dirty="0" smtClean="0"/>
              <a:t>Generally </a:t>
            </a:r>
            <a:r>
              <a:rPr lang="en-US" dirty="0"/>
              <a:t>the one that's most convenient or closest to the rest of your connections is tidier and easier, or alternatively the one closest to the supply pin that you use.</a:t>
            </a:r>
          </a:p>
          <a:p>
            <a:pPr algn="just"/>
            <a:r>
              <a:rPr lang="en-US" dirty="0" smtClean="0"/>
              <a:t>For </a:t>
            </a:r>
            <a:r>
              <a:rPr lang="en-US" dirty="0"/>
              <a:t>example, it's a good idea to use Physical Pin 17 for 3v3 and Physical Pin 25 for ground when using the SPI connections, as these are right next to the important pins for SPI0.</a:t>
            </a:r>
          </a:p>
          <a:p>
            <a:pPr algn="just"/>
            <a:r>
              <a:rPr lang="en-US" dirty="0"/>
              <a:t>Details</a:t>
            </a:r>
          </a:p>
          <a:p>
            <a:pPr algn="just"/>
            <a:r>
              <a:rPr lang="en-US" dirty="0" smtClean="0"/>
              <a:t>1 </a:t>
            </a:r>
            <a:r>
              <a:rPr lang="en-US" dirty="0"/>
              <a:t>pin header</a:t>
            </a:r>
          </a:p>
          <a:p>
            <a:pPr algn="just"/>
            <a:r>
              <a:rPr lang="en-US" dirty="0" smtClean="0"/>
              <a:t>Uses </a:t>
            </a:r>
            <a:r>
              <a:rPr lang="en-US" dirty="0"/>
              <a:t>8 GPIO pins</a:t>
            </a:r>
          </a:p>
          <a:p>
            <a:pPr algn="just"/>
            <a:endParaRPr lang="en-US" b="1" dirty="0"/>
          </a:p>
          <a:p>
            <a:pPr algn="just"/>
            <a:endParaRPr lang="en-US" dirty="0"/>
          </a:p>
        </p:txBody>
      </p:sp>
      <p:pic>
        <p:nvPicPr>
          <p:cNvPr id="6" name="Picture 5"/>
          <p:cNvPicPr>
            <a:picLocks noChangeAspect="1"/>
          </p:cNvPicPr>
          <p:nvPr/>
        </p:nvPicPr>
        <p:blipFill>
          <a:blip r:embed="rId2"/>
          <a:stretch>
            <a:fillRect/>
          </a:stretch>
        </p:blipFill>
        <p:spPr>
          <a:xfrm>
            <a:off x="8912134" y="365125"/>
            <a:ext cx="2781300" cy="6219825"/>
          </a:xfrm>
          <a:prstGeom prst="rect">
            <a:avLst/>
          </a:prstGeom>
        </p:spPr>
      </p:pic>
    </p:spTree>
    <p:extLst>
      <p:ext uri="{BB962C8B-B14F-4D97-AF65-F5344CB8AC3E}">
        <p14:creationId xmlns:p14="http://schemas.microsoft.com/office/powerpoint/2010/main" val="2538323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GPIO programming using </a:t>
            </a:r>
            <a:r>
              <a:rPr lang="en-US" dirty="0" smtClean="0">
                <a:solidFill>
                  <a:srgbClr val="FF0000"/>
                </a:solidFill>
              </a:rPr>
              <a:t>python </a:t>
            </a:r>
            <a:endParaRPr lang="en-US" dirty="0"/>
          </a:p>
        </p:txBody>
      </p:sp>
      <p:sp>
        <p:nvSpPr>
          <p:cNvPr id="3" name="Content Placeholder 2"/>
          <p:cNvSpPr>
            <a:spLocks noGrp="1"/>
          </p:cNvSpPr>
          <p:nvPr>
            <p:ph idx="1"/>
          </p:nvPr>
        </p:nvSpPr>
        <p:spPr>
          <a:xfrm>
            <a:off x="838200" y="1690688"/>
            <a:ext cx="7874726" cy="4351338"/>
          </a:xfrm>
        </p:spPr>
        <p:txBody>
          <a:bodyPr>
            <a:noAutofit/>
          </a:bodyPr>
          <a:lstStyle/>
          <a:p>
            <a:pPr algn="just"/>
            <a:r>
              <a:rPr lang="en-US" sz="2200" b="1" dirty="0"/>
              <a:t>BCM 15 (UART Receive)</a:t>
            </a:r>
          </a:p>
          <a:p>
            <a:pPr algn="just"/>
            <a:r>
              <a:rPr lang="en-US" sz="2200" dirty="0"/>
              <a:t>    Physical pin 10</a:t>
            </a:r>
          </a:p>
          <a:p>
            <a:pPr algn="just"/>
            <a:r>
              <a:rPr lang="en-US" sz="2200" dirty="0"/>
              <a:t>    BCM pin 15</a:t>
            </a:r>
          </a:p>
          <a:p>
            <a:pPr algn="just"/>
            <a:r>
              <a:rPr lang="en-US" sz="2200" dirty="0"/>
              <a:t>    Wiring Pi pin 16</a:t>
            </a:r>
          </a:p>
          <a:p>
            <a:pPr algn="just"/>
            <a:r>
              <a:rPr lang="en-US" sz="2200" dirty="0" smtClean="0"/>
              <a:t>This </a:t>
            </a:r>
            <a:r>
              <a:rPr lang="en-US" sz="2200" dirty="0"/>
              <a:t>pin doubles up as the UART receive pin, RXD. It's also commonly known as "Serial" and, by default, will output a Console from your Pi that, with a suitable Serial cable, you can use to control your Pi via the command-line.</a:t>
            </a:r>
          </a:p>
          <a:p>
            <a:pPr algn="just"/>
            <a:r>
              <a:rPr lang="en-US" sz="2200" dirty="0" smtClean="0"/>
              <a:t>Thus</a:t>
            </a:r>
            <a:r>
              <a:rPr lang="en-US" sz="2200" dirty="0"/>
              <a:t>, The UART pins are useful for setting up a "headless" Pi (a Pi without a screen) and getting it connected to a network.</a:t>
            </a:r>
          </a:p>
          <a:p>
            <a:pPr algn="just"/>
            <a:r>
              <a:rPr lang="en-US" sz="2200" dirty="0" smtClean="0"/>
              <a:t>UART </a:t>
            </a:r>
            <a:r>
              <a:rPr lang="en-US" sz="2200" dirty="0"/>
              <a:t>can also be extremely useful if you want to talk to Arduino or Propeller boards from your Pi, but you must make sure you disable the Serial Console in </a:t>
            </a:r>
            <a:r>
              <a:rPr lang="en-US" sz="2200" dirty="0" err="1"/>
              <a:t>raspi-config</a:t>
            </a:r>
            <a:r>
              <a:rPr lang="en-US" sz="2200" dirty="0"/>
              <a:t> first.</a:t>
            </a:r>
          </a:p>
        </p:txBody>
      </p:sp>
      <p:pic>
        <p:nvPicPr>
          <p:cNvPr id="5" name="Picture 4"/>
          <p:cNvPicPr>
            <a:picLocks noChangeAspect="1"/>
          </p:cNvPicPr>
          <p:nvPr/>
        </p:nvPicPr>
        <p:blipFill>
          <a:blip r:embed="rId2"/>
          <a:stretch>
            <a:fillRect/>
          </a:stretch>
        </p:blipFill>
        <p:spPr>
          <a:xfrm>
            <a:off x="8820150" y="365125"/>
            <a:ext cx="2781300" cy="6219825"/>
          </a:xfrm>
          <a:prstGeom prst="rect">
            <a:avLst/>
          </a:prstGeom>
        </p:spPr>
      </p:pic>
    </p:spTree>
    <p:extLst>
      <p:ext uri="{BB962C8B-B14F-4D97-AF65-F5344CB8AC3E}">
        <p14:creationId xmlns:p14="http://schemas.microsoft.com/office/powerpoint/2010/main" val="4221557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GPIO programming using python </a:t>
            </a:r>
            <a:endParaRPr lang="en-US" dirty="0"/>
          </a:p>
        </p:txBody>
      </p:sp>
      <p:sp>
        <p:nvSpPr>
          <p:cNvPr id="3" name="Content Placeholder 2"/>
          <p:cNvSpPr>
            <a:spLocks noGrp="1"/>
          </p:cNvSpPr>
          <p:nvPr>
            <p:ph idx="1"/>
          </p:nvPr>
        </p:nvSpPr>
        <p:spPr/>
        <p:txBody>
          <a:bodyPr/>
          <a:lstStyle/>
          <a:p>
            <a:r>
              <a:rPr lang="en-US" b="1" dirty="0"/>
              <a:t>BCM 17</a:t>
            </a:r>
          </a:p>
          <a:p>
            <a:r>
              <a:rPr lang="en-US" dirty="0"/>
              <a:t>Physical pin 11</a:t>
            </a:r>
          </a:p>
          <a:p>
            <a:r>
              <a:rPr lang="en-US" dirty="0"/>
              <a:t>BCM pin 17</a:t>
            </a:r>
          </a:p>
          <a:p>
            <a:r>
              <a:rPr lang="en-US" dirty="0"/>
              <a:t>Wiring Pi pin 0</a:t>
            </a:r>
          </a:p>
          <a:p>
            <a:endParaRPr lang="en-US" dirty="0"/>
          </a:p>
        </p:txBody>
      </p:sp>
      <p:pic>
        <p:nvPicPr>
          <p:cNvPr id="4" name="Picture 3"/>
          <p:cNvPicPr>
            <a:picLocks noChangeAspect="1"/>
          </p:cNvPicPr>
          <p:nvPr/>
        </p:nvPicPr>
        <p:blipFill>
          <a:blip r:embed="rId2"/>
          <a:stretch>
            <a:fillRect/>
          </a:stretch>
        </p:blipFill>
        <p:spPr>
          <a:xfrm>
            <a:off x="8950778" y="365125"/>
            <a:ext cx="2781300" cy="6219825"/>
          </a:xfrm>
          <a:prstGeom prst="rect">
            <a:avLst/>
          </a:prstGeom>
        </p:spPr>
      </p:pic>
    </p:spTree>
    <p:extLst>
      <p:ext uri="{BB962C8B-B14F-4D97-AF65-F5344CB8AC3E}">
        <p14:creationId xmlns:p14="http://schemas.microsoft.com/office/powerpoint/2010/main" val="1565447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GPIO programming using python </a:t>
            </a:r>
            <a:endParaRPr lang="en-US" dirty="0"/>
          </a:p>
        </p:txBody>
      </p:sp>
      <p:sp>
        <p:nvSpPr>
          <p:cNvPr id="3" name="Content Placeholder 2"/>
          <p:cNvSpPr>
            <a:spLocks noGrp="1"/>
          </p:cNvSpPr>
          <p:nvPr>
            <p:ph idx="1"/>
          </p:nvPr>
        </p:nvSpPr>
        <p:spPr>
          <a:xfrm>
            <a:off x="838200" y="1825625"/>
            <a:ext cx="6124303" cy="4351338"/>
          </a:xfrm>
        </p:spPr>
        <p:txBody>
          <a:bodyPr>
            <a:normAutofit fontScale="92500"/>
          </a:bodyPr>
          <a:lstStyle/>
          <a:p>
            <a:pPr algn="just"/>
            <a:r>
              <a:rPr lang="en-US" b="1" dirty="0"/>
              <a:t>BCM 18 (PWM0)</a:t>
            </a:r>
          </a:p>
          <a:p>
            <a:pPr algn="just"/>
            <a:r>
              <a:rPr lang="en-US" dirty="0"/>
              <a:t>    Physical pin 12</a:t>
            </a:r>
          </a:p>
          <a:p>
            <a:pPr algn="just"/>
            <a:r>
              <a:rPr lang="en-US" dirty="0"/>
              <a:t>    BCM pin 18</a:t>
            </a:r>
          </a:p>
          <a:p>
            <a:pPr algn="just"/>
            <a:r>
              <a:rPr lang="en-US" dirty="0"/>
              <a:t>    Wiring Pi pin 1</a:t>
            </a:r>
          </a:p>
          <a:p>
            <a:pPr algn="just"/>
            <a:r>
              <a:rPr lang="en-US" dirty="0" smtClean="0"/>
              <a:t>The </a:t>
            </a:r>
            <a:r>
              <a:rPr lang="en-US" dirty="0"/>
              <a:t>PWM0 output of BCM 18 is particularly useful, in combination with some fast, direct memory access trickery, for driving tricky devices with very specific timings. The WS2812 LEDs on the Unicorn HAT are a good example of this in action.</a:t>
            </a:r>
          </a:p>
        </p:txBody>
      </p:sp>
      <p:pic>
        <p:nvPicPr>
          <p:cNvPr id="4" name="Picture 3"/>
          <p:cNvPicPr>
            <a:picLocks noChangeAspect="1"/>
          </p:cNvPicPr>
          <p:nvPr/>
        </p:nvPicPr>
        <p:blipFill>
          <a:blip r:embed="rId2"/>
          <a:stretch>
            <a:fillRect/>
          </a:stretch>
        </p:blipFill>
        <p:spPr>
          <a:xfrm>
            <a:off x="8741773" y="365125"/>
            <a:ext cx="2781300" cy="6219825"/>
          </a:xfrm>
          <a:prstGeom prst="rect">
            <a:avLst/>
          </a:prstGeom>
        </p:spPr>
      </p:pic>
    </p:spTree>
    <p:extLst>
      <p:ext uri="{BB962C8B-B14F-4D97-AF65-F5344CB8AC3E}">
        <p14:creationId xmlns:p14="http://schemas.microsoft.com/office/powerpoint/2010/main" val="20956099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GPIO programming using python </a:t>
            </a:r>
            <a:endParaRPr lang="en-US" dirty="0"/>
          </a:p>
        </p:txBody>
      </p:sp>
      <p:sp>
        <p:nvSpPr>
          <p:cNvPr id="3" name="Content Placeholder 2"/>
          <p:cNvSpPr>
            <a:spLocks noGrp="1"/>
          </p:cNvSpPr>
          <p:nvPr>
            <p:ph idx="1"/>
          </p:nvPr>
        </p:nvSpPr>
        <p:spPr>
          <a:xfrm>
            <a:off x="838200" y="1825625"/>
            <a:ext cx="5131526" cy="4351338"/>
          </a:xfrm>
        </p:spPr>
        <p:txBody>
          <a:bodyPr/>
          <a:lstStyle/>
          <a:p>
            <a:r>
              <a:rPr lang="en-US" b="1" dirty="0"/>
              <a:t>BCM 27</a:t>
            </a:r>
          </a:p>
          <a:p>
            <a:r>
              <a:rPr lang="en-US" dirty="0"/>
              <a:t>Physical pin 13</a:t>
            </a:r>
          </a:p>
          <a:p>
            <a:r>
              <a:rPr lang="en-US" dirty="0"/>
              <a:t>BCM pin 27</a:t>
            </a:r>
          </a:p>
          <a:p>
            <a:r>
              <a:rPr lang="en-US" dirty="0"/>
              <a:t>Wiring Pi pin 2</a:t>
            </a:r>
          </a:p>
          <a:p>
            <a:r>
              <a:rPr lang="en-US" dirty="0"/>
              <a:t>BCM pin 21 on Rev 1 ( very early ) P</a:t>
            </a:r>
          </a:p>
        </p:txBody>
      </p:sp>
      <p:pic>
        <p:nvPicPr>
          <p:cNvPr id="5" name="Picture 4"/>
          <p:cNvPicPr>
            <a:picLocks noChangeAspect="1"/>
          </p:cNvPicPr>
          <p:nvPr/>
        </p:nvPicPr>
        <p:blipFill>
          <a:blip r:embed="rId2"/>
          <a:stretch>
            <a:fillRect/>
          </a:stretch>
        </p:blipFill>
        <p:spPr>
          <a:xfrm>
            <a:off x="8937716" y="365125"/>
            <a:ext cx="2781300" cy="6219825"/>
          </a:xfrm>
          <a:prstGeom prst="rect">
            <a:avLst/>
          </a:prstGeom>
        </p:spPr>
      </p:pic>
    </p:spTree>
    <p:extLst>
      <p:ext uri="{BB962C8B-B14F-4D97-AF65-F5344CB8AC3E}">
        <p14:creationId xmlns:p14="http://schemas.microsoft.com/office/powerpoint/2010/main" val="16584346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GPIO programming using python </a:t>
            </a:r>
            <a:endParaRPr lang="en-US" dirty="0"/>
          </a:p>
        </p:txBody>
      </p:sp>
      <p:sp>
        <p:nvSpPr>
          <p:cNvPr id="3" name="Content Placeholder 2"/>
          <p:cNvSpPr>
            <a:spLocks noGrp="1"/>
          </p:cNvSpPr>
          <p:nvPr>
            <p:ph idx="1"/>
          </p:nvPr>
        </p:nvSpPr>
        <p:spPr>
          <a:xfrm>
            <a:off x="838200" y="1825625"/>
            <a:ext cx="5575663" cy="4351338"/>
          </a:xfrm>
        </p:spPr>
        <p:txBody>
          <a:bodyPr>
            <a:normAutofit fontScale="70000" lnSpcReduction="20000"/>
          </a:bodyPr>
          <a:lstStyle/>
          <a:p>
            <a:pPr algn="just"/>
            <a:r>
              <a:rPr lang="en-US" b="1" dirty="0" smtClean="0"/>
              <a:t>Ground</a:t>
            </a:r>
          </a:p>
          <a:p>
            <a:pPr algn="just"/>
            <a:r>
              <a:rPr lang="en-US" dirty="0"/>
              <a:t>The Ground pins on the Raspberry Pi are all electrically connected, so it doesn't matter which one you use if you're wiring up a voltage supply.</a:t>
            </a:r>
          </a:p>
          <a:p>
            <a:pPr algn="just"/>
            <a:r>
              <a:rPr lang="en-US" dirty="0" smtClean="0"/>
              <a:t>Generally </a:t>
            </a:r>
            <a:r>
              <a:rPr lang="en-US" dirty="0"/>
              <a:t>the one that's most convenient or closest to the rest of your connections is tidier and easier, or alternatively the one closest to the supply pin that you use.</a:t>
            </a:r>
          </a:p>
          <a:p>
            <a:pPr algn="just"/>
            <a:r>
              <a:rPr lang="en-US" dirty="0" smtClean="0"/>
              <a:t>For </a:t>
            </a:r>
            <a:r>
              <a:rPr lang="en-US" dirty="0"/>
              <a:t>example, it's a good idea to use Physical Pin 17 for 3v3 and Physical Pin 25 for ground when using the SPI connections, as these are right next to the important pins for SPI0.</a:t>
            </a:r>
          </a:p>
          <a:p>
            <a:pPr algn="just"/>
            <a:r>
              <a:rPr lang="en-US" dirty="0"/>
              <a:t>Details</a:t>
            </a:r>
          </a:p>
          <a:p>
            <a:pPr lvl="1" algn="just"/>
            <a:r>
              <a:rPr lang="en-US" dirty="0" smtClean="0"/>
              <a:t>1 </a:t>
            </a:r>
            <a:r>
              <a:rPr lang="en-US" dirty="0"/>
              <a:t>pin header</a:t>
            </a:r>
          </a:p>
          <a:p>
            <a:pPr lvl="1" algn="just"/>
            <a:r>
              <a:rPr lang="en-US" dirty="0" smtClean="0"/>
              <a:t>Uses </a:t>
            </a:r>
            <a:r>
              <a:rPr lang="en-US" dirty="0"/>
              <a:t>8 GPIO pins</a:t>
            </a:r>
          </a:p>
          <a:p>
            <a:pPr algn="just"/>
            <a:endParaRPr lang="en-US" b="1" dirty="0"/>
          </a:p>
          <a:p>
            <a:pPr algn="just"/>
            <a:endParaRPr lang="en-US" dirty="0"/>
          </a:p>
        </p:txBody>
      </p:sp>
      <p:pic>
        <p:nvPicPr>
          <p:cNvPr id="6" name="Picture 5"/>
          <p:cNvPicPr>
            <a:picLocks noChangeAspect="1"/>
          </p:cNvPicPr>
          <p:nvPr/>
        </p:nvPicPr>
        <p:blipFill>
          <a:blip r:embed="rId2"/>
          <a:stretch>
            <a:fillRect/>
          </a:stretch>
        </p:blipFill>
        <p:spPr>
          <a:xfrm>
            <a:off x="8912134" y="365125"/>
            <a:ext cx="2781300" cy="6219825"/>
          </a:xfrm>
          <a:prstGeom prst="rect">
            <a:avLst/>
          </a:prstGeom>
        </p:spPr>
      </p:pic>
    </p:spTree>
    <p:extLst>
      <p:ext uri="{BB962C8B-B14F-4D97-AF65-F5344CB8AC3E}">
        <p14:creationId xmlns:p14="http://schemas.microsoft.com/office/powerpoint/2010/main" val="4125678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GPIO programming using python </a:t>
            </a:r>
            <a:endParaRPr lang="en-US" dirty="0"/>
          </a:p>
        </p:txBody>
      </p:sp>
      <p:sp>
        <p:nvSpPr>
          <p:cNvPr id="3" name="Content Placeholder 2"/>
          <p:cNvSpPr>
            <a:spLocks noGrp="1"/>
          </p:cNvSpPr>
          <p:nvPr>
            <p:ph idx="1"/>
          </p:nvPr>
        </p:nvSpPr>
        <p:spPr>
          <a:xfrm>
            <a:off x="838200" y="1825625"/>
            <a:ext cx="4974771" cy="4351338"/>
          </a:xfrm>
        </p:spPr>
        <p:txBody>
          <a:bodyPr/>
          <a:lstStyle/>
          <a:p>
            <a:r>
              <a:rPr lang="en-US" b="1" dirty="0"/>
              <a:t>BCM </a:t>
            </a:r>
            <a:r>
              <a:rPr lang="en-US" b="1" dirty="0" smtClean="0"/>
              <a:t>22</a:t>
            </a:r>
          </a:p>
          <a:p>
            <a:r>
              <a:rPr lang="en-US" dirty="0"/>
              <a:t>Physical pin 15</a:t>
            </a:r>
          </a:p>
          <a:p>
            <a:r>
              <a:rPr lang="en-US" dirty="0"/>
              <a:t>BCM pin 22</a:t>
            </a:r>
          </a:p>
          <a:p>
            <a:r>
              <a:rPr lang="en-US" dirty="0"/>
              <a:t>Wiring Pi pin 3</a:t>
            </a:r>
          </a:p>
          <a:p>
            <a:endParaRPr lang="en-US" b="1" dirty="0"/>
          </a:p>
          <a:p>
            <a:endParaRPr lang="en-US" dirty="0"/>
          </a:p>
        </p:txBody>
      </p:sp>
      <p:pic>
        <p:nvPicPr>
          <p:cNvPr id="4" name="Picture 3"/>
          <p:cNvPicPr>
            <a:picLocks noChangeAspect="1"/>
          </p:cNvPicPr>
          <p:nvPr/>
        </p:nvPicPr>
        <p:blipFill>
          <a:blip r:embed="rId2"/>
          <a:stretch>
            <a:fillRect/>
          </a:stretch>
        </p:blipFill>
        <p:spPr>
          <a:xfrm>
            <a:off x="8572500" y="365125"/>
            <a:ext cx="2781300" cy="6219825"/>
          </a:xfrm>
          <a:prstGeom prst="rect">
            <a:avLst/>
          </a:prstGeom>
        </p:spPr>
      </p:pic>
    </p:spTree>
    <p:extLst>
      <p:ext uri="{BB962C8B-B14F-4D97-AF65-F5344CB8AC3E}">
        <p14:creationId xmlns:p14="http://schemas.microsoft.com/office/powerpoint/2010/main" val="33309343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GPIO programming using python </a:t>
            </a:r>
            <a:endParaRPr lang="en-US" dirty="0"/>
          </a:p>
        </p:txBody>
      </p:sp>
      <p:sp>
        <p:nvSpPr>
          <p:cNvPr id="3" name="Content Placeholder 2"/>
          <p:cNvSpPr>
            <a:spLocks noGrp="1"/>
          </p:cNvSpPr>
          <p:nvPr>
            <p:ph idx="1"/>
          </p:nvPr>
        </p:nvSpPr>
        <p:spPr>
          <a:xfrm>
            <a:off x="838200" y="1825625"/>
            <a:ext cx="7025640" cy="4351338"/>
          </a:xfrm>
        </p:spPr>
        <p:txBody>
          <a:bodyPr/>
          <a:lstStyle/>
          <a:p>
            <a:r>
              <a:rPr lang="en-US" b="1" dirty="0"/>
              <a:t>BCM 23</a:t>
            </a:r>
          </a:p>
          <a:p>
            <a:r>
              <a:rPr lang="en-US" dirty="0"/>
              <a:t>Physical pin 16</a:t>
            </a:r>
          </a:p>
          <a:p>
            <a:r>
              <a:rPr lang="en-US" dirty="0"/>
              <a:t>BCM pin 23</a:t>
            </a:r>
          </a:p>
          <a:p>
            <a:r>
              <a:rPr lang="en-US" dirty="0"/>
              <a:t>Wiring Pi pin 4</a:t>
            </a:r>
          </a:p>
          <a:p>
            <a:endParaRPr lang="en-US" dirty="0"/>
          </a:p>
        </p:txBody>
      </p:sp>
      <p:pic>
        <p:nvPicPr>
          <p:cNvPr id="4" name="Picture 3"/>
          <p:cNvPicPr>
            <a:picLocks noChangeAspect="1"/>
          </p:cNvPicPr>
          <p:nvPr/>
        </p:nvPicPr>
        <p:blipFill>
          <a:blip r:embed="rId2"/>
          <a:stretch>
            <a:fillRect/>
          </a:stretch>
        </p:blipFill>
        <p:spPr>
          <a:xfrm>
            <a:off x="8572500" y="266836"/>
            <a:ext cx="2781300" cy="6219825"/>
          </a:xfrm>
          <a:prstGeom prst="rect">
            <a:avLst/>
          </a:prstGeom>
        </p:spPr>
      </p:pic>
    </p:spTree>
    <p:extLst>
      <p:ext uri="{BB962C8B-B14F-4D97-AF65-F5344CB8AC3E}">
        <p14:creationId xmlns:p14="http://schemas.microsoft.com/office/powerpoint/2010/main" val="20420819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GPIO programming using python </a:t>
            </a:r>
            <a:endParaRPr lang="en-US" dirty="0"/>
          </a:p>
        </p:txBody>
      </p:sp>
      <p:sp>
        <p:nvSpPr>
          <p:cNvPr id="3" name="Content Placeholder 2"/>
          <p:cNvSpPr>
            <a:spLocks noGrp="1"/>
          </p:cNvSpPr>
          <p:nvPr>
            <p:ph idx="1"/>
          </p:nvPr>
        </p:nvSpPr>
        <p:spPr>
          <a:xfrm>
            <a:off x="838200" y="1788978"/>
            <a:ext cx="7913914" cy="4351338"/>
          </a:xfrm>
        </p:spPr>
        <p:txBody>
          <a:bodyPr>
            <a:normAutofit fontScale="77500" lnSpcReduction="20000"/>
          </a:bodyPr>
          <a:lstStyle/>
          <a:p>
            <a:pPr algn="just"/>
            <a:r>
              <a:rPr lang="en-US" b="1" dirty="0"/>
              <a:t>3v3 Power</a:t>
            </a:r>
          </a:p>
          <a:p>
            <a:pPr algn="just"/>
            <a:r>
              <a:rPr lang="en-US" dirty="0" smtClean="0"/>
              <a:t>Physical </a:t>
            </a:r>
            <a:r>
              <a:rPr lang="en-US" dirty="0"/>
              <a:t>pin 17</a:t>
            </a:r>
          </a:p>
          <a:p>
            <a:pPr algn="just"/>
            <a:endParaRPr lang="en-US" dirty="0"/>
          </a:p>
          <a:p>
            <a:pPr algn="just"/>
            <a:r>
              <a:rPr lang="en-US" dirty="0"/>
              <a:t>The 3v3 supply pin on the early Raspberry Pi had a maximum available current of about 50 mA. Enough to power a couple of LEDs or a microprocessor, but not much more.</a:t>
            </a:r>
          </a:p>
          <a:p>
            <a:pPr algn="just"/>
            <a:endParaRPr lang="en-US" dirty="0"/>
          </a:p>
          <a:p>
            <a:pPr algn="just"/>
            <a:r>
              <a:rPr lang="en-US" dirty="0"/>
              <a:t>All Raspberry Pi since the Model B+ can provide quite a bit more, up to 500mA to remain on the safe side, thanks to a switching regulator.</a:t>
            </a:r>
          </a:p>
          <a:p>
            <a:pPr algn="just"/>
            <a:endParaRPr lang="en-US" dirty="0"/>
          </a:p>
          <a:p>
            <a:pPr algn="just"/>
            <a:r>
              <a:rPr lang="en-US" dirty="0"/>
              <a:t>Still, you should generally use the 5v supply, coupled with a 3v3 regulator for 3.3v projects.</a:t>
            </a:r>
          </a:p>
        </p:txBody>
      </p:sp>
      <p:pic>
        <p:nvPicPr>
          <p:cNvPr id="4" name="Picture 3"/>
          <p:cNvPicPr>
            <a:picLocks noChangeAspect="1"/>
          </p:cNvPicPr>
          <p:nvPr/>
        </p:nvPicPr>
        <p:blipFill>
          <a:blip r:embed="rId2"/>
          <a:stretch>
            <a:fillRect/>
          </a:stretch>
        </p:blipFill>
        <p:spPr>
          <a:xfrm>
            <a:off x="8872401" y="266835"/>
            <a:ext cx="2781300" cy="6219825"/>
          </a:xfrm>
          <a:prstGeom prst="rect">
            <a:avLst/>
          </a:prstGeom>
        </p:spPr>
      </p:pic>
    </p:spTree>
    <p:extLst>
      <p:ext uri="{BB962C8B-B14F-4D97-AF65-F5344CB8AC3E}">
        <p14:creationId xmlns:p14="http://schemas.microsoft.com/office/powerpoint/2010/main" val="2650381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Why raspberry pi and python</a:t>
            </a:r>
            <a:endParaRPr lang="en-US" dirty="0"/>
          </a:p>
        </p:txBody>
      </p:sp>
      <p:sp>
        <p:nvSpPr>
          <p:cNvPr id="3" name="Content Placeholder 2"/>
          <p:cNvSpPr>
            <a:spLocks noGrp="1"/>
          </p:cNvSpPr>
          <p:nvPr>
            <p:ph idx="1"/>
          </p:nvPr>
        </p:nvSpPr>
        <p:spPr/>
        <p:txBody>
          <a:bodyPr/>
          <a:lstStyle/>
          <a:p>
            <a:r>
              <a:rPr lang="en-US" dirty="0" smtClean="0"/>
              <a:t>Guido van Rossum created python.</a:t>
            </a:r>
          </a:p>
          <a:p>
            <a:r>
              <a:rPr lang="en-US" dirty="0" smtClean="0"/>
              <a:t>In 1999, he wrote a paper called “Computer programming for Everybody” that laid out a vision for an ambitious program to teach computer programming in elementary and secondary schools using Python. </a:t>
            </a:r>
          </a:p>
          <a:p>
            <a:r>
              <a:rPr lang="en-US" dirty="0" smtClean="0"/>
              <a:t>Raspberry Pi being an affordable computer makes the hardware part affordable for computer programming and python makes software part possible. </a:t>
            </a:r>
            <a:endParaRPr lang="en-US" dirty="0"/>
          </a:p>
        </p:txBody>
      </p:sp>
    </p:spTree>
    <p:extLst>
      <p:ext uri="{BB962C8B-B14F-4D97-AF65-F5344CB8AC3E}">
        <p14:creationId xmlns:p14="http://schemas.microsoft.com/office/powerpoint/2010/main" val="37770903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GPIO programming using python </a:t>
            </a:r>
            <a:endParaRPr lang="en-US" dirty="0"/>
          </a:p>
        </p:txBody>
      </p:sp>
      <p:sp>
        <p:nvSpPr>
          <p:cNvPr id="3" name="Content Placeholder 2"/>
          <p:cNvSpPr>
            <a:spLocks noGrp="1"/>
          </p:cNvSpPr>
          <p:nvPr>
            <p:ph idx="1"/>
          </p:nvPr>
        </p:nvSpPr>
        <p:spPr>
          <a:xfrm>
            <a:off x="838200" y="1825625"/>
            <a:ext cx="5209903" cy="4351338"/>
          </a:xfrm>
        </p:spPr>
        <p:txBody>
          <a:bodyPr/>
          <a:lstStyle/>
          <a:p>
            <a:r>
              <a:rPr lang="en-US" b="1" dirty="0"/>
              <a:t>BCM </a:t>
            </a:r>
            <a:r>
              <a:rPr lang="en-US" b="1" dirty="0" smtClean="0"/>
              <a:t>24</a:t>
            </a:r>
          </a:p>
          <a:p>
            <a:r>
              <a:rPr lang="en-US" dirty="0"/>
              <a:t>Physical pin 18</a:t>
            </a:r>
          </a:p>
          <a:p>
            <a:r>
              <a:rPr lang="en-US" dirty="0"/>
              <a:t>BCM pin 24</a:t>
            </a:r>
          </a:p>
          <a:p>
            <a:r>
              <a:rPr lang="en-US" dirty="0"/>
              <a:t>Wiring Pi pin 5</a:t>
            </a:r>
          </a:p>
          <a:p>
            <a:endParaRPr lang="en-US" b="1" dirty="0"/>
          </a:p>
          <a:p>
            <a:endParaRPr lang="en-US" dirty="0"/>
          </a:p>
        </p:txBody>
      </p:sp>
      <p:pic>
        <p:nvPicPr>
          <p:cNvPr id="4" name="Picture 3"/>
          <p:cNvPicPr>
            <a:picLocks noChangeAspect="1"/>
          </p:cNvPicPr>
          <p:nvPr/>
        </p:nvPicPr>
        <p:blipFill>
          <a:blip r:embed="rId2"/>
          <a:stretch>
            <a:fillRect/>
          </a:stretch>
        </p:blipFill>
        <p:spPr>
          <a:xfrm>
            <a:off x="8728710" y="365125"/>
            <a:ext cx="2781300" cy="6219825"/>
          </a:xfrm>
          <a:prstGeom prst="rect">
            <a:avLst/>
          </a:prstGeom>
        </p:spPr>
      </p:pic>
    </p:spTree>
    <p:extLst>
      <p:ext uri="{BB962C8B-B14F-4D97-AF65-F5344CB8AC3E}">
        <p14:creationId xmlns:p14="http://schemas.microsoft.com/office/powerpoint/2010/main" val="14445216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GPIO programming using python </a:t>
            </a:r>
            <a:endParaRPr lang="en-US" dirty="0"/>
          </a:p>
        </p:txBody>
      </p:sp>
      <p:sp>
        <p:nvSpPr>
          <p:cNvPr id="3" name="Content Placeholder 2"/>
          <p:cNvSpPr>
            <a:spLocks noGrp="1"/>
          </p:cNvSpPr>
          <p:nvPr>
            <p:ph idx="1"/>
          </p:nvPr>
        </p:nvSpPr>
        <p:spPr>
          <a:xfrm>
            <a:off x="838200" y="1825625"/>
            <a:ext cx="4922520" cy="4351338"/>
          </a:xfrm>
        </p:spPr>
        <p:txBody>
          <a:bodyPr/>
          <a:lstStyle/>
          <a:p>
            <a:r>
              <a:rPr lang="en-US" b="1" dirty="0"/>
              <a:t>BCM </a:t>
            </a:r>
            <a:r>
              <a:rPr lang="en-US" b="1" dirty="0" smtClean="0"/>
              <a:t>10</a:t>
            </a:r>
          </a:p>
          <a:p>
            <a:r>
              <a:rPr lang="en-US" dirty="0"/>
              <a:t>Physical pin 19</a:t>
            </a:r>
          </a:p>
          <a:p>
            <a:r>
              <a:rPr lang="en-US" dirty="0"/>
              <a:t>BCM pin 10</a:t>
            </a:r>
          </a:p>
          <a:p>
            <a:r>
              <a:rPr lang="en-US" dirty="0"/>
              <a:t>Wiring Pi pin 12</a:t>
            </a:r>
          </a:p>
          <a:p>
            <a:endParaRPr lang="en-US" b="1" dirty="0"/>
          </a:p>
          <a:p>
            <a:endParaRPr lang="en-US" dirty="0"/>
          </a:p>
        </p:txBody>
      </p:sp>
      <p:pic>
        <p:nvPicPr>
          <p:cNvPr id="4" name="Picture 3"/>
          <p:cNvPicPr>
            <a:picLocks noChangeAspect="1"/>
          </p:cNvPicPr>
          <p:nvPr/>
        </p:nvPicPr>
        <p:blipFill>
          <a:blip r:embed="rId2"/>
          <a:stretch>
            <a:fillRect/>
          </a:stretch>
        </p:blipFill>
        <p:spPr>
          <a:xfrm>
            <a:off x="8689522" y="365125"/>
            <a:ext cx="2781300" cy="6219825"/>
          </a:xfrm>
          <a:prstGeom prst="rect">
            <a:avLst/>
          </a:prstGeom>
        </p:spPr>
      </p:pic>
    </p:spTree>
    <p:extLst>
      <p:ext uri="{BB962C8B-B14F-4D97-AF65-F5344CB8AC3E}">
        <p14:creationId xmlns:p14="http://schemas.microsoft.com/office/powerpoint/2010/main" val="7120376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GPIO programming using python </a:t>
            </a:r>
            <a:endParaRPr lang="en-US" dirty="0"/>
          </a:p>
        </p:txBody>
      </p:sp>
      <p:sp>
        <p:nvSpPr>
          <p:cNvPr id="3" name="Content Placeholder 2"/>
          <p:cNvSpPr>
            <a:spLocks noGrp="1"/>
          </p:cNvSpPr>
          <p:nvPr>
            <p:ph idx="1"/>
          </p:nvPr>
        </p:nvSpPr>
        <p:spPr>
          <a:xfrm>
            <a:off x="838200" y="1825625"/>
            <a:ext cx="7940040" cy="4351338"/>
          </a:xfrm>
        </p:spPr>
        <p:txBody>
          <a:bodyPr>
            <a:normAutofit fontScale="85000" lnSpcReduction="20000"/>
          </a:bodyPr>
          <a:lstStyle/>
          <a:p>
            <a:r>
              <a:rPr lang="en-US" b="1" dirty="0" smtClean="0"/>
              <a:t>Ground</a:t>
            </a:r>
          </a:p>
          <a:p>
            <a:pPr algn="just"/>
            <a:r>
              <a:rPr lang="en-US" dirty="0"/>
              <a:t>The Ground pins on the Raspberry Pi are all electrically connected, so it doesn't matter which one you use if you're wiring up a voltage supply.</a:t>
            </a:r>
          </a:p>
          <a:p>
            <a:pPr algn="just"/>
            <a:r>
              <a:rPr lang="en-US" dirty="0" smtClean="0"/>
              <a:t>Generally </a:t>
            </a:r>
            <a:r>
              <a:rPr lang="en-US" dirty="0"/>
              <a:t>the one that's most convenient or closest to the rest of your connections is tidier and easier, or alternatively the one closest to the supply pin that you use.</a:t>
            </a:r>
          </a:p>
          <a:p>
            <a:pPr algn="just"/>
            <a:r>
              <a:rPr lang="en-US" dirty="0" smtClean="0"/>
              <a:t>For example, </a:t>
            </a:r>
            <a:r>
              <a:rPr lang="en-US" dirty="0"/>
              <a:t>it's a good idea to use Physical Pin 17 for 3v3 and Physical Pin 25 for ground when using the SPI connections, as these are right next to the important pins for SPI0.</a:t>
            </a:r>
          </a:p>
          <a:p>
            <a:pPr algn="just"/>
            <a:r>
              <a:rPr lang="en-US" dirty="0"/>
              <a:t>Details</a:t>
            </a:r>
          </a:p>
          <a:p>
            <a:pPr lvl="1" algn="just"/>
            <a:r>
              <a:rPr lang="en-US" dirty="0" smtClean="0"/>
              <a:t>1 </a:t>
            </a:r>
            <a:r>
              <a:rPr lang="en-US" dirty="0"/>
              <a:t>pin header</a:t>
            </a:r>
          </a:p>
          <a:p>
            <a:pPr lvl="1" algn="just"/>
            <a:r>
              <a:rPr lang="en-US" dirty="0" smtClean="0"/>
              <a:t>Uses </a:t>
            </a:r>
            <a:r>
              <a:rPr lang="en-US" dirty="0"/>
              <a:t>8 GPIO pins</a:t>
            </a:r>
          </a:p>
          <a:p>
            <a:endParaRPr lang="en-US" b="1" dirty="0"/>
          </a:p>
          <a:p>
            <a:endParaRPr lang="en-US" dirty="0"/>
          </a:p>
        </p:txBody>
      </p:sp>
      <p:pic>
        <p:nvPicPr>
          <p:cNvPr id="4" name="Picture 3"/>
          <p:cNvPicPr>
            <a:picLocks noChangeAspect="1"/>
          </p:cNvPicPr>
          <p:nvPr/>
        </p:nvPicPr>
        <p:blipFill>
          <a:blip r:embed="rId2"/>
          <a:stretch>
            <a:fillRect/>
          </a:stretch>
        </p:blipFill>
        <p:spPr>
          <a:xfrm>
            <a:off x="8912134" y="365125"/>
            <a:ext cx="2781300" cy="6219825"/>
          </a:xfrm>
          <a:prstGeom prst="rect">
            <a:avLst/>
          </a:prstGeom>
        </p:spPr>
      </p:pic>
    </p:spTree>
    <p:extLst>
      <p:ext uri="{BB962C8B-B14F-4D97-AF65-F5344CB8AC3E}">
        <p14:creationId xmlns:p14="http://schemas.microsoft.com/office/powerpoint/2010/main" val="428091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GPIO programming using python </a:t>
            </a:r>
            <a:endParaRPr lang="en-US" dirty="0"/>
          </a:p>
        </p:txBody>
      </p:sp>
      <p:sp>
        <p:nvSpPr>
          <p:cNvPr id="3" name="Content Placeholder 2"/>
          <p:cNvSpPr>
            <a:spLocks noGrp="1"/>
          </p:cNvSpPr>
          <p:nvPr>
            <p:ph idx="1"/>
          </p:nvPr>
        </p:nvSpPr>
        <p:spPr>
          <a:xfrm>
            <a:off x="838200" y="1825625"/>
            <a:ext cx="4870269" cy="4351338"/>
          </a:xfrm>
        </p:spPr>
        <p:txBody>
          <a:bodyPr/>
          <a:lstStyle/>
          <a:p>
            <a:r>
              <a:rPr lang="en-US" b="1" dirty="0"/>
              <a:t>BCM 9</a:t>
            </a:r>
          </a:p>
          <a:p>
            <a:r>
              <a:rPr lang="en-US" dirty="0"/>
              <a:t>Physical pin 21</a:t>
            </a:r>
          </a:p>
          <a:p>
            <a:r>
              <a:rPr lang="en-US" dirty="0"/>
              <a:t>BCM pin 9</a:t>
            </a:r>
          </a:p>
          <a:p>
            <a:r>
              <a:rPr lang="en-US" dirty="0"/>
              <a:t>Wiring Pi pin 13</a:t>
            </a:r>
          </a:p>
          <a:p>
            <a:endParaRPr lang="en-US" dirty="0"/>
          </a:p>
        </p:txBody>
      </p:sp>
      <p:pic>
        <p:nvPicPr>
          <p:cNvPr id="4" name="Picture 3"/>
          <p:cNvPicPr>
            <a:picLocks noChangeAspect="1"/>
          </p:cNvPicPr>
          <p:nvPr/>
        </p:nvPicPr>
        <p:blipFill>
          <a:blip r:embed="rId2"/>
          <a:stretch>
            <a:fillRect/>
          </a:stretch>
        </p:blipFill>
        <p:spPr>
          <a:xfrm>
            <a:off x="8807087" y="365125"/>
            <a:ext cx="2781300" cy="6219825"/>
          </a:xfrm>
          <a:prstGeom prst="rect">
            <a:avLst/>
          </a:prstGeom>
        </p:spPr>
      </p:pic>
    </p:spTree>
    <p:extLst>
      <p:ext uri="{BB962C8B-B14F-4D97-AF65-F5344CB8AC3E}">
        <p14:creationId xmlns:p14="http://schemas.microsoft.com/office/powerpoint/2010/main" val="42670523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GPIO programming using python </a:t>
            </a:r>
            <a:endParaRPr lang="en-US" dirty="0"/>
          </a:p>
        </p:txBody>
      </p:sp>
      <p:sp>
        <p:nvSpPr>
          <p:cNvPr id="3" name="Content Placeholder 2"/>
          <p:cNvSpPr>
            <a:spLocks noGrp="1"/>
          </p:cNvSpPr>
          <p:nvPr>
            <p:ph idx="1"/>
          </p:nvPr>
        </p:nvSpPr>
        <p:spPr>
          <a:xfrm>
            <a:off x="838200" y="1825625"/>
            <a:ext cx="3394166" cy="4351338"/>
          </a:xfrm>
        </p:spPr>
        <p:txBody>
          <a:bodyPr/>
          <a:lstStyle/>
          <a:p>
            <a:r>
              <a:rPr lang="en-US" b="1" dirty="0"/>
              <a:t>BCM 25</a:t>
            </a:r>
          </a:p>
          <a:p>
            <a:r>
              <a:rPr lang="en-US" dirty="0" smtClean="0"/>
              <a:t>Physical </a:t>
            </a:r>
            <a:r>
              <a:rPr lang="en-US" dirty="0"/>
              <a:t>pin 22</a:t>
            </a:r>
          </a:p>
          <a:p>
            <a:r>
              <a:rPr lang="en-US" dirty="0" smtClean="0"/>
              <a:t>BCM </a:t>
            </a:r>
            <a:r>
              <a:rPr lang="en-US" dirty="0"/>
              <a:t>pin 25</a:t>
            </a:r>
          </a:p>
          <a:p>
            <a:r>
              <a:rPr lang="en-US" dirty="0" smtClean="0"/>
              <a:t>Wiring </a:t>
            </a:r>
            <a:r>
              <a:rPr lang="en-US" dirty="0"/>
              <a:t>Pi pin 6</a:t>
            </a:r>
          </a:p>
        </p:txBody>
      </p:sp>
      <p:pic>
        <p:nvPicPr>
          <p:cNvPr id="4" name="Picture 3"/>
          <p:cNvPicPr>
            <a:picLocks noChangeAspect="1"/>
          </p:cNvPicPr>
          <p:nvPr/>
        </p:nvPicPr>
        <p:blipFill>
          <a:blip r:embed="rId2"/>
          <a:stretch>
            <a:fillRect/>
          </a:stretch>
        </p:blipFill>
        <p:spPr>
          <a:xfrm>
            <a:off x="8976904" y="365125"/>
            <a:ext cx="2781300" cy="6219825"/>
          </a:xfrm>
          <a:prstGeom prst="rect">
            <a:avLst/>
          </a:prstGeom>
        </p:spPr>
      </p:pic>
    </p:spTree>
    <p:extLst>
      <p:ext uri="{BB962C8B-B14F-4D97-AF65-F5344CB8AC3E}">
        <p14:creationId xmlns:p14="http://schemas.microsoft.com/office/powerpoint/2010/main" val="25097491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GPIO programming using python </a:t>
            </a:r>
            <a:endParaRPr lang="en-US" dirty="0"/>
          </a:p>
        </p:txBody>
      </p:sp>
      <p:sp>
        <p:nvSpPr>
          <p:cNvPr id="3" name="Content Placeholder 2"/>
          <p:cNvSpPr>
            <a:spLocks noGrp="1"/>
          </p:cNvSpPr>
          <p:nvPr>
            <p:ph idx="1"/>
          </p:nvPr>
        </p:nvSpPr>
        <p:spPr>
          <a:xfrm>
            <a:off x="838200" y="1825625"/>
            <a:ext cx="4609011" cy="4351338"/>
          </a:xfrm>
        </p:spPr>
        <p:txBody>
          <a:bodyPr/>
          <a:lstStyle/>
          <a:p>
            <a:r>
              <a:rPr lang="en-US" b="1" dirty="0"/>
              <a:t>BCM 11</a:t>
            </a:r>
          </a:p>
          <a:p>
            <a:r>
              <a:rPr lang="en-US" dirty="0"/>
              <a:t>Physical pin 23</a:t>
            </a:r>
          </a:p>
          <a:p>
            <a:r>
              <a:rPr lang="en-US" dirty="0"/>
              <a:t>BCM pin 11</a:t>
            </a:r>
          </a:p>
          <a:p>
            <a:r>
              <a:rPr lang="en-US" dirty="0"/>
              <a:t>Wiring Pi pin 14</a:t>
            </a:r>
          </a:p>
          <a:p>
            <a:endParaRPr lang="en-US" dirty="0"/>
          </a:p>
        </p:txBody>
      </p:sp>
      <p:pic>
        <p:nvPicPr>
          <p:cNvPr id="4" name="Picture 3"/>
          <p:cNvPicPr>
            <a:picLocks noChangeAspect="1"/>
          </p:cNvPicPr>
          <p:nvPr/>
        </p:nvPicPr>
        <p:blipFill>
          <a:blip r:embed="rId2"/>
          <a:stretch>
            <a:fillRect/>
          </a:stretch>
        </p:blipFill>
        <p:spPr>
          <a:xfrm>
            <a:off x="9016093" y="365125"/>
            <a:ext cx="2781300" cy="6219825"/>
          </a:xfrm>
          <a:prstGeom prst="rect">
            <a:avLst/>
          </a:prstGeom>
        </p:spPr>
      </p:pic>
    </p:spTree>
    <p:extLst>
      <p:ext uri="{BB962C8B-B14F-4D97-AF65-F5344CB8AC3E}">
        <p14:creationId xmlns:p14="http://schemas.microsoft.com/office/powerpoint/2010/main" val="7814025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GPIO programming using python </a:t>
            </a:r>
            <a:endParaRPr lang="en-US" dirty="0"/>
          </a:p>
        </p:txBody>
      </p:sp>
      <p:sp>
        <p:nvSpPr>
          <p:cNvPr id="3" name="Content Placeholder 2"/>
          <p:cNvSpPr>
            <a:spLocks noGrp="1"/>
          </p:cNvSpPr>
          <p:nvPr>
            <p:ph idx="1"/>
          </p:nvPr>
        </p:nvSpPr>
        <p:spPr>
          <a:xfrm>
            <a:off x="838200" y="1825625"/>
            <a:ext cx="4491446" cy="4351338"/>
          </a:xfrm>
        </p:spPr>
        <p:txBody>
          <a:bodyPr/>
          <a:lstStyle/>
          <a:p>
            <a:r>
              <a:rPr lang="en-US" b="1" dirty="0"/>
              <a:t>BCM 8 (SPI Chip Select 0</a:t>
            </a:r>
            <a:r>
              <a:rPr lang="en-US" b="1" dirty="0" smtClean="0"/>
              <a:t>)</a:t>
            </a:r>
          </a:p>
          <a:p>
            <a:r>
              <a:rPr lang="en-US" dirty="0"/>
              <a:t>Physical pin 24</a:t>
            </a:r>
          </a:p>
          <a:p>
            <a:r>
              <a:rPr lang="en-US" dirty="0"/>
              <a:t>BCM pin 8</a:t>
            </a:r>
          </a:p>
          <a:p>
            <a:r>
              <a:rPr lang="en-US" dirty="0"/>
              <a:t>Wiring Pi pin 10</a:t>
            </a:r>
          </a:p>
          <a:p>
            <a:endParaRPr lang="en-US" b="1" dirty="0"/>
          </a:p>
          <a:p>
            <a:endParaRPr lang="en-US" dirty="0"/>
          </a:p>
        </p:txBody>
      </p:sp>
      <p:pic>
        <p:nvPicPr>
          <p:cNvPr id="4" name="Picture 3"/>
          <p:cNvPicPr>
            <a:picLocks noChangeAspect="1"/>
          </p:cNvPicPr>
          <p:nvPr/>
        </p:nvPicPr>
        <p:blipFill>
          <a:blip r:embed="rId2"/>
          <a:stretch>
            <a:fillRect/>
          </a:stretch>
        </p:blipFill>
        <p:spPr>
          <a:xfrm>
            <a:off x="8650878" y="365125"/>
            <a:ext cx="2781300" cy="6219825"/>
          </a:xfrm>
          <a:prstGeom prst="rect">
            <a:avLst/>
          </a:prstGeom>
        </p:spPr>
      </p:pic>
    </p:spTree>
    <p:extLst>
      <p:ext uri="{BB962C8B-B14F-4D97-AF65-F5344CB8AC3E}">
        <p14:creationId xmlns:p14="http://schemas.microsoft.com/office/powerpoint/2010/main" val="32430407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GPIO programming using python </a:t>
            </a:r>
            <a:endParaRPr lang="en-US" dirty="0"/>
          </a:p>
        </p:txBody>
      </p:sp>
      <p:sp>
        <p:nvSpPr>
          <p:cNvPr id="3" name="Content Placeholder 2"/>
          <p:cNvSpPr>
            <a:spLocks noGrp="1"/>
          </p:cNvSpPr>
          <p:nvPr>
            <p:ph idx="1"/>
          </p:nvPr>
        </p:nvSpPr>
        <p:spPr>
          <a:xfrm>
            <a:off x="838200" y="1825625"/>
            <a:ext cx="6085114" cy="4351338"/>
          </a:xfrm>
        </p:spPr>
        <p:txBody>
          <a:bodyPr>
            <a:normAutofit fontScale="77500" lnSpcReduction="20000"/>
          </a:bodyPr>
          <a:lstStyle/>
          <a:p>
            <a:pPr algn="just"/>
            <a:r>
              <a:rPr lang="en-US" b="1" dirty="0"/>
              <a:t>Ground</a:t>
            </a:r>
          </a:p>
          <a:p>
            <a:pPr algn="just"/>
            <a:r>
              <a:rPr lang="en-US" dirty="0"/>
              <a:t>The Ground pins on the Raspberry Pi are all electrically connected, so it doesn't matter which one you use if you're wiring up a voltage supply.</a:t>
            </a:r>
          </a:p>
          <a:p>
            <a:pPr algn="just"/>
            <a:r>
              <a:rPr lang="en-US" dirty="0" smtClean="0"/>
              <a:t>Generally </a:t>
            </a:r>
            <a:r>
              <a:rPr lang="en-US" dirty="0"/>
              <a:t>the one that's most convenient or closest to the rest of your connections is tidier and easier, or alternatively the one closest to the supply pin that you use.</a:t>
            </a:r>
          </a:p>
          <a:p>
            <a:pPr algn="just"/>
            <a:r>
              <a:rPr lang="en-US" dirty="0" smtClean="0"/>
              <a:t>For </a:t>
            </a:r>
            <a:r>
              <a:rPr lang="en-US" dirty="0"/>
              <a:t>example, it's a good idea to use Physical Pin 17 for 3v3 and Physical Pin 25 for ground when using the SPI connections, as these are right next to the important pins for SPI0.</a:t>
            </a:r>
          </a:p>
          <a:p>
            <a:pPr algn="just"/>
            <a:r>
              <a:rPr lang="en-US" dirty="0"/>
              <a:t>Details</a:t>
            </a:r>
          </a:p>
          <a:p>
            <a:pPr lvl="1" algn="just"/>
            <a:r>
              <a:rPr lang="en-US" dirty="0" smtClean="0"/>
              <a:t>1 </a:t>
            </a:r>
            <a:r>
              <a:rPr lang="en-US" dirty="0"/>
              <a:t>pin header</a:t>
            </a:r>
          </a:p>
          <a:p>
            <a:pPr lvl="1" algn="just"/>
            <a:r>
              <a:rPr lang="en-US" dirty="0" smtClean="0"/>
              <a:t>Uses </a:t>
            </a:r>
            <a:r>
              <a:rPr lang="en-US" dirty="0"/>
              <a:t>8 GPIO pins</a:t>
            </a:r>
          </a:p>
          <a:p>
            <a:pPr algn="just"/>
            <a:endParaRPr lang="en-US" dirty="0"/>
          </a:p>
        </p:txBody>
      </p:sp>
      <p:pic>
        <p:nvPicPr>
          <p:cNvPr id="6" name="Picture 5"/>
          <p:cNvPicPr>
            <a:picLocks noChangeAspect="1"/>
          </p:cNvPicPr>
          <p:nvPr/>
        </p:nvPicPr>
        <p:blipFill>
          <a:blip r:embed="rId2"/>
          <a:stretch>
            <a:fillRect/>
          </a:stretch>
        </p:blipFill>
        <p:spPr>
          <a:xfrm>
            <a:off x="8572500" y="365125"/>
            <a:ext cx="2781300" cy="6219825"/>
          </a:xfrm>
          <a:prstGeom prst="rect">
            <a:avLst/>
          </a:prstGeom>
        </p:spPr>
      </p:pic>
    </p:spTree>
    <p:extLst>
      <p:ext uri="{BB962C8B-B14F-4D97-AF65-F5344CB8AC3E}">
        <p14:creationId xmlns:p14="http://schemas.microsoft.com/office/powerpoint/2010/main" val="33256248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GPIO programming using python </a:t>
            </a:r>
            <a:endParaRPr lang="en-US" dirty="0"/>
          </a:p>
        </p:txBody>
      </p:sp>
      <p:sp>
        <p:nvSpPr>
          <p:cNvPr id="3" name="Content Placeholder 2"/>
          <p:cNvSpPr>
            <a:spLocks noGrp="1"/>
          </p:cNvSpPr>
          <p:nvPr>
            <p:ph idx="1"/>
          </p:nvPr>
        </p:nvSpPr>
        <p:spPr>
          <a:xfrm>
            <a:off x="838200" y="1825625"/>
            <a:ext cx="5209903" cy="4351338"/>
          </a:xfrm>
        </p:spPr>
        <p:txBody>
          <a:bodyPr/>
          <a:lstStyle/>
          <a:p>
            <a:r>
              <a:rPr lang="en-US" b="1" dirty="0"/>
              <a:t>BCM 7 (SPI Chip Select 1)</a:t>
            </a:r>
          </a:p>
          <a:p>
            <a:r>
              <a:rPr lang="en-US" dirty="0"/>
              <a:t>Physical pin 26</a:t>
            </a:r>
          </a:p>
          <a:p>
            <a:r>
              <a:rPr lang="en-US" dirty="0"/>
              <a:t>BCM pin 7</a:t>
            </a:r>
          </a:p>
          <a:p>
            <a:r>
              <a:rPr lang="en-US" dirty="0"/>
              <a:t>Wiring Pi pin 11</a:t>
            </a:r>
          </a:p>
          <a:p>
            <a:endParaRPr lang="en-US" dirty="0"/>
          </a:p>
        </p:txBody>
      </p:sp>
      <p:pic>
        <p:nvPicPr>
          <p:cNvPr id="4" name="Picture 3"/>
          <p:cNvPicPr>
            <a:picLocks noChangeAspect="1"/>
          </p:cNvPicPr>
          <p:nvPr/>
        </p:nvPicPr>
        <p:blipFill>
          <a:blip r:embed="rId2"/>
          <a:stretch>
            <a:fillRect/>
          </a:stretch>
        </p:blipFill>
        <p:spPr>
          <a:xfrm>
            <a:off x="8571960" y="365125"/>
            <a:ext cx="2781300" cy="6219825"/>
          </a:xfrm>
          <a:prstGeom prst="rect">
            <a:avLst/>
          </a:prstGeom>
        </p:spPr>
      </p:pic>
    </p:spTree>
    <p:extLst>
      <p:ext uri="{BB962C8B-B14F-4D97-AF65-F5344CB8AC3E}">
        <p14:creationId xmlns:p14="http://schemas.microsoft.com/office/powerpoint/2010/main" val="8211062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GPIO programming using python </a:t>
            </a:r>
            <a:endParaRPr lang="en-US" dirty="0"/>
          </a:p>
        </p:txBody>
      </p:sp>
      <p:sp>
        <p:nvSpPr>
          <p:cNvPr id="3" name="Content Placeholder 2"/>
          <p:cNvSpPr>
            <a:spLocks noGrp="1"/>
          </p:cNvSpPr>
          <p:nvPr>
            <p:ph idx="1"/>
          </p:nvPr>
        </p:nvSpPr>
        <p:spPr>
          <a:xfrm>
            <a:off x="838200" y="1825625"/>
            <a:ext cx="5105400" cy="4351338"/>
          </a:xfrm>
        </p:spPr>
        <p:txBody>
          <a:bodyPr>
            <a:normAutofit fontScale="92500" lnSpcReduction="20000"/>
          </a:bodyPr>
          <a:lstStyle/>
          <a:p>
            <a:pPr algn="just"/>
            <a:r>
              <a:rPr lang="nn-NO" b="1" dirty="0"/>
              <a:t>BCM 0 (HAT EEPROM i2c Data)</a:t>
            </a:r>
          </a:p>
          <a:p>
            <a:pPr algn="just"/>
            <a:r>
              <a:rPr lang="en-US" dirty="0"/>
              <a:t>    Physical pin 27</a:t>
            </a:r>
          </a:p>
          <a:p>
            <a:pPr algn="just"/>
            <a:r>
              <a:rPr lang="en-US" dirty="0"/>
              <a:t>    BCM pin 0</a:t>
            </a:r>
          </a:p>
          <a:p>
            <a:pPr algn="just"/>
            <a:r>
              <a:rPr lang="en-US" dirty="0"/>
              <a:t>    Wiring Pi pin 30</a:t>
            </a:r>
          </a:p>
          <a:p>
            <a:pPr algn="just"/>
            <a:r>
              <a:rPr lang="en-US" dirty="0" smtClean="0"/>
              <a:t>These </a:t>
            </a:r>
            <a:r>
              <a:rPr lang="en-US" dirty="0"/>
              <a:t>pins are generally reserved for i2c communication with an EEPROM.</a:t>
            </a:r>
          </a:p>
          <a:p>
            <a:pPr algn="just"/>
            <a:r>
              <a:rPr lang="en-US" dirty="0" smtClean="0"/>
              <a:t>Connect </a:t>
            </a:r>
            <a:r>
              <a:rPr lang="en-US" dirty="0"/>
              <a:t>those pins for auto configuration, if the board provides the feature (check the board description for details of EEPROM functionality).</a:t>
            </a:r>
          </a:p>
        </p:txBody>
      </p:sp>
      <p:pic>
        <p:nvPicPr>
          <p:cNvPr id="4" name="Picture 3"/>
          <p:cNvPicPr>
            <a:picLocks noChangeAspect="1"/>
          </p:cNvPicPr>
          <p:nvPr/>
        </p:nvPicPr>
        <p:blipFill>
          <a:blip r:embed="rId2"/>
          <a:stretch>
            <a:fillRect/>
          </a:stretch>
        </p:blipFill>
        <p:spPr>
          <a:xfrm>
            <a:off x="8767898" y="365125"/>
            <a:ext cx="2781300" cy="6219825"/>
          </a:xfrm>
          <a:prstGeom prst="rect">
            <a:avLst/>
          </a:prstGeom>
        </p:spPr>
      </p:pic>
    </p:spTree>
    <p:extLst>
      <p:ext uri="{BB962C8B-B14F-4D97-AF65-F5344CB8AC3E}">
        <p14:creationId xmlns:p14="http://schemas.microsoft.com/office/powerpoint/2010/main" val="3739037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Why raspberry pi and python</a:t>
            </a:r>
            <a:endParaRPr lang="en-US" dirty="0"/>
          </a:p>
        </p:txBody>
      </p:sp>
      <p:sp>
        <p:nvSpPr>
          <p:cNvPr id="3" name="Content Placeholder 2"/>
          <p:cNvSpPr>
            <a:spLocks noGrp="1"/>
          </p:cNvSpPr>
          <p:nvPr>
            <p:ph idx="1"/>
          </p:nvPr>
        </p:nvSpPr>
        <p:spPr/>
        <p:txBody>
          <a:bodyPr/>
          <a:lstStyle/>
          <a:p>
            <a:r>
              <a:rPr lang="en-US" dirty="0" smtClean="0"/>
              <a:t>There is a Python IDE built into Pi, called IDLE.</a:t>
            </a:r>
          </a:p>
          <a:p>
            <a:r>
              <a:rPr lang="en-US" dirty="0" smtClean="0"/>
              <a:t>There are two IDLE versions available in Pi. </a:t>
            </a:r>
          </a:p>
          <a:p>
            <a:r>
              <a:rPr lang="en-US" dirty="0" smtClean="0"/>
              <a:t>One for Python version 2.x and one for Python version 3.x.</a:t>
            </a:r>
          </a:p>
          <a:p>
            <a:r>
              <a:rPr lang="en-US" dirty="0" smtClean="0"/>
              <a:t>A reason that Python is more popular is that there are user contributed modules that enhance standard library.</a:t>
            </a:r>
          </a:p>
          <a:p>
            <a:r>
              <a:rPr lang="en-US" dirty="0" smtClean="0"/>
              <a:t>Some popular libraries for raspberry Pi are: </a:t>
            </a:r>
          </a:p>
          <a:p>
            <a:pPr lvl="1"/>
            <a:r>
              <a:rPr lang="en-US" dirty="0" err="1" smtClean="0"/>
              <a:t>Rpi.GPIO</a:t>
            </a:r>
            <a:r>
              <a:rPr lang="en-US" dirty="0" smtClean="0"/>
              <a:t> – Access to GPIO pins – python-</a:t>
            </a:r>
            <a:r>
              <a:rPr lang="en-US" dirty="0" err="1" smtClean="0"/>
              <a:t>rpi.gpio</a:t>
            </a:r>
            <a:endParaRPr lang="en-US" dirty="0" smtClean="0"/>
          </a:p>
          <a:p>
            <a:pPr lvl="1"/>
            <a:r>
              <a:rPr lang="en-US" dirty="0" err="1" smtClean="0"/>
              <a:t>GPIOZero</a:t>
            </a:r>
            <a:r>
              <a:rPr lang="en-US" dirty="0" smtClean="0"/>
              <a:t> – Simplified access to GPIO pins – python-</a:t>
            </a:r>
            <a:r>
              <a:rPr lang="en-US" dirty="0" err="1" smtClean="0"/>
              <a:t>gpio</a:t>
            </a:r>
            <a:r>
              <a:rPr lang="en-US" dirty="0" smtClean="0"/>
              <a:t>-zero</a:t>
            </a:r>
          </a:p>
          <a:p>
            <a:endParaRPr lang="en-US" dirty="0"/>
          </a:p>
        </p:txBody>
      </p:sp>
    </p:spTree>
    <p:extLst>
      <p:ext uri="{BB962C8B-B14F-4D97-AF65-F5344CB8AC3E}">
        <p14:creationId xmlns:p14="http://schemas.microsoft.com/office/powerpoint/2010/main" val="31338186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GPIO programming using python </a:t>
            </a:r>
            <a:endParaRPr lang="en-US" dirty="0"/>
          </a:p>
        </p:txBody>
      </p:sp>
      <p:sp>
        <p:nvSpPr>
          <p:cNvPr id="3" name="Content Placeholder 2"/>
          <p:cNvSpPr>
            <a:spLocks noGrp="1"/>
          </p:cNvSpPr>
          <p:nvPr>
            <p:ph idx="1"/>
          </p:nvPr>
        </p:nvSpPr>
        <p:spPr>
          <a:xfrm>
            <a:off x="838200" y="1825625"/>
            <a:ext cx="5314406" cy="4351338"/>
          </a:xfrm>
        </p:spPr>
        <p:txBody>
          <a:bodyPr>
            <a:normAutofit fontScale="92500" lnSpcReduction="20000"/>
          </a:bodyPr>
          <a:lstStyle/>
          <a:p>
            <a:pPr algn="just"/>
            <a:r>
              <a:rPr lang="sv-SE" b="1" dirty="0"/>
              <a:t>BCM 1 (HAT EEPROM i2c Clock)</a:t>
            </a:r>
          </a:p>
          <a:p>
            <a:pPr algn="just"/>
            <a:r>
              <a:rPr lang="en-US" dirty="0"/>
              <a:t>    Physical pin 28</a:t>
            </a:r>
          </a:p>
          <a:p>
            <a:pPr algn="just"/>
            <a:r>
              <a:rPr lang="en-US" dirty="0"/>
              <a:t>    BCM pin 1</a:t>
            </a:r>
          </a:p>
          <a:p>
            <a:pPr algn="just"/>
            <a:r>
              <a:rPr lang="en-US" dirty="0"/>
              <a:t>    Wiring Pi pin 31</a:t>
            </a:r>
          </a:p>
          <a:p>
            <a:pPr algn="just"/>
            <a:r>
              <a:rPr lang="en-US" dirty="0" smtClean="0"/>
              <a:t>These </a:t>
            </a:r>
            <a:r>
              <a:rPr lang="en-US" dirty="0"/>
              <a:t>pins are generally reserved for i2c communication with an EEPROM.</a:t>
            </a:r>
          </a:p>
          <a:p>
            <a:pPr algn="just"/>
            <a:r>
              <a:rPr lang="en-US" dirty="0" smtClean="0"/>
              <a:t>Connect </a:t>
            </a:r>
            <a:r>
              <a:rPr lang="en-US" dirty="0"/>
              <a:t>those pins for auto configuration, if the board provides the feature (check the board description for details of EEPROM functionality).</a:t>
            </a:r>
          </a:p>
        </p:txBody>
      </p:sp>
      <p:pic>
        <p:nvPicPr>
          <p:cNvPr id="4" name="Picture 3"/>
          <p:cNvPicPr>
            <a:picLocks noChangeAspect="1"/>
          </p:cNvPicPr>
          <p:nvPr/>
        </p:nvPicPr>
        <p:blipFill>
          <a:blip r:embed="rId2"/>
          <a:stretch>
            <a:fillRect/>
          </a:stretch>
        </p:blipFill>
        <p:spPr>
          <a:xfrm>
            <a:off x="8572500" y="365125"/>
            <a:ext cx="2781300" cy="6219825"/>
          </a:xfrm>
          <a:prstGeom prst="rect">
            <a:avLst/>
          </a:prstGeom>
        </p:spPr>
      </p:pic>
    </p:spTree>
    <p:extLst>
      <p:ext uri="{BB962C8B-B14F-4D97-AF65-F5344CB8AC3E}">
        <p14:creationId xmlns:p14="http://schemas.microsoft.com/office/powerpoint/2010/main" val="39656844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GPIO programming using python </a:t>
            </a:r>
            <a:endParaRPr lang="en-US" dirty="0"/>
          </a:p>
        </p:txBody>
      </p:sp>
      <p:sp>
        <p:nvSpPr>
          <p:cNvPr id="3" name="Content Placeholder 2"/>
          <p:cNvSpPr>
            <a:spLocks noGrp="1"/>
          </p:cNvSpPr>
          <p:nvPr>
            <p:ph idx="1"/>
          </p:nvPr>
        </p:nvSpPr>
        <p:spPr>
          <a:xfrm>
            <a:off x="838200" y="1825625"/>
            <a:ext cx="4400006" cy="4351338"/>
          </a:xfrm>
        </p:spPr>
        <p:txBody>
          <a:bodyPr/>
          <a:lstStyle/>
          <a:p>
            <a:r>
              <a:rPr lang="en-US" b="1" dirty="0"/>
              <a:t>BCM </a:t>
            </a:r>
            <a:r>
              <a:rPr lang="en-US" b="1" dirty="0" smtClean="0"/>
              <a:t>5</a:t>
            </a:r>
          </a:p>
          <a:p>
            <a:r>
              <a:rPr lang="en-US" dirty="0"/>
              <a:t>Physical pin 29</a:t>
            </a:r>
          </a:p>
          <a:p>
            <a:r>
              <a:rPr lang="en-US" dirty="0"/>
              <a:t>BCM pin 5</a:t>
            </a:r>
          </a:p>
          <a:p>
            <a:r>
              <a:rPr lang="en-US" dirty="0"/>
              <a:t>Wiring Pi pin 21</a:t>
            </a:r>
          </a:p>
          <a:p>
            <a:endParaRPr lang="en-US" b="1" dirty="0"/>
          </a:p>
          <a:p>
            <a:endParaRPr lang="en-US" dirty="0"/>
          </a:p>
        </p:txBody>
      </p:sp>
      <p:pic>
        <p:nvPicPr>
          <p:cNvPr id="6" name="Picture 5"/>
          <p:cNvPicPr>
            <a:picLocks noChangeAspect="1"/>
          </p:cNvPicPr>
          <p:nvPr/>
        </p:nvPicPr>
        <p:blipFill>
          <a:blip r:embed="rId2"/>
          <a:stretch>
            <a:fillRect/>
          </a:stretch>
        </p:blipFill>
        <p:spPr>
          <a:xfrm>
            <a:off x="8859338" y="365125"/>
            <a:ext cx="2781300" cy="6219825"/>
          </a:xfrm>
          <a:prstGeom prst="rect">
            <a:avLst/>
          </a:prstGeom>
        </p:spPr>
      </p:pic>
    </p:spTree>
    <p:extLst>
      <p:ext uri="{BB962C8B-B14F-4D97-AF65-F5344CB8AC3E}">
        <p14:creationId xmlns:p14="http://schemas.microsoft.com/office/powerpoint/2010/main" val="7416985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GPIO programming using python </a:t>
            </a:r>
            <a:endParaRPr lang="en-US" dirty="0"/>
          </a:p>
        </p:txBody>
      </p:sp>
      <p:sp>
        <p:nvSpPr>
          <p:cNvPr id="3" name="Content Placeholder 2"/>
          <p:cNvSpPr>
            <a:spLocks noGrp="1"/>
          </p:cNvSpPr>
          <p:nvPr>
            <p:ph idx="1"/>
          </p:nvPr>
        </p:nvSpPr>
        <p:spPr>
          <a:xfrm>
            <a:off x="838200" y="1825625"/>
            <a:ext cx="5000897" cy="4351338"/>
          </a:xfrm>
        </p:spPr>
        <p:txBody>
          <a:bodyPr>
            <a:normAutofit fontScale="70000" lnSpcReduction="20000"/>
          </a:bodyPr>
          <a:lstStyle/>
          <a:p>
            <a:pPr algn="just"/>
            <a:r>
              <a:rPr lang="en-US" b="1" dirty="0"/>
              <a:t>Ground</a:t>
            </a:r>
          </a:p>
          <a:p>
            <a:pPr algn="just"/>
            <a:r>
              <a:rPr lang="en-US" dirty="0"/>
              <a:t>The Ground pins on the Raspberry Pi are all electrically connected, so it doesn't matter which one you use if you're wiring up a voltage supply.</a:t>
            </a:r>
          </a:p>
          <a:p>
            <a:pPr algn="just"/>
            <a:r>
              <a:rPr lang="en-US" dirty="0" smtClean="0"/>
              <a:t>Generally </a:t>
            </a:r>
            <a:r>
              <a:rPr lang="en-US" dirty="0"/>
              <a:t>the one that's most convenient or closest to the rest of your connections is tidier and easier, or alternatively the one closest to the supply pin that you use.</a:t>
            </a:r>
          </a:p>
          <a:p>
            <a:pPr algn="just"/>
            <a:r>
              <a:rPr lang="en-US" dirty="0" smtClean="0"/>
              <a:t>For </a:t>
            </a:r>
            <a:r>
              <a:rPr lang="en-US" dirty="0"/>
              <a:t>example, it's a good idea to use Physical Pin 17 for 3v3 and Physical Pin 25 for ground when using the SPI connections, as these are right next to the important pins for SPI0.</a:t>
            </a:r>
          </a:p>
          <a:p>
            <a:pPr algn="just"/>
            <a:r>
              <a:rPr lang="en-US" dirty="0"/>
              <a:t>Details</a:t>
            </a:r>
          </a:p>
          <a:p>
            <a:pPr lvl="1" algn="just"/>
            <a:r>
              <a:rPr lang="en-US" dirty="0" smtClean="0"/>
              <a:t>1 </a:t>
            </a:r>
            <a:r>
              <a:rPr lang="en-US" dirty="0"/>
              <a:t>pin header</a:t>
            </a:r>
          </a:p>
          <a:p>
            <a:pPr lvl="1" algn="just"/>
            <a:r>
              <a:rPr lang="en-US" dirty="0" smtClean="0"/>
              <a:t>Uses </a:t>
            </a:r>
            <a:r>
              <a:rPr lang="en-US" dirty="0"/>
              <a:t>8 GPIO pins</a:t>
            </a:r>
          </a:p>
          <a:p>
            <a:pPr algn="just"/>
            <a:endParaRPr lang="en-US" dirty="0"/>
          </a:p>
        </p:txBody>
      </p:sp>
      <p:pic>
        <p:nvPicPr>
          <p:cNvPr id="4" name="Picture 3"/>
          <p:cNvPicPr>
            <a:picLocks noChangeAspect="1"/>
          </p:cNvPicPr>
          <p:nvPr/>
        </p:nvPicPr>
        <p:blipFill>
          <a:blip r:embed="rId2"/>
          <a:stretch>
            <a:fillRect/>
          </a:stretch>
        </p:blipFill>
        <p:spPr>
          <a:xfrm>
            <a:off x="8572500" y="365125"/>
            <a:ext cx="2781300" cy="6219825"/>
          </a:xfrm>
          <a:prstGeom prst="rect">
            <a:avLst/>
          </a:prstGeom>
        </p:spPr>
      </p:pic>
    </p:spTree>
    <p:extLst>
      <p:ext uri="{BB962C8B-B14F-4D97-AF65-F5344CB8AC3E}">
        <p14:creationId xmlns:p14="http://schemas.microsoft.com/office/powerpoint/2010/main" val="4551119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GPIO programming using python </a:t>
            </a:r>
            <a:endParaRPr lang="en-US" dirty="0"/>
          </a:p>
        </p:txBody>
      </p:sp>
      <p:sp>
        <p:nvSpPr>
          <p:cNvPr id="3" name="Content Placeholder 2"/>
          <p:cNvSpPr>
            <a:spLocks noGrp="1"/>
          </p:cNvSpPr>
          <p:nvPr>
            <p:ph idx="1"/>
          </p:nvPr>
        </p:nvSpPr>
        <p:spPr>
          <a:xfrm>
            <a:off x="838200" y="1825625"/>
            <a:ext cx="4987834" cy="4351338"/>
          </a:xfrm>
        </p:spPr>
        <p:txBody>
          <a:bodyPr/>
          <a:lstStyle/>
          <a:p>
            <a:r>
              <a:rPr lang="en-US" b="1" dirty="0"/>
              <a:t>BCM 6</a:t>
            </a:r>
          </a:p>
          <a:p>
            <a:r>
              <a:rPr lang="en-US" dirty="0"/>
              <a:t>Physical pin 31</a:t>
            </a:r>
          </a:p>
          <a:p>
            <a:r>
              <a:rPr lang="en-US" dirty="0"/>
              <a:t>BCM pin 6</a:t>
            </a:r>
          </a:p>
          <a:p>
            <a:r>
              <a:rPr lang="en-US" dirty="0"/>
              <a:t>Wiring Pi pin 22</a:t>
            </a:r>
          </a:p>
          <a:p>
            <a:endParaRPr lang="en-US" dirty="0"/>
          </a:p>
        </p:txBody>
      </p:sp>
      <p:pic>
        <p:nvPicPr>
          <p:cNvPr id="4" name="Picture 3"/>
          <p:cNvPicPr>
            <a:picLocks noChangeAspect="1"/>
          </p:cNvPicPr>
          <p:nvPr/>
        </p:nvPicPr>
        <p:blipFill>
          <a:blip r:embed="rId2"/>
          <a:stretch>
            <a:fillRect/>
          </a:stretch>
        </p:blipFill>
        <p:spPr>
          <a:xfrm>
            <a:off x="8794024" y="365125"/>
            <a:ext cx="2781300" cy="6219825"/>
          </a:xfrm>
          <a:prstGeom prst="rect">
            <a:avLst/>
          </a:prstGeom>
        </p:spPr>
      </p:pic>
    </p:spTree>
    <p:extLst>
      <p:ext uri="{BB962C8B-B14F-4D97-AF65-F5344CB8AC3E}">
        <p14:creationId xmlns:p14="http://schemas.microsoft.com/office/powerpoint/2010/main" val="7928771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GPIO programming using python </a:t>
            </a:r>
            <a:endParaRPr lang="en-US" dirty="0"/>
          </a:p>
        </p:txBody>
      </p:sp>
      <p:sp>
        <p:nvSpPr>
          <p:cNvPr id="3" name="Content Placeholder 2"/>
          <p:cNvSpPr>
            <a:spLocks noGrp="1"/>
          </p:cNvSpPr>
          <p:nvPr>
            <p:ph idx="1"/>
          </p:nvPr>
        </p:nvSpPr>
        <p:spPr>
          <a:xfrm>
            <a:off x="838200" y="1825625"/>
            <a:ext cx="3198223" cy="4351338"/>
          </a:xfrm>
        </p:spPr>
        <p:txBody>
          <a:bodyPr/>
          <a:lstStyle/>
          <a:p>
            <a:r>
              <a:rPr lang="en-US" b="1" dirty="0"/>
              <a:t>BCM 12</a:t>
            </a:r>
          </a:p>
          <a:p>
            <a:r>
              <a:rPr lang="en-US" dirty="0" smtClean="0"/>
              <a:t>Physical </a:t>
            </a:r>
            <a:r>
              <a:rPr lang="en-US" dirty="0"/>
              <a:t>pin 32</a:t>
            </a:r>
          </a:p>
          <a:p>
            <a:r>
              <a:rPr lang="en-US" dirty="0" smtClean="0"/>
              <a:t>BCM </a:t>
            </a:r>
            <a:r>
              <a:rPr lang="en-US" dirty="0"/>
              <a:t>pin 12</a:t>
            </a:r>
          </a:p>
          <a:p>
            <a:r>
              <a:rPr lang="en-US" dirty="0" smtClean="0"/>
              <a:t>Wiring </a:t>
            </a:r>
            <a:r>
              <a:rPr lang="en-US" dirty="0"/>
              <a:t>Pi pin 26</a:t>
            </a:r>
          </a:p>
        </p:txBody>
      </p:sp>
      <p:pic>
        <p:nvPicPr>
          <p:cNvPr id="4" name="Picture 3"/>
          <p:cNvPicPr>
            <a:picLocks noChangeAspect="1"/>
          </p:cNvPicPr>
          <p:nvPr/>
        </p:nvPicPr>
        <p:blipFill>
          <a:blip r:embed="rId2"/>
          <a:stretch>
            <a:fillRect/>
          </a:stretch>
        </p:blipFill>
        <p:spPr>
          <a:xfrm>
            <a:off x="8872402" y="365125"/>
            <a:ext cx="2781300" cy="6219825"/>
          </a:xfrm>
          <a:prstGeom prst="rect">
            <a:avLst/>
          </a:prstGeom>
        </p:spPr>
      </p:pic>
    </p:spTree>
    <p:extLst>
      <p:ext uri="{BB962C8B-B14F-4D97-AF65-F5344CB8AC3E}">
        <p14:creationId xmlns:p14="http://schemas.microsoft.com/office/powerpoint/2010/main" val="34882499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GPIO programming using python </a:t>
            </a:r>
            <a:endParaRPr lang="en-US" dirty="0"/>
          </a:p>
        </p:txBody>
      </p:sp>
      <p:sp>
        <p:nvSpPr>
          <p:cNvPr id="3" name="Content Placeholder 2"/>
          <p:cNvSpPr>
            <a:spLocks noGrp="1"/>
          </p:cNvSpPr>
          <p:nvPr>
            <p:ph idx="1"/>
          </p:nvPr>
        </p:nvSpPr>
        <p:spPr>
          <a:xfrm>
            <a:off x="838200" y="1825625"/>
            <a:ext cx="3851366" cy="4351338"/>
          </a:xfrm>
        </p:spPr>
        <p:txBody>
          <a:bodyPr/>
          <a:lstStyle/>
          <a:p>
            <a:r>
              <a:rPr lang="en-US" b="1" dirty="0"/>
              <a:t>BCM 13</a:t>
            </a:r>
          </a:p>
          <a:p>
            <a:r>
              <a:rPr lang="en-US" dirty="0" smtClean="0"/>
              <a:t>Physical </a:t>
            </a:r>
            <a:r>
              <a:rPr lang="en-US" dirty="0"/>
              <a:t>pin 33</a:t>
            </a:r>
          </a:p>
          <a:p>
            <a:r>
              <a:rPr lang="en-US" dirty="0" smtClean="0"/>
              <a:t>BCM </a:t>
            </a:r>
            <a:r>
              <a:rPr lang="en-US" dirty="0"/>
              <a:t>pin 13</a:t>
            </a:r>
          </a:p>
          <a:p>
            <a:r>
              <a:rPr lang="en-US" dirty="0" smtClean="0"/>
              <a:t>Wiring </a:t>
            </a:r>
            <a:r>
              <a:rPr lang="en-US" dirty="0"/>
              <a:t>Pi pin 23</a:t>
            </a:r>
          </a:p>
        </p:txBody>
      </p:sp>
      <p:pic>
        <p:nvPicPr>
          <p:cNvPr id="4" name="Picture 3"/>
          <p:cNvPicPr>
            <a:picLocks noChangeAspect="1"/>
          </p:cNvPicPr>
          <p:nvPr/>
        </p:nvPicPr>
        <p:blipFill>
          <a:blip r:embed="rId2"/>
          <a:stretch>
            <a:fillRect/>
          </a:stretch>
        </p:blipFill>
        <p:spPr>
          <a:xfrm>
            <a:off x="8689521" y="365125"/>
            <a:ext cx="2781300" cy="6219825"/>
          </a:xfrm>
          <a:prstGeom prst="rect">
            <a:avLst/>
          </a:prstGeom>
        </p:spPr>
      </p:pic>
    </p:spTree>
    <p:extLst>
      <p:ext uri="{BB962C8B-B14F-4D97-AF65-F5344CB8AC3E}">
        <p14:creationId xmlns:p14="http://schemas.microsoft.com/office/powerpoint/2010/main" val="28624904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GPIO programming using python </a:t>
            </a:r>
            <a:endParaRPr lang="en-US" dirty="0"/>
          </a:p>
        </p:txBody>
      </p:sp>
      <p:sp>
        <p:nvSpPr>
          <p:cNvPr id="3" name="Content Placeholder 2"/>
          <p:cNvSpPr>
            <a:spLocks noGrp="1"/>
          </p:cNvSpPr>
          <p:nvPr>
            <p:ph idx="1"/>
          </p:nvPr>
        </p:nvSpPr>
        <p:spPr>
          <a:xfrm>
            <a:off x="838200" y="1825625"/>
            <a:ext cx="5823857" cy="4351338"/>
          </a:xfrm>
        </p:spPr>
        <p:txBody>
          <a:bodyPr>
            <a:normAutofit fontScale="62500" lnSpcReduction="20000"/>
          </a:bodyPr>
          <a:lstStyle/>
          <a:p>
            <a:pPr algn="just"/>
            <a:r>
              <a:rPr lang="en-US" sz="3300" b="1" dirty="0"/>
              <a:t>Ground</a:t>
            </a:r>
          </a:p>
          <a:p>
            <a:pPr algn="just"/>
            <a:r>
              <a:rPr lang="en-US" sz="3300" dirty="0"/>
              <a:t>The Ground pins on the Raspberry Pi are all electrically connected, so it doesn't matter which one you use if you're wiring up a voltage supply.</a:t>
            </a:r>
          </a:p>
          <a:p>
            <a:pPr algn="just"/>
            <a:r>
              <a:rPr lang="en-US" sz="3300" dirty="0"/>
              <a:t>Generally the one that's most convenient or closest to the rest of your connections is tidier and easier, or alternatively the one closest to the supply pin that you use.</a:t>
            </a:r>
          </a:p>
          <a:p>
            <a:pPr algn="just"/>
            <a:r>
              <a:rPr lang="en-US" sz="3300" dirty="0"/>
              <a:t>For example, it's a good idea to use Physical Pin 17 for 3v3 and Physical Pin 25 for ground when using the SPI connections, as these are right next to the important pins for SPI0</a:t>
            </a:r>
            <a:r>
              <a:rPr lang="en-US" sz="3300" dirty="0" smtClean="0"/>
              <a:t>.</a:t>
            </a:r>
          </a:p>
          <a:p>
            <a:pPr algn="just"/>
            <a:r>
              <a:rPr lang="en-US" sz="3300" dirty="0"/>
              <a:t>Details</a:t>
            </a:r>
          </a:p>
          <a:p>
            <a:pPr lvl="1" algn="just"/>
            <a:r>
              <a:rPr lang="en-US" sz="3300" dirty="0" smtClean="0"/>
              <a:t>1 </a:t>
            </a:r>
            <a:r>
              <a:rPr lang="en-US" sz="3300" dirty="0"/>
              <a:t>pin header</a:t>
            </a:r>
          </a:p>
          <a:p>
            <a:pPr lvl="1" algn="just"/>
            <a:r>
              <a:rPr lang="en-US" sz="3300" dirty="0" smtClean="0"/>
              <a:t>Uses </a:t>
            </a:r>
            <a:r>
              <a:rPr lang="en-US" sz="3300" dirty="0"/>
              <a:t>8 GPIO pins</a:t>
            </a:r>
          </a:p>
          <a:p>
            <a:endParaRPr lang="en-US" dirty="0"/>
          </a:p>
          <a:p>
            <a:endParaRPr lang="en-US" dirty="0"/>
          </a:p>
        </p:txBody>
      </p:sp>
      <p:pic>
        <p:nvPicPr>
          <p:cNvPr id="4" name="Picture 3"/>
          <p:cNvPicPr>
            <a:picLocks noChangeAspect="1"/>
          </p:cNvPicPr>
          <p:nvPr/>
        </p:nvPicPr>
        <p:blipFill>
          <a:blip r:embed="rId2"/>
          <a:stretch>
            <a:fillRect/>
          </a:stretch>
        </p:blipFill>
        <p:spPr>
          <a:xfrm>
            <a:off x="8976904" y="365125"/>
            <a:ext cx="2781300" cy="6219825"/>
          </a:xfrm>
          <a:prstGeom prst="rect">
            <a:avLst/>
          </a:prstGeom>
        </p:spPr>
      </p:pic>
    </p:spTree>
    <p:extLst>
      <p:ext uri="{BB962C8B-B14F-4D97-AF65-F5344CB8AC3E}">
        <p14:creationId xmlns:p14="http://schemas.microsoft.com/office/powerpoint/2010/main" val="29481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GPIO programming using python </a:t>
            </a:r>
            <a:endParaRPr lang="en-US" dirty="0"/>
          </a:p>
        </p:txBody>
      </p:sp>
      <p:sp>
        <p:nvSpPr>
          <p:cNvPr id="3" name="Content Placeholder 2"/>
          <p:cNvSpPr>
            <a:spLocks noGrp="1"/>
          </p:cNvSpPr>
          <p:nvPr>
            <p:ph idx="1"/>
          </p:nvPr>
        </p:nvSpPr>
        <p:spPr>
          <a:xfrm>
            <a:off x="838200" y="1825625"/>
            <a:ext cx="4360817" cy="4351338"/>
          </a:xfrm>
        </p:spPr>
        <p:txBody>
          <a:bodyPr/>
          <a:lstStyle/>
          <a:p>
            <a:r>
              <a:rPr lang="en-US" b="1" dirty="0"/>
              <a:t>BCM 19 (SPI Master-In)</a:t>
            </a:r>
          </a:p>
          <a:p>
            <a:r>
              <a:rPr lang="en-US" dirty="0" smtClean="0"/>
              <a:t>Physical </a:t>
            </a:r>
            <a:r>
              <a:rPr lang="en-US" dirty="0"/>
              <a:t>pin 35</a:t>
            </a:r>
          </a:p>
          <a:p>
            <a:r>
              <a:rPr lang="en-US" dirty="0" smtClean="0"/>
              <a:t>BCM </a:t>
            </a:r>
            <a:r>
              <a:rPr lang="en-US" dirty="0"/>
              <a:t>pin 19</a:t>
            </a:r>
          </a:p>
          <a:p>
            <a:r>
              <a:rPr lang="en-US" dirty="0" smtClean="0"/>
              <a:t>Wiring </a:t>
            </a:r>
            <a:r>
              <a:rPr lang="en-US" dirty="0"/>
              <a:t>Pi pin 24</a:t>
            </a:r>
          </a:p>
        </p:txBody>
      </p:sp>
      <p:pic>
        <p:nvPicPr>
          <p:cNvPr id="4" name="Picture 3"/>
          <p:cNvPicPr>
            <a:picLocks noChangeAspect="1"/>
          </p:cNvPicPr>
          <p:nvPr/>
        </p:nvPicPr>
        <p:blipFill>
          <a:blip r:embed="rId2"/>
          <a:stretch>
            <a:fillRect/>
          </a:stretch>
        </p:blipFill>
        <p:spPr>
          <a:xfrm>
            <a:off x="8820150" y="365125"/>
            <a:ext cx="2781300" cy="6219825"/>
          </a:xfrm>
          <a:prstGeom prst="rect">
            <a:avLst/>
          </a:prstGeom>
        </p:spPr>
      </p:pic>
    </p:spTree>
    <p:extLst>
      <p:ext uri="{BB962C8B-B14F-4D97-AF65-F5344CB8AC3E}">
        <p14:creationId xmlns:p14="http://schemas.microsoft.com/office/powerpoint/2010/main" val="28062718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GPIO programming using python </a:t>
            </a:r>
            <a:endParaRPr lang="en-US" dirty="0"/>
          </a:p>
        </p:txBody>
      </p:sp>
      <p:sp>
        <p:nvSpPr>
          <p:cNvPr id="3" name="Content Placeholder 2"/>
          <p:cNvSpPr>
            <a:spLocks noGrp="1"/>
          </p:cNvSpPr>
          <p:nvPr>
            <p:ph idx="1"/>
          </p:nvPr>
        </p:nvSpPr>
        <p:spPr>
          <a:xfrm>
            <a:off x="838200" y="1825625"/>
            <a:ext cx="4478383" cy="4351338"/>
          </a:xfrm>
        </p:spPr>
        <p:txBody>
          <a:bodyPr/>
          <a:lstStyle/>
          <a:p>
            <a:r>
              <a:rPr lang="en-US" b="1" dirty="0"/>
              <a:t>BCM 16</a:t>
            </a:r>
          </a:p>
          <a:p>
            <a:r>
              <a:rPr lang="en-US" dirty="0" smtClean="0"/>
              <a:t>Physical </a:t>
            </a:r>
            <a:r>
              <a:rPr lang="en-US" dirty="0"/>
              <a:t>pin 36</a:t>
            </a:r>
          </a:p>
          <a:p>
            <a:r>
              <a:rPr lang="en-US" dirty="0" smtClean="0"/>
              <a:t>BCM </a:t>
            </a:r>
            <a:r>
              <a:rPr lang="en-US" dirty="0"/>
              <a:t>pin 16</a:t>
            </a:r>
          </a:p>
          <a:p>
            <a:r>
              <a:rPr lang="en-US" dirty="0" smtClean="0"/>
              <a:t>Wiring </a:t>
            </a:r>
            <a:r>
              <a:rPr lang="en-US" dirty="0"/>
              <a:t>Pi pin 27</a:t>
            </a:r>
          </a:p>
        </p:txBody>
      </p:sp>
      <p:pic>
        <p:nvPicPr>
          <p:cNvPr id="4" name="Picture 3"/>
          <p:cNvPicPr>
            <a:picLocks noChangeAspect="1"/>
          </p:cNvPicPr>
          <p:nvPr/>
        </p:nvPicPr>
        <p:blipFill>
          <a:blip r:embed="rId2"/>
          <a:stretch>
            <a:fillRect/>
          </a:stretch>
        </p:blipFill>
        <p:spPr>
          <a:xfrm>
            <a:off x="8767898" y="365125"/>
            <a:ext cx="2781300" cy="6219825"/>
          </a:xfrm>
          <a:prstGeom prst="rect">
            <a:avLst/>
          </a:prstGeom>
        </p:spPr>
      </p:pic>
    </p:spTree>
    <p:extLst>
      <p:ext uri="{BB962C8B-B14F-4D97-AF65-F5344CB8AC3E}">
        <p14:creationId xmlns:p14="http://schemas.microsoft.com/office/powerpoint/2010/main" val="12481205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GPIO programming using python </a:t>
            </a:r>
            <a:endParaRPr lang="en-US" dirty="0"/>
          </a:p>
        </p:txBody>
      </p:sp>
      <p:sp>
        <p:nvSpPr>
          <p:cNvPr id="3" name="Content Placeholder 2"/>
          <p:cNvSpPr>
            <a:spLocks noGrp="1"/>
          </p:cNvSpPr>
          <p:nvPr>
            <p:ph idx="1"/>
          </p:nvPr>
        </p:nvSpPr>
        <p:spPr>
          <a:xfrm>
            <a:off x="838200" y="1825625"/>
            <a:ext cx="4896394" cy="4351338"/>
          </a:xfrm>
        </p:spPr>
        <p:txBody>
          <a:bodyPr/>
          <a:lstStyle/>
          <a:p>
            <a:r>
              <a:rPr lang="en-US" b="1" dirty="0"/>
              <a:t>BCM 26</a:t>
            </a:r>
          </a:p>
          <a:p>
            <a:r>
              <a:rPr lang="en-US" dirty="0"/>
              <a:t>Physical pin 37</a:t>
            </a:r>
          </a:p>
          <a:p>
            <a:r>
              <a:rPr lang="en-US" dirty="0"/>
              <a:t>BCM pin 26</a:t>
            </a:r>
          </a:p>
          <a:p>
            <a:r>
              <a:rPr lang="en-US" dirty="0"/>
              <a:t>Wiring Pi pin 25</a:t>
            </a:r>
          </a:p>
          <a:p>
            <a:endParaRPr lang="en-US" dirty="0"/>
          </a:p>
        </p:txBody>
      </p:sp>
      <p:pic>
        <p:nvPicPr>
          <p:cNvPr id="4" name="Picture 3"/>
          <p:cNvPicPr>
            <a:picLocks noChangeAspect="1"/>
          </p:cNvPicPr>
          <p:nvPr/>
        </p:nvPicPr>
        <p:blipFill>
          <a:blip r:embed="rId2"/>
          <a:stretch>
            <a:fillRect/>
          </a:stretch>
        </p:blipFill>
        <p:spPr>
          <a:xfrm>
            <a:off x="8846276" y="365125"/>
            <a:ext cx="2781300" cy="6219825"/>
          </a:xfrm>
          <a:prstGeom prst="rect">
            <a:avLst/>
          </a:prstGeom>
        </p:spPr>
      </p:pic>
    </p:spTree>
    <p:extLst>
      <p:ext uri="{BB962C8B-B14F-4D97-AF65-F5344CB8AC3E}">
        <p14:creationId xmlns:p14="http://schemas.microsoft.com/office/powerpoint/2010/main" val="1712547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a:t>Why raspberry pi and python</a:t>
            </a:r>
          </a:p>
          <a:p>
            <a:r>
              <a:rPr lang="en-US" dirty="0" smtClean="0">
                <a:solidFill>
                  <a:srgbClr val="FF0000"/>
                </a:solidFill>
              </a:rPr>
              <a:t>What can you do with raspberry pi and python</a:t>
            </a:r>
          </a:p>
          <a:p>
            <a:r>
              <a:rPr lang="en-US" dirty="0" smtClean="0"/>
              <a:t>Writing first python application</a:t>
            </a:r>
          </a:p>
          <a:p>
            <a:r>
              <a:rPr lang="en-US" dirty="0" smtClean="0"/>
              <a:t>GPIO programming using python</a:t>
            </a:r>
            <a:endParaRPr lang="en-US" dirty="0"/>
          </a:p>
        </p:txBody>
      </p:sp>
    </p:spTree>
    <p:extLst>
      <p:ext uri="{BB962C8B-B14F-4D97-AF65-F5344CB8AC3E}">
        <p14:creationId xmlns:p14="http://schemas.microsoft.com/office/powerpoint/2010/main" val="300864895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GPIO programming using python </a:t>
            </a:r>
            <a:endParaRPr lang="en-US" dirty="0"/>
          </a:p>
        </p:txBody>
      </p:sp>
      <p:sp>
        <p:nvSpPr>
          <p:cNvPr id="3" name="Content Placeholder 2"/>
          <p:cNvSpPr>
            <a:spLocks noGrp="1"/>
          </p:cNvSpPr>
          <p:nvPr>
            <p:ph idx="1"/>
          </p:nvPr>
        </p:nvSpPr>
        <p:spPr>
          <a:xfrm>
            <a:off x="838200" y="1825625"/>
            <a:ext cx="4948646" cy="4351338"/>
          </a:xfrm>
        </p:spPr>
        <p:txBody>
          <a:bodyPr/>
          <a:lstStyle/>
          <a:p>
            <a:r>
              <a:rPr lang="en-US" b="1" dirty="0"/>
              <a:t>BCM 20 (SPI Master-Out)</a:t>
            </a:r>
          </a:p>
          <a:p>
            <a:r>
              <a:rPr lang="en-US" dirty="0"/>
              <a:t>Physical pin 38</a:t>
            </a:r>
          </a:p>
          <a:p>
            <a:r>
              <a:rPr lang="en-US" dirty="0"/>
              <a:t>BCM pin 20</a:t>
            </a:r>
          </a:p>
          <a:p>
            <a:r>
              <a:rPr lang="en-US" dirty="0"/>
              <a:t>Wiring Pi pin 28</a:t>
            </a:r>
          </a:p>
          <a:p>
            <a:endParaRPr lang="en-US" dirty="0"/>
          </a:p>
        </p:txBody>
      </p:sp>
      <p:pic>
        <p:nvPicPr>
          <p:cNvPr id="4" name="Picture 3"/>
          <p:cNvPicPr>
            <a:picLocks noChangeAspect="1"/>
          </p:cNvPicPr>
          <p:nvPr/>
        </p:nvPicPr>
        <p:blipFill>
          <a:blip r:embed="rId2"/>
          <a:stretch>
            <a:fillRect/>
          </a:stretch>
        </p:blipFill>
        <p:spPr>
          <a:xfrm>
            <a:off x="8911590" y="365125"/>
            <a:ext cx="2781300" cy="6219825"/>
          </a:xfrm>
          <a:prstGeom prst="rect">
            <a:avLst/>
          </a:prstGeom>
        </p:spPr>
      </p:pic>
    </p:spTree>
    <p:extLst>
      <p:ext uri="{BB962C8B-B14F-4D97-AF65-F5344CB8AC3E}">
        <p14:creationId xmlns:p14="http://schemas.microsoft.com/office/powerpoint/2010/main" val="29314720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GPIO programming using python </a:t>
            </a:r>
            <a:endParaRPr lang="en-US" dirty="0"/>
          </a:p>
        </p:txBody>
      </p:sp>
      <p:sp>
        <p:nvSpPr>
          <p:cNvPr id="3" name="Content Placeholder 2"/>
          <p:cNvSpPr>
            <a:spLocks noGrp="1"/>
          </p:cNvSpPr>
          <p:nvPr>
            <p:ph idx="1"/>
          </p:nvPr>
        </p:nvSpPr>
        <p:spPr>
          <a:xfrm>
            <a:off x="838200" y="1825625"/>
            <a:ext cx="5471160" cy="4351338"/>
          </a:xfrm>
        </p:spPr>
        <p:txBody>
          <a:bodyPr>
            <a:normAutofit fontScale="70000" lnSpcReduction="20000"/>
          </a:bodyPr>
          <a:lstStyle/>
          <a:p>
            <a:pPr algn="just"/>
            <a:r>
              <a:rPr lang="en-US" b="1" dirty="0"/>
              <a:t>Ground</a:t>
            </a:r>
          </a:p>
          <a:p>
            <a:pPr algn="just"/>
            <a:r>
              <a:rPr lang="en-US" dirty="0"/>
              <a:t>The Ground pins on the Raspberry Pi are all electrically connected, so it doesn't matter which one you use if you're wiring up a voltage supply.</a:t>
            </a:r>
          </a:p>
          <a:p>
            <a:pPr algn="just"/>
            <a:r>
              <a:rPr lang="en-US" dirty="0" smtClean="0"/>
              <a:t>Generally </a:t>
            </a:r>
            <a:r>
              <a:rPr lang="en-US" dirty="0"/>
              <a:t>the one that's most convenient or closest to the rest of your connections is tidier and easier, or alternatively the one closest to the supply pin that you use.</a:t>
            </a:r>
          </a:p>
          <a:p>
            <a:pPr algn="just"/>
            <a:r>
              <a:rPr lang="en-US" dirty="0" smtClean="0"/>
              <a:t>For </a:t>
            </a:r>
            <a:r>
              <a:rPr lang="en-US" dirty="0"/>
              <a:t>example, it's a good idea to use Physical Pin 17 for 3v3 and Physical Pin 25 for ground when using the SPI connections, as these are right next to the important pins for SPI0.</a:t>
            </a:r>
          </a:p>
          <a:p>
            <a:pPr algn="just"/>
            <a:r>
              <a:rPr lang="en-US" dirty="0"/>
              <a:t>Details</a:t>
            </a:r>
          </a:p>
          <a:p>
            <a:pPr lvl="1" algn="just"/>
            <a:r>
              <a:rPr lang="en-US" dirty="0" smtClean="0"/>
              <a:t>1 </a:t>
            </a:r>
            <a:r>
              <a:rPr lang="en-US" dirty="0"/>
              <a:t>pin header</a:t>
            </a:r>
          </a:p>
          <a:p>
            <a:pPr lvl="1" algn="just"/>
            <a:r>
              <a:rPr lang="en-US" dirty="0" smtClean="0"/>
              <a:t>Uses </a:t>
            </a:r>
            <a:r>
              <a:rPr lang="en-US" dirty="0"/>
              <a:t>8 GPIO pins</a:t>
            </a:r>
          </a:p>
          <a:p>
            <a:pPr algn="just"/>
            <a:endParaRPr lang="en-US" dirty="0"/>
          </a:p>
        </p:txBody>
      </p:sp>
      <p:pic>
        <p:nvPicPr>
          <p:cNvPr id="6" name="Picture 5"/>
          <p:cNvPicPr>
            <a:picLocks noChangeAspect="1"/>
          </p:cNvPicPr>
          <p:nvPr/>
        </p:nvPicPr>
        <p:blipFill>
          <a:blip r:embed="rId2"/>
          <a:stretch>
            <a:fillRect/>
          </a:stretch>
        </p:blipFill>
        <p:spPr>
          <a:xfrm>
            <a:off x="8767899" y="365125"/>
            <a:ext cx="2781300" cy="6219825"/>
          </a:xfrm>
          <a:prstGeom prst="rect">
            <a:avLst/>
          </a:prstGeom>
        </p:spPr>
      </p:pic>
    </p:spTree>
    <p:extLst>
      <p:ext uri="{BB962C8B-B14F-4D97-AF65-F5344CB8AC3E}">
        <p14:creationId xmlns:p14="http://schemas.microsoft.com/office/powerpoint/2010/main" val="39020026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GPIO programming using python </a:t>
            </a:r>
            <a:endParaRPr lang="en-US" dirty="0"/>
          </a:p>
        </p:txBody>
      </p:sp>
      <p:sp>
        <p:nvSpPr>
          <p:cNvPr id="3" name="Content Placeholder 2"/>
          <p:cNvSpPr>
            <a:spLocks noGrp="1"/>
          </p:cNvSpPr>
          <p:nvPr>
            <p:ph idx="1"/>
          </p:nvPr>
        </p:nvSpPr>
        <p:spPr>
          <a:xfrm>
            <a:off x="838200" y="1825625"/>
            <a:ext cx="5118463" cy="4351338"/>
          </a:xfrm>
        </p:spPr>
        <p:txBody>
          <a:bodyPr/>
          <a:lstStyle/>
          <a:p>
            <a:r>
              <a:rPr lang="en-US" b="1" dirty="0"/>
              <a:t>BCM 21 (SPI Clock</a:t>
            </a:r>
            <a:r>
              <a:rPr lang="en-US" b="1" dirty="0" smtClean="0"/>
              <a:t>)</a:t>
            </a:r>
          </a:p>
          <a:p>
            <a:r>
              <a:rPr lang="en-US" dirty="0"/>
              <a:t>Physical pin 40</a:t>
            </a:r>
          </a:p>
          <a:p>
            <a:r>
              <a:rPr lang="en-US" dirty="0"/>
              <a:t>BCM pin 21</a:t>
            </a:r>
          </a:p>
          <a:p>
            <a:r>
              <a:rPr lang="en-US" dirty="0"/>
              <a:t>Wiring Pi pin 29</a:t>
            </a:r>
          </a:p>
          <a:p>
            <a:endParaRPr lang="en-US" b="1" dirty="0"/>
          </a:p>
          <a:p>
            <a:endParaRPr lang="en-US" dirty="0"/>
          </a:p>
        </p:txBody>
      </p:sp>
      <p:pic>
        <p:nvPicPr>
          <p:cNvPr id="4" name="Picture 3"/>
          <p:cNvPicPr>
            <a:picLocks noChangeAspect="1"/>
          </p:cNvPicPr>
          <p:nvPr/>
        </p:nvPicPr>
        <p:blipFill>
          <a:blip r:embed="rId2"/>
          <a:stretch>
            <a:fillRect/>
          </a:stretch>
        </p:blipFill>
        <p:spPr>
          <a:xfrm>
            <a:off x="8937717" y="365125"/>
            <a:ext cx="2781300" cy="6219825"/>
          </a:xfrm>
          <a:prstGeom prst="rect">
            <a:avLst/>
          </a:prstGeom>
        </p:spPr>
      </p:pic>
    </p:spTree>
    <p:extLst>
      <p:ext uri="{BB962C8B-B14F-4D97-AF65-F5344CB8AC3E}">
        <p14:creationId xmlns:p14="http://schemas.microsoft.com/office/powerpoint/2010/main" val="33996348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GPIO programming using python </a:t>
            </a:r>
            <a:endParaRPr lang="en-US" dirty="0"/>
          </a:p>
        </p:txBody>
      </p:sp>
      <p:sp>
        <p:nvSpPr>
          <p:cNvPr id="3" name="Content Placeholder 2"/>
          <p:cNvSpPr>
            <a:spLocks noGrp="1"/>
          </p:cNvSpPr>
          <p:nvPr>
            <p:ph idx="1"/>
          </p:nvPr>
        </p:nvSpPr>
        <p:spPr>
          <a:xfrm>
            <a:off x="838200" y="1825625"/>
            <a:ext cx="5262154" cy="4351338"/>
          </a:xfrm>
        </p:spPr>
        <p:txBody>
          <a:bodyPr>
            <a:normAutofit/>
          </a:bodyPr>
          <a:lstStyle/>
          <a:p>
            <a:pPr algn="just"/>
            <a:r>
              <a:rPr lang="en-US" dirty="0"/>
              <a:t>SDIO - SD Card </a:t>
            </a:r>
            <a:r>
              <a:rPr lang="en-US" dirty="0" smtClean="0"/>
              <a:t>Interface</a:t>
            </a:r>
          </a:p>
          <a:p>
            <a:pPr algn="just"/>
            <a:r>
              <a:rPr lang="en-US" dirty="0"/>
              <a:t>SDIO is the SD host/</a:t>
            </a:r>
            <a:r>
              <a:rPr lang="en-US" dirty="0" err="1"/>
              <a:t>eMMC</a:t>
            </a:r>
            <a:r>
              <a:rPr lang="en-US" dirty="0"/>
              <a:t> interface on the Raspberry Pi. SD host signals are normally used for the </a:t>
            </a:r>
            <a:r>
              <a:rPr lang="en-US" dirty="0" err="1"/>
              <a:t>microSD</a:t>
            </a:r>
            <a:r>
              <a:rPr lang="en-US" dirty="0"/>
              <a:t> slot.</a:t>
            </a:r>
          </a:p>
          <a:p>
            <a:pPr algn="just"/>
            <a:r>
              <a:rPr lang="en-US" dirty="0" smtClean="0"/>
              <a:t>These </a:t>
            </a:r>
            <a:r>
              <a:rPr lang="en-US" dirty="0"/>
              <a:t>pins are "SD host" on Alt0 and "</a:t>
            </a:r>
            <a:r>
              <a:rPr lang="en-US" dirty="0" err="1"/>
              <a:t>eMMC</a:t>
            </a:r>
            <a:r>
              <a:rPr lang="en-US" dirty="0"/>
              <a:t>" on Alt3.</a:t>
            </a:r>
          </a:p>
          <a:p>
            <a:pPr algn="just"/>
            <a:r>
              <a:rPr lang="en-US" dirty="0"/>
              <a:t>Details</a:t>
            </a:r>
          </a:p>
          <a:p>
            <a:pPr lvl="1" algn="just"/>
            <a:r>
              <a:rPr lang="en-US" dirty="0" smtClean="0"/>
              <a:t>Uses </a:t>
            </a:r>
            <a:r>
              <a:rPr lang="en-US" dirty="0"/>
              <a:t>6 GPIO pins</a:t>
            </a:r>
          </a:p>
          <a:p>
            <a:pPr algn="just"/>
            <a:endParaRPr lang="en-US" dirty="0"/>
          </a:p>
        </p:txBody>
      </p:sp>
      <p:pic>
        <p:nvPicPr>
          <p:cNvPr id="4" name="Picture 3"/>
          <p:cNvPicPr>
            <a:picLocks noChangeAspect="1"/>
          </p:cNvPicPr>
          <p:nvPr/>
        </p:nvPicPr>
        <p:blipFill>
          <a:blip r:embed="rId2"/>
          <a:stretch>
            <a:fillRect/>
          </a:stretch>
        </p:blipFill>
        <p:spPr>
          <a:xfrm>
            <a:off x="8572500" y="365125"/>
            <a:ext cx="2781300" cy="6219825"/>
          </a:xfrm>
          <a:prstGeom prst="rect">
            <a:avLst/>
          </a:prstGeom>
        </p:spPr>
      </p:pic>
    </p:spTree>
    <p:extLst>
      <p:ext uri="{BB962C8B-B14F-4D97-AF65-F5344CB8AC3E}">
        <p14:creationId xmlns:p14="http://schemas.microsoft.com/office/powerpoint/2010/main" val="27017947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GPIO programming using python </a:t>
            </a:r>
            <a:endParaRPr lang="en-US" dirty="0"/>
          </a:p>
        </p:txBody>
      </p:sp>
      <p:sp>
        <p:nvSpPr>
          <p:cNvPr id="3" name="Content Placeholder 2"/>
          <p:cNvSpPr>
            <a:spLocks noGrp="1"/>
          </p:cNvSpPr>
          <p:nvPr>
            <p:ph idx="1"/>
          </p:nvPr>
        </p:nvSpPr>
        <p:spPr>
          <a:xfrm>
            <a:off x="838200" y="1825625"/>
            <a:ext cx="5849983" cy="4351338"/>
          </a:xfrm>
        </p:spPr>
        <p:txBody>
          <a:bodyPr/>
          <a:lstStyle/>
          <a:p>
            <a:r>
              <a:rPr lang="en-US" b="1" dirty="0"/>
              <a:t>JTAG - Joint Test Action Group</a:t>
            </a:r>
          </a:p>
          <a:p>
            <a:r>
              <a:rPr lang="en-US" dirty="0"/>
              <a:t>JTAG is a </a:t>
            </a:r>
            <a:r>
              <a:rPr lang="en-US" dirty="0" err="1"/>
              <a:t>standardised</a:t>
            </a:r>
            <a:r>
              <a:rPr lang="en-US" dirty="0"/>
              <a:t> interface for debugging integrated circuits which you can use to debug your Raspberry Pi</a:t>
            </a:r>
            <a:r>
              <a:rPr lang="en-US" dirty="0" smtClean="0"/>
              <a:t>.</a:t>
            </a:r>
          </a:p>
          <a:p>
            <a:r>
              <a:rPr lang="en-US" dirty="0"/>
              <a:t>Details</a:t>
            </a:r>
          </a:p>
          <a:p>
            <a:pPr lvl="1"/>
            <a:r>
              <a:rPr lang="en-US" dirty="0" smtClean="0"/>
              <a:t>Uses </a:t>
            </a:r>
            <a:r>
              <a:rPr lang="en-US" dirty="0"/>
              <a:t>11 GPIO pins</a:t>
            </a:r>
          </a:p>
          <a:p>
            <a:endParaRPr lang="en-US" dirty="0"/>
          </a:p>
        </p:txBody>
      </p:sp>
      <p:pic>
        <p:nvPicPr>
          <p:cNvPr id="4" name="Picture 3"/>
          <p:cNvPicPr>
            <a:picLocks noChangeAspect="1"/>
          </p:cNvPicPr>
          <p:nvPr/>
        </p:nvPicPr>
        <p:blipFill>
          <a:blip r:embed="rId2"/>
          <a:stretch>
            <a:fillRect/>
          </a:stretch>
        </p:blipFill>
        <p:spPr>
          <a:xfrm>
            <a:off x="8572500" y="365125"/>
            <a:ext cx="2781300" cy="6219825"/>
          </a:xfrm>
          <a:prstGeom prst="rect">
            <a:avLst/>
          </a:prstGeom>
        </p:spPr>
      </p:pic>
    </p:spTree>
    <p:extLst>
      <p:ext uri="{BB962C8B-B14F-4D97-AF65-F5344CB8AC3E}">
        <p14:creationId xmlns:p14="http://schemas.microsoft.com/office/powerpoint/2010/main" val="7517742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GPIO programming using python </a:t>
            </a:r>
            <a:endParaRPr lang="en-US" dirty="0"/>
          </a:p>
        </p:txBody>
      </p:sp>
      <p:sp>
        <p:nvSpPr>
          <p:cNvPr id="3" name="Content Placeholder 2"/>
          <p:cNvSpPr>
            <a:spLocks noGrp="1"/>
          </p:cNvSpPr>
          <p:nvPr>
            <p:ph idx="1"/>
          </p:nvPr>
        </p:nvSpPr>
        <p:spPr>
          <a:xfrm>
            <a:off x="838200" y="1825625"/>
            <a:ext cx="6947263" cy="4351338"/>
          </a:xfrm>
        </p:spPr>
        <p:txBody>
          <a:bodyPr/>
          <a:lstStyle/>
          <a:p>
            <a:r>
              <a:rPr lang="en-US" b="1" dirty="0"/>
              <a:t>UART - Universal Asynchronous </a:t>
            </a:r>
            <a:r>
              <a:rPr lang="en-US" b="1" dirty="0" smtClean="0"/>
              <a:t>Receiver/Transmitter</a:t>
            </a:r>
          </a:p>
          <a:p>
            <a:r>
              <a:rPr lang="en-US" b="1" dirty="0"/>
              <a:t>UART pins in BCM mode are: 14, 15</a:t>
            </a:r>
          </a:p>
          <a:p>
            <a:r>
              <a:rPr lang="en-US" b="1" dirty="0"/>
              <a:t>UART pins in </a:t>
            </a:r>
            <a:r>
              <a:rPr lang="en-US" b="1" dirty="0" err="1"/>
              <a:t>WiringPi</a:t>
            </a:r>
            <a:r>
              <a:rPr lang="en-US" b="1" dirty="0"/>
              <a:t> are: 15, 16</a:t>
            </a:r>
          </a:p>
          <a:p>
            <a:endParaRPr lang="en-US" b="1" dirty="0"/>
          </a:p>
          <a:p>
            <a:endParaRPr lang="en-US" dirty="0"/>
          </a:p>
        </p:txBody>
      </p:sp>
      <p:pic>
        <p:nvPicPr>
          <p:cNvPr id="4" name="Picture 3"/>
          <p:cNvPicPr>
            <a:picLocks noChangeAspect="1"/>
          </p:cNvPicPr>
          <p:nvPr/>
        </p:nvPicPr>
        <p:blipFill>
          <a:blip r:embed="rId2"/>
          <a:stretch>
            <a:fillRect/>
          </a:stretch>
        </p:blipFill>
        <p:spPr>
          <a:xfrm>
            <a:off x="8950778" y="365125"/>
            <a:ext cx="2781300" cy="6219825"/>
          </a:xfrm>
          <a:prstGeom prst="rect">
            <a:avLst/>
          </a:prstGeom>
        </p:spPr>
      </p:pic>
    </p:spTree>
    <p:extLst>
      <p:ext uri="{BB962C8B-B14F-4D97-AF65-F5344CB8AC3E}">
        <p14:creationId xmlns:p14="http://schemas.microsoft.com/office/powerpoint/2010/main" val="11663904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GPIO programming using </a:t>
            </a:r>
            <a:r>
              <a:rPr lang="en-US" dirty="0" smtClean="0">
                <a:solidFill>
                  <a:srgbClr val="FF0000"/>
                </a:solidFill>
              </a:rPr>
              <a:t/>
            </a:r>
            <a:br>
              <a:rPr lang="en-US" dirty="0" smtClean="0">
                <a:solidFill>
                  <a:srgbClr val="FF0000"/>
                </a:solidFill>
              </a:rPr>
            </a:br>
            <a:r>
              <a:rPr lang="en-US" dirty="0" smtClean="0">
                <a:solidFill>
                  <a:srgbClr val="FF0000"/>
                </a:solidFill>
              </a:rPr>
              <a:t>python </a:t>
            </a:r>
            <a:endParaRPr lang="en-US" dirty="0"/>
          </a:p>
        </p:txBody>
      </p:sp>
      <p:sp>
        <p:nvSpPr>
          <p:cNvPr id="3" name="Content Placeholder 2"/>
          <p:cNvSpPr>
            <a:spLocks noGrp="1"/>
          </p:cNvSpPr>
          <p:nvPr>
            <p:ph idx="1"/>
          </p:nvPr>
        </p:nvSpPr>
        <p:spPr>
          <a:xfrm>
            <a:off x="838200" y="1825625"/>
            <a:ext cx="4504509" cy="4351338"/>
          </a:xfrm>
        </p:spPr>
        <p:txBody>
          <a:bodyPr/>
          <a:lstStyle/>
          <a:p>
            <a:pPr algn="just"/>
            <a:r>
              <a:rPr lang="en-US" b="1" dirty="0"/>
              <a:t>SDIO - SD Card Interface</a:t>
            </a:r>
          </a:p>
          <a:p>
            <a:pPr algn="just"/>
            <a:r>
              <a:rPr lang="en-US" dirty="0"/>
              <a:t>SDIO is the SD host/</a:t>
            </a:r>
            <a:r>
              <a:rPr lang="en-US" dirty="0" err="1"/>
              <a:t>eMMC</a:t>
            </a:r>
            <a:r>
              <a:rPr lang="en-US" dirty="0"/>
              <a:t> interface on the Raspberry Pi. SD host signals are normally used for the </a:t>
            </a:r>
            <a:r>
              <a:rPr lang="en-US" dirty="0" err="1"/>
              <a:t>microSD</a:t>
            </a:r>
            <a:r>
              <a:rPr lang="en-US" dirty="0"/>
              <a:t> slot.</a:t>
            </a:r>
          </a:p>
          <a:p>
            <a:pPr algn="just"/>
            <a:r>
              <a:rPr lang="en-US" dirty="0" smtClean="0"/>
              <a:t>These </a:t>
            </a:r>
            <a:r>
              <a:rPr lang="en-US" dirty="0"/>
              <a:t>pins are "SD host" on Alt0 and "</a:t>
            </a:r>
            <a:r>
              <a:rPr lang="en-US" dirty="0" err="1"/>
              <a:t>eMMC</a:t>
            </a:r>
            <a:r>
              <a:rPr lang="en-US" dirty="0"/>
              <a:t>" on Alt3.</a:t>
            </a:r>
          </a:p>
        </p:txBody>
      </p:sp>
      <p:pic>
        <p:nvPicPr>
          <p:cNvPr id="5" name="Picture 4"/>
          <p:cNvPicPr>
            <a:picLocks noChangeAspect="1"/>
          </p:cNvPicPr>
          <p:nvPr/>
        </p:nvPicPr>
        <p:blipFill>
          <a:blip r:embed="rId2"/>
          <a:stretch>
            <a:fillRect/>
          </a:stretch>
        </p:blipFill>
        <p:spPr>
          <a:xfrm>
            <a:off x="7222943" y="365125"/>
            <a:ext cx="4733925" cy="6219825"/>
          </a:xfrm>
          <a:prstGeom prst="rect">
            <a:avLst/>
          </a:prstGeom>
        </p:spPr>
      </p:pic>
    </p:spTree>
    <p:extLst>
      <p:ext uri="{BB962C8B-B14F-4D97-AF65-F5344CB8AC3E}">
        <p14:creationId xmlns:p14="http://schemas.microsoft.com/office/powerpoint/2010/main" val="31807367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GPIO programming using </a:t>
            </a:r>
            <a:br>
              <a:rPr lang="en-US" dirty="0">
                <a:solidFill>
                  <a:srgbClr val="FF0000"/>
                </a:solidFill>
              </a:rPr>
            </a:br>
            <a:r>
              <a:rPr lang="en-US" dirty="0">
                <a:solidFill>
                  <a:srgbClr val="FF0000"/>
                </a:solidFill>
              </a:rPr>
              <a:t>python </a:t>
            </a:r>
            <a:endParaRPr lang="en-US" dirty="0"/>
          </a:p>
        </p:txBody>
      </p:sp>
      <p:sp>
        <p:nvSpPr>
          <p:cNvPr id="3" name="Content Placeholder 2"/>
          <p:cNvSpPr>
            <a:spLocks noGrp="1"/>
          </p:cNvSpPr>
          <p:nvPr>
            <p:ph idx="1"/>
          </p:nvPr>
        </p:nvSpPr>
        <p:spPr>
          <a:xfrm>
            <a:off x="838200" y="1825625"/>
            <a:ext cx="3668486" cy="4351338"/>
          </a:xfrm>
        </p:spPr>
        <p:txBody>
          <a:bodyPr/>
          <a:lstStyle/>
          <a:p>
            <a:pPr algn="just"/>
            <a:r>
              <a:rPr lang="en-US" b="1" dirty="0"/>
              <a:t>JTAG - Joint Test Action Group</a:t>
            </a:r>
          </a:p>
          <a:p>
            <a:pPr algn="just"/>
            <a:r>
              <a:rPr lang="en-US" dirty="0"/>
              <a:t>JTAG is a </a:t>
            </a:r>
            <a:r>
              <a:rPr lang="en-US" dirty="0" smtClean="0"/>
              <a:t>standardized </a:t>
            </a:r>
            <a:r>
              <a:rPr lang="en-US" dirty="0"/>
              <a:t>interface for debugging integrated circuits which you can use to debug your Raspberry Pi.</a:t>
            </a:r>
          </a:p>
          <a:p>
            <a:pPr algn="just"/>
            <a:r>
              <a:rPr lang="en-US" dirty="0"/>
              <a:t>Details</a:t>
            </a:r>
          </a:p>
          <a:p>
            <a:pPr lvl="1" algn="just"/>
            <a:r>
              <a:rPr lang="en-US" dirty="0" smtClean="0"/>
              <a:t>Uses </a:t>
            </a:r>
            <a:r>
              <a:rPr lang="en-US" dirty="0"/>
              <a:t>11 GPIO pins</a:t>
            </a:r>
          </a:p>
          <a:p>
            <a:pPr algn="just"/>
            <a:endParaRPr lang="en-US" dirty="0"/>
          </a:p>
        </p:txBody>
      </p:sp>
      <p:pic>
        <p:nvPicPr>
          <p:cNvPr id="6" name="Picture 5"/>
          <p:cNvPicPr>
            <a:picLocks noChangeAspect="1"/>
          </p:cNvPicPr>
          <p:nvPr/>
        </p:nvPicPr>
        <p:blipFill rotWithShape="1">
          <a:blip r:embed="rId2"/>
          <a:srcRect r="2374"/>
          <a:stretch/>
        </p:blipFill>
        <p:spPr>
          <a:xfrm>
            <a:off x="6970939" y="365125"/>
            <a:ext cx="4668067" cy="6219825"/>
          </a:xfrm>
          <a:prstGeom prst="rect">
            <a:avLst/>
          </a:prstGeom>
        </p:spPr>
      </p:pic>
    </p:spTree>
    <p:extLst>
      <p:ext uri="{BB962C8B-B14F-4D97-AF65-F5344CB8AC3E}">
        <p14:creationId xmlns:p14="http://schemas.microsoft.com/office/powerpoint/2010/main" val="42051273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GPIO programming using </a:t>
            </a:r>
            <a:br>
              <a:rPr lang="en-US" dirty="0">
                <a:solidFill>
                  <a:srgbClr val="FF0000"/>
                </a:solidFill>
              </a:rPr>
            </a:br>
            <a:r>
              <a:rPr lang="en-US" dirty="0">
                <a:solidFill>
                  <a:srgbClr val="FF0000"/>
                </a:solidFill>
              </a:rPr>
              <a:t>python </a:t>
            </a:r>
            <a:endParaRPr lang="en-US" dirty="0"/>
          </a:p>
        </p:txBody>
      </p:sp>
      <p:sp>
        <p:nvSpPr>
          <p:cNvPr id="3" name="Content Placeholder 2"/>
          <p:cNvSpPr>
            <a:spLocks noGrp="1"/>
          </p:cNvSpPr>
          <p:nvPr>
            <p:ph idx="1"/>
          </p:nvPr>
        </p:nvSpPr>
        <p:spPr>
          <a:xfrm>
            <a:off x="838200" y="1825625"/>
            <a:ext cx="5183777" cy="4351338"/>
          </a:xfrm>
        </p:spPr>
        <p:txBody>
          <a:bodyPr>
            <a:normAutofit/>
          </a:bodyPr>
          <a:lstStyle/>
          <a:p>
            <a:pPr algn="just"/>
            <a:r>
              <a:rPr lang="en-US" dirty="0"/>
              <a:t>UART - Universal Asynchronous Receiver/Transmitter</a:t>
            </a:r>
          </a:p>
          <a:p>
            <a:pPr algn="just"/>
            <a:r>
              <a:rPr lang="en-US" dirty="0"/>
              <a:t>UART pins in BCM mode are: 14, 15</a:t>
            </a:r>
          </a:p>
          <a:p>
            <a:pPr algn="just"/>
            <a:r>
              <a:rPr lang="en-US" dirty="0"/>
              <a:t>UART pins in </a:t>
            </a:r>
            <a:r>
              <a:rPr lang="en-US" dirty="0" err="1"/>
              <a:t>WiringPi</a:t>
            </a:r>
            <a:r>
              <a:rPr lang="en-US" dirty="0"/>
              <a:t> are: 15, </a:t>
            </a:r>
            <a:r>
              <a:rPr lang="en-US" dirty="0" smtClean="0"/>
              <a:t>16</a:t>
            </a:r>
          </a:p>
          <a:p>
            <a:pPr algn="just"/>
            <a:r>
              <a:rPr lang="en-US" dirty="0"/>
              <a:t>UART is an asynchronous serial communication protocol, meaning that it takes bytes of data and transmits the individual bits in a sequential fashion</a:t>
            </a:r>
            <a:r>
              <a:rPr lang="en-US" dirty="0" smtClean="0"/>
              <a:t>.</a:t>
            </a:r>
            <a:endParaRPr lang="en-US" dirty="0"/>
          </a:p>
        </p:txBody>
      </p:sp>
      <p:pic>
        <p:nvPicPr>
          <p:cNvPr id="6" name="Picture 5"/>
          <p:cNvPicPr>
            <a:picLocks noChangeAspect="1"/>
          </p:cNvPicPr>
          <p:nvPr/>
        </p:nvPicPr>
        <p:blipFill>
          <a:blip r:embed="rId2"/>
          <a:stretch>
            <a:fillRect/>
          </a:stretch>
        </p:blipFill>
        <p:spPr>
          <a:xfrm>
            <a:off x="7515225" y="365125"/>
            <a:ext cx="4676775" cy="6219825"/>
          </a:xfrm>
          <a:prstGeom prst="rect">
            <a:avLst/>
          </a:prstGeom>
        </p:spPr>
      </p:pic>
    </p:spTree>
    <p:extLst>
      <p:ext uri="{BB962C8B-B14F-4D97-AF65-F5344CB8AC3E}">
        <p14:creationId xmlns:p14="http://schemas.microsoft.com/office/powerpoint/2010/main" val="21571135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GPIO programming using </a:t>
            </a:r>
            <a:r>
              <a:rPr lang="en-US" dirty="0" smtClean="0">
                <a:solidFill>
                  <a:srgbClr val="FF0000"/>
                </a:solidFill>
              </a:rPr>
              <a:t>python </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pPr algn="just"/>
            <a:r>
              <a:rPr lang="en-US" dirty="0"/>
              <a:t>Asynchronous transmission allows data to be transmitted without the sender having to send a clock signal to the receiver. </a:t>
            </a:r>
            <a:endParaRPr lang="en-US" dirty="0" smtClean="0"/>
          </a:p>
          <a:p>
            <a:pPr algn="just"/>
            <a:r>
              <a:rPr lang="en-US" dirty="0" smtClean="0"/>
              <a:t>Instead</a:t>
            </a:r>
            <a:r>
              <a:rPr lang="en-US" dirty="0"/>
              <a:t>, the sender and receiver agree on timing parameters in advance and special bits called 'start bits' are added to each word and used to synchronize the sending and receiving units.</a:t>
            </a:r>
          </a:p>
          <a:p>
            <a:pPr algn="just"/>
            <a:r>
              <a:rPr lang="en-US" dirty="0"/>
              <a:t>UART is commonly used on the Pi as a convenient way to control it over the GPIO, or access the kernel boot messages from the serial console (enabled by default).</a:t>
            </a:r>
          </a:p>
          <a:p>
            <a:pPr algn="just"/>
            <a:endParaRPr lang="en-US" dirty="0"/>
          </a:p>
        </p:txBody>
      </p:sp>
    </p:spTree>
    <p:extLst>
      <p:ext uri="{BB962C8B-B14F-4D97-AF65-F5344CB8AC3E}">
        <p14:creationId xmlns:p14="http://schemas.microsoft.com/office/powerpoint/2010/main" val="3847765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What can you do with raspberry pi and </a:t>
            </a:r>
            <a:r>
              <a:rPr lang="en-US" dirty="0" smtClean="0">
                <a:solidFill>
                  <a:srgbClr val="FF0000"/>
                </a:solidFill>
              </a:rPr>
              <a:t>python</a:t>
            </a:r>
            <a:endParaRPr lang="en-US" dirty="0"/>
          </a:p>
        </p:txBody>
      </p:sp>
      <p:sp>
        <p:nvSpPr>
          <p:cNvPr id="3" name="Content Placeholder 2"/>
          <p:cNvSpPr>
            <a:spLocks noGrp="1"/>
          </p:cNvSpPr>
          <p:nvPr>
            <p:ph idx="1"/>
          </p:nvPr>
        </p:nvSpPr>
        <p:spPr/>
        <p:txBody>
          <a:bodyPr/>
          <a:lstStyle/>
          <a:p>
            <a:r>
              <a:rPr lang="en-US" dirty="0" smtClean="0"/>
              <a:t>There is no shortage of interesting and creative project for raspberry pi and python:</a:t>
            </a:r>
          </a:p>
          <a:p>
            <a:pPr lvl="1"/>
            <a:r>
              <a:rPr lang="en-US" dirty="0" smtClean="0"/>
              <a:t>Create picture out of text – About Me</a:t>
            </a:r>
          </a:p>
          <a:p>
            <a:pPr lvl="1"/>
            <a:r>
              <a:rPr lang="en-US" dirty="0" smtClean="0"/>
              <a:t>Laser tripwire with Pi </a:t>
            </a:r>
          </a:p>
          <a:p>
            <a:pPr lvl="1"/>
            <a:r>
              <a:rPr lang="en-US" dirty="0" smtClean="0"/>
              <a:t>Space data analysis – Astro Pi</a:t>
            </a:r>
          </a:p>
          <a:p>
            <a:pPr lvl="1"/>
            <a:r>
              <a:rPr lang="en-US" dirty="0" smtClean="0"/>
              <a:t>A distributed computer – Octo Pi</a:t>
            </a:r>
          </a:p>
          <a:p>
            <a:pPr lvl="1"/>
            <a:r>
              <a:rPr lang="en-US" dirty="0" smtClean="0"/>
              <a:t>A line following robot</a:t>
            </a:r>
          </a:p>
          <a:p>
            <a:pPr lvl="1"/>
            <a:r>
              <a:rPr lang="en-US" dirty="0" smtClean="0"/>
              <a:t>Build your own weather station</a:t>
            </a:r>
            <a:endParaRPr lang="en-US" dirty="0"/>
          </a:p>
        </p:txBody>
      </p:sp>
    </p:spTree>
    <p:extLst>
      <p:ext uri="{BB962C8B-B14F-4D97-AF65-F5344CB8AC3E}">
        <p14:creationId xmlns:p14="http://schemas.microsoft.com/office/powerpoint/2010/main" val="46054183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GPIO programming using python </a:t>
            </a:r>
            <a:endParaRPr lang="en-US" dirty="0"/>
          </a:p>
        </p:txBody>
      </p:sp>
      <p:sp>
        <p:nvSpPr>
          <p:cNvPr id="3" name="Content Placeholder 2"/>
          <p:cNvSpPr>
            <a:spLocks noGrp="1"/>
          </p:cNvSpPr>
          <p:nvPr>
            <p:ph idx="1"/>
          </p:nvPr>
        </p:nvSpPr>
        <p:spPr/>
        <p:txBody>
          <a:bodyPr/>
          <a:lstStyle/>
          <a:p>
            <a:r>
              <a:rPr lang="en-US" dirty="0"/>
              <a:t>It can also be used as a way to interface an Arduino, </a:t>
            </a:r>
            <a:r>
              <a:rPr lang="en-US" dirty="0" err="1"/>
              <a:t>bootloaded</a:t>
            </a:r>
            <a:r>
              <a:rPr lang="en-US" dirty="0"/>
              <a:t> </a:t>
            </a:r>
            <a:r>
              <a:rPr lang="en-US" dirty="0" err="1"/>
              <a:t>ATmega</a:t>
            </a:r>
            <a:r>
              <a:rPr lang="en-US" dirty="0"/>
              <a:t>, ESP8266, </a:t>
            </a:r>
            <a:r>
              <a:rPr lang="en-US" dirty="0" err="1"/>
              <a:t>etc</a:t>
            </a:r>
            <a:r>
              <a:rPr lang="en-US" dirty="0"/>
              <a:t> with your Pi. Be careful with logic-levels between the devices though, for example the Pi is 3.3v and the Arduino is 5v. Connect the two and you might conjure up some magic blue smoke.</a:t>
            </a:r>
          </a:p>
          <a:p>
            <a:r>
              <a:rPr lang="en-US" dirty="0"/>
              <a:t>Assuming you have </a:t>
            </a:r>
            <a:r>
              <a:rPr lang="en-US" dirty="0" err="1"/>
              <a:t>WiringPi</a:t>
            </a:r>
            <a:r>
              <a:rPr lang="en-US" dirty="0"/>
              <a:t>-Python installed, the following python example opens the Pi's UART at 9600baud and puts 'hello world'</a:t>
            </a:r>
          </a:p>
          <a:p>
            <a:endParaRPr lang="en-US" dirty="0"/>
          </a:p>
        </p:txBody>
      </p:sp>
      <p:sp>
        <p:nvSpPr>
          <p:cNvPr id="4" name="TextBox 3"/>
          <p:cNvSpPr txBox="1"/>
          <p:nvPr/>
        </p:nvSpPr>
        <p:spPr>
          <a:xfrm>
            <a:off x="3069770" y="4833257"/>
            <a:ext cx="6439989" cy="1200329"/>
          </a:xfrm>
          <a:prstGeom prst="rect">
            <a:avLst/>
          </a:prstGeom>
          <a:solidFill>
            <a:srgbClr val="92D050"/>
          </a:solidFill>
        </p:spPr>
        <p:txBody>
          <a:bodyPr wrap="square" rtlCol="0">
            <a:spAutoFit/>
          </a:bodyPr>
          <a:lstStyle/>
          <a:p>
            <a:r>
              <a:rPr lang="en-US" dirty="0"/>
              <a:t>    import </a:t>
            </a:r>
            <a:r>
              <a:rPr lang="en-US" dirty="0" err="1"/>
              <a:t>wiringpi</a:t>
            </a:r>
            <a:endParaRPr lang="en-US" dirty="0"/>
          </a:p>
          <a:p>
            <a:r>
              <a:rPr lang="en-US" dirty="0"/>
              <a:t>    </a:t>
            </a:r>
            <a:r>
              <a:rPr lang="en-US" dirty="0" err="1"/>
              <a:t>wiringpi.wiringPiSetup</a:t>
            </a:r>
            <a:r>
              <a:rPr lang="en-US" dirty="0"/>
              <a:t>()</a:t>
            </a:r>
          </a:p>
          <a:p>
            <a:r>
              <a:rPr lang="en-US" dirty="0"/>
              <a:t>    serial = </a:t>
            </a:r>
            <a:r>
              <a:rPr lang="en-US" dirty="0" err="1"/>
              <a:t>wiringpi.serialOpen</a:t>
            </a:r>
            <a:r>
              <a:rPr lang="en-US" dirty="0"/>
              <a:t>('/dev/ttyAMA0',9600)</a:t>
            </a:r>
          </a:p>
          <a:p>
            <a:r>
              <a:rPr lang="en-US" dirty="0"/>
              <a:t>    </a:t>
            </a:r>
            <a:r>
              <a:rPr lang="en-US" dirty="0" err="1"/>
              <a:t>wiringpi.serialPuts</a:t>
            </a:r>
            <a:r>
              <a:rPr lang="en-US" dirty="0"/>
              <a:t>(</a:t>
            </a:r>
            <a:r>
              <a:rPr lang="en-US" dirty="0" err="1"/>
              <a:t>serial,'hello</a:t>
            </a:r>
            <a:r>
              <a:rPr lang="en-US" dirty="0"/>
              <a:t> world!')</a:t>
            </a:r>
          </a:p>
        </p:txBody>
      </p:sp>
    </p:spTree>
    <p:extLst>
      <p:ext uri="{BB962C8B-B14F-4D97-AF65-F5344CB8AC3E}">
        <p14:creationId xmlns:p14="http://schemas.microsoft.com/office/powerpoint/2010/main" val="6906592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GPIO programming using python </a:t>
            </a:r>
            <a:endParaRPr lang="en-US" dirty="0"/>
          </a:p>
        </p:txBody>
      </p:sp>
      <p:sp>
        <p:nvSpPr>
          <p:cNvPr id="3" name="Content Placeholder 2"/>
          <p:cNvSpPr>
            <a:spLocks noGrp="1"/>
          </p:cNvSpPr>
          <p:nvPr>
            <p:ph idx="1"/>
          </p:nvPr>
        </p:nvSpPr>
        <p:spPr/>
        <p:txBody>
          <a:bodyPr>
            <a:normAutofit/>
          </a:bodyPr>
          <a:lstStyle/>
          <a:p>
            <a:pPr algn="just"/>
            <a:r>
              <a:rPr lang="en-US" b="1" dirty="0"/>
              <a:t>UART - Universal Asynchronous Receiver/Transmitter</a:t>
            </a:r>
          </a:p>
          <a:p>
            <a:pPr algn="just"/>
            <a:r>
              <a:rPr lang="en-US" dirty="0" smtClean="0"/>
              <a:t>UART </a:t>
            </a:r>
            <a:r>
              <a:rPr lang="en-US" dirty="0"/>
              <a:t>is an asynchronous serial communication protocol, meaning that it takes bytes of data and transmits the individual bits in a sequential fashion.</a:t>
            </a:r>
          </a:p>
          <a:p>
            <a:pPr algn="just"/>
            <a:r>
              <a:rPr lang="en-US" dirty="0"/>
              <a:t>Asynchronous transmission allows data to be transmitted without the sender having to send a clock signal to the receiver. </a:t>
            </a:r>
            <a:endParaRPr lang="en-US" dirty="0" smtClean="0"/>
          </a:p>
          <a:p>
            <a:pPr algn="just"/>
            <a:r>
              <a:rPr lang="en-US" dirty="0" smtClean="0"/>
              <a:t>Instead</a:t>
            </a:r>
            <a:r>
              <a:rPr lang="en-US" dirty="0"/>
              <a:t>, the sender and receiver agree on timing parameters in advance and special bits called 'start bits' are added to each word and used to synchronize the sending and receiving units.</a:t>
            </a:r>
          </a:p>
          <a:p>
            <a:pPr algn="just"/>
            <a:endParaRPr lang="en-US" dirty="0"/>
          </a:p>
        </p:txBody>
      </p:sp>
    </p:spTree>
    <p:extLst>
      <p:ext uri="{BB962C8B-B14F-4D97-AF65-F5344CB8AC3E}">
        <p14:creationId xmlns:p14="http://schemas.microsoft.com/office/powerpoint/2010/main" val="40054384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GPIO programming using python </a:t>
            </a:r>
            <a:endParaRPr lang="en-US" dirty="0"/>
          </a:p>
        </p:txBody>
      </p:sp>
      <p:sp>
        <p:nvSpPr>
          <p:cNvPr id="3" name="Content Placeholder 2"/>
          <p:cNvSpPr>
            <a:spLocks noGrp="1"/>
          </p:cNvSpPr>
          <p:nvPr>
            <p:ph idx="1"/>
          </p:nvPr>
        </p:nvSpPr>
        <p:spPr/>
        <p:txBody>
          <a:bodyPr/>
          <a:lstStyle/>
          <a:p>
            <a:r>
              <a:rPr lang="en-US" dirty="0"/>
              <a:t>UART is commonly used on the Pi as a convenient way to control it over the GPIO, or access the kernel boot messages from the serial console (enabled by default).</a:t>
            </a:r>
          </a:p>
          <a:p>
            <a:r>
              <a:rPr lang="en-US" dirty="0"/>
              <a:t>It can also be used as a way to interface an Arduino, </a:t>
            </a:r>
            <a:r>
              <a:rPr lang="en-US" dirty="0" err="1"/>
              <a:t>bootloaded</a:t>
            </a:r>
            <a:r>
              <a:rPr lang="en-US" dirty="0"/>
              <a:t> </a:t>
            </a:r>
            <a:r>
              <a:rPr lang="en-US" dirty="0" err="1"/>
              <a:t>ATmega</a:t>
            </a:r>
            <a:r>
              <a:rPr lang="en-US" dirty="0"/>
              <a:t>, ESP8266, </a:t>
            </a:r>
            <a:r>
              <a:rPr lang="en-US" dirty="0" err="1"/>
              <a:t>etc</a:t>
            </a:r>
            <a:r>
              <a:rPr lang="en-US" dirty="0"/>
              <a:t> with your Pi. </a:t>
            </a:r>
            <a:endParaRPr lang="en-US" dirty="0" smtClean="0"/>
          </a:p>
          <a:p>
            <a:r>
              <a:rPr lang="en-US" dirty="0" smtClean="0"/>
              <a:t>Be </a:t>
            </a:r>
            <a:r>
              <a:rPr lang="en-US" dirty="0"/>
              <a:t>careful with logic-levels between the devices though, for example the Pi is 3.3v and the Arduino is 5v. </a:t>
            </a:r>
          </a:p>
        </p:txBody>
      </p:sp>
    </p:spTree>
    <p:extLst>
      <p:ext uri="{BB962C8B-B14F-4D97-AF65-F5344CB8AC3E}">
        <p14:creationId xmlns:p14="http://schemas.microsoft.com/office/powerpoint/2010/main" val="4832882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GPIO programming using </a:t>
            </a:r>
            <a:r>
              <a:rPr lang="en-US" dirty="0" smtClean="0">
                <a:solidFill>
                  <a:srgbClr val="FF0000"/>
                </a:solidFill>
              </a:rPr>
              <a:t/>
            </a:r>
            <a:br>
              <a:rPr lang="en-US" dirty="0" smtClean="0">
                <a:solidFill>
                  <a:srgbClr val="FF0000"/>
                </a:solidFill>
              </a:rPr>
            </a:br>
            <a:r>
              <a:rPr lang="en-US" dirty="0" smtClean="0">
                <a:solidFill>
                  <a:srgbClr val="FF0000"/>
                </a:solidFill>
              </a:rPr>
              <a:t>python </a:t>
            </a:r>
            <a:endParaRPr lang="en-US" dirty="0"/>
          </a:p>
        </p:txBody>
      </p:sp>
      <p:sp>
        <p:nvSpPr>
          <p:cNvPr id="3" name="Content Placeholder 2"/>
          <p:cNvSpPr>
            <a:spLocks noGrp="1"/>
          </p:cNvSpPr>
          <p:nvPr>
            <p:ph idx="1"/>
          </p:nvPr>
        </p:nvSpPr>
        <p:spPr>
          <a:xfrm>
            <a:off x="838200" y="1825625"/>
            <a:ext cx="4073434" cy="4351338"/>
          </a:xfrm>
        </p:spPr>
        <p:txBody>
          <a:bodyPr/>
          <a:lstStyle/>
          <a:p>
            <a:pPr algn="just"/>
            <a:r>
              <a:rPr lang="en-US" dirty="0"/>
              <a:t>Assuming you have </a:t>
            </a:r>
            <a:r>
              <a:rPr lang="en-US" dirty="0" err="1"/>
              <a:t>WiringPi</a:t>
            </a:r>
            <a:r>
              <a:rPr lang="en-US" dirty="0"/>
              <a:t>-Python installed, the following python example opens the Pi's UART at 9600baud and puts 'hello world'</a:t>
            </a:r>
          </a:p>
        </p:txBody>
      </p:sp>
      <p:sp>
        <p:nvSpPr>
          <p:cNvPr id="4" name="TextBox 3"/>
          <p:cNvSpPr txBox="1"/>
          <p:nvPr/>
        </p:nvSpPr>
        <p:spPr>
          <a:xfrm>
            <a:off x="838200" y="4807131"/>
            <a:ext cx="5264332" cy="1188720"/>
          </a:xfrm>
          <a:prstGeom prst="rect">
            <a:avLst/>
          </a:prstGeom>
          <a:solidFill>
            <a:srgbClr val="92D050"/>
          </a:solidFill>
        </p:spPr>
        <p:txBody>
          <a:bodyPr wrap="square" rtlCol="0">
            <a:spAutoFit/>
          </a:bodyPr>
          <a:lstStyle/>
          <a:p>
            <a:r>
              <a:rPr lang="en-US" dirty="0"/>
              <a:t>    import </a:t>
            </a:r>
            <a:r>
              <a:rPr lang="en-US" dirty="0" err="1"/>
              <a:t>wiringpi</a:t>
            </a:r>
            <a:endParaRPr lang="en-US" dirty="0"/>
          </a:p>
          <a:p>
            <a:r>
              <a:rPr lang="en-US" dirty="0"/>
              <a:t>    </a:t>
            </a:r>
            <a:r>
              <a:rPr lang="en-US" dirty="0" err="1"/>
              <a:t>wiringpi.wiringPiSetup</a:t>
            </a:r>
            <a:r>
              <a:rPr lang="en-US" dirty="0"/>
              <a:t>()</a:t>
            </a:r>
          </a:p>
          <a:p>
            <a:r>
              <a:rPr lang="en-US" dirty="0"/>
              <a:t>    serial = </a:t>
            </a:r>
            <a:r>
              <a:rPr lang="en-US" dirty="0" err="1"/>
              <a:t>wiringpi.serialOpen</a:t>
            </a:r>
            <a:r>
              <a:rPr lang="en-US" dirty="0"/>
              <a:t>('/dev/ttyAMA0',9600)</a:t>
            </a:r>
          </a:p>
          <a:p>
            <a:r>
              <a:rPr lang="en-US" dirty="0"/>
              <a:t>    </a:t>
            </a:r>
            <a:r>
              <a:rPr lang="en-US" dirty="0" err="1"/>
              <a:t>wiringpi.serialPuts</a:t>
            </a:r>
            <a:r>
              <a:rPr lang="en-US" dirty="0"/>
              <a:t>(</a:t>
            </a:r>
            <a:r>
              <a:rPr lang="en-US" dirty="0" err="1"/>
              <a:t>serial,'hello</a:t>
            </a:r>
            <a:r>
              <a:rPr lang="en-US" dirty="0"/>
              <a:t> world!')</a:t>
            </a:r>
          </a:p>
        </p:txBody>
      </p:sp>
      <p:pic>
        <p:nvPicPr>
          <p:cNvPr id="6" name="Picture 5"/>
          <p:cNvPicPr>
            <a:picLocks noChangeAspect="1"/>
          </p:cNvPicPr>
          <p:nvPr/>
        </p:nvPicPr>
        <p:blipFill rotWithShape="1">
          <a:blip r:embed="rId2"/>
          <a:srcRect r="1594"/>
          <a:stretch/>
        </p:blipFill>
        <p:spPr>
          <a:xfrm>
            <a:off x="6838542" y="365125"/>
            <a:ext cx="4695962" cy="6219825"/>
          </a:xfrm>
          <a:prstGeom prst="rect">
            <a:avLst/>
          </a:prstGeom>
        </p:spPr>
      </p:pic>
    </p:spTree>
    <p:extLst>
      <p:ext uri="{BB962C8B-B14F-4D97-AF65-F5344CB8AC3E}">
        <p14:creationId xmlns:p14="http://schemas.microsoft.com/office/powerpoint/2010/main" val="30670323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GPIO programming using </a:t>
            </a:r>
            <a:br>
              <a:rPr lang="en-US" dirty="0">
                <a:solidFill>
                  <a:srgbClr val="FF0000"/>
                </a:solidFill>
              </a:rPr>
            </a:br>
            <a:r>
              <a:rPr lang="en-US" dirty="0">
                <a:solidFill>
                  <a:srgbClr val="FF0000"/>
                </a:solidFill>
              </a:rPr>
              <a:t>python </a:t>
            </a:r>
            <a:endParaRPr lang="en-US" dirty="0"/>
          </a:p>
        </p:txBody>
      </p:sp>
      <p:sp>
        <p:nvSpPr>
          <p:cNvPr id="3" name="Content Placeholder 2"/>
          <p:cNvSpPr>
            <a:spLocks noGrp="1"/>
          </p:cNvSpPr>
          <p:nvPr>
            <p:ph idx="1"/>
          </p:nvPr>
        </p:nvSpPr>
        <p:spPr/>
        <p:txBody>
          <a:bodyPr>
            <a:normAutofit/>
          </a:bodyPr>
          <a:lstStyle/>
          <a:p>
            <a:pPr algn="just"/>
            <a:r>
              <a:rPr lang="en-US" b="1" dirty="0"/>
              <a:t>DPI - Display Parallel Interface</a:t>
            </a:r>
          </a:p>
          <a:p>
            <a:pPr algn="just"/>
            <a:r>
              <a:rPr lang="en-US" dirty="0"/>
              <a:t>One of the alternate functions selectable on bank 0 of the </a:t>
            </a:r>
            <a:r>
              <a:rPr lang="en-US" dirty="0" smtClean="0"/>
              <a:t>Raspberry </a:t>
            </a:r>
            <a:r>
              <a:rPr lang="en-US" dirty="0"/>
              <a:t>Pi GPIO is DPI. </a:t>
            </a:r>
            <a:endParaRPr lang="en-US" dirty="0" smtClean="0"/>
          </a:p>
          <a:p>
            <a:pPr algn="just"/>
            <a:r>
              <a:rPr lang="en-US" dirty="0" smtClean="0"/>
              <a:t>DPI </a:t>
            </a:r>
            <a:r>
              <a:rPr lang="en-US" dirty="0"/>
              <a:t>(Display Parallel Interface) is a 24-bit parallel interface with 28 clock and </a:t>
            </a:r>
            <a:r>
              <a:rPr lang="en-US" dirty="0" smtClean="0"/>
              <a:t>synchronization </a:t>
            </a:r>
            <a:r>
              <a:rPr lang="en-US" dirty="0"/>
              <a:t>signals.</a:t>
            </a:r>
          </a:p>
          <a:p>
            <a:pPr algn="just"/>
            <a:endParaRPr lang="en-US" dirty="0"/>
          </a:p>
        </p:txBody>
      </p:sp>
    </p:spTree>
    <p:extLst>
      <p:ext uri="{BB962C8B-B14F-4D97-AF65-F5344CB8AC3E}">
        <p14:creationId xmlns:p14="http://schemas.microsoft.com/office/powerpoint/2010/main" val="17893619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GPIO programming using </a:t>
            </a:r>
            <a:br>
              <a:rPr lang="en-US" dirty="0">
                <a:solidFill>
                  <a:srgbClr val="FF0000"/>
                </a:solidFill>
              </a:rPr>
            </a:br>
            <a:r>
              <a:rPr lang="en-US" dirty="0">
                <a:solidFill>
                  <a:srgbClr val="FF0000"/>
                </a:solidFill>
              </a:rPr>
              <a:t>python </a:t>
            </a:r>
            <a:endParaRPr lang="en-US" dirty="0"/>
          </a:p>
        </p:txBody>
      </p:sp>
      <p:sp>
        <p:nvSpPr>
          <p:cNvPr id="3" name="Content Placeholder 2"/>
          <p:cNvSpPr>
            <a:spLocks noGrp="1"/>
          </p:cNvSpPr>
          <p:nvPr>
            <p:ph idx="1"/>
          </p:nvPr>
        </p:nvSpPr>
        <p:spPr>
          <a:xfrm>
            <a:off x="838200" y="1825625"/>
            <a:ext cx="5549537" cy="4351338"/>
          </a:xfrm>
        </p:spPr>
        <p:txBody>
          <a:bodyPr>
            <a:normAutofit lnSpcReduction="10000"/>
          </a:bodyPr>
          <a:lstStyle/>
          <a:p>
            <a:pPr algn="just"/>
            <a:r>
              <a:rPr lang="en-US" dirty="0"/>
              <a:t>This interface allows parallel RGB displays to be attached to the Raspberry Pi GPIO either in RGB24 (8 bits for red, green and blue) or RGB666 (6 bits per color) or RGB565 (5 bits red, 6 green, and 5 blue). </a:t>
            </a:r>
          </a:p>
          <a:p>
            <a:pPr algn="just"/>
            <a:r>
              <a:rPr lang="en-US" dirty="0"/>
              <a:t>It is available as alternate function 2 (ALT2) on GPIO bank 0.</a:t>
            </a:r>
          </a:p>
          <a:p>
            <a:pPr algn="just"/>
            <a:r>
              <a:rPr lang="en-US" dirty="0"/>
              <a:t>The pinout presented here is for the RGB24 </a:t>
            </a:r>
            <a:r>
              <a:rPr lang="en-US" dirty="0" smtClean="0"/>
              <a:t>mode.</a:t>
            </a:r>
            <a:endParaRPr lang="en-US" dirty="0"/>
          </a:p>
          <a:p>
            <a:endParaRPr lang="en-US" dirty="0"/>
          </a:p>
        </p:txBody>
      </p:sp>
      <p:pic>
        <p:nvPicPr>
          <p:cNvPr id="4" name="Picture 3"/>
          <p:cNvPicPr>
            <a:picLocks noChangeAspect="1"/>
          </p:cNvPicPr>
          <p:nvPr/>
        </p:nvPicPr>
        <p:blipFill>
          <a:blip r:embed="rId2"/>
          <a:stretch>
            <a:fillRect/>
          </a:stretch>
        </p:blipFill>
        <p:spPr>
          <a:xfrm>
            <a:off x="7020877" y="365125"/>
            <a:ext cx="4733925" cy="6219825"/>
          </a:xfrm>
          <a:prstGeom prst="rect">
            <a:avLst/>
          </a:prstGeom>
        </p:spPr>
      </p:pic>
    </p:spTree>
    <p:extLst>
      <p:ext uri="{BB962C8B-B14F-4D97-AF65-F5344CB8AC3E}">
        <p14:creationId xmlns:p14="http://schemas.microsoft.com/office/powerpoint/2010/main" val="2978848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GPIO programming using </a:t>
            </a:r>
            <a:br>
              <a:rPr lang="en-US" dirty="0">
                <a:solidFill>
                  <a:srgbClr val="FF0000"/>
                </a:solidFill>
              </a:rPr>
            </a:br>
            <a:r>
              <a:rPr lang="en-US" dirty="0">
                <a:solidFill>
                  <a:srgbClr val="FF0000"/>
                </a:solidFill>
              </a:rPr>
              <a:t>python </a:t>
            </a:r>
            <a:endParaRPr lang="en-US" dirty="0"/>
          </a:p>
        </p:txBody>
      </p:sp>
      <p:sp>
        <p:nvSpPr>
          <p:cNvPr id="3" name="Content Placeholder 2"/>
          <p:cNvSpPr>
            <a:spLocks noGrp="1"/>
          </p:cNvSpPr>
          <p:nvPr>
            <p:ph idx="1"/>
          </p:nvPr>
        </p:nvSpPr>
        <p:spPr>
          <a:xfrm>
            <a:off x="838200" y="1825625"/>
            <a:ext cx="4386943" cy="4351338"/>
          </a:xfrm>
        </p:spPr>
        <p:txBody>
          <a:bodyPr/>
          <a:lstStyle/>
          <a:p>
            <a:pPr algn="just"/>
            <a:r>
              <a:rPr lang="en-US" b="1" dirty="0"/>
              <a:t>PCM - Pulse-code Modulation</a:t>
            </a:r>
          </a:p>
          <a:p>
            <a:pPr algn="just"/>
            <a:r>
              <a:rPr lang="en-US" dirty="0"/>
              <a:t>PCM (Pulse-code Modulation) is a digital representation of sampled analog. On the Raspberry Pi it's a form of digital audio output which can be understood by a DAC for high quality sound.</a:t>
            </a:r>
          </a:p>
        </p:txBody>
      </p:sp>
      <p:pic>
        <p:nvPicPr>
          <p:cNvPr id="4" name="Picture 3"/>
          <p:cNvPicPr>
            <a:picLocks noChangeAspect="1"/>
          </p:cNvPicPr>
          <p:nvPr/>
        </p:nvPicPr>
        <p:blipFill>
          <a:blip r:embed="rId2"/>
          <a:stretch>
            <a:fillRect/>
          </a:stretch>
        </p:blipFill>
        <p:spPr>
          <a:xfrm>
            <a:off x="6770370" y="365125"/>
            <a:ext cx="4686300" cy="6219825"/>
          </a:xfrm>
          <a:prstGeom prst="rect">
            <a:avLst/>
          </a:prstGeom>
        </p:spPr>
      </p:pic>
    </p:spTree>
    <p:extLst>
      <p:ext uri="{BB962C8B-B14F-4D97-AF65-F5344CB8AC3E}">
        <p14:creationId xmlns:p14="http://schemas.microsoft.com/office/powerpoint/2010/main" val="20548179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GPIO programming using </a:t>
            </a:r>
            <a:br>
              <a:rPr lang="en-US" dirty="0">
                <a:solidFill>
                  <a:srgbClr val="FF0000"/>
                </a:solidFill>
              </a:rPr>
            </a:br>
            <a:r>
              <a:rPr lang="en-US" dirty="0">
                <a:solidFill>
                  <a:srgbClr val="FF0000"/>
                </a:solidFill>
              </a:rPr>
              <a:t>python </a:t>
            </a:r>
            <a:endParaRPr lang="en-US" dirty="0"/>
          </a:p>
        </p:txBody>
      </p:sp>
      <p:sp>
        <p:nvSpPr>
          <p:cNvPr id="3" name="Content Placeholder 2"/>
          <p:cNvSpPr>
            <a:spLocks noGrp="1"/>
          </p:cNvSpPr>
          <p:nvPr>
            <p:ph idx="1"/>
          </p:nvPr>
        </p:nvSpPr>
        <p:spPr>
          <a:xfrm>
            <a:off x="838200" y="1825625"/>
            <a:ext cx="4857206" cy="4351338"/>
          </a:xfrm>
        </p:spPr>
        <p:txBody>
          <a:bodyPr>
            <a:normAutofit lnSpcReduction="10000"/>
          </a:bodyPr>
          <a:lstStyle/>
          <a:p>
            <a:pPr algn="just"/>
            <a:r>
              <a:rPr lang="en-US" b="1" dirty="0"/>
              <a:t>W1-GPIO - One-Wire Interface</a:t>
            </a:r>
          </a:p>
          <a:p>
            <a:pPr algn="just"/>
            <a:r>
              <a:rPr lang="en-US" dirty="0"/>
              <a:t>The Raspberry Pi has a 1-wire bus which can be enabled on GPIO4. It provides low-speed data, signaling, and power over a single conductor.  </a:t>
            </a:r>
            <a:endParaRPr lang="en-US" dirty="0" smtClean="0"/>
          </a:p>
          <a:p>
            <a:pPr algn="just"/>
            <a:r>
              <a:rPr lang="en-US" dirty="0" smtClean="0"/>
              <a:t>This </a:t>
            </a:r>
            <a:r>
              <a:rPr lang="en-US" dirty="0"/>
              <a:t>is commonly used on the Pi to connect low-cost sensors devices such as the DS18B20 temperature sensor.</a:t>
            </a:r>
          </a:p>
          <a:p>
            <a:pPr algn="just"/>
            <a:endParaRPr lang="en-US" dirty="0"/>
          </a:p>
        </p:txBody>
      </p:sp>
      <p:pic>
        <p:nvPicPr>
          <p:cNvPr id="9" name="Picture 8"/>
          <p:cNvPicPr>
            <a:picLocks noChangeAspect="1"/>
          </p:cNvPicPr>
          <p:nvPr/>
        </p:nvPicPr>
        <p:blipFill>
          <a:blip r:embed="rId2"/>
          <a:stretch>
            <a:fillRect/>
          </a:stretch>
        </p:blipFill>
        <p:spPr>
          <a:xfrm>
            <a:off x="7321187" y="365125"/>
            <a:ext cx="3924300" cy="6219825"/>
          </a:xfrm>
          <a:prstGeom prst="rect">
            <a:avLst/>
          </a:prstGeom>
        </p:spPr>
      </p:pic>
    </p:spTree>
    <p:extLst>
      <p:ext uri="{BB962C8B-B14F-4D97-AF65-F5344CB8AC3E}">
        <p14:creationId xmlns:p14="http://schemas.microsoft.com/office/powerpoint/2010/main" val="18684812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GPIO programming using </a:t>
            </a:r>
            <a:br>
              <a:rPr lang="en-US" dirty="0">
                <a:solidFill>
                  <a:srgbClr val="FF0000"/>
                </a:solidFill>
              </a:rPr>
            </a:br>
            <a:r>
              <a:rPr lang="en-US" dirty="0">
                <a:solidFill>
                  <a:srgbClr val="FF0000"/>
                </a:solidFill>
              </a:rPr>
              <a:t>python </a:t>
            </a:r>
            <a:endParaRPr lang="en-US" dirty="0"/>
          </a:p>
        </p:txBody>
      </p:sp>
      <p:sp>
        <p:nvSpPr>
          <p:cNvPr id="3" name="Content Placeholder 2"/>
          <p:cNvSpPr>
            <a:spLocks noGrp="1"/>
          </p:cNvSpPr>
          <p:nvPr>
            <p:ph idx="1"/>
          </p:nvPr>
        </p:nvSpPr>
        <p:spPr/>
        <p:txBody>
          <a:bodyPr/>
          <a:lstStyle/>
          <a:p>
            <a:pPr algn="just"/>
            <a:r>
              <a:rPr lang="en-US" b="1" dirty="0" err="1"/>
              <a:t>WiringPi</a:t>
            </a:r>
            <a:endParaRPr lang="en-US" b="1" dirty="0"/>
          </a:p>
          <a:p>
            <a:pPr algn="just"/>
            <a:r>
              <a:rPr lang="en-US" dirty="0" err="1"/>
              <a:t>WiringPi</a:t>
            </a:r>
            <a:r>
              <a:rPr lang="en-US" dirty="0"/>
              <a:t> is an attempt to bring Arduino-wiring-like simplicity to the Raspberry Pi.</a:t>
            </a:r>
          </a:p>
          <a:p>
            <a:pPr algn="just"/>
            <a:r>
              <a:rPr lang="en-US" dirty="0"/>
              <a:t>The goal is to have a single common platform and set of functions for accessing the Raspberry Pi GPIO across multiple languages. </a:t>
            </a:r>
            <a:endParaRPr lang="en-US" dirty="0" smtClean="0"/>
          </a:p>
          <a:p>
            <a:pPr algn="just"/>
            <a:r>
              <a:rPr lang="en-US" dirty="0" err="1" smtClean="0"/>
              <a:t>WiringPi</a:t>
            </a:r>
            <a:r>
              <a:rPr lang="en-US" dirty="0" smtClean="0"/>
              <a:t> </a:t>
            </a:r>
            <a:r>
              <a:rPr lang="en-US" dirty="0"/>
              <a:t>is a C library at heart, but it's available to both Ruby and Python users who can "gem install </a:t>
            </a:r>
            <a:r>
              <a:rPr lang="en-US" dirty="0" err="1"/>
              <a:t>wiringpi</a:t>
            </a:r>
            <a:r>
              <a:rPr lang="en-US" dirty="0"/>
              <a:t>" or "pip install </a:t>
            </a:r>
            <a:r>
              <a:rPr lang="en-US" dirty="0" err="1"/>
              <a:t>WiringPi</a:t>
            </a:r>
            <a:r>
              <a:rPr lang="en-US" dirty="0"/>
              <a:t>" respectively.</a:t>
            </a:r>
          </a:p>
          <a:p>
            <a:pPr algn="just"/>
            <a:endParaRPr lang="en-US" dirty="0"/>
          </a:p>
        </p:txBody>
      </p:sp>
    </p:spTree>
    <p:extLst>
      <p:ext uri="{BB962C8B-B14F-4D97-AF65-F5344CB8AC3E}">
        <p14:creationId xmlns:p14="http://schemas.microsoft.com/office/powerpoint/2010/main" val="15301658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GPIO programming using </a:t>
            </a:r>
            <a:br>
              <a:rPr lang="en-US" dirty="0">
                <a:solidFill>
                  <a:srgbClr val="FF0000"/>
                </a:solidFill>
              </a:rPr>
            </a:br>
            <a:r>
              <a:rPr lang="en-US" dirty="0">
                <a:solidFill>
                  <a:srgbClr val="FF0000"/>
                </a:solidFill>
              </a:rPr>
              <a:t>python </a:t>
            </a:r>
            <a:endParaRPr lang="en-US" dirty="0"/>
          </a:p>
        </p:txBody>
      </p:sp>
      <p:sp>
        <p:nvSpPr>
          <p:cNvPr id="3" name="Content Placeholder 2"/>
          <p:cNvSpPr>
            <a:spLocks noGrp="1"/>
          </p:cNvSpPr>
          <p:nvPr>
            <p:ph idx="1"/>
          </p:nvPr>
        </p:nvSpPr>
        <p:spPr>
          <a:xfrm>
            <a:off x="838200" y="1825625"/>
            <a:ext cx="5314406" cy="4351338"/>
          </a:xfrm>
        </p:spPr>
        <p:txBody>
          <a:bodyPr>
            <a:normAutofit fontScale="92500" lnSpcReduction="10000"/>
          </a:bodyPr>
          <a:lstStyle/>
          <a:p>
            <a:pPr algn="just"/>
            <a:r>
              <a:rPr lang="en-US" dirty="0"/>
              <a:t>Python users note the 2 on the end, the </a:t>
            </a:r>
            <a:r>
              <a:rPr lang="en-US" dirty="0" err="1"/>
              <a:t>WiringPi</a:t>
            </a:r>
            <a:r>
              <a:rPr lang="en-US" dirty="0"/>
              <a:t>-Python library finally brings a whole host of existing </a:t>
            </a:r>
            <a:r>
              <a:rPr lang="en-US" dirty="0" err="1"/>
              <a:t>WiringPi</a:t>
            </a:r>
            <a:r>
              <a:rPr lang="en-US" dirty="0"/>
              <a:t> functionality to Python including brand new features from </a:t>
            </a:r>
            <a:r>
              <a:rPr lang="en-US" dirty="0" err="1"/>
              <a:t>WiringPi</a:t>
            </a:r>
            <a:r>
              <a:rPr lang="en-US" dirty="0"/>
              <a:t> 2.</a:t>
            </a:r>
          </a:p>
          <a:p>
            <a:pPr algn="just"/>
            <a:r>
              <a:rPr lang="en-US" dirty="0" err="1"/>
              <a:t>WiringPi</a:t>
            </a:r>
            <a:r>
              <a:rPr lang="en-US" dirty="0"/>
              <a:t> uses its own pin numbering scheme, here you'll learn how </a:t>
            </a:r>
            <a:r>
              <a:rPr lang="en-US" dirty="0" err="1"/>
              <a:t>WiringPi</a:t>
            </a:r>
            <a:r>
              <a:rPr lang="en-US" dirty="0"/>
              <a:t> numbers your GPIO pins, what those pins do and how to do shiny things with them from within Python or Ruby.</a:t>
            </a:r>
          </a:p>
          <a:p>
            <a:pPr algn="just"/>
            <a:endParaRPr lang="en-US" dirty="0"/>
          </a:p>
        </p:txBody>
      </p:sp>
      <p:sp>
        <p:nvSpPr>
          <p:cNvPr id="4" name="TextBox 3"/>
          <p:cNvSpPr txBox="1"/>
          <p:nvPr/>
        </p:nvSpPr>
        <p:spPr>
          <a:xfrm>
            <a:off x="1672045" y="5992297"/>
            <a:ext cx="3069771" cy="369332"/>
          </a:xfrm>
          <a:prstGeom prst="rect">
            <a:avLst/>
          </a:prstGeom>
          <a:solidFill>
            <a:srgbClr val="92D050"/>
          </a:solidFill>
        </p:spPr>
        <p:txBody>
          <a:bodyPr wrap="square" rtlCol="0">
            <a:spAutoFit/>
          </a:bodyPr>
          <a:lstStyle/>
          <a:p>
            <a:r>
              <a:rPr lang="en-US" dirty="0"/>
              <a:t>    </a:t>
            </a:r>
            <a:r>
              <a:rPr lang="en-US" dirty="0" err="1"/>
              <a:t>sudo</a:t>
            </a:r>
            <a:r>
              <a:rPr lang="en-US" dirty="0"/>
              <a:t> pip install </a:t>
            </a:r>
            <a:r>
              <a:rPr lang="en-US" dirty="0" err="1"/>
              <a:t>WiringPi</a:t>
            </a:r>
            <a:endParaRPr lang="en-US" dirty="0"/>
          </a:p>
        </p:txBody>
      </p:sp>
      <p:pic>
        <p:nvPicPr>
          <p:cNvPr id="5" name="Picture 4"/>
          <p:cNvPicPr>
            <a:picLocks noChangeAspect="1"/>
          </p:cNvPicPr>
          <p:nvPr/>
        </p:nvPicPr>
        <p:blipFill>
          <a:blip r:embed="rId2"/>
          <a:stretch>
            <a:fillRect/>
          </a:stretch>
        </p:blipFill>
        <p:spPr>
          <a:xfrm>
            <a:off x="7181306" y="365125"/>
            <a:ext cx="4648200" cy="6219825"/>
          </a:xfrm>
          <a:prstGeom prst="rect">
            <a:avLst/>
          </a:prstGeom>
        </p:spPr>
      </p:pic>
    </p:spTree>
    <p:extLst>
      <p:ext uri="{BB962C8B-B14F-4D97-AF65-F5344CB8AC3E}">
        <p14:creationId xmlns:p14="http://schemas.microsoft.com/office/powerpoint/2010/main" val="3106204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a:t>Why raspberry pi and python</a:t>
            </a:r>
          </a:p>
          <a:p>
            <a:r>
              <a:rPr lang="en-US" dirty="0"/>
              <a:t>What can you do with raspberry pi and python</a:t>
            </a:r>
          </a:p>
          <a:p>
            <a:r>
              <a:rPr lang="en-US" dirty="0" smtClean="0">
                <a:solidFill>
                  <a:srgbClr val="FF0000"/>
                </a:solidFill>
              </a:rPr>
              <a:t>Writing first python application</a:t>
            </a:r>
          </a:p>
          <a:p>
            <a:r>
              <a:rPr lang="en-US" dirty="0" smtClean="0"/>
              <a:t>GPIO programming using python</a:t>
            </a:r>
            <a:endParaRPr lang="en-US" dirty="0"/>
          </a:p>
        </p:txBody>
      </p:sp>
    </p:spTree>
    <p:extLst>
      <p:ext uri="{BB962C8B-B14F-4D97-AF65-F5344CB8AC3E}">
        <p14:creationId xmlns:p14="http://schemas.microsoft.com/office/powerpoint/2010/main" val="203038422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GPIO programming using </a:t>
            </a:r>
            <a:br>
              <a:rPr lang="en-US" dirty="0">
                <a:solidFill>
                  <a:srgbClr val="FF0000"/>
                </a:solidFill>
              </a:rPr>
            </a:br>
            <a:r>
              <a:rPr lang="en-US" dirty="0">
                <a:solidFill>
                  <a:srgbClr val="FF0000"/>
                </a:solidFill>
              </a:rPr>
              <a:t>python </a:t>
            </a:r>
            <a:endParaRPr lang="en-US" dirty="0"/>
          </a:p>
        </p:txBody>
      </p:sp>
      <p:sp>
        <p:nvSpPr>
          <p:cNvPr id="3" name="Content Placeholder 2"/>
          <p:cNvSpPr>
            <a:spLocks noGrp="1"/>
          </p:cNvSpPr>
          <p:nvPr>
            <p:ph idx="1"/>
          </p:nvPr>
        </p:nvSpPr>
        <p:spPr>
          <a:xfrm>
            <a:off x="838200" y="1825625"/>
            <a:ext cx="5836920" cy="4351338"/>
          </a:xfrm>
        </p:spPr>
        <p:txBody>
          <a:bodyPr/>
          <a:lstStyle/>
          <a:p>
            <a:pPr algn="just"/>
            <a:r>
              <a:rPr lang="en-US" b="1" dirty="0"/>
              <a:t>GPCLK - General Purpose </a:t>
            </a:r>
            <a:r>
              <a:rPr lang="en-US" b="1" dirty="0" err="1"/>
              <a:t>CLock</a:t>
            </a:r>
            <a:endParaRPr lang="en-US" b="1" dirty="0"/>
          </a:p>
          <a:p>
            <a:pPr algn="just"/>
            <a:r>
              <a:rPr lang="en-US" dirty="0"/>
              <a:t>General Purpose Clock pins can be set up to output a fixed frequency without any ongoing software control.</a:t>
            </a:r>
          </a:p>
        </p:txBody>
      </p:sp>
      <p:pic>
        <p:nvPicPr>
          <p:cNvPr id="4" name="Picture 3"/>
          <p:cNvPicPr>
            <a:picLocks noChangeAspect="1"/>
          </p:cNvPicPr>
          <p:nvPr/>
        </p:nvPicPr>
        <p:blipFill>
          <a:blip r:embed="rId2"/>
          <a:stretch>
            <a:fillRect/>
          </a:stretch>
        </p:blipFill>
        <p:spPr>
          <a:xfrm>
            <a:off x="7486650" y="365125"/>
            <a:ext cx="3867150" cy="6219825"/>
          </a:xfrm>
          <a:prstGeom prst="rect">
            <a:avLst/>
          </a:prstGeom>
        </p:spPr>
      </p:pic>
    </p:spTree>
    <p:extLst>
      <p:ext uri="{BB962C8B-B14F-4D97-AF65-F5344CB8AC3E}">
        <p14:creationId xmlns:p14="http://schemas.microsoft.com/office/powerpoint/2010/main" val="34225635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GPIO programming using </a:t>
            </a:r>
            <a:br>
              <a:rPr lang="en-US" dirty="0">
                <a:solidFill>
                  <a:srgbClr val="FF0000"/>
                </a:solidFill>
              </a:rPr>
            </a:br>
            <a:r>
              <a:rPr lang="en-US" dirty="0">
                <a:solidFill>
                  <a:srgbClr val="FF0000"/>
                </a:solidFill>
              </a:rPr>
              <a:t>python </a:t>
            </a:r>
            <a:endParaRPr lang="en-US" dirty="0"/>
          </a:p>
        </p:txBody>
      </p:sp>
      <p:sp>
        <p:nvSpPr>
          <p:cNvPr id="3" name="Content Placeholder 2"/>
          <p:cNvSpPr>
            <a:spLocks noGrp="1"/>
          </p:cNvSpPr>
          <p:nvPr>
            <p:ph idx="1"/>
          </p:nvPr>
        </p:nvSpPr>
        <p:spPr>
          <a:xfrm>
            <a:off x="838201" y="1825625"/>
            <a:ext cx="6751320" cy="4351338"/>
          </a:xfrm>
        </p:spPr>
        <p:txBody>
          <a:bodyPr>
            <a:normAutofit fontScale="92500" lnSpcReduction="10000"/>
          </a:bodyPr>
          <a:lstStyle/>
          <a:p>
            <a:pPr algn="just"/>
            <a:r>
              <a:rPr lang="en-US" b="1" dirty="0"/>
              <a:t>I2C - Inter Integrated Circuit</a:t>
            </a:r>
          </a:p>
          <a:p>
            <a:pPr algn="just"/>
            <a:r>
              <a:rPr lang="en-US" b="1" dirty="0"/>
              <a:t>I2C pins in BCM mode are: 2, 3</a:t>
            </a:r>
          </a:p>
          <a:p>
            <a:pPr algn="just"/>
            <a:r>
              <a:rPr lang="en-US" b="1" dirty="0"/>
              <a:t>I2C pins in </a:t>
            </a:r>
            <a:r>
              <a:rPr lang="en-US" b="1" dirty="0" err="1"/>
              <a:t>WiringPi</a:t>
            </a:r>
            <a:r>
              <a:rPr lang="en-US" b="1" dirty="0"/>
              <a:t> are: 8, 9</a:t>
            </a:r>
          </a:p>
          <a:p>
            <a:pPr algn="just"/>
            <a:r>
              <a:rPr lang="en-US" dirty="0"/>
              <a:t>The Raspberry Pi's I2C pins are an extremely useful way to talk to many different types of external peripheral; from the MCP23017 digital IO expander, to a connected </a:t>
            </a:r>
            <a:r>
              <a:rPr lang="en-US" dirty="0" err="1"/>
              <a:t>ATmega</a:t>
            </a:r>
            <a:r>
              <a:rPr lang="en-US" dirty="0"/>
              <a:t>.</a:t>
            </a:r>
          </a:p>
          <a:p>
            <a:pPr algn="just"/>
            <a:r>
              <a:rPr lang="en-US" dirty="0"/>
              <a:t>The I2C pins include a fixed 1.8 </a:t>
            </a:r>
            <a:r>
              <a:rPr lang="en-US" dirty="0" err="1"/>
              <a:t>kohms</a:t>
            </a:r>
            <a:r>
              <a:rPr lang="en-US" dirty="0"/>
              <a:t> pull-up resistor to 3.3v. This means they are not suitable for use as general purpose IO where a pull-up is not required.</a:t>
            </a:r>
          </a:p>
          <a:p>
            <a:pPr algn="just"/>
            <a:endParaRPr lang="en-US" dirty="0"/>
          </a:p>
        </p:txBody>
      </p:sp>
      <p:pic>
        <p:nvPicPr>
          <p:cNvPr id="4" name="Picture 3"/>
          <p:cNvPicPr>
            <a:picLocks noChangeAspect="1"/>
          </p:cNvPicPr>
          <p:nvPr/>
        </p:nvPicPr>
        <p:blipFill>
          <a:blip r:embed="rId2"/>
          <a:stretch>
            <a:fillRect/>
          </a:stretch>
        </p:blipFill>
        <p:spPr>
          <a:xfrm>
            <a:off x="7759337" y="365125"/>
            <a:ext cx="4210050" cy="6219825"/>
          </a:xfrm>
          <a:prstGeom prst="rect">
            <a:avLst/>
          </a:prstGeom>
        </p:spPr>
      </p:pic>
    </p:spTree>
    <p:extLst>
      <p:ext uri="{BB962C8B-B14F-4D97-AF65-F5344CB8AC3E}">
        <p14:creationId xmlns:p14="http://schemas.microsoft.com/office/powerpoint/2010/main" val="24209845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GPIO programming using </a:t>
            </a:r>
            <a:br>
              <a:rPr lang="en-US" dirty="0">
                <a:solidFill>
                  <a:srgbClr val="FF0000"/>
                </a:solidFill>
              </a:rPr>
            </a:br>
            <a:r>
              <a:rPr lang="en-US" dirty="0">
                <a:solidFill>
                  <a:srgbClr val="FF0000"/>
                </a:solidFill>
              </a:rPr>
              <a:t>python </a:t>
            </a:r>
            <a:endParaRPr lang="en-US" dirty="0"/>
          </a:p>
        </p:txBody>
      </p:sp>
      <p:sp>
        <p:nvSpPr>
          <p:cNvPr id="3" name="Content Placeholder 2"/>
          <p:cNvSpPr>
            <a:spLocks noGrp="1"/>
          </p:cNvSpPr>
          <p:nvPr>
            <p:ph idx="1"/>
          </p:nvPr>
        </p:nvSpPr>
        <p:spPr>
          <a:xfrm>
            <a:off x="838200" y="1825625"/>
            <a:ext cx="5823857" cy="4351338"/>
          </a:xfrm>
        </p:spPr>
        <p:txBody>
          <a:bodyPr>
            <a:normAutofit/>
          </a:bodyPr>
          <a:lstStyle/>
          <a:p>
            <a:pPr algn="just"/>
            <a:r>
              <a:rPr lang="en-US" b="1" dirty="0"/>
              <a:t>SPI - Serial Peripheral Interface</a:t>
            </a:r>
          </a:p>
          <a:p>
            <a:pPr algn="just"/>
            <a:r>
              <a:rPr lang="en-US" dirty="0"/>
              <a:t>SPI0 pins in BCM mode are: 9, 10, 11 + 7/8</a:t>
            </a:r>
          </a:p>
          <a:p>
            <a:pPr algn="just"/>
            <a:r>
              <a:rPr lang="en-US" dirty="0"/>
              <a:t>SPI0 pins in </a:t>
            </a:r>
            <a:r>
              <a:rPr lang="en-US" dirty="0" err="1"/>
              <a:t>WiringPi</a:t>
            </a:r>
            <a:r>
              <a:rPr lang="en-US" dirty="0"/>
              <a:t> are: 12, 13, 14 + </a:t>
            </a:r>
            <a:r>
              <a:rPr lang="en-US" dirty="0" smtClean="0"/>
              <a:t>10/11</a:t>
            </a:r>
          </a:p>
          <a:p>
            <a:pPr algn="just"/>
            <a:r>
              <a:rPr lang="en-US" dirty="0"/>
              <a:t>Known as the four-wire serial bus, SPI lets you attach multiple compatible devices to a single set of pins by assigning them different chip-select pins</a:t>
            </a:r>
            <a:r>
              <a:rPr lang="en-US" dirty="0" smtClean="0"/>
              <a:t>.</a:t>
            </a:r>
            <a:endParaRPr lang="en-US" dirty="0"/>
          </a:p>
        </p:txBody>
      </p:sp>
      <p:pic>
        <p:nvPicPr>
          <p:cNvPr id="4" name="Picture 3"/>
          <p:cNvPicPr>
            <a:picLocks noChangeAspect="1"/>
          </p:cNvPicPr>
          <p:nvPr/>
        </p:nvPicPr>
        <p:blipFill>
          <a:blip r:embed="rId2"/>
          <a:stretch>
            <a:fillRect/>
          </a:stretch>
        </p:blipFill>
        <p:spPr>
          <a:xfrm>
            <a:off x="6858000" y="365125"/>
            <a:ext cx="4495800" cy="6219825"/>
          </a:xfrm>
          <a:prstGeom prst="rect">
            <a:avLst/>
          </a:prstGeom>
        </p:spPr>
      </p:pic>
    </p:spTree>
    <p:extLst>
      <p:ext uri="{BB962C8B-B14F-4D97-AF65-F5344CB8AC3E}">
        <p14:creationId xmlns:p14="http://schemas.microsoft.com/office/powerpoint/2010/main" val="124683663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GPIO programming using </a:t>
            </a:r>
            <a:br>
              <a:rPr lang="en-US" dirty="0">
                <a:solidFill>
                  <a:srgbClr val="FF0000"/>
                </a:solidFill>
              </a:rPr>
            </a:br>
            <a:r>
              <a:rPr lang="en-US" dirty="0">
                <a:solidFill>
                  <a:srgbClr val="FF0000"/>
                </a:solidFill>
              </a:rPr>
              <a:t>python </a:t>
            </a:r>
            <a:endParaRPr lang="en-US" dirty="0"/>
          </a:p>
        </p:txBody>
      </p:sp>
      <p:sp>
        <p:nvSpPr>
          <p:cNvPr id="3" name="Content Placeholder 2"/>
          <p:cNvSpPr>
            <a:spLocks noGrp="1"/>
          </p:cNvSpPr>
          <p:nvPr>
            <p:ph idx="1"/>
          </p:nvPr>
        </p:nvSpPr>
        <p:spPr/>
        <p:txBody>
          <a:bodyPr/>
          <a:lstStyle/>
          <a:p>
            <a:pPr algn="just"/>
            <a:r>
              <a:rPr lang="en-US" dirty="0"/>
              <a:t>A useful example of an SPI peripheral is the MCP23S17 digital IO expander chip ( Note the S in place of the 0 found on the I2C version ). </a:t>
            </a:r>
          </a:p>
          <a:p>
            <a:pPr algn="just"/>
            <a:r>
              <a:rPr lang="en-US" dirty="0"/>
              <a:t>You can also use the SPI port to "Bit-Bang" an </a:t>
            </a:r>
            <a:r>
              <a:rPr lang="en-US" dirty="0" err="1"/>
              <a:t>ATmega</a:t>
            </a:r>
            <a:r>
              <a:rPr lang="en-US" dirty="0"/>
              <a:t> 328, loading Arduino sketches onto it with Gordon </a:t>
            </a:r>
            <a:r>
              <a:rPr lang="en-US" dirty="0" err="1"/>
              <a:t>Hendersons</a:t>
            </a:r>
            <a:r>
              <a:rPr lang="en-US" dirty="0"/>
              <a:t>' modified version of </a:t>
            </a:r>
            <a:r>
              <a:rPr lang="en-US" dirty="0" err="1"/>
              <a:t>AVRDude</a:t>
            </a:r>
            <a:r>
              <a:rPr lang="en-US" dirty="0"/>
              <a:t>.</a:t>
            </a:r>
          </a:p>
          <a:p>
            <a:pPr algn="just"/>
            <a:r>
              <a:rPr lang="en-US" dirty="0"/>
              <a:t>To talk to an SPI device, you assert its corresponding chip-select pin.</a:t>
            </a:r>
          </a:p>
          <a:p>
            <a:endParaRPr lang="en-US" dirty="0"/>
          </a:p>
        </p:txBody>
      </p:sp>
    </p:spTree>
    <p:extLst>
      <p:ext uri="{BB962C8B-B14F-4D97-AF65-F5344CB8AC3E}">
        <p14:creationId xmlns:p14="http://schemas.microsoft.com/office/powerpoint/2010/main" val="157116177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GPIO programming using python </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997235" y="1909645"/>
            <a:ext cx="4217533" cy="4267318"/>
          </a:xfrm>
          <a:prstGeom prst="rect">
            <a:avLst/>
          </a:prstGeom>
        </p:spPr>
      </p:pic>
    </p:spTree>
    <p:extLst>
      <p:ext uri="{BB962C8B-B14F-4D97-AF65-F5344CB8AC3E}">
        <p14:creationId xmlns:p14="http://schemas.microsoft.com/office/powerpoint/2010/main" val="841414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Writing first python </a:t>
            </a:r>
            <a:r>
              <a:rPr lang="en-US" dirty="0" smtClean="0">
                <a:solidFill>
                  <a:srgbClr val="FF0000"/>
                </a:solidFill>
              </a:rPr>
              <a:t>application</a:t>
            </a:r>
            <a:endParaRPr lang="en-US" dirty="0"/>
          </a:p>
        </p:txBody>
      </p:sp>
      <p:sp>
        <p:nvSpPr>
          <p:cNvPr id="3" name="Content Placeholder 2"/>
          <p:cNvSpPr>
            <a:spLocks noGrp="1"/>
          </p:cNvSpPr>
          <p:nvPr>
            <p:ph idx="1"/>
          </p:nvPr>
        </p:nvSpPr>
        <p:spPr/>
        <p:txBody>
          <a:bodyPr/>
          <a:lstStyle/>
          <a:p>
            <a:r>
              <a:rPr lang="en-US" dirty="0" smtClean="0"/>
              <a:t>This will be discussed in the lab</a:t>
            </a:r>
            <a:endParaRPr lang="en-US" dirty="0"/>
          </a:p>
        </p:txBody>
      </p:sp>
    </p:spTree>
    <p:extLst>
      <p:ext uri="{BB962C8B-B14F-4D97-AF65-F5344CB8AC3E}">
        <p14:creationId xmlns:p14="http://schemas.microsoft.com/office/powerpoint/2010/main" val="13854519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a:t>Why raspberry pi and python</a:t>
            </a:r>
          </a:p>
          <a:p>
            <a:r>
              <a:rPr lang="en-US" dirty="0"/>
              <a:t>What can you do with raspberry pi and python</a:t>
            </a:r>
          </a:p>
          <a:p>
            <a:r>
              <a:rPr lang="en-US" dirty="0"/>
              <a:t>Writing first python application</a:t>
            </a:r>
          </a:p>
          <a:p>
            <a:r>
              <a:rPr lang="en-US" dirty="0" smtClean="0">
                <a:solidFill>
                  <a:srgbClr val="FF0000"/>
                </a:solidFill>
              </a:rPr>
              <a:t>GPIO programming using python</a:t>
            </a:r>
            <a:endParaRPr lang="en-US" dirty="0">
              <a:solidFill>
                <a:srgbClr val="FF0000"/>
              </a:solidFill>
            </a:endParaRPr>
          </a:p>
        </p:txBody>
      </p:sp>
    </p:spTree>
    <p:extLst>
      <p:ext uri="{BB962C8B-B14F-4D97-AF65-F5344CB8AC3E}">
        <p14:creationId xmlns:p14="http://schemas.microsoft.com/office/powerpoint/2010/main" val="28683063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5859</TotalTime>
  <Words>4024</Words>
  <Application>Microsoft Office PowerPoint</Application>
  <PresentationFormat>Widescreen</PresentationFormat>
  <Paragraphs>397</Paragraphs>
  <Slides>74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74</vt:i4>
      </vt:variant>
    </vt:vector>
  </HeadingPairs>
  <TitlesOfParts>
    <vt:vector size="78" baseType="lpstr">
      <vt:lpstr>Arial</vt:lpstr>
      <vt:lpstr>Calibri</vt:lpstr>
      <vt:lpstr>Calibri Light</vt:lpstr>
      <vt:lpstr>Office Theme</vt:lpstr>
      <vt:lpstr>Unit 3 – Raspberry Pi with Python</vt:lpstr>
      <vt:lpstr>Contents</vt:lpstr>
      <vt:lpstr>Why raspberry pi and python</vt:lpstr>
      <vt:lpstr>Why raspberry pi and python</vt:lpstr>
      <vt:lpstr>Contents</vt:lpstr>
      <vt:lpstr>What can you do with raspberry pi and python</vt:lpstr>
      <vt:lpstr>Contents</vt:lpstr>
      <vt:lpstr>Writing first python application</vt:lpstr>
      <vt:lpstr>Contents</vt:lpstr>
      <vt:lpstr>GPIO programming using python</vt:lpstr>
      <vt:lpstr>GPIO programming using python</vt:lpstr>
      <vt:lpstr>GPIO programming using python</vt:lpstr>
      <vt:lpstr>GPIO programming using python</vt:lpstr>
      <vt:lpstr>GPIO programming using python</vt:lpstr>
      <vt:lpstr>GPIO programming using python</vt:lpstr>
      <vt:lpstr>GPIO programming using python</vt:lpstr>
      <vt:lpstr>GPIO programming using python</vt:lpstr>
      <vt:lpstr>GPIO programming using python</vt:lpstr>
      <vt:lpstr>GPIO programming using python</vt:lpstr>
      <vt:lpstr>GPIO programming using python</vt:lpstr>
      <vt:lpstr>GPIO programming using python</vt:lpstr>
      <vt:lpstr>GPIO programming using python </vt:lpstr>
      <vt:lpstr>GPIO programming using python </vt:lpstr>
      <vt:lpstr>GPIO programming using python </vt:lpstr>
      <vt:lpstr>GPIO programming using python </vt:lpstr>
      <vt:lpstr>GPIO programming using python </vt:lpstr>
      <vt:lpstr>GPIO programming using python </vt:lpstr>
      <vt:lpstr>GPIO programming using python </vt:lpstr>
      <vt:lpstr>GPIO programming using python </vt:lpstr>
      <vt:lpstr>GPIO programming using python </vt:lpstr>
      <vt:lpstr>GPIO programming using python </vt:lpstr>
      <vt:lpstr>GPIO programming using python </vt:lpstr>
      <vt:lpstr>GPIO programming using python </vt:lpstr>
      <vt:lpstr>GPIO programming using python </vt:lpstr>
      <vt:lpstr>GPIO programming using python </vt:lpstr>
      <vt:lpstr>GPIO programming using python </vt:lpstr>
      <vt:lpstr>GPIO programming using python </vt:lpstr>
      <vt:lpstr>GPIO programming using python </vt:lpstr>
      <vt:lpstr>GPIO programming using python </vt:lpstr>
      <vt:lpstr>GPIO programming using python </vt:lpstr>
      <vt:lpstr>GPIO programming using python </vt:lpstr>
      <vt:lpstr>GPIO programming using python </vt:lpstr>
      <vt:lpstr>GPIO programming using python </vt:lpstr>
      <vt:lpstr>GPIO programming using python </vt:lpstr>
      <vt:lpstr>GPIO programming using python </vt:lpstr>
      <vt:lpstr>GPIO programming using python </vt:lpstr>
      <vt:lpstr>GPIO programming using python </vt:lpstr>
      <vt:lpstr>GPIO programming using python </vt:lpstr>
      <vt:lpstr>GPIO programming using python </vt:lpstr>
      <vt:lpstr>GPIO programming using python </vt:lpstr>
      <vt:lpstr>GPIO programming using python </vt:lpstr>
      <vt:lpstr>GPIO programming using python </vt:lpstr>
      <vt:lpstr>GPIO programming using python </vt:lpstr>
      <vt:lpstr>GPIO programming using python </vt:lpstr>
      <vt:lpstr>GPIO programming using python </vt:lpstr>
      <vt:lpstr>GPIO programming using  python </vt:lpstr>
      <vt:lpstr>GPIO programming using  python </vt:lpstr>
      <vt:lpstr>GPIO programming using  python </vt:lpstr>
      <vt:lpstr>GPIO programming using python </vt:lpstr>
      <vt:lpstr>GPIO programming using python </vt:lpstr>
      <vt:lpstr>GPIO programming using python </vt:lpstr>
      <vt:lpstr>GPIO programming using python </vt:lpstr>
      <vt:lpstr>GPIO programming using  python </vt:lpstr>
      <vt:lpstr>GPIO programming using  python </vt:lpstr>
      <vt:lpstr>GPIO programming using  python </vt:lpstr>
      <vt:lpstr>GPIO programming using  python </vt:lpstr>
      <vt:lpstr>GPIO programming using  python </vt:lpstr>
      <vt:lpstr>GPIO programming using  python </vt:lpstr>
      <vt:lpstr>GPIO programming using  python </vt:lpstr>
      <vt:lpstr>GPIO programming using  python </vt:lpstr>
      <vt:lpstr>GPIO programming using  python </vt:lpstr>
      <vt:lpstr>GPIO programming using  python </vt:lpstr>
      <vt:lpstr>GPIO programming using  python </vt:lpstr>
      <vt:lpstr>GPIO programming using python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 – Raspberry Pi with Python</dc:title>
  <dc:creator>f1cmpica-1</dc:creator>
  <cp:lastModifiedBy>f1cmpica-1</cp:lastModifiedBy>
  <cp:revision>130</cp:revision>
  <dcterms:created xsi:type="dcterms:W3CDTF">2019-12-12T09:07:38Z</dcterms:created>
  <dcterms:modified xsi:type="dcterms:W3CDTF">2019-12-16T10:54:53Z</dcterms:modified>
</cp:coreProperties>
</file>