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8" r:id="rId1"/>
  </p:sldMasterIdLst>
  <p:notesMasterIdLst>
    <p:notesMasterId r:id="rId15"/>
  </p:notesMasterIdLst>
  <p:sldIdLst>
    <p:sldId id="299" r:id="rId2"/>
    <p:sldId id="260" r:id="rId3"/>
    <p:sldId id="300" r:id="rId4"/>
    <p:sldId id="302" r:id="rId5"/>
    <p:sldId id="310" r:id="rId6"/>
    <p:sldId id="311" r:id="rId7"/>
    <p:sldId id="312" r:id="rId8"/>
    <p:sldId id="313" r:id="rId9"/>
    <p:sldId id="314" r:id="rId10"/>
    <p:sldId id="315" r:id="rId11"/>
    <p:sldId id="316" r:id="rId12"/>
    <p:sldId id="317" r:id="rId13"/>
    <p:sldId id="30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3632A7-E3B8-4A4C-A862-4C8B601D5909}">
          <p14:sldIdLst>
            <p14:sldId id="299"/>
            <p14:sldId id="260"/>
            <p14:sldId id="300"/>
            <p14:sldId id="302"/>
            <p14:sldId id="310"/>
            <p14:sldId id="311"/>
            <p14:sldId id="312"/>
            <p14:sldId id="313"/>
            <p14:sldId id="314"/>
            <p14:sldId id="315"/>
            <p14:sldId id="316"/>
            <p14:sldId id="317"/>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90089-3157-4524-A560-CDF19EAD6135}" type="datetimeFigureOut">
              <a:rPr lang="en-IN" smtClean="0"/>
              <a:t>28-09-2025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E692C-AE29-40FD-B3EF-DD7BF99D39BE}" type="slidenum">
              <a:rPr lang="en-IN" smtClean="0"/>
              <a:t>‹#›</a:t>
            </a:fld>
            <a:endParaRPr lang="en-IN"/>
          </a:p>
        </p:txBody>
      </p:sp>
    </p:spTree>
    <p:extLst>
      <p:ext uri="{BB962C8B-B14F-4D97-AF65-F5344CB8AC3E}">
        <p14:creationId xmlns:p14="http://schemas.microsoft.com/office/powerpoint/2010/main" val="4286880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AFF066-D707-4903-906B-5C6E5C0E04F9}" type="datetimeFigureOut">
              <a:rPr lang="en-IN" smtClean="0"/>
              <a:t>28-09-2025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1A48B-F2F5-4E43-ABAA-EDA938EBC8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2480384"/>
      </p:ext>
    </p:extLst>
  </p:cSld>
  <p:clrMapOvr>
    <a:masterClrMapping/>
  </p:clrMapOvr>
  <p:transition spd="slow">
    <p:push dir="u"/>
    <p:sndAc>
      <p:stSnd>
        <p:snd r:embed="rId1" name="camera.wav"/>
      </p:stSnd>
    </p:sndAc>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FF066-D707-4903-906B-5C6E5C0E04F9}" type="datetimeFigureOut">
              <a:rPr lang="en-IN" smtClean="0"/>
              <a:t>28-09-2025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1A48B-F2F5-4E43-ABAA-EDA938EBC840}" type="slidenum">
              <a:rPr lang="en-IN" smtClean="0"/>
              <a:t>‹#›</a:t>
            </a:fld>
            <a:endParaRPr lang="en-IN"/>
          </a:p>
        </p:txBody>
      </p:sp>
    </p:spTree>
    <p:extLst>
      <p:ext uri="{BB962C8B-B14F-4D97-AF65-F5344CB8AC3E}">
        <p14:creationId xmlns:p14="http://schemas.microsoft.com/office/powerpoint/2010/main" val="192005574"/>
      </p:ext>
    </p:extLst>
  </p:cSld>
  <p:clrMapOvr>
    <a:masterClrMapping/>
  </p:clrMapOvr>
  <p:transition spd="slow">
    <p:push dir="u"/>
    <p:sndAc>
      <p:stSnd>
        <p:snd r:embed="rId1" name="camera.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FF066-D707-4903-906B-5C6E5C0E04F9}" type="datetimeFigureOut">
              <a:rPr lang="en-IN" smtClean="0"/>
              <a:t>28-09-2025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1A48B-F2F5-4E43-ABAA-EDA938EBC840}" type="slidenum">
              <a:rPr lang="en-IN" smtClean="0"/>
              <a:t>‹#›</a:t>
            </a:fld>
            <a:endParaRPr lang="en-IN"/>
          </a:p>
        </p:txBody>
      </p:sp>
    </p:spTree>
    <p:extLst>
      <p:ext uri="{BB962C8B-B14F-4D97-AF65-F5344CB8AC3E}">
        <p14:creationId xmlns:p14="http://schemas.microsoft.com/office/powerpoint/2010/main" val="4027520830"/>
      </p:ext>
    </p:extLst>
  </p:cSld>
  <p:clrMapOvr>
    <a:masterClrMapping/>
  </p:clrMapOvr>
  <p:transition spd="slow">
    <p:push dir="u"/>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AFF066-D707-4903-906B-5C6E5C0E04F9}" type="datetimeFigureOut">
              <a:rPr lang="en-IN" smtClean="0"/>
              <a:t>28-09-2025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1A48B-F2F5-4E43-ABAA-EDA938EBC840}" type="slidenum">
              <a:rPr lang="en-IN" smtClean="0"/>
              <a:t>‹#›</a:t>
            </a:fld>
            <a:endParaRPr lang="en-IN"/>
          </a:p>
        </p:txBody>
      </p:sp>
    </p:spTree>
    <p:extLst>
      <p:ext uri="{BB962C8B-B14F-4D97-AF65-F5344CB8AC3E}">
        <p14:creationId xmlns:p14="http://schemas.microsoft.com/office/powerpoint/2010/main" val="1268655858"/>
      </p:ext>
    </p:extLst>
  </p:cSld>
  <p:clrMapOvr>
    <a:masterClrMapping/>
  </p:clrMapOvr>
  <p:transition spd="slow">
    <p:push dir="u"/>
    <p:sndAc>
      <p:stSnd>
        <p:snd r:embed="rId1"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AFF066-D707-4903-906B-5C6E5C0E04F9}" type="datetimeFigureOut">
              <a:rPr lang="en-IN" smtClean="0"/>
              <a:t>28-09-2025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D91A48B-F2F5-4E43-ABAA-EDA938EBC840}"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641148"/>
      </p:ext>
    </p:extLst>
  </p:cSld>
  <p:clrMapOvr>
    <a:masterClrMapping/>
  </p:clrMapOvr>
  <p:transition spd="slow">
    <p:push dir="u"/>
    <p:sndAc>
      <p:stSnd>
        <p:snd r:embed="rId1" name="camera.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AFF066-D707-4903-906B-5C6E5C0E04F9}" type="datetimeFigureOut">
              <a:rPr lang="en-IN" smtClean="0"/>
              <a:t>28-09-2025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91A48B-F2F5-4E43-ABAA-EDA938EBC840}" type="slidenum">
              <a:rPr lang="en-IN" smtClean="0"/>
              <a:t>‹#›</a:t>
            </a:fld>
            <a:endParaRPr lang="en-IN"/>
          </a:p>
        </p:txBody>
      </p:sp>
    </p:spTree>
    <p:extLst>
      <p:ext uri="{BB962C8B-B14F-4D97-AF65-F5344CB8AC3E}">
        <p14:creationId xmlns:p14="http://schemas.microsoft.com/office/powerpoint/2010/main" val="3591940836"/>
      </p:ext>
    </p:extLst>
  </p:cSld>
  <p:clrMapOvr>
    <a:masterClrMapping/>
  </p:clrMapOvr>
  <p:transition spd="slow">
    <p:push dir="u"/>
    <p:sndAc>
      <p:stSnd>
        <p:snd r:embed="rId1" name="camera.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AFF066-D707-4903-906B-5C6E5C0E04F9}" type="datetimeFigureOut">
              <a:rPr lang="en-IN" smtClean="0"/>
              <a:t>28-09-2025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D91A48B-F2F5-4E43-ABAA-EDA938EBC840}" type="slidenum">
              <a:rPr lang="en-IN" smtClean="0"/>
              <a:t>‹#›</a:t>
            </a:fld>
            <a:endParaRPr lang="en-IN"/>
          </a:p>
        </p:txBody>
      </p:sp>
    </p:spTree>
    <p:extLst>
      <p:ext uri="{BB962C8B-B14F-4D97-AF65-F5344CB8AC3E}">
        <p14:creationId xmlns:p14="http://schemas.microsoft.com/office/powerpoint/2010/main" val="2846508703"/>
      </p:ext>
    </p:extLst>
  </p:cSld>
  <p:clrMapOvr>
    <a:masterClrMapping/>
  </p:clrMapOvr>
  <p:transition spd="slow">
    <p:push dir="u"/>
    <p:sndAc>
      <p:stSnd>
        <p:snd r:embed="rId1" name="camera.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AFF066-D707-4903-906B-5C6E5C0E04F9}" type="datetimeFigureOut">
              <a:rPr lang="en-IN" smtClean="0"/>
              <a:t>28-09-2025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D91A48B-F2F5-4E43-ABAA-EDA938EBC840}" type="slidenum">
              <a:rPr lang="en-IN" smtClean="0"/>
              <a:t>‹#›</a:t>
            </a:fld>
            <a:endParaRPr lang="en-IN"/>
          </a:p>
        </p:txBody>
      </p:sp>
    </p:spTree>
    <p:extLst>
      <p:ext uri="{BB962C8B-B14F-4D97-AF65-F5344CB8AC3E}">
        <p14:creationId xmlns:p14="http://schemas.microsoft.com/office/powerpoint/2010/main" val="3482035139"/>
      </p:ext>
    </p:extLst>
  </p:cSld>
  <p:clrMapOvr>
    <a:masterClrMapping/>
  </p:clrMapOvr>
  <p:transition spd="slow">
    <p:push dir="u"/>
    <p:sndAc>
      <p:stSnd>
        <p:snd r:embed="rId1" name="camera.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7" name="Date Placeholder 6"/>
          <p:cNvSpPr>
            <a:spLocks noGrp="1"/>
          </p:cNvSpPr>
          <p:nvPr>
            <p:ph type="dt" sz="half" idx="10"/>
          </p:nvPr>
        </p:nvSpPr>
        <p:spPr/>
        <p:txBody>
          <a:bodyPr/>
          <a:lstStyle/>
          <a:p>
            <a:fld id="{EBAFF066-D707-4903-906B-5C6E5C0E04F9}" type="datetimeFigureOut">
              <a:rPr lang="en-IN" smtClean="0"/>
              <a:t>28-09-2025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D91A48B-F2F5-4E43-ABAA-EDA938EBC840}" type="slidenum">
              <a:rPr lang="en-IN" smtClean="0"/>
              <a:t>‹#›</a:t>
            </a:fld>
            <a:endParaRPr lang="en-IN"/>
          </a:p>
        </p:txBody>
      </p:sp>
    </p:spTree>
    <p:extLst>
      <p:ext uri="{BB962C8B-B14F-4D97-AF65-F5344CB8AC3E}">
        <p14:creationId xmlns:p14="http://schemas.microsoft.com/office/powerpoint/2010/main" val="3105796060"/>
      </p:ext>
    </p:extLst>
  </p:cSld>
  <p:clrMapOvr>
    <a:masterClrMapping/>
  </p:clrMapOvr>
  <p:transition spd="slow">
    <p:push dir="u"/>
    <p:sndAc>
      <p:stSnd>
        <p:snd r:embed="rId1" name="camera.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AFF066-D707-4903-906B-5C6E5C0E04F9}" type="datetimeFigureOut">
              <a:rPr lang="en-IN" smtClean="0"/>
              <a:t>28-09-2025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D91A48B-F2F5-4E43-ABAA-EDA938EBC840}" type="slidenum">
              <a:rPr lang="en-IN" smtClean="0"/>
              <a:t>‹#›</a:t>
            </a:fld>
            <a:endParaRPr lang="en-IN"/>
          </a:p>
        </p:txBody>
      </p:sp>
    </p:spTree>
    <p:extLst>
      <p:ext uri="{BB962C8B-B14F-4D97-AF65-F5344CB8AC3E}">
        <p14:creationId xmlns:p14="http://schemas.microsoft.com/office/powerpoint/2010/main" val="3412578650"/>
      </p:ext>
    </p:extLst>
  </p:cSld>
  <p:clrMapOvr>
    <a:masterClrMapping/>
  </p:clrMapOvr>
  <p:transition spd="slow">
    <p:push dir="u"/>
    <p:sndAc>
      <p:stSnd>
        <p:snd r:embed="rId1" name="camera.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3"/>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AFF066-D707-4903-906B-5C6E5C0E04F9}" type="datetimeFigureOut">
              <a:rPr lang="en-IN" smtClean="0"/>
              <a:t>28-09-2025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D91A48B-F2F5-4E43-ABAA-EDA938EBC840}" type="slidenum">
              <a:rPr lang="en-IN" smtClean="0"/>
              <a:t>‹#›</a:t>
            </a:fld>
            <a:endParaRPr lang="en-IN"/>
          </a:p>
        </p:txBody>
      </p:sp>
    </p:spTree>
    <p:extLst>
      <p:ext uri="{BB962C8B-B14F-4D97-AF65-F5344CB8AC3E}">
        <p14:creationId xmlns:p14="http://schemas.microsoft.com/office/powerpoint/2010/main" val="1117196799"/>
      </p:ext>
    </p:extLst>
  </p:cSld>
  <p:clrMapOvr>
    <a:masterClrMapping/>
  </p:clrMapOvr>
  <p:transition spd="slow">
    <p:push dir="u"/>
    <p:sndAc>
      <p:stSnd>
        <p:snd r:embed="rId1" name="camera.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BAFF066-D707-4903-906B-5C6E5C0E04F9}" type="datetimeFigureOut">
              <a:rPr lang="en-IN" smtClean="0"/>
              <a:t>28-09-2025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D91A48B-F2F5-4E43-ABAA-EDA938EBC840}"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775098"/>
      </p:ext>
    </p:extLst>
  </p:cSld>
  <p:clrMap bg1="lt1" tx1="dk1" bg2="lt2" tx2="dk2" accent1="accent1" accent2="accent2" accent3="accent3" accent4="accent4" accent5="accent5" accent6="accent6" hlink="hlink" folHlink="folHlink"/>
  <p:sldLayoutIdLst>
    <p:sldLayoutId id="2147484279" r:id="rId1"/>
    <p:sldLayoutId id="2147484280" r:id="rId2"/>
    <p:sldLayoutId id="2147484281" r:id="rId3"/>
    <p:sldLayoutId id="2147484282" r:id="rId4"/>
    <p:sldLayoutId id="2147484283" r:id="rId5"/>
    <p:sldLayoutId id="2147484284" r:id="rId6"/>
    <p:sldLayoutId id="2147484285" r:id="rId7"/>
    <p:sldLayoutId id="2147484286" r:id="rId8"/>
    <p:sldLayoutId id="2147484287" r:id="rId9"/>
    <p:sldLayoutId id="2147484288" r:id="rId10"/>
    <p:sldLayoutId id="2147484289" r:id="rId11"/>
  </p:sldLayoutIdLst>
  <p:transition spd="slow">
    <p:push dir="u"/>
    <p:sndAc>
      <p:stSnd>
        <p:snd r:embed="rId13" name="camera.wav"/>
      </p:stSnd>
    </p:sndAc>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microsoft.com/office/2007/relationships/hdphoto" Target="../media/hdphoto1.wdp"/><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graph&#10;&#10;AI-generated content may be incorrect.">
            <a:extLst>
              <a:ext uri="{FF2B5EF4-FFF2-40B4-BE49-F238E27FC236}">
                <a16:creationId xmlns:a16="http://schemas.microsoft.com/office/drawing/2014/main" id="{8CF28760-E151-2FA8-E957-80168EABF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294" y="2087032"/>
            <a:ext cx="3517119" cy="2119063"/>
          </a:xfrm>
          <a:prstGeom prst="rect">
            <a:avLst/>
          </a:prstGeom>
        </p:spPr>
      </p:pic>
      <p:cxnSp>
        <p:nvCxnSpPr>
          <p:cNvPr id="16" name="Straight Connector 15">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descr="A screenshot of a computer&#10;&#10;AI-generated content may be incorrect.">
            <a:extLst>
              <a:ext uri="{FF2B5EF4-FFF2-40B4-BE49-F238E27FC236}">
                <a16:creationId xmlns:a16="http://schemas.microsoft.com/office/drawing/2014/main" id="{0F2340C7-0DB0-FF12-9268-35C1F9F781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2201" y="2200325"/>
            <a:ext cx="3537345" cy="1892479"/>
          </a:xfrm>
          <a:prstGeom prst="rect">
            <a:avLst/>
          </a:prstGeom>
        </p:spPr>
      </p:pic>
      <p:cxnSp>
        <p:nvCxnSpPr>
          <p:cNvPr id="15" name="Straight Connector 14">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omputer&#10;&#10;AI-generated content may be incorrect.">
            <a:extLst>
              <a:ext uri="{FF2B5EF4-FFF2-40B4-BE49-F238E27FC236}">
                <a16:creationId xmlns:a16="http://schemas.microsoft.com/office/drawing/2014/main" id="{9FC5561E-7EC3-C780-F334-BCABF45898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2745" y="2200325"/>
            <a:ext cx="3517120" cy="1952001"/>
          </a:xfrm>
          <a:prstGeom prst="rect">
            <a:avLst/>
          </a:prstGeom>
        </p:spPr>
      </p:pic>
      <p:sp>
        <p:nvSpPr>
          <p:cNvPr id="9" name="TextBox 8">
            <a:extLst>
              <a:ext uri="{FF2B5EF4-FFF2-40B4-BE49-F238E27FC236}">
                <a16:creationId xmlns:a16="http://schemas.microsoft.com/office/drawing/2014/main" id="{472CF685-1E97-7FAF-85A1-D8078D14FB55}"/>
              </a:ext>
            </a:extLst>
          </p:cNvPr>
          <p:cNvSpPr txBox="1"/>
          <p:nvPr/>
        </p:nvSpPr>
        <p:spPr>
          <a:xfrm>
            <a:off x="1952625" y="515019"/>
            <a:ext cx="8924925" cy="523220"/>
          </a:xfrm>
          <a:prstGeom prst="rect">
            <a:avLst/>
          </a:prstGeom>
          <a:noFill/>
        </p:spPr>
        <p:txBody>
          <a:bodyPr wrap="square" rtlCol="0">
            <a:spAutoFit/>
          </a:bodyPr>
          <a:lstStyle/>
          <a:p>
            <a:pPr algn="ctr"/>
            <a:r>
              <a:rPr lang="en-GB" sz="2800" dirty="0"/>
              <a:t>BHARAT HERALD SURVIVAL ANALYSIS</a:t>
            </a:r>
          </a:p>
        </p:txBody>
      </p:sp>
    </p:spTree>
    <p:extLst>
      <p:ext uri="{BB962C8B-B14F-4D97-AF65-F5344CB8AC3E}">
        <p14:creationId xmlns:p14="http://schemas.microsoft.com/office/powerpoint/2010/main" val="390478116"/>
      </p:ext>
    </p:extLst>
  </p:cSld>
  <p:clrMapOvr>
    <a:masterClrMapping/>
  </p:clrMapOvr>
  <p:transition spd="slow">
    <p:push dir="u"/>
    <p:sndAc>
      <p:stSnd>
        <p:snd r:embed="rId2" name="camera.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0A324-B3C4-8C2B-BD80-C24987A2FDEC}"/>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AB44AF66-AB03-46E2-0E57-C94D724DC73D}"/>
              </a:ext>
            </a:extLst>
          </p:cNvPr>
          <p:cNvSpPr txBox="1">
            <a:spLocks/>
          </p:cNvSpPr>
          <p:nvPr/>
        </p:nvSpPr>
        <p:spPr>
          <a:xfrm>
            <a:off x="256276" y="450822"/>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dirty="0"/>
              <a:t>Questions from the available data</a:t>
            </a:r>
            <a:endParaRPr lang="en-GB" sz="3600" b="1" dirty="0"/>
          </a:p>
        </p:txBody>
      </p:sp>
      <p:cxnSp>
        <p:nvCxnSpPr>
          <p:cNvPr id="16" name="Straight Connector 15">
            <a:extLst>
              <a:ext uri="{FF2B5EF4-FFF2-40B4-BE49-F238E27FC236}">
                <a16:creationId xmlns:a16="http://schemas.microsoft.com/office/drawing/2014/main" id="{3A83A9BC-1348-F1D8-230F-C3B9E70A32C5}"/>
              </a:ext>
            </a:extLst>
          </p:cNvPr>
          <p:cNvCxnSpPr/>
          <p:nvPr/>
        </p:nvCxnSpPr>
        <p:spPr>
          <a:xfrm>
            <a:off x="697117" y="1210718"/>
            <a:ext cx="1078267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8C0D040C-4DFE-BA9F-86F7-4718DBC32D72}"/>
              </a:ext>
            </a:extLst>
          </p:cNvPr>
          <p:cNvSpPr txBox="1">
            <a:spLocks/>
          </p:cNvSpPr>
          <p:nvPr/>
        </p:nvSpPr>
        <p:spPr>
          <a:xfrm>
            <a:off x="481720" y="1330218"/>
            <a:ext cx="6105060" cy="738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7. Ad Revenue vs. Circulation ROI Which cities had the highest ad revenue per net circulated copy? Is this ratio improving or worsening over time? </a:t>
            </a:r>
            <a:endParaRPr lang="en-GB" sz="2400" dirty="0"/>
          </a:p>
        </p:txBody>
      </p:sp>
      <p:sp>
        <p:nvSpPr>
          <p:cNvPr id="19" name="Subtitle 2">
            <a:extLst>
              <a:ext uri="{FF2B5EF4-FFF2-40B4-BE49-F238E27FC236}">
                <a16:creationId xmlns:a16="http://schemas.microsoft.com/office/drawing/2014/main" id="{D10BF569-982A-7CFB-FAE6-D196EFD50C06}"/>
              </a:ext>
            </a:extLst>
          </p:cNvPr>
          <p:cNvSpPr txBox="1">
            <a:spLocks/>
          </p:cNvSpPr>
          <p:nvPr/>
        </p:nvSpPr>
        <p:spPr>
          <a:xfrm>
            <a:off x="663037" y="2948411"/>
            <a:ext cx="5849418" cy="21842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t>Lucknow , Patna and Ranchi had the highest ad revenue per net calculation.</a:t>
            </a:r>
          </a:p>
          <a:p>
            <a:pPr marL="0" indent="0">
              <a:buNone/>
            </a:pPr>
            <a:endParaRPr lang="en-US" sz="2000" b="1" dirty="0"/>
          </a:p>
          <a:p>
            <a:r>
              <a:rPr lang="en-US" sz="2000" b="1" dirty="0"/>
              <a:t>The ratio is definitely improving over years</a:t>
            </a:r>
          </a:p>
          <a:p>
            <a:pPr marL="0" indent="0">
              <a:buNone/>
            </a:pPr>
            <a:endParaRPr lang="en-US" sz="2000" dirty="0"/>
          </a:p>
          <a:p>
            <a:pPr marL="0" indent="0">
              <a:buNone/>
            </a:pPr>
            <a:br>
              <a:rPr lang="en-US" sz="2000" dirty="0"/>
            </a:br>
            <a:endParaRPr lang="en-US" sz="2000" dirty="0"/>
          </a:p>
          <a:p>
            <a:pPr marL="0" indent="0">
              <a:buNone/>
            </a:pPr>
            <a:endParaRPr lang="en-GB" sz="2000" dirty="0"/>
          </a:p>
        </p:txBody>
      </p:sp>
      <p:pic>
        <p:nvPicPr>
          <p:cNvPr id="4" name="Picture 3" descr="A green and white bar graph&#10;&#10;AI-generated content may be incorrect.">
            <a:extLst>
              <a:ext uri="{FF2B5EF4-FFF2-40B4-BE49-F238E27FC236}">
                <a16:creationId xmlns:a16="http://schemas.microsoft.com/office/drawing/2014/main" id="{57EEFA33-8E79-B46A-D434-C0C1CB81D2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8396" y="1210718"/>
            <a:ext cx="4667570" cy="2872351"/>
          </a:xfrm>
          <a:prstGeom prst="rect">
            <a:avLst/>
          </a:prstGeom>
        </p:spPr>
      </p:pic>
      <p:pic>
        <p:nvPicPr>
          <p:cNvPr id="6" name="Picture 5" descr="A graph of green lines&#10;&#10;AI-generated content may be incorrect.">
            <a:extLst>
              <a:ext uri="{FF2B5EF4-FFF2-40B4-BE49-F238E27FC236}">
                <a16:creationId xmlns:a16="http://schemas.microsoft.com/office/drawing/2014/main" id="{9EE18F9B-F0A1-F3DC-B34F-D11578EF7F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8879" y="3280366"/>
            <a:ext cx="4148703" cy="2440229"/>
          </a:xfrm>
          <a:prstGeom prst="rect">
            <a:avLst/>
          </a:prstGeom>
        </p:spPr>
      </p:pic>
    </p:spTree>
    <p:extLst>
      <p:ext uri="{BB962C8B-B14F-4D97-AF65-F5344CB8AC3E}">
        <p14:creationId xmlns:p14="http://schemas.microsoft.com/office/powerpoint/2010/main" val="3881246279"/>
      </p:ext>
    </p:extLst>
  </p:cSld>
  <p:clrMapOvr>
    <a:masterClrMapping/>
  </p:clrMapOvr>
  <p:transition spd="slow">
    <p:push dir="u"/>
    <p:sndAc>
      <p:stSnd>
        <p:snd r:embed="rId2" name="camera.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19BAA-63F9-E39A-FA10-74CCD94E0B11}"/>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29B2EABF-514A-5523-DFCD-8059EB698433}"/>
              </a:ext>
            </a:extLst>
          </p:cNvPr>
          <p:cNvSpPr txBox="1">
            <a:spLocks/>
          </p:cNvSpPr>
          <p:nvPr/>
        </p:nvSpPr>
        <p:spPr>
          <a:xfrm>
            <a:off x="256276" y="450822"/>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dirty="0"/>
              <a:t>Questions from the available data</a:t>
            </a:r>
            <a:endParaRPr lang="en-GB" sz="3600" b="1" dirty="0"/>
          </a:p>
        </p:txBody>
      </p:sp>
      <p:cxnSp>
        <p:nvCxnSpPr>
          <p:cNvPr id="16" name="Straight Connector 15">
            <a:extLst>
              <a:ext uri="{FF2B5EF4-FFF2-40B4-BE49-F238E27FC236}">
                <a16:creationId xmlns:a16="http://schemas.microsoft.com/office/drawing/2014/main" id="{E2D35884-85A3-6817-F866-74AF030EE971}"/>
              </a:ext>
            </a:extLst>
          </p:cNvPr>
          <p:cNvCxnSpPr/>
          <p:nvPr/>
        </p:nvCxnSpPr>
        <p:spPr>
          <a:xfrm>
            <a:off x="697117" y="1210718"/>
            <a:ext cx="1078267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1B334146-FA39-AAA9-8972-F5B6205BEB0F}"/>
              </a:ext>
            </a:extLst>
          </p:cNvPr>
          <p:cNvSpPr txBox="1">
            <a:spLocks/>
          </p:cNvSpPr>
          <p:nvPr/>
        </p:nvSpPr>
        <p:spPr>
          <a:xfrm>
            <a:off x="481720" y="1330218"/>
            <a:ext cx="6105060" cy="16161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8. Digital Relaunch City Prioritization Based on digital readiness, pilot engagement, and print decline, which 3 cities should be prioritized for Phase 1 of the digital relaunch? </a:t>
            </a:r>
            <a:endParaRPr lang="en-GB" sz="2400" dirty="0"/>
          </a:p>
        </p:txBody>
      </p:sp>
      <p:sp>
        <p:nvSpPr>
          <p:cNvPr id="4" name="Subtitle 2">
            <a:extLst>
              <a:ext uri="{FF2B5EF4-FFF2-40B4-BE49-F238E27FC236}">
                <a16:creationId xmlns:a16="http://schemas.microsoft.com/office/drawing/2014/main" id="{67AEEA86-8E78-A280-64B3-F2622C6E6C33}"/>
              </a:ext>
            </a:extLst>
          </p:cNvPr>
          <p:cNvSpPr txBox="1">
            <a:spLocks/>
          </p:cNvSpPr>
          <p:nvPr/>
        </p:nvSpPr>
        <p:spPr>
          <a:xfrm>
            <a:off x="1412697" y="3556158"/>
            <a:ext cx="4433682" cy="15245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Kanpur Varanasi and Lucknow are the cities with high digital readiness but low in digital engagement</a:t>
            </a:r>
          </a:p>
          <a:p>
            <a:pPr marL="0" indent="0">
              <a:buNone/>
            </a:pPr>
            <a:br>
              <a:rPr lang="en-US" sz="2000" b="1" dirty="0"/>
            </a:br>
            <a:endParaRPr lang="en-US" sz="2000" b="1" dirty="0"/>
          </a:p>
          <a:p>
            <a:pPr marL="0" indent="0">
              <a:buNone/>
            </a:pPr>
            <a:endParaRPr lang="en-GB" sz="2000" b="1" dirty="0"/>
          </a:p>
        </p:txBody>
      </p:sp>
      <p:pic>
        <p:nvPicPr>
          <p:cNvPr id="5" name="Picture 4" descr="A screenshot of a computer&#10;&#10;AI-generated content may be incorrect.">
            <a:extLst>
              <a:ext uri="{FF2B5EF4-FFF2-40B4-BE49-F238E27FC236}">
                <a16:creationId xmlns:a16="http://schemas.microsoft.com/office/drawing/2014/main" id="{CAA7BE4E-C8AB-9517-633D-133F5B9061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45622" y="1778000"/>
            <a:ext cx="4952297" cy="3556317"/>
          </a:xfrm>
          <a:prstGeom prst="rect">
            <a:avLst/>
          </a:prstGeom>
        </p:spPr>
      </p:pic>
    </p:spTree>
    <p:extLst>
      <p:ext uri="{BB962C8B-B14F-4D97-AF65-F5344CB8AC3E}">
        <p14:creationId xmlns:p14="http://schemas.microsoft.com/office/powerpoint/2010/main" val="3370725953"/>
      </p:ext>
    </p:extLst>
  </p:cSld>
  <p:clrMapOvr>
    <a:masterClrMapping/>
  </p:clrMapOvr>
  <p:transition spd="slow">
    <p:push dir="u"/>
    <p:sndAc>
      <p:stSnd>
        <p:snd r:embed="rId2" name="camera.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0DF3B-5A0C-AAC6-CFA9-F2A942BDC29D}"/>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060EF6A7-BA13-7587-B609-362B97249DD9}"/>
              </a:ext>
            </a:extLst>
          </p:cNvPr>
          <p:cNvSpPr txBox="1">
            <a:spLocks/>
          </p:cNvSpPr>
          <p:nvPr/>
        </p:nvSpPr>
        <p:spPr>
          <a:xfrm>
            <a:off x="256276" y="450822"/>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dirty="0"/>
              <a:t>Secondary Analysis</a:t>
            </a:r>
            <a:endParaRPr lang="en-GB" sz="3600" b="1" dirty="0"/>
          </a:p>
        </p:txBody>
      </p:sp>
      <p:cxnSp>
        <p:nvCxnSpPr>
          <p:cNvPr id="16" name="Straight Connector 15">
            <a:extLst>
              <a:ext uri="{FF2B5EF4-FFF2-40B4-BE49-F238E27FC236}">
                <a16:creationId xmlns:a16="http://schemas.microsoft.com/office/drawing/2014/main" id="{C6681E0B-5D03-6F3B-8E8F-42260D576457}"/>
              </a:ext>
            </a:extLst>
          </p:cNvPr>
          <p:cNvCxnSpPr/>
          <p:nvPr/>
        </p:nvCxnSpPr>
        <p:spPr>
          <a:xfrm>
            <a:off x="697117" y="1210718"/>
            <a:ext cx="1078267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243F7E5E-B80F-5AE8-2C8B-B41C3DE931FC}"/>
              </a:ext>
            </a:extLst>
          </p:cNvPr>
          <p:cNvSpPr txBox="1">
            <a:spLocks/>
          </p:cNvSpPr>
          <p:nvPr/>
        </p:nvSpPr>
        <p:spPr>
          <a:xfrm>
            <a:off x="481720" y="1330218"/>
            <a:ext cx="3111694" cy="27439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It not only analyzed that  </a:t>
            </a:r>
            <a:r>
              <a:rPr lang="en-US" sz="1800" b="1" dirty="0"/>
              <a:t>Kanpur Varanasi and Lucknow are the cities with high digital readiness but low in digital engagement</a:t>
            </a:r>
            <a:endParaRPr lang="en-US" sz="1800" dirty="0"/>
          </a:p>
          <a:p>
            <a:pPr marL="0" indent="0">
              <a:buNone/>
            </a:pPr>
            <a:r>
              <a:rPr lang="en-US" sz="1800" dirty="0"/>
              <a:t>We can also find out Was it </a:t>
            </a:r>
            <a:r>
              <a:rPr lang="en-US" sz="1800" b="1" dirty="0"/>
              <a:t>too expensive</a:t>
            </a:r>
            <a:r>
              <a:rPr lang="en-US" sz="1800" dirty="0"/>
              <a:t> (CPD)?</a:t>
            </a:r>
          </a:p>
          <a:p>
            <a:pPr marL="0" indent="0">
              <a:buNone/>
            </a:pPr>
            <a:r>
              <a:rPr lang="en-US" sz="1800" dirty="0"/>
              <a:t>Looking at the Cost per Download rates</a:t>
            </a:r>
            <a:endParaRPr lang="en-GB" sz="1800" dirty="0"/>
          </a:p>
        </p:txBody>
      </p:sp>
      <p:sp>
        <p:nvSpPr>
          <p:cNvPr id="19" name="Subtitle 2">
            <a:extLst>
              <a:ext uri="{FF2B5EF4-FFF2-40B4-BE49-F238E27FC236}">
                <a16:creationId xmlns:a16="http://schemas.microsoft.com/office/drawing/2014/main" id="{FA5CE0A6-1F3C-F018-B518-35E9272F12FE}"/>
              </a:ext>
            </a:extLst>
          </p:cNvPr>
          <p:cNvSpPr txBox="1">
            <a:spLocks/>
          </p:cNvSpPr>
          <p:nvPr/>
        </p:nvSpPr>
        <p:spPr>
          <a:xfrm>
            <a:off x="481720" y="4426826"/>
            <a:ext cx="11303880" cy="11009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We notice that ratio of total downloads per users reached is recorded highest in the month of December  and the cost per download rate is 108 INR which is the third lowest from this we can see a pattern that lower the cost more downloads. </a:t>
            </a:r>
          </a:p>
          <a:p>
            <a:pPr marL="0" indent="0">
              <a:buNone/>
            </a:pPr>
            <a:r>
              <a:rPr lang="en-US" sz="1800" dirty="0"/>
              <a:t>We have also found out that  highest no of downloads and user reached were on Mobile App Beta</a:t>
            </a:r>
          </a:p>
          <a:p>
            <a:pPr marL="0" indent="0">
              <a:buNone/>
            </a:pPr>
            <a:br>
              <a:rPr lang="en-US" sz="1800" dirty="0"/>
            </a:br>
            <a:endParaRPr lang="en-US" sz="1800" dirty="0"/>
          </a:p>
          <a:p>
            <a:pPr marL="0" indent="0">
              <a:buNone/>
            </a:pPr>
            <a:endParaRPr lang="en-GB" sz="1800" dirty="0"/>
          </a:p>
        </p:txBody>
      </p:sp>
      <p:pic>
        <p:nvPicPr>
          <p:cNvPr id="5" name="Picture 4" descr="A screenshot of a graph&#10;&#10;AI-generated content may be incorrect.">
            <a:extLst>
              <a:ext uri="{FF2B5EF4-FFF2-40B4-BE49-F238E27FC236}">
                <a16:creationId xmlns:a16="http://schemas.microsoft.com/office/drawing/2014/main" id="{F4D18CAB-AB44-8592-E85D-FFBD9A480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1071" y="1050257"/>
            <a:ext cx="8104169" cy="3111614"/>
          </a:xfrm>
          <a:prstGeom prst="rect">
            <a:avLst/>
          </a:prstGeom>
        </p:spPr>
      </p:pic>
    </p:spTree>
    <p:extLst>
      <p:ext uri="{BB962C8B-B14F-4D97-AF65-F5344CB8AC3E}">
        <p14:creationId xmlns:p14="http://schemas.microsoft.com/office/powerpoint/2010/main" val="2788312722"/>
      </p:ext>
    </p:extLst>
  </p:cSld>
  <p:clrMapOvr>
    <a:masterClrMapping/>
  </p:clrMapOvr>
  <p:transition spd="slow">
    <p:push dir="u"/>
    <p:sndAc>
      <p:stSnd>
        <p:snd r:embed="rId2" name="camera.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3" name="Rectangle 22">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cxnSp>
        <p:nvCxnSpPr>
          <p:cNvPr id="24" name="Straight Connector 23">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ubtitle 2">
            <a:extLst>
              <a:ext uri="{FF2B5EF4-FFF2-40B4-BE49-F238E27FC236}">
                <a16:creationId xmlns:a16="http://schemas.microsoft.com/office/drawing/2014/main" id="{374D5701-414F-12E6-AB4D-4D900D7AF8B9}"/>
              </a:ext>
            </a:extLst>
          </p:cNvPr>
          <p:cNvSpPr txBox="1">
            <a:spLocks/>
          </p:cNvSpPr>
          <p:nvPr/>
        </p:nvSpPr>
        <p:spPr>
          <a:xfrm>
            <a:off x="1097280" y="758952"/>
            <a:ext cx="10058400" cy="3892168"/>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5000"/>
              </a:lnSpc>
              <a:spcBef>
                <a:spcPct val="0"/>
              </a:spcBef>
              <a:spcAft>
                <a:spcPts val="600"/>
              </a:spcAft>
              <a:buNone/>
            </a:pPr>
            <a:r>
              <a:rPr lang="en-US" sz="8000" spc="-50">
                <a:solidFill>
                  <a:schemeClr val="tx1">
                    <a:lumMod val="85000"/>
                    <a:lumOff val="15000"/>
                  </a:schemeClr>
                </a:solidFill>
                <a:latin typeface="+mj-lt"/>
                <a:ea typeface="+mj-ea"/>
                <a:cs typeface="+mj-cs"/>
              </a:rPr>
              <a:t>THANK YOU</a:t>
            </a:r>
          </a:p>
        </p:txBody>
      </p:sp>
      <p:sp>
        <p:nvSpPr>
          <p:cNvPr id="26" name="Rectangle 2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
        <p:nvSpPr>
          <p:cNvPr id="27" name="Rectangle 2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GB"/>
          </a:p>
        </p:txBody>
      </p:sp>
    </p:spTree>
    <p:extLst>
      <p:ext uri="{BB962C8B-B14F-4D97-AF65-F5344CB8AC3E}">
        <p14:creationId xmlns:p14="http://schemas.microsoft.com/office/powerpoint/2010/main" val="1094813570"/>
      </p:ext>
    </p:extLst>
  </p:cSld>
  <p:clrMapOvr>
    <a:masterClrMapping/>
  </p:clrMapOvr>
  <p:transition spd="slow">
    <p:push dir="u"/>
    <p:sndAc>
      <p:stSnd>
        <p:snd r:embed="rId2" name="camera.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F584A7EB-E66D-453A-BB71-500A013D8F6C}"/>
              </a:ext>
            </a:extLst>
          </p:cNvPr>
          <p:cNvSpPr/>
          <p:nvPr/>
        </p:nvSpPr>
        <p:spPr>
          <a:xfrm>
            <a:off x="262946" y="909000"/>
            <a:ext cx="2503502" cy="2520000"/>
          </a:xfrm>
          <a:custGeom>
            <a:avLst/>
            <a:gdLst>
              <a:gd name="connsiteX0" fmla="*/ 2332444 w 5040000"/>
              <a:gd name="connsiteY0" fmla="*/ 4349117 h 5040000"/>
              <a:gd name="connsiteX1" fmla="*/ 2423828 w 5040000"/>
              <a:gd name="connsiteY1" fmla="*/ 4363064 h 5040000"/>
              <a:gd name="connsiteX2" fmla="*/ 2607867 w 5040000"/>
              <a:gd name="connsiteY2" fmla="*/ 4372357 h 5040000"/>
              <a:gd name="connsiteX3" fmla="*/ 2702545 w 5040000"/>
              <a:gd name="connsiteY3" fmla="*/ 4367576 h 5040000"/>
              <a:gd name="connsiteX4" fmla="*/ 2520000 w 5040000"/>
              <a:gd name="connsiteY4" fmla="*/ 5040000 h 5040000"/>
              <a:gd name="connsiteX5" fmla="*/ 3611833 w 5040000"/>
              <a:gd name="connsiteY5" fmla="*/ 4066423 h 5040000"/>
              <a:gd name="connsiteX6" fmla="*/ 3780000 w 5040000"/>
              <a:gd name="connsiteY6" fmla="*/ 4702384 h 5040000"/>
              <a:gd name="connsiteX7" fmla="*/ 3306246 w 5040000"/>
              <a:gd name="connsiteY7" fmla="*/ 4231733 h 5040000"/>
              <a:gd name="connsiteX8" fmla="*/ 3308508 w 5040000"/>
              <a:gd name="connsiteY8" fmla="*/ 4230904 h 5040000"/>
              <a:gd name="connsiteX9" fmla="*/ 3465854 w 5040000"/>
              <a:gd name="connsiteY9" fmla="*/ 4155107 h 5040000"/>
              <a:gd name="connsiteX10" fmla="*/ 1457305 w 5040000"/>
              <a:gd name="connsiteY10" fmla="*/ 3956240 h 5040000"/>
              <a:gd name="connsiteX11" fmla="*/ 1462900 w 5040000"/>
              <a:gd name="connsiteY11" fmla="*/ 3961325 h 5040000"/>
              <a:gd name="connsiteX12" fmla="*/ 1749880 w 5040000"/>
              <a:gd name="connsiteY12" fmla="*/ 4155107 h 5040000"/>
              <a:gd name="connsiteX13" fmla="*/ 1790964 w 5040000"/>
              <a:gd name="connsiteY13" fmla="*/ 4174898 h 5040000"/>
              <a:gd name="connsiteX14" fmla="*/ 1260000 w 5040000"/>
              <a:gd name="connsiteY14" fmla="*/ 4702384 h 5040000"/>
              <a:gd name="connsiteX15" fmla="*/ 2962348 w 5040000"/>
              <a:gd name="connsiteY15" fmla="*/ 3890087 h 5040000"/>
              <a:gd name="connsiteX16" fmla="*/ 3306246 w 5040000"/>
              <a:gd name="connsiteY16" fmla="*/ 4231733 h 5040000"/>
              <a:gd name="connsiteX17" fmla="*/ 3143132 w 5040000"/>
              <a:gd name="connsiteY17" fmla="*/ 4291433 h 5040000"/>
              <a:gd name="connsiteX18" fmla="*/ 2791907 w 5040000"/>
              <a:gd name="connsiteY18" fmla="*/ 4363064 h 5040000"/>
              <a:gd name="connsiteX19" fmla="*/ 2702545 w 5040000"/>
              <a:gd name="connsiteY19" fmla="*/ 4367576 h 5040000"/>
              <a:gd name="connsiteX20" fmla="*/ 2821953 w 5040000"/>
              <a:gd name="connsiteY20" fmla="*/ 3927725 h 5040000"/>
              <a:gd name="connsiteX21" fmla="*/ 2948212 w 5040000"/>
              <a:gd name="connsiteY21" fmla="*/ 3895261 h 5040000"/>
              <a:gd name="connsiteX22" fmla="*/ 2077652 w 5040000"/>
              <a:gd name="connsiteY22" fmla="*/ 3890087 h 5040000"/>
              <a:gd name="connsiteX23" fmla="*/ 2091788 w 5040000"/>
              <a:gd name="connsiteY23" fmla="*/ 3895261 h 5040000"/>
              <a:gd name="connsiteX24" fmla="*/ 2218047 w 5040000"/>
              <a:gd name="connsiteY24" fmla="*/ 3927725 h 5040000"/>
              <a:gd name="connsiteX25" fmla="*/ 2332444 w 5040000"/>
              <a:gd name="connsiteY25" fmla="*/ 4349117 h 5040000"/>
              <a:gd name="connsiteX26" fmla="*/ 2245104 w 5040000"/>
              <a:gd name="connsiteY26" fmla="*/ 4335788 h 5040000"/>
              <a:gd name="connsiteX27" fmla="*/ 1907226 w 5040000"/>
              <a:gd name="connsiteY27" fmla="*/ 4230904 h 5040000"/>
              <a:gd name="connsiteX28" fmla="*/ 1790964 w 5040000"/>
              <a:gd name="connsiteY28" fmla="*/ 4174898 h 5040000"/>
              <a:gd name="connsiteX29" fmla="*/ 3586648 w 5040000"/>
              <a:gd name="connsiteY29" fmla="*/ 3484965 h 5040000"/>
              <a:gd name="connsiteX30" fmla="*/ 4074185 w 5040000"/>
              <a:gd name="connsiteY30" fmla="*/ 3613885 h 5040000"/>
              <a:gd name="connsiteX31" fmla="*/ 3996835 w 5040000"/>
              <a:gd name="connsiteY31" fmla="*/ 3717325 h 5040000"/>
              <a:gd name="connsiteX32" fmla="*/ 3614265 w 5040000"/>
              <a:gd name="connsiteY32" fmla="*/ 4064946 h 5040000"/>
              <a:gd name="connsiteX33" fmla="*/ 3611833 w 5040000"/>
              <a:gd name="connsiteY33" fmla="*/ 4066423 h 5040000"/>
              <a:gd name="connsiteX34" fmla="*/ 3484965 w 5040000"/>
              <a:gd name="connsiteY34" fmla="*/ 3586648 h 5040000"/>
              <a:gd name="connsiteX35" fmla="*/ 3538234 w 5040000"/>
              <a:gd name="connsiteY35" fmla="*/ 3538234 h 5040000"/>
              <a:gd name="connsiteX36" fmla="*/ 1453352 w 5040000"/>
              <a:gd name="connsiteY36" fmla="*/ 3484965 h 5040000"/>
              <a:gd name="connsiteX37" fmla="*/ 1501766 w 5040000"/>
              <a:gd name="connsiteY37" fmla="*/ 3538234 h 5040000"/>
              <a:gd name="connsiteX38" fmla="*/ 1555036 w 5040000"/>
              <a:gd name="connsiteY38" fmla="*/ 3586648 h 5040000"/>
              <a:gd name="connsiteX39" fmla="*/ 1457305 w 5040000"/>
              <a:gd name="connsiteY39" fmla="*/ 3956240 h 5040000"/>
              <a:gd name="connsiteX40" fmla="*/ 1335075 w 5040000"/>
              <a:gd name="connsiteY40" fmla="*/ 3845150 h 5040000"/>
              <a:gd name="connsiteX41" fmla="*/ 1115279 w 5040000"/>
              <a:gd name="connsiteY41" fmla="*/ 3578755 h 5040000"/>
              <a:gd name="connsiteX42" fmla="*/ 1112980 w 5040000"/>
              <a:gd name="connsiteY42" fmla="*/ 3574970 h 5040000"/>
              <a:gd name="connsiteX43" fmla="*/ 4244303 w 5040000"/>
              <a:gd name="connsiteY43" fmla="*/ 3318899 h 5040000"/>
              <a:gd name="connsiteX44" fmla="*/ 4702384 w 5040000"/>
              <a:gd name="connsiteY44" fmla="*/ 3780000 h 5040000"/>
              <a:gd name="connsiteX45" fmla="*/ 4074185 w 5040000"/>
              <a:gd name="connsiteY45" fmla="*/ 3613885 h 5040000"/>
              <a:gd name="connsiteX46" fmla="*/ 4100456 w 5040000"/>
              <a:gd name="connsiteY46" fmla="*/ 3578755 h 5040000"/>
              <a:gd name="connsiteX47" fmla="*/ 4190617 w 5040000"/>
              <a:gd name="connsiteY47" fmla="*/ 3430344 h 5040000"/>
              <a:gd name="connsiteX48" fmla="*/ 920237 w 5040000"/>
              <a:gd name="connsiteY48" fmla="*/ 3193539 h 5040000"/>
              <a:gd name="connsiteX49" fmla="*/ 949320 w 5040000"/>
              <a:gd name="connsiteY49" fmla="*/ 3272999 h 5040000"/>
              <a:gd name="connsiteX50" fmla="*/ 1025117 w 5040000"/>
              <a:gd name="connsiteY50" fmla="*/ 3430344 h 5040000"/>
              <a:gd name="connsiteX51" fmla="*/ 1112980 w 5040000"/>
              <a:gd name="connsiteY51" fmla="*/ 3574970 h 5040000"/>
              <a:gd name="connsiteX52" fmla="*/ 337616 w 5040000"/>
              <a:gd name="connsiteY52" fmla="*/ 3780000 h 5040000"/>
              <a:gd name="connsiteX53" fmla="*/ 816415 w 5040000"/>
              <a:gd name="connsiteY53" fmla="*/ 2741636 h 5040000"/>
              <a:gd name="connsiteX54" fmla="*/ 1112275 w 5040000"/>
              <a:gd name="connsiteY54" fmla="*/ 2821954 h 5040000"/>
              <a:gd name="connsiteX55" fmla="*/ 1144740 w 5040000"/>
              <a:gd name="connsiteY55" fmla="*/ 2948212 h 5040000"/>
              <a:gd name="connsiteX56" fmla="*/ 1149914 w 5040000"/>
              <a:gd name="connsiteY56" fmla="*/ 2962348 h 5040000"/>
              <a:gd name="connsiteX57" fmla="*/ 920237 w 5040000"/>
              <a:gd name="connsiteY57" fmla="*/ 3193539 h 5040000"/>
              <a:gd name="connsiteX58" fmla="*/ 888792 w 5040000"/>
              <a:gd name="connsiteY58" fmla="*/ 3107622 h 5040000"/>
              <a:gd name="connsiteX59" fmla="*/ 817160 w 5040000"/>
              <a:gd name="connsiteY59" fmla="*/ 2756397 h 5040000"/>
              <a:gd name="connsiteX60" fmla="*/ 4401762 w 5040000"/>
              <a:gd name="connsiteY60" fmla="*/ 2693265 h 5040000"/>
              <a:gd name="connsiteX61" fmla="*/ 4398574 w 5040000"/>
              <a:gd name="connsiteY61" fmla="*/ 2756397 h 5040000"/>
              <a:gd name="connsiteX62" fmla="*/ 4266414 w 5040000"/>
              <a:gd name="connsiteY62" fmla="*/ 3272999 h 5040000"/>
              <a:gd name="connsiteX63" fmla="*/ 4244303 w 5040000"/>
              <a:gd name="connsiteY63" fmla="*/ 3318899 h 5040000"/>
              <a:gd name="connsiteX64" fmla="*/ 3890087 w 5040000"/>
              <a:gd name="connsiteY64" fmla="*/ 2962348 h 5040000"/>
              <a:gd name="connsiteX65" fmla="*/ 3895261 w 5040000"/>
              <a:gd name="connsiteY65" fmla="*/ 2948212 h 5040000"/>
              <a:gd name="connsiteX66" fmla="*/ 3927725 w 5040000"/>
              <a:gd name="connsiteY66" fmla="*/ 2821954 h 5040000"/>
              <a:gd name="connsiteX67" fmla="*/ 4391816 w 5040000"/>
              <a:gd name="connsiteY67" fmla="*/ 2344035 h 5040000"/>
              <a:gd name="connsiteX68" fmla="*/ 5040000 w 5040000"/>
              <a:gd name="connsiteY68" fmla="*/ 2520000 h 5040000"/>
              <a:gd name="connsiteX69" fmla="*/ 4401762 w 5040000"/>
              <a:gd name="connsiteY69" fmla="*/ 2693265 h 5040000"/>
              <a:gd name="connsiteX70" fmla="*/ 4407867 w 5040000"/>
              <a:gd name="connsiteY70" fmla="*/ 2572357 h 5040000"/>
              <a:gd name="connsiteX71" fmla="*/ 4398574 w 5040000"/>
              <a:gd name="connsiteY71" fmla="*/ 2388317 h 5040000"/>
              <a:gd name="connsiteX72" fmla="*/ 831514 w 5040000"/>
              <a:gd name="connsiteY72" fmla="*/ 2294266 h 5040000"/>
              <a:gd name="connsiteX73" fmla="*/ 817160 w 5040000"/>
              <a:gd name="connsiteY73" fmla="*/ 2388317 h 5040000"/>
              <a:gd name="connsiteX74" fmla="*/ 807867 w 5040000"/>
              <a:gd name="connsiteY74" fmla="*/ 2572357 h 5040000"/>
              <a:gd name="connsiteX75" fmla="*/ 816415 w 5040000"/>
              <a:gd name="connsiteY75" fmla="*/ 2741636 h 5040000"/>
              <a:gd name="connsiteX76" fmla="*/ 0 w 5040000"/>
              <a:gd name="connsiteY76" fmla="*/ 2520000 h 5040000"/>
              <a:gd name="connsiteX77" fmla="*/ 948245 w 5040000"/>
              <a:gd name="connsiteY77" fmla="*/ 1874654 h 5040000"/>
              <a:gd name="connsiteX78" fmla="*/ 1149914 w 5040000"/>
              <a:gd name="connsiteY78" fmla="*/ 2077652 h 5040000"/>
              <a:gd name="connsiteX79" fmla="*/ 1144740 w 5040000"/>
              <a:gd name="connsiteY79" fmla="*/ 2091788 h 5040000"/>
              <a:gd name="connsiteX80" fmla="*/ 1112275 w 5040000"/>
              <a:gd name="connsiteY80" fmla="*/ 2218047 h 5040000"/>
              <a:gd name="connsiteX81" fmla="*/ 831514 w 5040000"/>
              <a:gd name="connsiteY81" fmla="*/ 2294266 h 5040000"/>
              <a:gd name="connsiteX82" fmla="*/ 844437 w 5040000"/>
              <a:gd name="connsiteY82" fmla="*/ 2209594 h 5040000"/>
              <a:gd name="connsiteX83" fmla="*/ 888792 w 5040000"/>
              <a:gd name="connsiteY83" fmla="*/ 2037092 h 5040000"/>
              <a:gd name="connsiteX84" fmla="*/ 4210332 w 5040000"/>
              <a:gd name="connsiteY84" fmla="*/ 1755296 h 5040000"/>
              <a:gd name="connsiteX85" fmla="*/ 4266414 w 5040000"/>
              <a:gd name="connsiteY85" fmla="*/ 1871716 h 5040000"/>
              <a:gd name="connsiteX86" fmla="*/ 4371298 w 5040000"/>
              <a:gd name="connsiteY86" fmla="*/ 2209594 h 5040000"/>
              <a:gd name="connsiteX87" fmla="*/ 4391816 w 5040000"/>
              <a:gd name="connsiteY87" fmla="*/ 2344035 h 5040000"/>
              <a:gd name="connsiteX88" fmla="*/ 3927725 w 5040000"/>
              <a:gd name="connsiteY88" fmla="*/ 2218047 h 5040000"/>
              <a:gd name="connsiteX89" fmla="*/ 3895261 w 5040000"/>
              <a:gd name="connsiteY89" fmla="*/ 2091788 h 5040000"/>
              <a:gd name="connsiteX90" fmla="*/ 3890087 w 5040000"/>
              <a:gd name="connsiteY90" fmla="*/ 2077652 h 5040000"/>
              <a:gd name="connsiteX91" fmla="*/ 4702384 w 5040000"/>
              <a:gd name="connsiteY91" fmla="*/ 1260000 h 5040000"/>
              <a:gd name="connsiteX92" fmla="*/ 4210332 w 5040000"/>
              <a:gd name="connsiteY92" fmla="*/ 1755296 h 5040000"/>
              <a:gd name="connsiteX93" fmla="*/ 4190617 w 5040000"/>
              <a:gd name="connsiteY93" fmla="*/ 1714370 h 5040000"/>
              <a:gd name="connsiteX94" fmla="*/ 4100456 w 5040000"/>
              <a:gd name="connsiteY94" fmla="*/ 1565960 h 5040000"/>
              <a:gd name="connsiteX95" fmla="*/ 4008810 w 5040000"/>
              <a:gd name="connsiteY95" fmla="*/ 1443403 h 5040000"/>
              <a:gd name="connsiteX96" fmla="*/ 337616 w 5040000"/>
              <a:gd name="connsiteY96" fmla="*/ 1260000 h 5040000"/>
              <a:gd name="connsiteX97" fmla="*/ 1177912 w 5040000"/>
              <a:gd name="connsiteY97" fmla="*/ 1482201 h 5040000"/>
              <a:gd name="connsiteX98" fmla="*/ 1115279 w 5040000"/>
              <a:gd name="connsiteY98" fmla="*/ 1565960 h 5040000"/>
              <a:gd name="connsiteX99" fmla="*/ 949320 w 5040000"/>
              <a:gd name="connsiteY99" fmla="*/ 1871716 h 5040000"/>
              <a:gd name="connsiteX100" fmla="*/ 948245 w 5040000"/>
              <a:gd name="connsiteY100" fmla="*/ 1874654 h 5040000"/>
              <a:gd name="connsiteX101" fmla="*/ 1480224 w 5040000"/>
              <a:gd name="connsiteY101" fmla="*/ 1170435 h 5040000"/>
              <a:gd name="connsiteX102" fmla="*/ 1555036 w 5040000"/>
              <a:gd name="connsiteY102" fmla="*/ 1453352 h 5040000"/>
              <a:gd name="connsiteX103" fmla="*/ 1501766 w 5040000"/>
              <a:gd name="connsiteY103" fmla="*/ 1501766 h 5040000"/>
              <a:gd name="connsiteX104" fmla="*/ 1453352 w 5040000"/>
              <a:gd name="connsiteY104" fmla="*/ 1555036 h 5040000"/>
              <a:gd name="connsiteX105" fmla="*/ 1177912 w 5040000"/>
              <a:gd name="connsiteY105" fmla="*/ 1482201 h 5040000"/>
              <a:gd name="connsiteX106" fmla="*/ 1218899 w 5040000"/>
              <a:gd name="connsiteY106" fmla="*/ 1427390 h 5040000"/>
              <a:gd name="connsiteX107" fmla="*/ 1462900 w 5040000"/>
              <a:gd name="connsiteY107" fmla="*/ 1183390 h 5040000"/>
              <a:gd name="connsiteX108" fmla="*/ 3587975 w 5040000"/>
              <a:gd name="connsiteY108" fmla="*/ 1063798 h 5040000"/>
              <a:gd name="connsiteX109" fmla="*/ 3614265 w 5040000"/>
              <a:gd name="connsiteY109" fmla="*/ 1079769 h 5040000"/>
              <a:gd name="connsiteX110" fmla="*/ 3996835 w 5040000"/>
              <a:gd name="connsiteY110" fmla="*/ 1427390 h 5040000"/>
              <a:gd name="connsiteX111" fmla="*/ 4008810 w 5040000"/>
              <a:gd name="connsiteY111" fmla="*/ 1443403 h 5040000"/>
              <a:gd name="connsiteX112" fmla="*/ 3586648 w 5040000"/>
              <a:gd name="connsiteY112" fmla="*/ 1555036 h 5040000"/>
              <a:gd name="connsiteX113" fmla="*/ 3538234 w 5040000"/>
              <a:gd name="connsiteY113" fmla="*/ 1501766 h 5040000"/>
              <a:gd name="connsiteX114" fmla="*/ 3484965 w 5040000"/>
              <a:gd name="connsiteY114" fmla="*/ 1453352 h 5040000"/>
              <a:gd name="connsiteX115" fmla="*/ 2302788 w 5040000"/>
              <a:gd name="connsiteY115" fmla="*/ 800123 h 5040000"/>
              <a:gd name="connsiteX116" fmla="*/ 2218047 w 5040000"/>
              <a:gd name="connsiteY116" fmla="*/ 1112275 h 5040000"/>
              <a:gd name="connsiteX117" fmla="*/ 2091788 w 5040000"/>
              <a:gd name="connsiteY117" fmla="*/ 1144740 h 5040000"/>
              <a:gd name="connsiteX118" fmla="*/ 2077652 w 5040000"/>
              <a:gd name="connsiteY118" fmla="*/ 1149914 h 5040000"/>
              <a:gd name="connsiteX119" fmla="*/ 1861947 w 5040000"/>
              <a:gd name="connsiteY119" fmla="*/ 935622 h 5040000"/>
              <a:gd name="connsiteX120" fmla="*/ 1907226 w 5040000"/>
              <a:gd name="connsiteY120" fmla="*/ 913810 h 5040000"/>
              <a:gd name="connsiteX121" fmla="*/ 2245104 w 5040000"/>
              <a:gd name="connsiteY121" fmla="*/ 808927 h 5040000"/>
              <a:gd name="connsiteX122" fmla="*/ 2731367 w 5040000"/>
              <a:gd name="connsiteY122" fmla="*/ 778593 h 5040000"/>
              <a:gd name="connsiteX123" fmla="*/ 2791907 w 5040000"/>
              <a:gd name="connsiteY123" fmla="*/ 781650 h 5040000"/>
              <a:gd name="connsiteX124" fmla="*/ 3143132 w 5040000"/>
              <a:gd name="connsiteY124" fmla="*/ 853282 h 5040000"/>
              <a:gd name="connsiteX125" fmla="*/ 3229220 w 5040000"/>
              <a:gd name="connsiteY125" fmla="*/ 884790 h 5040000"/>
              <a:gd name="connsiteX126" fmla="*/ 2962348 w 5040000"/>
              <a:gd name="connsiteY126" fmla="*/ 1149914 h 5040000"/>
              <a:gd name="connsiteX127" fmla="*/ 2948212 w 5040000"/>
              <a:gd name="connsiteY127" fmla="*/ 1144740 h 5040000"/>
              <a:gd name="connsiteX128" fmla="*/ 2821953 w 5040000"/>
              <a:gd name="connsiteY128" fmla="*/ 1112275 h 5040000"/>
              <a:gd name="connsiteX129" fmla="*/ 3780000 w 5040000"/>
              <a:gd name="connsiteY129" fmla="*/ 337616 h 5040000"/>
              <a:gd name="connsiteX130" fmla="*/ 3587975 w 5040000"/>
              <a:gd name="connsiteY130" fmla="*/ 1063798 h 5040000"/>
              <a:gd name="connsiteX131" fmla="*/ 3465854 w 5040000"/>
              <a:gd name="connsiteY131" fmla="*/ 989607 h 5040000"/>
              <a:gd name="connsiteX132" fmla="*/ 3308508 w 5040000"/>
              <a:gd name="connsiteY132" fmla="*/ 913810 h 5040000"/>
              <a:gd name="connsiteX133" fmla="*/ 3229220 w 5040000"/>
              <a:gd name="connsiteY133" fmla="*/ 884790 h 5040000"/>
              <a:gd name="connsiteX134" fmla="*/ 1260000 w 5040000"/>
              <a:gd name="connsiteY134" fmla="*/ 337616 h 5040000"/>
              <a:gd name="connsiteX135" fmla="*/ 1861947 w 5040000"/>
              <a:gd name="connsiteY135" fmla="*/ 935622 h 5040000"/>
              <a:gd name="connsiteX136" fmla="*/ 1749880 w 5040000"/>
              <a:gd name="connsiteY136" fmla="*/ 989607 h 5040000"/>
              <a:gd name="connsiteX137" fmla="*/ 1601470 w 5040000"/>
              <a:gd name="connsiteY137" fmla="*/ 1079769 h 5040000"/>
              <a:gd name="connsiteX138" fmla="*/ 1480224 w 5040000"/>
              <a:gd name="connsiteY138" fmla="*/ 1170435 h 5040000"/>
              <a:gd name="connsiteX139" fmla="*/ 2520000 w 5040000"/>
              <a:gd name="connsiteY139" fmla="*/ 0 h 5040000"/>
              <a:gd name="connsiteX140" fmla="*/ 2731367 w 5040000"/>
              <a:gd name="connsiteY140" fmla="*/ 778593 h 5040000"/>
              <a:gd name="connsiteX141" fmla="*/ 2607867 w 5040000"/>
              <a:gd name="connsiteY141" fmla="*/ 772357 h 5040000"/>
              <a:gd name="connsiteX142" fmla="*/ 2423828 w 5040000"/>
              <a:gd name="connsiteY142" fmla="*/ 781650 h 5040000"/>
              <a:gd name="connsiteX143" fmla="*/ 2302788 w 5040000"/>
              <a:gd name="connsiteY143" fmla="*/ 800123 h 50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040000" h="5040000">
                <a:moveTo>
                  <a:pt x="2332444" y="4349117"/>
                </a:moveTo>
                <a:lnTo>
                  <a:pt x="2423828" y="4363064"/>
                </a:lnTo>
                <a:cubicBezTo>
                  <a:pt x="2484338" y="4369209"/>
                  <a:pt x="2545735" y="4372357"/>
                  <a:pt x="2607867" y="4372357"/>
                </a:cubicBezTo>
                <a:lnTo>
                  <a:pt x="2702545" y="4367576"/>
                </a:lnTo>
                <a:lnTo>
                  <a:pt x="2520000" y="5040000"/>
                </a:lnTo>
                <a:close/>
                <a:moveTo>
                  <a:pt x="3611833" y="4066423"/>
                </a:moveTo>
                <a:lnTo>
                  <a:pt x="3780000" y="4702384"/>
                </a:lnTo>
                <a:lnTo>
                  <a:pt x="3306246" y="4231733"/>
                </a:lnTo>
                <a:lnTo>
                  <a:pt x="3308508" y="4230904"/>
                </a:lnTo>
                <a:cubicBezTo>
                  <a:pt x="3362346" y="4208133"/>
                  <a:pt x="3414845" y="4182817"/>
                  <a:pt x="3465854" y="4155107"/>
                </a:cubicBezTo>
                <a:close/>
                <a:moveTo>
                  <a:pt x="1457305" y="3956240"/>
                </a:moveTo>
                <a:lnTo>
                  <a:pt x="1462900" y="3961325"/>
                </a:lnTo>
                <a:cubicBezTo>
                  <a:pt x="1551799" y="4034691"/>
                  <a:pt x="1647861" y="4099687"/>
                  <a:pt x="1749880" y="4155107"/>
                </a:cubicBezTo>
                <a:lnTo>
                  <a:pt x="1790964" y="4174898"/>
                </a:lnTo>
                <a:lnTo>
                  <a:pt x="1260000" y="4702384"/>
                </a:lnTo>
                <a:close/>
                <a:moveTo>
                  <a:pt x="2962348" y="3890087"/>
                </a:moveTo>
                <a:lnTo>
                  <a:pt x="3306246" y="4231733"/>
                </a:lnTo>
                <a:lnTo>
                  <a:pt x="3143132" y="4291433"/>
                </a:lnTo>
                <a:cubicBezTo>
                  <a:pt x="3030405" y="4326494"/>
                  <a:pt x="2912928" y="4350774"/>
                  <a:pt x="2791907" y="4363064"/>
                </a:cubicBezTo>
                <a:lnTo>
                  <a:pt x="2702545" y="4367576"/>
                </a:lnTo>
                <a:lnTo>
                  <a:pt x="2821953" y="3927725"/>
                </a:lnTo>
                <a:lnTo>
                  <a:pt x="2948212" y="3895261"/>
                </a:lnTo>
                <a:close/>
                <a:moveTo>
                  <a:pt x="2077652" y="3890087"/>
                </a:moveTo>
                <a:lnTo>
                  <a:pt x="2091788" y="3895261"/>
                </a:lnTo>
                <a:lnTo>
                  <a:pt x="2218047" y="3927725"/>
                </a:lnTo>
                <a:lnTo>
                  <a:pt x="2332444" y="4349117"/>
                </a:lnTo>
                <a:lnTo>
                  <a:pt x="2245104" y="4335788"/>
                </a:lnTo>
                <a:cubicBezTo>
                  <a:pt x="2127929" y="4311810"/>
                  <a:pt x="2014900" y="4276447"/>
                  <a:pt x="1907226" y="4230904"/>
                </a:cubicBezTo>
                <a:lnTo>
                  <a:pt x="1790964" y="4174898"/>
                </a:lnTo>
                <a:close/>
                <a:moveTo>
                  <a:pt x="3586648" y="3484965"/>
                </a:moveTo>
                <a:lnTo>
                  <a:pt x="4074185" y="3613885"/>
                </a:lnTo>
                <a:lnTo>
                  <a:pt x="3996835" y="3717325"/>
                </a:lnTo>
                <a:cubicBezTo>
                  <a:pt x="3886786" y="3850673"/>
                  <a:pt x="3757905" y="3967904"/>
                  <a:pt x="3614265" y="4064946"/>
                </a:cubicBezTo>
                <a:lnTo>
                  <a:pt x="3611833" y="4066423"/>
                </a:lnTo>
                <a:lnTo>
                  <a:pt x="3484965" y="3586648"/>
                </a:lnTo>
                <a:lnTo>
                  <a:pt x="3538234" y="3538234"/>
                </a:lnTo>
                <a:close/>
                <a:moveTo>
                  <a:pt x="1453352" y="3484965"/>
                </a:moveTo>
                <a:lnTo>
                  <a:pt x="1501766" y="3538234"/>
                </a:lnTo>
                <a:lnTo>
                  <a:pt x="1555036" y="3586648"/>
                </a:lnTo>
                <a:lnTo>
                  <a:pt x="1457305" y="3956240"/>
                </a:lnTo>
                <a:lnTo>
                  <a:pt x="1335075" y="3845150"/>
                </a:lnTo>
                <a:cubicBezTo>
                  <a:pt x="1253641" y="3763716"/>
                  <a:pt x="1179973" y="3674515"/>
                  <a:pt x="1115279" y="3578755"/>
                </a:cubicBezTo>
                <a:lnTo>
                  <a:pt x="1112980" y="3574970"/>
                </a:lnTo>
                <a:close/>
                <a:moveTo>
                  <a:pt x="4244303" y="3318899"/>
                </a:moveTo>
                <a:lnTo>
                  <a:pt x="4702384" y="3780000"/>
                </a:lnTo>
                <a:lnTo>
                  <a:pt x="4074185" y="3613885"/>
                </a:lnTo>
                <a:lnTo>
                  <a:pt x="4100456" y="3578755"/>
                </a:lnTo>
                <a:cubicBezTo>
                  <a:pt x="4132803" y="3530874"/>
                  <a:pt x="4162907" y="3481354"/>
                  <a:pt x="4190617" y="3430344"/>
                </a:cubicBezTo>
                <a:close/>
                <a:moveTo>
                  <a:pt x="920237" y="3193539"/>
                </a:moveTo>
                <a:lnTo>
                  <a:pt x="949320" y="3272999"/>
                </a:lnTo>
                <a:cubicBezTo>
                  <a:pt x="972091" y="3326836"/>
                  <a:pt x="997407" y="3379335"/>
                  <a:pt x="1025117" y="3430344"/>
                </a:cubicBezTo>
                <a:lnTo>
                  <a:pt x="1112980" y="3574970"/>
                </a:lnTo>
                <a:lnTo>
                  <a:pt x="337616" y="3780000"/>
                </a:lnTo>
                <a:close/>
                <a:moveTo>
                  <a:pt x="816415" y="2741636"/>
                </a:moveTo>
                <a:lnTo>
                  <a:pt x="1112275" y="2821954"/>
                </a:lnTo>
                <a:lnTo>
                  <a:pt x="1144740" y="2948212"/>
                </a:lnTo>
                <a:lnTo>
                  <a:pt x="1149914" y="2962348"/>
                </a:lnTo>
                <a:lnTo>
                  <a:pt x="920237" y="3193539"/>
                </a:lnTo>
                <a:lnTo>
                  <a:pt x="888792" y="3107622"/>
                </a:lnTo>
                <a:cubicBezTo>
                  <a:pt x="853730" y="2994896"/>
                  <a:pt x="829451" y="2877418"/>
                  <a:pt x="817160" y="2756397"/>
                </a:cubicBezTo>
                <a:close/>
                <a:moveTo>
                  <a:pt x="4401762" y="2693265"/>
                </a:moveTo>
                <a:lnTo>
                  <a:pt x="4398574" y="2756397"/>
                </a:lnTo>
                <a:cubicBezTo>
                  <a:pt x="4380138" y="2937929"/>
                  <a:pt x="4334728" y="3111487"/>
                  <a:pt x="4266414" y="3272999"/>
                </a:cubicBezTo>
                <a:lnTo>
                  <a:pt x="4244303" y="3318899"/>
                </a:lnTo>
                <a:lnTo>
                  <a:pt x="3890087" y="2962348"/>
                </a:lnTo>
                <a:lnTo>
                  <a:pt x="3895261" y="2948212"/>
                </a:lnTo>
                <a:lnTo>
                  <a:pt x="3927725" y="2821954"/>
                </a:lnTo>
                <a:close/>
                <a:moveTo>
                  <a:pt x="4391816" y="2344035"/>
                </a:moveTo>
                <a:lnTo>
                  <a:pt x="5040000" y="2520000"/>
                </a:lnTo>
                <a:lnTo>
                  <a:pt x="4401762" y="2693265"/>
                </a:lnTo>
                <a:lnTo>
                  <a:pt x="4407867" y="2572357"/>
                </a:lnTo>
                <a:cubicBezTo>
                  <a:pt x="4407867" y="2510225"/>
                  <a:pt x="4404719" y="2448828"/>
                  <a:pt x="4398574" y="2388317"/>
                </a:cubicBezTo>
                <a:close/>
                <a:moveTo>
                  <a:pt x="831514" y="2294266"/>
                </a:moveTo>
                <a:lnTo>
                  <a:pt x="817160" y="2388317"/>
                </a:lnTo>
                <a:cubicBezTo>
                  <a:pt x="811015" y="2448828"/>
                  <a:pt x="807867" y="2510225"/>
                  <a:pt x="807867" y="2572357"/>
                </a:cubicBezTo>
                <a:lnTo>
                  <a:pt x="816415" y="2741636"/>
                </a:lnTo>
                <a:lnTo>
                  <a:pt x="0" y="2520000"/>
                </a:lnTo>
                <a:close/>
                <a:moveTo>
                  <a:pt x="948245" y="1874654"/>
                </a:moveTo>
                <a:lnTo>
                  <a:pt x="1149914" y="2077652"/>
                </a:lnTo>
                <a:lnTo>
                  <a:pt x="1144740" y="2091788"/>
                </a:lnTo>
                <a:lnTo>
                  <a:pt x="1112275" y="2218047"/>
                </a:lnTo>
                <a:lnTo>
                  <a:pt x="831514" y="2294266"/>
                </a:lnTo>
                <a:lnTo>
                  <a:pt x="844437" y="2209594"/>
                </a:lnTo>
                <a:cubicBezTo>
                  <a:pt x="856426" y="2151006"/>
                  <a:pt x="871261" y="2093455"/>
                  <a:pt x="888792" y="2037092"/>
                </a:cubicBezTo>
                <a:close/>
                <a:moveTo>
                  <a:pt x="4210332" y="1755296"/>
                </a:moveTo>
                <a:lnTo>
                  <a:pt x="4266414" y="1871716"/>
                </a:lnTo>
                <a:cubicBezTo>
                  <a:pt x="4311957" y="1979390"/>
                  <a:pt x="4347320" y="2092419"/>
                  <a:pt x="4371298" y="2209594"/>
                </a:cubicBezTo>
                <a:lnTo>
                  <a:pt x="4391816" y="2344035"/>
                </a:lnTo>
                <a:lnTo>
                  <a:pt x="3927725" y="2218047"/>
                </a:lnTo>
                <a:lnTo>
                  <a:pt x="3895261" y="2091788"/>
                </a:lnTo>
                <a:lnTo>
                  <a:pt x="3890087" y="2077652"/>
                </a:lnTo>
                <a:close/>
                <a:moveTo>
                  <a:pt x="4702384" y="1260000"/>
                </a:moveTo>
                <a:lnTo>
                  <a:pt x="4210332" y="1755296"/>
                </a:lnTo>
                <a:lnTo>
                  <a:pt x="4190617" y="1714370"/>
                </a:lnTo>
                <a:cubicBezTo>
                  <a:pt x="4162907" y="1663361"/>
                  <a:pt x="4132803" y="1613840"/>
                  <a:pt x="4100456" y="1565960"/>
                </a:cubicBezTo>
                <a:lnTo>
                  <a:pt x="4008810" y="1443403"/>
                </a:lnTo>
                <a:close/>
                <a:moveTo>
                  <a:pt x="337616" y="1260000"/>
                </a:moveTo>
                <a:lnTo>
                  <a:pt x="1177912" y="1482201"/>
                </a:lnTo>
                <a:lnTo>
                  <a:pt x="1115279" y="1565960"/>
                </a:lnTo>
                <a:cubicBezTo>
                  <a:pt x="1050584" y="1661720"/>
                  <a:pt x="994862" y="1764041"/>
                  <a:pt x="949320" y="1871716"/>
                </a:cubicBezTo>
                <a:lnTo>
                  <a:pt x="948245" y="1874654"/>
                </a:lnTo>
                <a:close/>
                <a:moveTo>
                  <a:pt x="1480224" y="1170435"/>
                </a:moveTo>
                <a:lnTo>
                  <a:pt x="1555036" y="1453352"/>
                </a:lnTo>
                <a:lnTo>
                  <a:pt x="1501766" y="1501766"/>
                </a:lnTo>
                <a:lnTo>
                  <a:pt x="1453352" y="1555036"/>
                </a:lnTo>
                <a:lnTo>
                  <a:pt x="1177912" y="1482201"/>
                </a:lnTo>
                <a:lnTo>
                  <a:pt x="1218899" y="1427390"/>
                </a:lnTo>
                <a:cubicBezTo>
                  <a:pt x="1292265" y="1338491"/>
                  <a:pt x="1374001" y="1256755"/>
                  <a:pt x="1462900" y="1183390"/>
                </a:cubicBezTo>
                <a:close/>
                <a:moveTo>
                  <a:pt x="3587975" y="1063798"/>
                </a:moveTo>
                <a:lnTo>
                  <a:pt x="3614265" y="1079769"/>
                </a:lnTo>
                <a:cubicBezTo>
                  <a:pt x="3757905" y="1176811"/>
                  <a:pt x="3886786" y="1294042"/>
                  <a:pt x="3996835" y="1427390"/>
                </a:cubicBezTo>
                <a:lnTo>
                  <a:pt x="4008810" y="1443403"/>
                </a:lnTo>
                <a:lnTo>
                  <a:pt x="3586648" y="1555036"/>
                </a:lnTo>
                <a:lnTo>
                  <a:pt x="3538234" y="1501766"/>
                </a:lnTo>
                <a:lnTo>
                  <a:pt x="3484965" y="1453352"/>
                </a:lnTo>
                <a:close/>
                <a:moveTo>
                  <a:pt x="2302788" y="800123"/>
                </a:moveTo>
                <a:lnTo>
                  <a:pt x="2218047" y="1112275"/>
                </a:lnTo>
                <a:lnTo>
                  <a:pt x="2091788" y="1144740"/>
                </a:lnTo>
                <a:lnTo>
                  <a:pt x="2077652" y="1149914"/>
                </a:lnTo>
                <a:lnTo>
                  <a:pt x="1861947" y="935622"/>
                </a:lnTo>
                <a:lnTo>
                  <a:pt x="1907226" y="913810"/>
                </a:lnTo>
                <a:cubicBezTo>
                  <a:pt x="2014900" y="868268"/>
                  <a:pt x="2127929" y="832904"/>
                  <a:pt x="2245104" y="808927"/>
                </a:cubicBezTo>
                <a:close/>
                <a:moveTo>
                  <a:pt x="2731367" y="778593"/>
                </a:moveTo>
                <a:lnTo>
                  <a:pt x="2791907" y="781650"/>
                </a:lnTo>
                <a:cubicBezTo>
                  <a:pt x="2912928" y="793941"/>
                  <a:pt x="3030405" y="818220"/>
                  <a:pt x="3143132" y="853282"/>
                </a:cubicBezTo>
                <a:lnTo>
                  <a:pt x="3229220" y="884790"/>
                </a:lnTo>
                <a:lnTo>
                  <a:pt x="2962348" y="1149914"/>
                </a:lnTo>
                <a:lnTo>
                  <a:pt x="2948212" y="1144740"/>
                </a:lnTo>
                <a:lnTo>
                  <a:pt x="2821953" y="1112275"/>
                </a:lnTo>
                <a:close/>
                <a:moveTo>
                  <a:pt x="3780000" y="337616"/>
                </a:moveTo>
                <a:lnTo>
                  <a:pt x="3587975" y="1063798"/>
                </a:lnTo>
                <a:lnTo>
                  <a:pt x="3465854" y="989607"/>
                </a:lnTo>
                <a:cubicBezTo>
                  <a:pt x="3414845" y="961897"/>
                  <a:pt x="3362346" y="936581"/>
                  <a:pt x="3308508" y="913810"/>
                </a:cubicBezTo>
                <a:lnTo>
                  <a:pt x="3229220" y="884790"/>
                </a:lnTo>
                <a:close/>
                <a:moveTo>
                  <a:pt x="1260000" y="337616"/>
                </a:moveTo>
                <a:lnTo>
                  <a:pt x="1861947" y="935622"/>
                </a:lnTo>
                <a:lnTo>
                  <a:pt x="1749880" y="989607"/>
                </a:lnTo>
                <a:cubicBezTo>
                  <a:pt x="1698871" y="1017317"/>
                  <a:pt x="1649350" y="1047422"/>
                  <a:pt x="1601470" y="1079769"/>
                </a:cubicBezTo>
                <a:lnTo>
                  <a:pt x="1480224" y="1170435"/>
                </a:lnTo>
                <a:close/>
                <a:moveTo>
                  <a:pt x="2520000" y="0"/>
                </a:moveTo>
                <a:lnTo>
                  <a:pt x="2731367" y="778593"/>
                </a:lnTo>
                <a:lnTo>
                  <a:pt x="2607867" y="772357"/>
                </a:lnTo>
                <a:cubicBezTo>
                  <a:pt x="2545735" y="772357"/>
                  <a:pt x="2484338" y="775505"/>
                  <a:pt x="2423828" y="781650"/>
                </a:cubicBezTo>
                <a:lnTo>
                  <a:pt x="2302788" y="800123"/>
                </a:lnTo>
                <a:close/>
              </a:path>
            </a:pathLst>
          </a:custGeom>
          <a:gradFill>
            <a:gsLst>
              <a:gs pos="0">
                <a:schemeClr val="tx1"/>
              </a:gs>
              <a:gs pos="100000">
                <a:schemeClr val="accent4">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reeform: Shape 11">
            <a:extLst>
              <a:ext uri="{FF2B5EF4-FFF2-40B4-BE49-F238E27FC236}">
                <a16:creationId xmlns:a16="http://schemas.microsoft.com/office/drawing/2014/main" id="{0C20CBEF-5973-45D8-AD21-B54F778A4FE7}"/>
              </a:ext>
            </a:extLst>
          </p:cNvPr>
          <p:cNvSpPr/>
          <p:nvPr/>
        </p:nvSpPr>
        <p:spPr>
          <a:xfrm>
            <a:off x="2309248" y="3267612"/>
            <a:ext cx="2503502" cy="2520000"/>
          </a:xfrm>
          <a:custGeom>
            <a:avLst/>
            <a:gdLst>
              <a:gd name="connsiteX0" fmla="*/ 2332444 w 5040000"/>
              <a:gd name="connsiteY0" fmla="*/ 4349117 h 5040000"/>
              <a:gd name="connsiteX1" fmla="*/ 2423828 w 5040000"/>
              <a:gd name="connsiteY1" fmla="*/ 4363064 h 5040000"/>
              <a:gd name="connsiteX2" fmla="*/ 2607867 w 5040000"/>
              <a:gd name="connsiteY2" fmla="*/ 4372357 h 5040000"/>
              <a:gd name="connsiteX3" fmla="*/ 2702545 w 5040000"/>
              <a:gd name="connsiteY3" fmla="*/ 4367576 h 5040000"/>
              <a:gd name="connsiteX4" fmla="*/ 2520000 w 5040000"/>
              <a:gd name="connsiteY4" fmla="*/ 5040000 h 5040000"/>
              <a:gd name="connsiteX5" fmla="*/ 3611833 w 5040000"/>
              <a:gd name="connsiteY5" fmla="*/ 4066423 h 5040000"/>
              <a:gd name="connsiteX6" fmla="*/ 3780000 w 5040000"/>
              <a:gd name="connsiteY6" fmla="*/ 4702384 h 5040000"/>
              <a:gd name="connsiteX7" fmla="*/ 3306246 w 5040000"/>
              <a:gd name="connsiteY7" fmla="*/ 4231733 h 5040000"/>
              <a:gd name="connsiteX8" fmla="*/ 3308508 w 5040000"/>
              <a:gd name="connsiteY8" fmla="*/ 4230904 h 5040000"/>
              <a:gd name="connsiteX9" fmla="*/ 3465854 w 5040000"/>
              <a:gd name="connsiteY9" fmla="*/ 4155107 h 5040000"/>
              <a:gd name="connsiteX10" fmla="*/ 1457305 w 5040000"/>
              <a:gd name="connsiteY10" fmla="*/ 3956240 h 5040000"/>
              <a:gd name="connsiteX11" fmla="*/ 1462900 w 5040000"/>
              <a:gd name="connsiteY11" fmla="*/ 3961325 h 5040000"/>
              <a:gd name="connsiteX12" fmla="*/ 1749880 w 5040000"/>
              <a:gd name="connsiteY12" fmla="*/ 4155107 h 5040000"/>
              <a:gd name="connsiteX13" fmla="*/ 1790964 w 5040000"/>
              <a:gd name="connsiteY13" fmla="*/ 4174898 h 5040000"/>
              <a:gd name="connsiteX14" fmla="*/ 1260000 w 5040000"/>
              <a:gd name="connsiteY14" fmla="*/ 4702384 h 5040000"/>
              <a:gd name="connsiteX15" fmla="*/ 2962348 w 5040000"/>
              <a:gd name="connsiteY15" fmla="*/ 3890087 h 5040000"/>
              <a:gd name="connsiteX16" fmla="*/ 3306246 w 5040000"/>
              <a:gd name="connsiteY16" fmla="*/ 4231733 h 5040000"/>
              <a:gd name="connsiteX17" fmla="*/ 3143132 w 5040000"/>
              <a:gd name="connsiteY17" fmla="*/ 4291433 h 5040000"/>
              <a:gd name="connsiteX18" fmla="*/ 2791907 w 5040000"/>
              <a:gd name="connsiteY18" fmla="*/ 4363064 h 5040000"/>
              <a:gd name="connsiteX19" fmla="*/ 2702545 w 5040000"/>
              <a:gd name="connsiteY19" fmla="*/ 4367576 h 5040000"/>
              <a:gd name="connsiteX20" fmla="*/ 2821953 w 5040000"/>
              <a:gd name="connsiteY20" fmla="*/ 3927725 h 5040000"/>
              <a:gd name="connsiteX21" fmla="*/ 2948212 w 5040000"/>
              <a:gd name="connsiteY21" fmla="*/ 3895261 h 5040000"/>
              <a:gd name="connsiteX22" fmla="*/ 2077652 w 5040000"/>
              <a:gd name="connsiteY22" fmla="*/ 3890087 h 5040000"/>
              <a:gd name="connsiteX23" fmla="*/ 2091788 w 5040000"/>
              <a:gd name="connsiteY23" fmla="*/ 3895261 h 5040000"/>
              <a:gd name="connsiteX24" fmla="*/ 2218047 w 5040000"/>
              <a:gd name="connsiteY24" fmla="*/ 3927725 h 5040000"/>
              <a:gd name="connsiteX25" fmla="*/ 2332444 w 5040000"/>
              <a:gd name="connsiteY25" fmla="*/ 4349117 h 5040000"/>
              <a:gd name="connsiteX26" fmla="*/ 2245104 w 5040000"/>
              <a:gd name="connsiteY26" fmla="*/ 4335788 h 5040000"/>
              <a:gd name="connsiteX27" fmla="*/ 1907226 w 5040000"/>
              <a:gd name="connsiteY27" fmla="*/ 4230904 h 5040000"/>
              <a:gd name="connsiteX28" fmla="*/ 1790964 w 5040000"/>
              <a:gd name="connsiteY28" fmla="*/ 4174898 h 5040000"/>
              <a:gd name="connsiteX29" fmla="*/ 3586648 w 5040000"/>
              <a:gd name="connsiteY29" fmla="*/ 3484965 h 5040000"/>
              <a:gd name="connsiteX30" fmla="*/ 4074185 w 5040000"/>
              <a:gd name="connsiteY30" fmla="*/ 3613885 h 5040000"/>
              <a:gd name="connsiteX31" fmla="*/ 3996835 w 5040000"/>
              <a:gd name="connsiteY31" fmla="*/ 3717325 h 5040000"/>
              <a:gd name="connsiteX32" fmla="*/ 3614265 w 5040000"/>
              <a:gd name="connsiteY32" fmla="*/ 4064946 h 5040000"/>
              <a:gd name="connsiteX33" fmla="*/ 3611833 w 5040000"/>
              <a:gd name="connsiteY33" fmla="*/ 4066423 h 5040000"/>
              <a:gd name="connsiteX34" fmla="*/ 3484965 w 5040000"/>
              <a:gd name="connsiteY34" fmla="*/ 3586648 h 5040000"/>
              <a:gd name="connsiteX35" fmla="*/ 3538234 w 5040000"/>
              <a:gd name="connsiteY35" fmla="*/ 3538234 h 5040000"/>
              <a:gd name="connsiteX36" fmla="*/ 1453352 w 5040000"/>
              <a:gd name="connsiteY36" fmla="*/ 3484965 h 5040000"/>
              <a:gd name="connsiteX37" fmla="*/ 1501766 w 5040000"/>
              <a:gd name="connsiteY37" fmla="*/ 3538234 h 5040000"/>
              <a:gd name="connsiteX38" fmla="*/ 1555036 w 5040000"/>
              <a:gd name="connsiteY38" fmla="*/ 3586648 h 5040000"/>
              <a:gd name="connsiteX39" fmla="*/ 1457305 w 5040000"/>
              <a:gd name="connsiteY39" fmla="*/ 3956240 h 5040000"/>
              <a:gd name="connsiteX40" fmla="*/ 1335075 w 5040000"/>
              <a:gd name="connsiteY40" fmla="*/ 3845150 h 5040000"/>
              <a:gd name="connsiteX41" fmla="*/ 1115279 w 5040000"/>
              <a:gd name="connsiteY41" fmla="*/ 3578755 h 5040000"/>
              <a:gd name="connsiteX42" fmla="*/ 1112980 w 5040000"/>
              <a:gd name="connsiteY42" fmla="*/ 3574970 h 5040000"/>
              <a:gd name="connsiteX43" fmla="*/ 4244303 w 5040000"/>
              <a:gd name="connsiteY43" fmla="*/ 3318899 h 5040000"/>
              <a:gd name="connsiteX44" fmla="*/ 4702384 w 5040000"/>
              <a:gd name="connsiteY44" fmla="*/ 3780000 h 5040000"/>
              <a:gd name="connsiteX45" fmla="*/ 4074185 w 5040000"/>
              <a:gd name="connsiteY45" fmla="*/ 3613885 h 5040000"/>
              <a:gd name="connsiteX46" fmla="*/ 4100456 w 5040000"/>
              <a:gd name="connsiteY46" fmla="*/ 3578755 h 5040000"/>
              <a:gd name="connsiteX47" fmla="*/ 4190617 w 5040000"/>
              <a:gd name="connsiteY47" fmla="*/ 3430344 h 5040000"/>
              <a:gd name="connsiteX48" fmla="*/ 920237 w 5040000"/>
              <a:gd name="connsiteY48" fmla="*/ 3193539 h 5040000"/>
              <a:gd name="connsiteX49" fmla="*/ 949320 w 5040000"/>
              <a:gd name="connsiteY49" fmla="*/ 3272999 h 5040000"/>
              <a:gd name="connsiteX50" fmla="*/ 1025117 w 5040000"/>
              <a:gd name="connsiteY50" fmla="*/ 3430344 h 5040000"/>
              <a:gd name="connsiteX51" fmla="*/ 1112980 w 5040000"/>
              <a:gd name="connsiteY51" fmla="*/ 3574970 h 5040000"/>
              <a:gd name="connsiteX52" fmla="*/ 337616 w 5040000"/>
              <a:gd name="connsiteY52" fmla="*/ 3780000 h 5040000"/>
              <a:gd name="connsiteX53" fmla="*/ 816415 w 5040000"/>
              <a:gd name="connsiteY53" fmla="*/ 2741636 h 5040000"/>
              <a:gd name="connsiteX54" fmla="*/ 1112275 w 5040000"/>
              <a:gd name="connsiteY54" fmla="*/ 2821954 h 5040000"/>
              <a:gd name="connsiteX55" fmla="*/ 1144740 w 5040000"/>
              <a:gd name="connsiteY55" fmla="*/ 2948212 h 5040000"/>
              <a:gd name="connsiteX56" fmla="*/ 1149914 w 5040000"/>
              <a:gd name="connsiteY56" fmla="*/ 2962348 h 5040000"/>
              <a:gd name="connsiteX57" fmla="*/ 920237 w 5040000"/>
              <a:gd name="connsiteY57" fmla="*/ 3193539 h 5040000"/>
              <a:gd name="connsiteX58" fmla="*/ 888792 w 5040000"/>
              <a:gd name="connsiteY58" fmla="*/ 3107622 h 5040000"/>
              <a:gd name="connsiteX59" fmla="*/ 817160 w 5040000"/>
              <a:gd name="connsiteY59" fmla="*/ 2756397 h 5040000"/>
              <a:gd name="connsiteX60" fmla="*/ 4401762 w 5040000"/>
              <a:gd name="connsiteY60" fmla="*/ 2693265 h 5040000"/>
              <a:gd name="connsiteX61" fmla="*/ 4398574 w 5040000"/>
              <a:gd name="connsiteY61" fmla="*/ 2756397 h 5040000"/>
              <a:gd name="connsiteX62" fmla="*/ 4266414 w 5040000"/>
              <a:gd name="connsiteY62" fmla="*/ 3272999 h 5040000"/>
              <a:gd name="connsiteX63" fmla="*/ 4244303 w 5040000"/>
              <a:gd name="connsiteY63" fmla="*/ 3318899 h 5040000"/>
              <a:gd name="connsiteX64" fmla="*/ 3890087 w 5040000"/>
              <a:gd name="connsiteY64" fmla="*/ 2962348 h 5040000"/>
              <a:gd name="connsiteX65" fmla="*/ 3895261 w 5040000"/>
              <a:gd name="connsiteY65" fmla="*/ 2948212 h 5040000"/>
              <a:gd name="connsiteX66" fmla="*/ 3927725 w 5040000"/>
              <a:gd name="connsiteY66" fmla="*/ 2821954 h 5040000"/>
              <a:gd name="connsiteX67" fmla="*/ 4391816 w 5040000"/>
              <a:gd name="connsiteY67" fmla="*/ 2344035 h 5040000"/>
              <a:gd name="connsiteX68" fmla="*/ 5040000 w 5040000"/>
              <a:gd name="connsiteY68" fmla="*/ 2520000 h 5040000"/>
              <a:gd name="connsiteX69" fmla="*/ 4401762 w 5040000"/>
              <a:gd name="connsiteY69" fmla="*/ 2693265 h 5040000"/>
              <a:gd name="connsiteX70" fmla="*/ 4407867 w 5040000"/>
              <a:gd name="connsiteY70" fmla="*/ 2572357 h 5040000"/>
              <a:gd name="connsiteX71" fmla="*/ 4398574 w 5040000"/>
              <a:gd name="connsiteY71" fmla="*/ 2388317 h 5040000"/>
              <a:gd name="connsiteX72" fmla="*/ 831514 w 5040000"/>
              <a:gd name="connsiteY72" fmla="*/ 2294266 h 5040000"/>
              <a:gd name="connsiteX73" fmla="*/ 817160 w 5040000"/>
              <a:gd name="connsiteY73" fmla="*/ 2388317 h 5040000"/>
              <a:gd name="connsiteX74" fmla="*/ 807867 w 5040000"/>
              <a:gd name="connsiteY74" fmla="*/ 2572357 h 5040000"/>
              <a:gd name="connsiteX75" fmla="*/ 816415 w 5040000"/>
              <a:gd name="connsiteY75" fmla="*/ 2741636 h 5040000"/>
              <a:gd name="connsiteX76" fmla="*/ 0 w 5040000"/>
              <a:gd name="connsiteY76" fmla="*/ 2520000 h 5040000"/>
              <a:gd name="connsiteX77" fmla="*/ 948245 w 5040000"/>
              <a:gd name="connsiteY77" fmla="*/ 1874654 h 5040000"/>
              <a:gd name="connsiteX78" fmla="*/ 1149914 w 5040000"/>
              <a:gd name="connsiteY78" fmla="*/ 2077652 h 5040000"/>
              <a:gd name="connsiteX79" fmla="*/ 1144740 w 5040000"/>
              <a:gd name="connsiteY79" fmla="*/ 2091788 h 5040000"/>
              <a:gd name="connsiteX80" fmla="*/ 1112275 w 5040000"/>
              <a:gd name="connsiteY80" fmla="*/ 2218047 h 5040000"/>
              <a:gd name="connsiteX81" fmla="*/ 831514 w 5040000"/>
              <a:gd name="connsiteY81" fmla="*/ 2294266 h 5040000"/>
              <a:gd name="connsiteX82" fmla="*/ 844437 w 5040000"/>
              <a:gd name="connsiteY82" fmla="*/ 2209594 h 5040000"/>
              <a:gd name="connsiteX83" fmla="*/ 888792 w 5040000"/>
              <a:gd name="connsiteY83" fmla="*/ 2037092 h 5040000"/>
              <a:gd name="connsiteX84" fmla="*/ 4210332 w 5040000"/>
              <a:gd name="connsiteY84" fmla="*/ 1755296 h 5040000"/>
              <a:gd name="connsiteX85" fmla="*/ 4266414 w 5040000"/>
              <a:gd name="connsiteY85" fmla="*/ 1871716 h 5040000"/>
              <a:gd name="connsiteX86" fmla="*/ 4371298 w 5040000"/>
              <a:gd name="connsiteY86" fmla="*/ 2209594 h 5040000"/>
              <a:gd name="connsiteX87" fmla="*/ 4391816 w 5040000"/>
              <a:gd name="connsiteY87" fmla="*/ 2344035 h 5040000"/>
              <a:gd name="connsiteX88" fmla="*/ 3927725 w 5040000"/>
              <a:gd name="connsiteY88" fmla="*/ 2218047 h 5040000"/>
              <a:gd name="connsiteX89" fmla="*/ 3895261 w 5040000"/>
              <a:gd name="connsiteY89" fmla="*/ 2091788 h 5040000"/>
              <a:gd name="connsiteX90" fmla="*/ 3890087 w 5040000"/>
              <a:gd name="connsiteY90" fmla="*/ 2077652 h 5040000"/>
              <a:gd name="connsiteX91" fmla="*/ 4702384 w 5040000"/>
              <a:gd name="connsiteY91" fmla="*/ 1260000 h 5040000"/>
              <a:gd name="connsiteX92" fmla="*/ 4210332 w 5040000"/>
              <a:gd name="connsiteY92" fmla="*/ 1755296 h 5040000"/>
              <a:gd name="connsiteX93" fmla="*/ 4190617 w 5040000"/>
              <a:gd name="connsiteY93" fmla="*/ 1714370 h 5040000"/>
              <a:gd name="connsiteX94" fmla="*/ 4100456 w 5040000"/>
              <a:gd name="connsiteY94" fmla="*/ 1565960 h 5040000"/>
              <a:gd name="connsiteX95" fmla="*/ 4008810 w 5040000"/>
              <a:gd name="connsiteY95" fmla="*/ 1443403 h 5040000"/>
              <a:gd name="connsiteX96" fmla="*/ 337616 w 5040000"/>
              <a:gd name="connsiteY96" fmla="*/ 1260000 h 5040000"/>
              <a:gd name="connsiteX97" fmla="*/ 1177912 w 5040000"/>
              <a:gd name="connsiteY97" fmla="*/ 1482201 h 5040000"/>
              <a:gd name="connsiteX98" fmla="*/ 1115279 w 5040000"/>
              <a:gd name="connsiteY98" fmla="*/ 1565960 h 5040000"/>
              <a:gd name="connsiteX99" fmla="*/ 949320 w 5040000"/>
              <a:gd name="connsiteY99" fmla="*/ 1871716 h 5040000"/>
              <a:gd name="connsiteX100" fmla="*/ 948245 w 5040000"/>
              <a:gd name="connsiteY100" fmla="*/ 1874654 h 5040000"/>
              <a:gd name="connsiteX101" fmla="*/ 1480224 w 5040000"/>
              <a:gd name="connsiteY101" fmla="*/ 1170435 h 5040000"/>
              <a:gd name="connsiteX102" fmla="*/ 1555036 w 5040000"/>
              <a:gd name="connsiteY102" fmla="*/ 1453352 h 5040000"/>
              <a:gd name="connsiteX103" fmla="*/ 1501766 w 5040000"/>
              <a:gd name="connsiteY103" fmla="*/ 1501766 h 5040000"/>
              <a:gd name="connsiteX104" fmla="*/ 1453352 w 5040000"/>
              <a:gd name="connsiteY104" fmla="*/ 1555036 h 5040000"/>
              <a:gd name="connsiteX105" fmla="*/ 1177912 w 5040000"/>
              <a:gd name="connsiteY105" fmla="*/ 1482201 h 5040000"/>
              <a:gd name="connsiteX106" fmla="*/ 1218899 w 5040000"/>
              <a:gd name="connsiteY106" fmla="*/ 1427390 h 5040000"/>
              <a:gd name="connsiteX107" fmla="*/ 1462900 w 5040000"/>
              <a:gd name="connsiteY107" fmla="*/ 1183390 h 5040000"/>
              <a:gd name="connsiteX108" fmla="*/ 3587975 w 5040000"/>
              <a:gd name="connsiteY108" fmla="*/ 1063798 h 5040000"/>
              <a:gd name="connsiteX109" fmla="*/ 3614265 w 5040000"/>
              <a:gd name="connsiteY109" fmla="*/ 1079769 h 5040000"/>
              <a:gd name="connsiteX110" fmla="*/ 3996835 w 5040000"/>
              <a:gd name="connsiteY110" fmla="*/ 1427390 h 5040000"/>
              <a:gd name="connsiteX111" fmla="*/ 4008810 w 5040000"/>
              <a:gd name="connsiteY111" fmla="*/ 1443403 h 5040000"/>
              <a:gd name="connsiteX112" fmla="*/ 3586648 w 5040000"/>
              <a:gd name="connsiteY112" fmla="*/ 1555036 h 5040000"/>
              <a:gd name="connsiteX113" fmla="*/ 3538234 w 5040000"/>
              <a:gd name="connsiteY113" fmla="*/ 1501766 h 5040000"/>
              <a:gd name="connsiteX114" fmla="*/ 3484965 w 5040000"/>
              <a:gd name="connsiteY114" fmla="*/ 1453352 h 5040000"/>
              <a:gd name="connsiteX115" fmla="*/ 2302788 w 5040000"/>
              <a:gd name="connsiteY115" fmla="*/ 800123 h 5040000"/>
              <a:gd name="connsiteX116" fmla="*/ 2218047 w 5040000"/>
              <a:gd name="connsiteY116" fmla="*/ 1112275 h 5040000"/>
              <a:gd name="connsiteX117" fmla="*/ 2091788 w 5040000"/>
              <a:gd name="connsiteY117" fmla="*/ 1144740 h 5040000"/>
              <a:gd name="connsiteX118" fmla="*/ 2077652 w 5040000"/>
              <a:gd name="connsiteY118" fmla="*/ 1149914 h 5040000"/>
              <a:gd name="connsiteX119" fmla="*/ 1861947 w 5040000"/>
              <a:gd name="connsiteY119" fmla="*/ 935622 h 5040000"/>
              <a:gd name="connsiteX120" fmla="*/ 1907226 w 5040000"/>
              <a:gd name="connsiteY120" fmla="*/ 913810 h 5040000"/>
              <a:gd name="connsiteX121" fmla="*/ 2245104 w 5040000"/>
              <a:gd name="connsiteY121" fmla="*/ 808927 h 5040000"/>
              <a:gd name="connsiteX122" fmla="*/ 2731367 w 5040000"/>
              <a:gd name="connsiteY122" fmla="*/ 778593 h 5040000"/>
              <a:gd name="connsiteX123" fmla="*/ 2791907 w 5040000"/>
              <a:gd name="connsiteY123" fmla="*/ 781650 h 5040000"/>
              <a:gd name="connsiteX124" fmla="*/ 3143132 w 5040000"/>
              <a:gd name="connsiteY124" fmla="*/ 853282 h 5040000"/>
              <a:gd name="connsiteX125" fmla="*/ 3229220 w 5040000"/>
              <a:gd name="connsiteY125" fmla="*/ 884790 h 5040000"/>
              <a:gd name="connsiteX126" fmla="*/ 2962348 w 5040000"/>
              <a:gd name="connsiteY126" fmla="*/ 1149914 h 5040000"/>
              <a:gd name="connsiteX127" fmla="*/ 2948212 w 5040000"/>
              <a:gd name="connsiteY127" fmla="*/ 1144740 h 5040000"/>
              <a:gd name="connsiteX128" fmla="*/ 2821953 w 5040000"/>
              <a:gd name="connsiteY128" fmla="*/ 1112275 h 5040000"/>
              <a:gd name="connsiteX129" fmla="*/ 3780000 w 5040000"/>
              <a:gd name="connsiteY129" fmla="*/ 337616 h 5040000"/>
              <a:gd name="connsiteX130" fmla="*/ 3587975 w 5040000"/>
              <a:gd name="connsiteY130" fmla="*/ 1063798 h 5040000"/>
              <a:gd name="connsiteX131" fmla="*/ 3465854 w 5040000"/>
              <a:gd name="connsiteY131" fmla="*/ 989607 h 5040000"/>
              <a:gd name="connsiteX132" fmla="*/ 3308508 w 5040000"/>
              <a:gd name="connsiteY132" fmla="*/ 913810 h 5040000"/>
              <a:gd name="connsiteX133" fmla="*/ 3229220 w 5040000"/>
              <a:gd name="connsiteY133" fmla="*/ 884790 h 5040000"/>
              <a:gd name="connsiteX134" fmla="*/ 1260000 w 5040000"/>
              <a:gd name="connsiteY134" fmla="*/ 337616 h 5040000"/>
              <a:gd name="connsiteX135" fmla="*/ 1861947 w 5040000"/>
              <a:gd name="connsiteY135" fmla="*/ 935622 h 5040000"/>
              <a:gd name="connsiteX136" fmla="*/ 1749880 w 5040000"/>
              <a:gd name="connsiteY136" fmla="*/ 989607 h 5040000"/>
              <a:gd name="connsiteX137" fmla="*/ 1601470 w 5040000"/>
              <a:gd name="connsiteY137" fmla="*/ 1079769 h 5040000"/>
              <a:gd name="connsiteX138" fmla="*/ 1480224 w 5040000"/>
              <a:gd name="connsiteY138" fmla="*/ 1170435 h 5040000"/>
              <a:gd name="connsiteX139" fmla="*/ 2520000 w 5040000"/>
              <a:gd name="connsiteY139" fmla="*/ 0 h 5040000"/>
              <a:gd name="connsiteX140" fmla="*/ 2731367 w 5040000"/>
              <a:gd name="connsiteY140" fmla="*/ 778593 h 5040000"/>
              <a:gd name="connsiteX141" fmla="*/ 2607867 w 5040000"/>
              <a:gd name="connsiteY141" fmla="*/ 772357 h 5040000"/>
              <a:gd name="connsiteX142" fmla="*/ 2423828 w 5040000"/>
              <a:gd name="connsiteY142" fmla="*/ 781650 h 5040000"/>
              <a:gd name="connsiteX143" fmla="*/ 2302788 w 5040000"/>
              <a:gd name="connsiteY143" fmla="*/ 800123 h 50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040000" h="5040000">
                <a:moveTo>
                  <a:pt x="2332444" y="4349117"/>
                </a:moveTo>
                <a:lnTo>
                  <a:pt x="2423828" y="4363064"/>
                </a:lnTo>
                <a:cubicBezTo>
                  <a:pt x="2484338" y="4369209"/>
                  <a:pt x="2545735" y="4372357"/>
                  <a:pt x="2607867" y="4372357"/>
                </a:cubicBezTo>
                <a:lnTo>
                  <a:pt x="2702545" y="4367576"/>
                </a:lnTo>
                <a:lnTo>
                  <a:pt x="2520000" y="5040000"/>
                </a:lnTo>
                <a:close/>
                <a:moveTo>
                  <a:pt x="3611833" y="4066423"/>
                </a:moveTo>
                <a:lnTo>
                  <a:pt x="3780000" y="4702384"/>
                </a:lnTo>
                <a:lnTo>
                  <a:pt x="3306246" y="4231733"/>
                </a:lnTo>
                <a:lnTo>
                  <a:pt x="3308508" y="4230904"/>
                </a:lnTo>
                <a:cubicBezTo>
                  <a:pt x="3362346" y="4208133"/>
                  <a:pt x="3414845" y="4182817"/>
                  <a:pt x="3465854" y="4155107"/>
                </a:cubicBezTo>
                <a:close/>
                <a:moveTo>
                  <a:pt x="1457305" y="3956240"/>
                </a:moveTo>
                <a:lnTo>
                  <a:pt x="1462900" y="3961325"/>
                </a:lnTo>
                <a:cubicBezTo>
                  <a:pt x="1551799" y="4034691"/>
                  <a:pt x="1647861" y="4099687"/>
                  <a:pt x="1749880" y="4155107"/>
                </a:cubicBezTo>
                <a:lnTo>
                  <a:pt x="1790964" y="4174898"/>
                </a:lnTo>
                <a:lnTo>
                  <a:pt x="1260000" y="4702384"/>
                </a:lnTo>
                <a:close/>
                <a:moveTo>
                  <a:pt x="2962348" y="3890087"/>
                </a:moveTo>
                <a:lnTo>
                  <a:pt x="3306246" y="4231733"/>
                </a:lnTo>
                <a:lnTo>
                  <a:pt x="3143132" y="4291433"/>
                </a:lnTo>
                <a:cubicBezTo>
                  <a:pt x="3030405" y="4326494"/>
                  <a:pt x="2912928" y="4350774"/>
                  <a:pt x="2791907" y="4363064"/>
                </a:cubicBezTo>
                <a:lnTo>
                  <a:pt x="2702545" y="4367576"/>
                </a:lnTo>
                <a:lnTo>
                  <a:pt x="2821953" y="3927725"/>
                </a:lnTo>
                <a:lnTo>
                  <a:pt x="2948212" y="3895261"/>
                </a:lnTo>
                <a:close/>
                <a:moveTo>
                  <a:pt x="2077652" y="3890087"/>
                </a:moveTo>
                <a:lnTo>
                  <a:pt x="2091788" y="3895261"/>
                </a:lnTo>
                <a:lnTo>
                  <a:pt x="2218047" y="3927725"/>
                </a:lnTo>
                <a:lnTo>
                  <a:pt x="2332444" y="4349117"/>
                </a:lnTo>
                <a:lnTo>
                  <a:pt x="2245104" y="4335788"/>
                </a:lnTo>
                <a:cubicBezTo>
                  <a:pt x="2127929" y="4311810"/>
                  <a:pt x="2014900" y="4276447"/>
                  <a:pt x="1907226" y="4230904"/>
                </a:cubicBezTo>
                <a:lnTo>
                  <a:pt x="1790964" y="4174898"/>
                </a:lnTo>
                <a:close/>
                <a:moveTo>
                  <a:pt x="3586648" y="3484965"/>
                </a:moveTo>
                <a:lnTo>
                  <a:pt x="4074185" y="3613885"/>
                </a:lnTo>
                <a:lnTo>
                  <a:pt x="3996835" y="3717325"/>
                </a:lnTo>
                <a:cubicBezTo>
                  <a:pt x="3886786" y="3850673"/>
                  <a:pt x="3757905" y="3967904"/>
                  <a:pt x="3614265" y="4064946"/>
                </a:cubicBezTo>
                <a:lnTo>
                  <a:pt x="3611833" y="4066423"/>
                </a:lnTo>
                <a:lnTo>
                  <a:pt x="3484965" y="3586648"/>
                </a:lnTo>
                <a:lnTo>
                  <a:pt x="3538234" y="3538234"/>
                </a:lnTo>
                <a:close/>
                <a:moveTo>
                  <a:pt x="1453352" y="3484965"/>
                </a:moveTo>
                <a:lnTo>
                  <a:pt x="1501766" y="3538234"/>
                </a:lnTo>
                <a:lnTo>
                  <a:pt x="1555036" y="3586648"/>
                </a:lnTo>
                <a:lnTo>
                  <a:pt x="1457305" y="3956240"/>
                </a:lnTo>
                <a:lnTo>
                  <a:pt x="1335075" y="3845150"/>
                </a:lnTo>
                <a:cubicBezTo>
                  <a:pt x="1253641" y="3763716"/>
                  <a:pt x="1179973" y="3674515"/>
                  <a:pt x="1115279" y="3578755"/>
                </a:cubicBezTo>
                <a:lnTo>
                  <a:pt x="1112980" y="3574970"/>
                </a:lnTo>
                <a:close/>
                <a:moveTo>
                  <a:pt x="4244303" y="3318899"/>
                </a:moveTo>
                <a:lnTo>
                  <a:pt x="4702384" y="3780000"/>
                </a:lnTo>
                <a:lnTo>
                  <a:pt x="4074185" y="3613885"/>
                </a:lnTo>
                <a:lnTo>
                  <a:pt x="4100456" y="3578755"/>
                </a:lnTo>
                <a:cubicBezTo>
                  <a:pt x="4132803" y="3530874"/>
                  <a:pt x="4162907" y="3481354"/>
                  <a:pt x="4190617" y="3430344"/>
                </a:cubicBezTo>
                <a:close/>
                <a:moveTo>
                  <a:pt x="920237" y="3193539"/>
                </a:moveTo>
                <a:lnTo>
                  <a:pt x="949320" y="3272999"/>
                </a:lnTo>
                <a:cubicBezTo>
                  <a:pt x="972091" y="3326836"/>
                  <a:pt x="997407" y="3379335"/>
                  <a:pt x="1025117" y="3430344"/>
                </a:cubicBezTo>
                <a:lnTo>
                  <a:pt x="1112980" y="3574970"/>
                </a:lnTo>
                <a:lnTo>
                  <a:pt x="337616" y="3780000"/>
                </a:lnTo>
                <a:close/>
                <a:moveTo>
                  <a:pt x="816415" y="2741636"/>
                </a:moveTo>
                <a:lnTo>
                  <a:pt x="1112275" y="2821954"/>
                </a:lnTo>
                <a:lnTo>
                  <a:pt x="1144740" y="2948212"/>
                </a:lnTo>
                <a:lnTo>
                  <a:pt x="1149914" y="2962348"/>
                </a:lnTo>
                <a:lnTo>
                  <a:pt x="920237" y="3193539"/>
                </a:lnTo>
                <a:lnTo>
                  <a:pt x="888792" y="3107622"/>
                </a:lnTo>
                <a:cubicBezTo>
                  <a:pt x="853730" y="2994896"/>
                  <a:pt x="829451" y="2877418"/>
                  <a:pt x="817160" y="2756397"/>
                </a:cubicBezTo>
                <a:close/>
                <a:moveTo>
                  <a:pt x="4401762" y="2693265"/>
                </a:moveTo>
                <a:lnTo>
                  <a:pt x="4398574" y="2756397"/>
                </a:lnTo>
                <a:cubicBezTo>
                  <a:pt x="4380138" y="2937929"/>
                  <a:pt x="4334728" y="3111487"/>
                  <a:pt x="4266414" y="3272999"/>
                </a:cubicBezTo>
                <a:lnTo>
                  <a:pt x="4244303" y="3318899"/>
                </a:lnTo>
                <a:lnTo>
                  <a:pt x="3890087" y="2962348"/>
                </a:lnTo>
                <a:lnTo>
                  <a:pt x="3895261" y="2948212"/>
                </a:lnTo>
                <a:lnTo>
                  <a:pt x="3927725" y="2821954"/>
                </a:lnTo>
                <a:close/>
                <a:moveTo>
                  <a:pt x="4391816" y="2344035"/>
                </a:moveTo>
                <a:lnTo>
                  <a:pt x="5040000" y="2520000"/>
                </a:lnTo>
                <a:lnTo>
                  <a:pt x="4401762" y="2693265"/>
                </a:lnTo>
                <a:lnTo>
                  <a:pt x="4407867" y="2572357"/>
                </a:lnTo>
                <a:cubicBezTo>
                  <a:pt x="4407867" y="2510225"/>
                  <a:pt x="4404719" y="2448828"/>
                  <a:pt x="4398574" y="2388317"/>
                </a:cubicBezTo>
                <a:close/>
                <a:moveTo>
                  <a:pt x="831514" y="2294266"/>
                </a:moveTo>
                <a:lnTo>
                  <a:pt x="817160" y="2388317"/>
                </a:lnTo>
                <a:cubicBezTo>
                  <a:pt x="811015" y="2448828"/>
                  <a:pt x="807867" y="2510225"/>
                  <a:pt x="807867" y="2572357"/>
                </a:cubicBezTo>
                <a:lnTo>
                  <a:pt x="816415" y="2741636"/>
                </a:lnTo>
                <a:lnTo>
                  <a:pt x="0" y="2520000"/>
                </a:lnTo>
                <a:close/>
                <a:moveTo>
                  <a:pt x="948245" y="1874654"/>
                </a:moveTo>
                <a:lnTo>
                  <a:pt x="1149914" y="2077652"/>
                </a:lnTo>
                <a:lnTo>
                  <a:pt x="1144740" y="2091788"/>
                </a:lnTo>
                <a:lnTo>
                  <a:pt x="1112275" y="2218047"/>
                </a:lnTo>
                <a:lnTo>
                  <a:pt x="831514" y="2294266"/>
                </a:lnTo>
                <a:lnTo>
                  <a:pt x="844437" y="2209594"/>
                </a:lnTo>
                <a:cubicBezTo>
                  <a:pt x="856426" y="2151006"/>
                  <a:pt x="871261" y="2093455"/>
                  <a:pt x="888792" y="2037092"/>
                </a:cubicBezTo>
                <a:close/>
                <a:moveTo>
                  <a:pt x="4210332" y="1755296"/>
                </a:moveTo>
                <a:lnTo>
                  <a:pt x="4266414" y="1871716"/>
                </a:lnTo>
                <a:cubicBezTo>
                  <a:pt x="4311957" y="1979390"/>
                  <a:pt x="4347320" y="2092419"/>
                  <a:pt x="4371298" y="2209594"/>
                </a:cubicBezTo>
                <a:lnTo>
                  <a:pt x="4391816" y="2344035"/>
                </a:lnTo>
                <a:lnTo>
                  <a:pt x="3927725" y="2218047"/>
                </a:lnTo>
                <a:lnTo>
                  <a:pt x="3895261" y="2091788"/>
                </a:lnTo>
                <a:lnTo>
                  <a:pt x="3890087" y="2077652"/>
                </a:lnTo>
                <a:close/>
                <a:moveTo>
                  <a:pt x="4702384" y="1260000"/>
                </a:moveTo>
                <a:lnTo>
                  <a:pt x="4210332" y="1755296"/>
                </a:lnTo>
                <a:lnTo>
                  <a:pt x="4190617" y="1714370"/>
                </a:lnTo>
                <a:cubicBezTo>
                  <a:pt x="4162907" y="1663361"/>
                  <a:pt x="4132803" y="1613840"/>
                  <a:pt x="4100456" y="1565960"/>
                </a:cubicBezTo>
                <a:lnTo>
                  <a:pt x="4008810" y="1443403"/>
                </a:lnTo>
                <a:close/>
                <a:moveTo>
                  <a:pt x="337616" y="1260000"/>
                </a:moveTo>
                <a:lnTo>
                  <a:pt x="1177912" y="1482201"/>
                </a:lnTo>
                <a:lnTo>
                  <a:pt x="1115279" y="1565960"/>
                </a:lnTo>
                <a:cubicBezTo>
                  <a:pt x="1050584" y="1661720"/>
                  <a:pt x="994862" y="1764041"/>
                  <a:pt x="949320" y="1871716"/>
                </a:cubicBezTo>
                <a:lnTo>
                  <a:pt x="948245" y="1874654"/>
                </a:lnTo>
                <a:close/>
                <a:moveTo>
                  <a:pt x="1480224" y="1170435"/>
                </a:moveTo>
                <a:lnTo>
                  <a:pt x="1555036" y="1453352"/>
                </a:lnTo>
                <a:lnTo>
                  <a:pt x="1501766" y="1501766"/>
                </a:lnTo>
                <a:lnTo>
                  <a:pt x="1453352" y="1555036"/>
                </a:lnTo>
                <a:lnTo>
                  <a:pt x="1177912" y="1482201"/>
                </a:lnTo>
                <a:lnTo>
                  <a:pt x="1218899" y="1427390"/>
                </a:lnTo>
                <a:cubicBezTo>
                  <a:pt x="1292265" y="1338491"/>
                  <a:pt x="1374001" y="1256755"/>
                  <a:pt x="1462900" y="1183390"/>
                </a:cubicBezTo>
                <a:close/>
                <a:moveTo>
                  <a:pt x="3587975" y="1063798"/>
                </a:moveTo>
                <a:lnTo>
                  <a:pt x="3614265" y="1079769"/>
                </a:lnTo>
                <a:cubicBezTo>
                  <a:pt x="3757905" y="1176811"/>
                  <a:pt x="3886786" y="1294042"/>
                  <a:pt x="3996835" y="1427390"/>
                </a:cubicBezTo>
                <a:lnTo>
                  <a:pt x="4008810" y="1443403"/>
                </a:lnTo>
                <a:lnTo>
                  <a:pt x="3586648" y="1555036"/>
                </a:lnTo>
                <a:lnTo>
                  <a:pt x="3538234" y="1501766"/>
                </a:lnTo>
                <a:lnTo>
                  <a:pt x="3484965" y="1453352"/>
                </a:lnTo>
                <a:close/>
                <a:moveTo>
                  <a:pt x="2302788" y="800123"/>
                </a:moveTo>
                <a:lnTo>
                  <a:pt x="2218047" y="1112275"/>
                </a:lnTo>
                <a:lnTo>
                  <a:pt x="2091788" y="1144740"/>
                </a:lnTo>
                <a:lnTo>
                  <a:pt x="2077652" y="1149914"/>
                </a:lnTo>
                <a:lnTo>
                  <a:pt x="1861947" y="935622"/>
                </a:lnTo>
                <a:lnTo>
                  <a:pt x="1907226" y="913810"/>
                </a:lnTo>
                <a:cubicBezTo>
                  <a:pt x="2014900" y="868268"/>
                  <a:pt x="2127929" y="832904"/>
                  <a:pt x="2245104" y="808927"/>
                </a:cubicBezTo>
                <a:close/>
                <a:moveTo>
                  <a:pt x="2731367" y="778593"/>
                </a:moveTo>
                <a:lnTo>
                  <a:pt x="2791907" y="781650"/>
                </a:lnTo>
                <a:cubicBezTo>
                  <a:pt x="2912928" y="793941"/>
                  <a:pt x="3030405" y="818220"/>
                  <a:pt x="3143132" y="853282"/>
                </a:cubicBezTo>
                <a:lnTo>
                  <a:pt x="3229220" y="884790"/>
                </a:lnTo>
                <a:lnTo>
                  <a:pt x="2962348" y="1149914"/>
                </a:lnTo>
                <a:lnTo>
                  <a:pt x="2948212" y="1144740"/>
                </a:lnTo>
                <a:lnTo>
                  <a:pt x="2821953" y="1112275"/>
                </a:lnTo>
                <a:close/>
                <a:moveTo>
                  <a:pt x="3780000" y="337616"/>
                </a:moveTo>
                <a:lnTo>
                  <a:pt x="3587975" y="1063798"/>
                </a:lnTo>
                <a:lnTo>
                  <a:pt x="3465854" y="989607"/>
                </a:lnTo>
                <a:cubicBezTo>
                  <a:pt x="3414845" y="961897"/>
                  <a:pt x="3362346" y="936581"/>
                  <a:pt x="3308508" y="913810"/>
                </a:cubicBezTo>
                <a:lnTo>
                  <a:pt x="3229220" y="884790"/>
                </a:lnTo>
                <a:close/>
                <a:moveTo>
                  <a:pt x="1260000" y="337616"/>
                </a:moveTo>
                <a:lnTo>
                  <a:pt x="1861947" y="935622"/>
                </a:lnTo>
                <a:lnTo>
                  <a:pt x="1749880" y="989607"/>
                </a:lnTo>
                <a:cubicBezTo>
                  <a:pt x="1698871" y="1017317"/>
                  <a:pt x="1649350" y="1047422"/>
                  <a:pt x="1601470" y="1079769"/>
                </a:cubicBezTo>
                <a:lnTo>
                  <a:pt x="1480224" y="1170435"/>
                </a:lnTo>
                <a:close/>
                <a:moveTo>
                  <a:pt x="2520000" y="0"/>
                </a:moveTo>
                <a:lnTo>
                  <a:pt x="2731367" y="778593"/>
                </a:lnTo>
                <a:lnTo>
                  <a:pt x="2607867" y="772357"/>
                </a:lnTo>
                <a:cubicBezTo>
                  <a:pt x="2545735" y="772357"/>
                  <a:pt x="2484338" y="775505"/>
                  <a:pt x="2423828" y="781650"/>
                </a:cubicBezTo>
                <a:lnTo>
                  <a:pt x="2302788" y="800123"/>
                </a:lnTo>
                <a:close/>
              </a:path>
            </a:pathLst>
          </a:custGeom>
          <a:gradFill>
            <a:gsLst>
              <a:gs pos="0">
                <a:schemeClr val="tx1"/>
              </a:gs>
              <a:gs pos="100000">
                <a:schemeClr val="accent5">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reeform: Shape 14">
            <a:extLst>
              <a:ext uri="{FF2B5EF4-FFF2-40B4-BE49-F238E27FC236}">
                <a16:creationId xmlns:a16="http://schemas.microsoft.com/office/drawing/2014/main" id="{A95988DF-6BE8-40B4-8D4D-278E8806E4A3}"/>
              </a:ext>
            </a:extLst>
          </p:cNvPr>
          <p:cNvSpPr/>
          <p:nvPr/>
        </p:nvSpPr>
        <p:spPr>
          <a:xfrm>
            <a:off x="4725691" y="909000"/>
            <a:ext cx="2503502" cy="2520000"/>
          </a:xfrm>
          <a:custGeom>
            <a:avLst/>
            <a:gdLst>
              <a:gd name="connsiteX0" fmla="*/ 2332444 w 5040000"/>
              <a:gd name="connsiteY0" fmla="*/ 4349117 h 5040000"/>
              <a:gd name="connsiteX1" fmla="*/ 2423828 w 5040000"/>
              <a:gd name="connsiteY1" fmla="*/ 4363064 h 5040000"/>
              <a:gd name="connsiteX2" fmla="*/ 2607867 w 5040000"/>
              <a:gd name="connsiteY2" fmla="*/ 4372357 h 5040000"/>
              <a:gd name="connsiteX3" fmla="*/ 2702545 w 5040000"/>
              <a:gd name="connsiteY3" fmla="*/ 4367576 h 5040000"/>
              <a:gd name="connsiteX4" fmla="*/ 2520000 w 5040000"/>
              <a:gd name="connsiteY4" fmla="*/ 5040000 h 5040000"/>
              <a:gd name="connsiteX5" fmla="*/ 3611833 w 5040000"/>
              <a:gd name="connsiteY5" fmla="*/ 4066423 h 5040000"/>
              <a:gd name="connsiteX6" fmla="*/ 3780000 w 5040000"/>
              <a:gd name="connsiteY6" fmla="*/ 4702384 h 5040000"/>
              <a:gd name="connsiteX7" fmla="*/ 3306246 w 5040000"/>
              <a:gd name="connsiteY7" fmla="*/ 4231733 h 5040000"/>
              <a:gd name="connsiteX8" fmla="*/ 3308508 w 5040000"/>
              <a:gd name="connsiteY8" fmla="*/ 4230904 h 5040000"/>
              <a:gd name="connsiteX9" fmla="*/ 3465854 w 5040000"/>
              <a:gd name="connsiteY9" fmla="*/ 4155107 h 5040000"/>
              <a:gd name="connsiteX10" fmla="*/ 1457305 w 5040000"/>
              <a:gd name="connsiteY10" fmla="*/ 3956240 h 5040000"/>
              <a:gd name="connsiteX11" fmla="*/ 1462900 w 5040000"/>
              <a:gd name="connsiteY11" fmla="*/ 3961325 h 5040000"/>
              <a:gd name="connsiteX12" fmla="*/ 1749880 w 5040000"/>
              <a:gd name="connsiteY12" fmla="*/ 4155107 h 5040000"/>
              <a:gd name="connsiteX13" fmla="*/ 1790964 w 5040000"/>
              <a:gd name="connsiteY13" fmla="*/ 4174898 h 5040000"/>
              <a:gd name="connsiteX14" fmla="*/ 1260000 w 5040000"/>
              <a:gd name="connsiteY14" fmla="*/ 4702384 h 5040000"/>
              <a:gd name="connsiteX15" fmla="*/ 2962348 w 5040000"/>
              <a:gd name="connsiteY15" fmla="*/ 3890087 h 5040000"/>
              <a:gd name="connsiteX16" fmla="*/ 3306246 w 5040000"/>
              <a:gd name="connsiteY16" fmla="*/ 4231733 h 5040000"/>
              <a:gd name="connsiteX17" fmla="*/ 3143132 w 5040000"/>
              <a:gd name="connsiteY17" fmla="*/ 4291433 h 5040000"/>
              <a:gd name="connsiteX18" fmla="*/ 2791907 w 5040000"/>
              <a:gd name="connsiteY18" fmla="*/ 4363064 h 5040000"/>
              <a:gd name="connsiteX19" fmla="*/ 2702545 w 5040000"/>
              <a:gd name="connsiteY19" fmla="*/ 4367576 h 5040000"/>
              <a:gd name="connsiteX20" fmla="*/ 2821953 w 5040000"/>
              <a:gd name="connsiteY20" fmla="*/ 3927725 h 5040000"/>
              <a:gd name="connsiteX21" fmla="*/ 2948212 w 5040000"/>
              <a:gd name="connsiteY21" fmla="*/ 3895261 h 5040000"/>
              <a:gd name="connsiteX22" fmla="*/ 2077652 w 5040000"/>
              <a:gd name="connsiteY22" fmla="*/ 3890087 h 5040000"/>
              <a:gd name="connsiteX23" fmla="*/ 2091788 w 5040000"/>
              <a:gd name="connsiteY23" fmla="*/ 3895261 h 5040000"/>
              <a:gd name="connsiteX24" fmla="*/ 2218047 w 5040000"/>
              <a:gd name="connsiteY24" fmla="*/ 3927725 h 5040000"/>
              <a:gd name="connsiteX25" fmla="*/ 2332444 w 5040000"/>
              <a:gd name="connsiteY25" fmla="*/ 4349117 h 5040000"/>
              <a:gd name="connsiteX26" fmla="*/ 2245104 w 5040000"/>
              <a:gd name="connsiteY26" fmla="*/ 4335788 h 5040000"/>
              <a:gd name="connsiteX27" fmla="*/ 1907226 w 5040000"/>
              <a:gd name="connsiteY27" fmla="*/ 4230904 h 5040000"/>
              <a:gd name="connsiteX28" fmla="*/ 1790964 w 5040000"/>
              <a:gd name="connsiteY28" fmla="*/ 4174898 h 5040000"/>
              <a:gd name="connsiteX29" fmla="*/ 3586648 w 5040000"/>
              <a:gd name="connsiteY29" fmla="*/ 3484965 h 5040000"/>
              <a:gd name="connsiteX30" fmla="*/ 4074185 w 5040000"/>
              <a:gd name="connsiteY30" fmla="*/ 3613885 h 5040000"/>
              <a:gd name="connsiteX31" fmla="*/ 3996835 w 5040000"/>
              <a:gd name="connsiteY31" fmla="*/ 3717325 h 5040000"/>
              <a:gd name="connsiteX32" fmla="*/ 3614265 w 5040000"/>
              <a:gd name="connsiteY32" fmla="*/ 4064946 h 5040000"/>
              <a:gd name="connsiteX33" fmla="*/ 3611833 w 5040000"/>
              <a:gd name="connsiteY33" fmla="*/ 4066423 h 5040000"/>
              <a:gd name="connsiteX34" fmla="*/ 3484965 w 5040000"/>
              <a:gd name="connsiteY34" fmla="*/ 3586648 h 5040000"/>
              <a:gd name="connsiteX35" fmla="*/ 3538234 w 5040000"/>
              <a:gd name="connsiteY35" fmla="*/ 3538234 h 5040000"/>
              <a:gd name="connsiteX36" fmla="*/ 1453352 w 5040000"/>
              <a:gd name="connsiteY36" fmla="*/ 3484965 h 5040000"/>
              <a:gd name="connsiteX37" fmla="*/ 1501766 w 5040000"/>
              <a:gd name="connsiteY37" fmla="*/ 3538234 h 5040000"/>
              <a:gd name="connsiteX38" fmla="*/ 1555036 w 5040000"/>
              <a:gd name="connsiteY38" fmla="*/ 3586648 h 5040000"/>
              <a:gd name="connsiteX39" fmla="*/ 1457305 w 5040000"/>
              <a:gd name="connsiteY39" fmla="*/ 3956240 h 5040000"/>
              <a:gd name="connsiteX40" fmla="*/ 1335075 w 5040000"/>
              <a:gd name="connsiteY40" fmla="*/ 3845150 h 5040000"/>
              <a:gd name="connsiteX41" fmla="*/ 1115279 w 5040000"/>
              <a:gd name="connsiteY41" fmla="*/ 3578755 h 5040000"/>
              <a:gd name="connsiteX42" fmla="*/ 1112980 w 5040000"/>
              <a:gd name="connsiteY42" fmla="*/ 3574970 h 5040000"/>
              <a:gd name="connsiteX43" fmla="*/ 4244303 w 5040000"/>
              <a:gd name="connsiteY43" fmla="*/ 3318899 h 5040000"/>
              <a:gd name="connsiteX44" fmla="*/ 4702384 w 5040000"/>
              <a:gd name="connsiteY44" fmla="*/ 3780000 h 5040000"/>
              <a:gd name="connsiteX45" fmla="*/ 4074185 w 5040000"/>
              <a:gd name="connsiteY45" fmla="*/ 3613885 h 5040000"/>
              <a:gd name="connsiteX46" fmla="*/ 4100456 w 5040000"/>
              <a:gd name="connsiteY46" fmla="*/ 3578755 h 5040000"/>
              <a:gd name="connsiteX47" fmla="*/ 4190617 w 5040000"/>
              <a:gd name="connsiteY47" fmla="*/ 3430344 h 5040000"/>
              <a:gd name="connsiteX48" fmla="*/ 920237 w 5040000"/>
              <a:gd name="connsiteY48" fmla="*/ 3193539 h 5040000"/>
              <a:gd name="connsiteX49" fmla="*/ 949320 w 5040000"/>
              <a:gd name="connsiteY49" fmla="*/ 3272999 h 5040000"/>
              <a:gd name="connsiteX50" fmla="*/ 1025117 w 5040000"/>
              <a:gd name="connsiteY50" fmla="*/ 3430344 h 5040000"/>
              <a:gd name="connsiteX51" fmla="*/ 1112980 w 5040000"/>
              <a:gd name="connsiteY51" fmla="*/ 3574970 h 5040000"/>
              <a:gd name="connsiteX52" fmla="*/ 337616 w 5040000"/>
              <a:gd name="connsiteY52" fmla="*/ 3780000 h 5040000"/>
              <a:gd name="connsiteX53" fmla="*/ 816415 w 5040000"/>
              <a:gd name="connsiteY53" fmla="*/ 2741636 h 5040000"/>
              <a:gd name="connsiteX54" fmla="*/ 1112275 w 5040000"/>
              <a:gd name="connsiteY54" fmla="*/ 2821954 h 5040000"/>
              <a:gd name="connsiteX55" fmla="*/ 1144740 w 5040000"/>
              <a:gd name="connsiteY55" fmla="*/ 2948212 h 5040000"/>
              <a:gd name="connsiteX56" fmla="*/ 1149914 w 5040000"/>
              <a:gd name="connsiteY56" fmla="*/ 2962348 h 5040000"/>
              <a:gd name="connsiteX57" fmla="*/ 920237 w 5040000"/>
              <a:gd name="connsiteY57" fmla="*/ 3193539 h 5040000"/>
              <a:gd name="connsiteX58" fmla="*/ 888792 w 5040000"/>
              <a:gd name="connsiteY58" fmla="*/ 3107622 h 5040000"/>
              <a:gd name="connsiteX59" fmla="*/ 817160 w 5040000"/>
              <a:gd name="connsiteY59" fmla="*/ 2756397 h 5040000"/>
              <a:gd name="connsiteX60" fmla="*/ 4401762 w 5040000"/>
              <a:gd name="connsiteY60" fmla="*/ 2693265 h 5040000"/>
              <a:gd name="connsiteX61" fmla="*/ 4398574 w 5040000"/>
              <a:gd name="connsiteY61" fmla="*/ 2756397 h 5040000"/>
              <a:gd name="connsiteX62" fmla="*/ 4266414 w 5040000"/>
              <a:gd name="connsiteY62" fmla="*/ 3272999 h 5040000"/>
              <a:gd name="connsiteX63" fmla="*/ 4244303 w 5040000"/>
              <a:gd name="connsiteY63" fmla="*/ 3318899 h 5040000"/>
              <a:gd name="connsiteX64" fmla="*/ 3890087 w 5040000"/>
              <a:gd name="connsiteY64" fmla="*/ 2962348 h 5040000"/>
              <a:gd name="connsiteX65" fmla="*/ 3895261 w 5040000"/>
              <a:gd name="connsiteY65" fmla="*/ 2948212 h 5040000"/>
              <a:gd name="connsiteX66" fmla="*/ 3927725 w 5040000"/>
              <a:gd name="connsiteY66" fmla="*/ 2821954 h 5040000"/>
              <a:gd name="connsiteX67" fmla="*/ 4391816 w 5040000"/>
              <a:gd name="connsiteY67" fmla="*/ 2344035 h 5040000"/>
              <a:gd name="connsiteX68" fmla="*/ 5040000 w 5040000"/>
              <a:gd name="connsiteY68" fmla="*/ 2520000 h 5040000"/>
              <a:gd name="connsiteX69" fmla="*/ 4401762 w 5040000"/>
              <a:gd name="connsiteY69" fmla="*/ 2693265 h 5040000"/>
              <a:gd name="connsiteX70" fmla="*/ 4407867 w 5040000"/>
              <a:gd name="connsiteY70" fmla="*/ 2572357 h 5040000"/>
              <a:gd name="connsiteX71" fmla="*/ 4398574 w 5040000"/>
              <a:gd name="connsiteY71" fmla="*/ 2388317 h 5040000"/>
              <a:gd name="connsiteX72" fmla="*/ 831514 w 5040000"/>
              <a:gd name="connsiteY72" fmla="*/ 2294266 h 5040000"/>
              <a:gd name="connsiteX73" fmla="*/ 817160 w 5040000"/>
              <a:gd name="connsiteY73" fmla="*/ 2388317 h 5040000"/>
              <a:gd name="connsiteX74" fmla="*/ 807867 w 5040000"/>
              <a:gd name="connsiteY74" fmla="*/ 2572357 h 5040000"/>
              <a:gd name="connsiteX75" fmla="*/ 816415 w 5040000"/>
              <a:gd name="connsiteY75" fmla="*/ 2741636 h 5040000"/>
              <a:gd name="connsiteX76" fmla="*/ 0 w 5040000"/>
              <a:gd name="connsiteY76" fmla="*/ 2520000 h 5040000"/>
              <a:gd name="connsiteX77" fmla="*/ 948245 w 5040000"/>
              <a:gd name="connsiteY77" fmla="*/ 1874654 h 5040000"/>
              <a:gd name="connsiteX78" fmla="*/ 1149914 w 5040000"/>
              <a:gd name="connsiteY78" fmla="*/ 2077652 h 5040000"/>
              <a:gd name="connsiteX79" fmla="*/ 1144740 w 5040000"/>
              <a:gd name="connsiteY79" fmla="*/ 2091788 h 5040000"/>
              <a:gd name="connsiteX80" fmla="*/ 1112275 w 5040000"/>
              <a:gd name="connsiteY80" fmla="*/ 2218047 h 5040000"/>
              <a:gd name="connsiteX81" fmla="*/ 831514 w 5040000"/>
              <a:gd name="connsiteY81" fmla="*/ 2294266 h 5040000"/>
              <a:gd name="connsiteX82" fmla="*/ 844437 w 5040000"/>
              <a:gd name="connsiteY82" fmla="*/ 2209594 h 5040000"/>
              <a:gd name="connsiteX83" fmla="*/ 888792 w 5040000"/>
              <a:gd name="connsiteY83" fmla="*/ 2037092 h 5040000"/>
              <a:gd name="connsiteX84" fmla="*/ 4210332 w 5040000"/>
              <a:gd name="connsiteY84" fmla="*/ 1755296 h 5040000"/>
              <a:gd name="connsiteX85" fmla="*/ 4266414 w 5040000"/>
              <a:gd name="connsiteY85" fmla="*/ 1871716 h 5040000"/>
              <a:gd name="connsiteX86" fmla="*/ 4371298 w 5040000"/>
              <a:gd name="connsiteY86" fmla="*/ 2209594 h 5040000"/>
              <a:gd name="connsiteX87" fmla="*/ 4391816 w 5040000"/>
              <a:gd name="connsiteY87" fmla="*/ 2344035 h 5040000"/>
              <a:gd name="connsiteX88" fmla="*/ 3927725 w 5040000"/>
              <a:gd name="connsiteY88" fmla="*/ 2218047 h 5040000"/>
              <a:gd name="connsiteX89" fmla="*/ 3895261 w 5040000"/>
              <a:gd name="connsiteY89" fmla="*/ 2091788 h 5040000"/>
              <a:gd name="connsiteX90" fmla="*/ 3890087 w 5040000"/>
              <a:gd name="connsiteY90" fmla="*/ 2077652 h 5040000"/>
              <a:gd name="connsiteX91" fmla="*/ 4702384 w 5040000"/>
              <a:gd name="connsiteY91" fmla="*/ 1260000 h 5040000"/>
              <a:gd name="connsiteX92" fmla="*/ 4210332 w 5040000"/>
              <a:gd name="connsiteY92" fmla="*/ 1755296 h 5040000"/>
              <a:gd name="connsiteX93" fmla="*/ 4190617 w 5040000"/>
              <a:gd name="connsiteY93" fmla="*/ 1714370 h 5040000"/>
              <a:gd name="connsiteX94" fmla="*/ 4100456 w 5040000"/>
              <a:gd name="connsiteY94" fmla="*/ 1565960 h 5040000"/>
              <a:gd name="connsiteX95" fmla="*/ 4008810 w 5040000"/>
              <a:gd name="connsiteY95" fmla="*/ 1443403 h 5040000"/>
              <a:gd name="connsiteX96" fmla="*/ 337616 w 5040000"/>
              <a:gd name="connsiteY96" fmla="*/ 1260000 h 5040000"/>
              <a:gd name="connsiteX97" fmla="*/ 1177912 w 5040000"/>
              <a:gd name="connsiteY97" fmla="*/ 1482201 h 5040000"/>
              <a:gd name="connsiteX98" fmla="*/ 1115279 w 5040000"/>
              <a:gd name="connsiteY98" fmla="*/ 1565960 h 5040000"/>
              <a:gd name="connsiteX99" fmla="*/ 949320 w 5040000"/>
              <a:gd name="connsiteY99" fmla="*/ 1871716 h 5040000"/>
              <a:gd name="connsiteX100" fmla="*/ 948245 w 5040000"/>
              <a:gd name="connsiteY100" fmla="*/ 1874654 h 5040000"/>
              <a:gd name="connsiteX101" fmla="*/ 1480224 w 5040000"/>
              <a:gd name="connsiteY101" fmla="*/ 1170435 h 5040000"/>
              <a:gd name="connsiteX102" fmla="*/ 1555036 w 5040000"/>
              <a:gd name="connsiteY102" fmla="*/ 1453352 h 5040000"/>
              <a:gd name="connsiteX103" fmla="*/ 1501766 w 5040000"/>
              <a:gd name="connsiteY103" fmla="*/ 1501766 h 5040000"/>
              <a:gd name="connsiteX104" fmla="*/ 1453352 w 5040000"/>
              <a:gd name="connsiteY104" fmla="*/ 1555036 h 5040000"/>
              <a:gd name="connsiteX105" fmla="*/ 1177912 w 5040000"/>
              <a:gd name="connsiteY105" fmla="*/ 1482201 h 5040000"/>
              <a:gd name="connsiteX106" fmla="*/ 1218899 w 5040000"/>
              <a:gd name="connsiteY106" fmla="*/ 1427390 h 5040000"/>
              <a:gd name="connsiteX107" fmla="*/ 1462900 w 5040000"/>
              <a:gd name="connsiteY107" fmla="*/ 1183390 h 5040000"/>
              <a:gd name="connsiteX108" fmla="*/ 3587975 w 5040000"/>
              <a:gd name="connsiteY108" fmla="*/ 1063798 h 5040000"/>
              <a:gd name="connsiteX109" fmla="*/ 3614265 w 5040000"/>
              <a:gd name="connsiteY109" fmla="*/ 1079769 h 5040000"/>
              <a:gd name="connsiteX110" fmla="*/ 3996835 w 5040000"/>
              <a:gd name="connsiteY110" fmla="*/ 1427390 h 5040000"/>
              <a:gd name="connsiteX111" fmla="*/ 4008810 w 5040000"/>
              <a:gd name="connsiteY111" fmla="*/ 1443403 h 5040000"/>
              <a:gd name="connsiteX112" fmla="*/ 3586648 w 5040000"/>
              <a:gd name="connsiteY112" fmla="*/ 1555036 h 5040000"/>
              <a:gd name="connsiteX113" fmla="*/ 3538234 w 5040000"/>
              <a:gd name="connsiteY113" fmla="*/ 1501766 h 5040000"/>
              <a:gd name="connsiteX114" fmla="*/ 3484965 w 5040000"/>
              <a:gd name="connsiteY114" fmla="*/ 1453352 h 5040000"/>
              <a:gd name="connsiteX115" fmla="*/ 2302788 w 5040000"/>
              <a:gd name="connsiteY115" fmla="*/ 800123 h 5040000"/>
              <a:gd name="connsiteX116" fmla="*/ 2218047 w 5040000"/>
              <a:gd name="connsiteY116" fmla="*/ 1112275 h 5040000"/>
              <a:gd name="connsiteX117" fmla="*/ 2091788 w 5040000"/>
              <a:gd name="connsiteY117" fmla="*/ 1144740 h 5040000"/>
              <a:gd name="connsiteX118" fmla="*/ 2077652 w 5040000"/>
              <a:gd name="connsiteY118" fmla="*/ 1149914 h 5040000"/>
              <a:gd name="connsiteX119" fmla="*/ 1861947 w 5040000"/>
              <a:gd name="connsiteY119" fmla="*/ 935622 h 5040000"/>
              <a:gd name="connsiteX120" fmla="*/ 1907226 w 5040000"/>
              <a:gd name="connsiteY120" fmla="*/ 913810 h 5040000"/>
              <a:gd name="connsiteX121" fmla="*/ 2245104 w 5040000"/>
              <a:gd name="connsiteY121" fmla="*/ 808927 h 5040000"/>
              <a:gd name="connsiteX122" fmla="*/ 2731367 w 5040000"/>
              <a:gd name="connsiteY122" fmla="*/ 778593 h 5040000"/>
              <a:gd name="connsiteX123" fmla="*/ 2791907 w 5040000"/>
              <a:gd name="connsiteY123" fmla="*/ 781650 h 5040000"/>
              <a:gd name="connsiteX124" fmla="*/ 3143132 w 5040000"/>
              <a:gd name="connsiteY124" fmla="*/ 853282 h 5040000"/>
              <a:gd name="connsiteX125" fmla="*/ 3229220 w 5040000"/>
              <a:gd name="connsiteY125" fmla="*/ 884790 h 5040000"/>
              <a:gd name="connsiteX126" fmla="*/ 2962348 w 5040000"/>
              <a:gd name="connsiteY126" fmla="*/ 1149914 h 5040000"/>
              <a:gd name="connsiteX127" fmla="*/ 2948212 w 5040000"/>
              <a:gd name="connsiteY127" fmla="*/ 1144740 h 5040000"/>
              <a:gd name="connsiteX128" fmla="*/ 2821953 w 5040000"/>
              <a:gd name="connsiteY128" fmla="*/ 1112275 h 5040000"/>
              <a:gd name="connsiteX129" fmla="*/ 3780000 w 5040000"/>
              <a:gd name="connsiteY129" fmla="*/ 337616 h 5040000"/>
              <a:gd name="connsiteX130" fmla="*/ 3587975 w 5040000"/>
              <a:gd name="connsiteY130" fmla="*/ 1063798 h 5040000"/>
              <a:gd name="connsiteX131" fmla="*/ 3465854 w 5040000"/>
              <a:gd name="connsiteY131" fmla="*/ 989607 h 5040000"/>
              <a:gd name="connsiteX132" fmla="*/ 3308508 w 5040000"/>
              <a:gd name="connsiteY132" fmla="*/ 913810 h 5040000"/>
              <a:gd name="connsiteX133" fmla="*/ 3229220 w 5040000"/>
              <a:gd name="connsiteY133" fmla="*/ 884790 h 5040000"/>
              <a:gd name="connsiteX134" fmla="*/ 1260000 w 5040000"/>
              <a:gd name="connsiteY134" fmla="*/ 337616 h 5040000"/>
              <a:gd name="connsiteX135" fmla="*/ 1861947 w 5040000"/>
              <a:gd name="connsiteY135" fmla="*/ 935622 h 5040000"/>
              <a:gd name="connsiteX136" fmla="*/ 1749880 w 5040000"/>
              <a:gd name="connsiteY136" fmla="*/ 989607 h 5040000"/>
              <a:gd name="connsiteX137" fmla="*/ 1601470 w 5040000"/>
              <a:gd name="connsiteY137" fmla="*/ 1079769 h 5040000"/>
              <a:gd name="connsiteX138" fmla="*/ 1480224 w 5040000"/>
              <a:gd name="connsiteY138" fmla="*/ 1170435 h 5040000"/>
              <a:gd name="connsiteX139" fmla="*/ 2520000 w 5040000"/>
              <a:gd name="connsiteY139" fmla="*/ 0 h 5040000"/>
              <a:gd name="connsiteX140" fmla="*/ 2731367 w 5040000"/>
              <a:gd name="connsiteY140" fmla="*/ 778593 h 5040000"/>
              <a:gd name="connsiteX141" fmla="*/ 2607867 w 5040000"/>
              <a:gd name="connsiteY141" fmla="*/ 772357 h 5040000"/>
              <a:gd name="connsiteX142" fmla="*/ 2423828 w 5040000"/>
              <a:gd name="connsiteY142" fmla="*/ 781650 h 5040000"/>
              <a:gd name="connsiteX143" fmla="*/ 2302788 w 5040000"/>
              <a:gd name="connsiteY143" fmla="*/ 800123 h 50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040000" h="5040000">
                <a:moveTo>
                  <a:pt x="2332444" y="4349117"/>
                </a:moveTo>
                <a:lnTo>
                  <a:pt x="2423828" y="4363064"/>
                </a:lnTo>
                <a:cubicBezTo>
                  <a:pt x="2484338" y="4369209"/>
                  <a:pt x="2545735" y="4372357"/>
                  <a:pt x="2607867" y="4372357"/>
                </a:cubicBezTo>
                <a:lnTo>
                  <a:pt x="2702545" y="4367576"/>
                </a:lnTo>
                <a:lnTo>
                  <a:pt x="2520000" y="5040000"/>
                </a:lnTo>
                <a:close/>
                <a:moveTo>
                  <a:pt x="3611833" y="4066423"/>
                </a:moveTo>
                <a:lnTo>
                  <a:pt x="3780000" y="4702384"/>
                </a:lnTo>
                <a:lnTo>
                  <a:pt x="3306246" y="4231733"/>
                </a:lnTo>
                <a:lnTo>
                  <a:pt x="3308508" y="4230904"/>
                </a:lnTo>
                <a:cubicBezTo>
                  <a:pt x="3362346" y="4208133"/>
                  <a:pt x="3414845" y="4182817"/>
                  <a:pt x="3465854" y="4155107"/>
                </a:cubicBezTo>
                <a:close/>
                <a:moveTo>
                  <a:pt x="1457305" y="3956240"/>
                </a:moveTo>
                <a:lnTo>
                  <a:pt x="1462900" y="3961325"/>
                </a:lnTo>
                <a:cubicBezTo>
                  <a:pt x="1551799" y="4034691"/>
                  <a:pt x="1647861" y="4099687"/>
                  <a:pt x="1749880" y="4155107"/>
                </a:cubicBezTo>
                <a:lnTo>
                  <a:pt x="1790964" y="4174898"/>
                </a:lnTo>
                <a:lnTo>
                  <a:pt x="1260000" y="4702384"/>
                </a:lnTo>
                <a:close/>
                <a:moveTo>
                  <a:pt x="2962348" y="3890087"/>
                </a:moveTo>
                <a:lnTo>
                  <a:pt x="3306246" y="4231733"/>
                </a:lnTo>
                <a:lnTo>
                  <a:pt x="3143132" y="4291433"/>
                </a:lnTo>
                <a:cubicBezTo>
                  <a:pt x="3030405" y="4326494"/>
                  <a:pt x="2912928" y="4350774"/>
                  <a:pt x="2791907" y="4363064"/>
                </a:cubicBezTo>
                <a:lnTo>
                  <a:pt x="2702545" y="4367576"/>
                </a:lnTo>
                <a:lnTo>
                  <a:pt x="2821953" y="3927725"/>
                </a:lnTo>
                <a:lnTo>
                  <a:pt x="2948212" y="3895261"/>
                </a:lnTo>
                <a:close/>
                <a:moveTo>
                  <a:pt x="2077652" y="3890087"/>
                </a:moveTo>
                <a:lnTo>
                  <a:pt x="2091788" y="3895261"/>
                </a:lnTo>
                <a:lnTo>
                  <a:pt x="2218047" y="3927725"/>
                </a:lnTo>
                <a:lnTo>
                  <a:pt x="2332444" y="4349117"/>
                </a:lnTo>
                <a:lnTo>
                  <a:pt x="2245104" y="4335788"/>
                </a:lnTo>
                <a:cubicBezTo>
                  <a:pt x="2127929" y="4311810"/>
                  <a:pt x="2014900" y="4276447"/>
                  <a:pt x="1907226" y="4230904"/>
                </a:cubicBezTo>
                <a:lnTo>
                  <a:pt x="1790964" y="4174898"/>
                </a:lnTo>
                <a:close/>
                <a:moveTo>
                  <a:pt x="3586648" y="3484965"/>
                </a:moveTo>
                <a:lnTo>
                  <a:pt x="4074185" y="3613885"/>
                </a:lnTo>
                <a:lnTo>
                  <a:pt x="3996835" y="3717325"/>
                </a:lnTo>
                <a:cubicBezTo>
                  <a:pt x="3886786" y="3850673"/>
                  <a:pt x="3757905" y="3967904"/>
                  <a:pt x="3614265" y="4064946"/>
                </a:cubicBezTo>
                <a:lnTo>
                  <a:pt x="3611833" y="4066423"/>
                </a:lnTo>
                <a:lnTo>
                  <a:pt x="3484965" y="3586648"/>
                </a:lnTo>
                <a:lnTo>
                  <a:pt x="3538234" y="3538234"/>
                </a:lnTo>
                <a:close/>
                <a:moveTo>
                  <a:pt x="1453352" y="3484965"/>
                </a:moveTo>
                <a:lnTo>
                  <a:pt x="1501766" y="3538234"/>
                </a:lnTo>
                <a:lnTo>
                  <a:pt x="1555036" y="3586648"/>
                </a:lnTo>
                <a:lnTo>
                  <a:pt x="1457305" y="3956240"/>
                </a:lnTo>
                <a:lnTo>
                  <a:pt x="1335075" y="3845150"/>
                </a:lnTo>
                <a:cubicBezTo>
                  <a:pt x="1253641" y="3763716"/>
                  <a:pt x="1179973" y="3674515"/>
                  <a:pt x="1115279" y="3578755"/>
                </a:cubicBezTo>
                <a:lnTo>
                  <a:pt x="1112980" y="3574970"/>
                </a:lnTo>
                <a:close/>
                <a:moveTo>
                  <a:pt x="4244303" y="3318899"/>
                </a:moveTo>
                <a:lnTo>
                  <a:pt x="4702384" y="3780000"/>
                </a:lnTo>
                <a:lnTo>
                  <a:pt x="4074185" y="3613885"/>
                </a:lnTo>
                <a:lnTo>
                  <a:pt x="4100456" y="3578755"/>
                </a:lnTo>
                <a:cubicBezTo>
                  <a:pt x="4132803" y="3530874"/>
                  <a:pt x="4162907" y="3481354"/>
                  <a:pt x="4190617" y="3430344"/>
                </a:cubicBezTo>
                <a:close/>
                <a:moveTo>
                  <a:pt x="920237" y="3193539"/>
                </a:moveTo>
                <a:lnTo>
                  <a:pt x="949320" y="3272999"/>
                </a:lnTo>
                <a:cubicBezTo>
                  <a:pt x="972091" y="3326836"/>
                  <a:pt x="997407" y="3379335"/>
                  <a:pt x="1025117" y="3430344"/>
                </a:cubicBezTo>
                <a:lnTo>
                  <a:pt x="1112980" y="3574970"/>
                </a:lnTo>
                <a:lnTo>
                  <a:pt x="337616" y="3780000"/>
                </a:lnTo>
                <a:close/>
                <a:moveTo>
                  <a:pt x="816415" y="2741636"/>
                </a:moveTo>
                <a:lnTo>
                  <a:pt x="1112275" y="2821954"/>
                </a:lnTo>
                <a:lnTo>
                  <a:pt x="1144740" y="2948212"/>
                </a:lnTo>
                <a:lnTo>
                  <a:pt x="1149914" y="2962348"/>
                </a:lnTo>
                <a:lnTo>
                  <a:pt x="920237" y="3193539"/>
                </a:lnTo>
                <a:lnTo>
                  <a:pt x="888792" y="3107622"/>
                </a:lnTo>
                <a:cubicBezTo>
                  <a:pt x="853730" y="2994896"/>
                  <a:pt x="829451" y="2877418"/>
                  <a:pt x="817160" y="2756397"/>
                </a:cubicBezTo>
                <a:close/>
                <a:moveTo>
                  <a:pt x="4401762" y="2693265"/>
                </a:moveTo>
                <a:lnTo>
                  <a:pt x="4398574" y="2756397"/>
                </a:lnTo>
                <a:cubicBezTo>
                  <a:pt x="4380138" y="2937929"/>
                  <a:pt x="4334728" y="3111487"/>
                  <a:pt x="4266414" y="3272999"/>
                </a:cubicBezTo>
                <a:lnTo>
                  <a:pt x="4244303" y="3318899"/>
                </a:lnTo>
                <a:lnTo>
                  <a:pt x="3890087" y="2962348"/>
                </a:lnTo>
                <a:lnTo>
                  <a:pt x="3895261" y="2948212"/>
                </a:lnTo>
                <a:lnTo>
                  <a:pt x="3927725" y="2821954"/>
                </a:lnTo>
                <a:close/>
                <a:moveTo>
                  <a:pt x="4391816" y="2344035"/>
                </a:moveTo>
                <a:lnTo>
                  <a:pt x="5040000" y="2520000"/>
                </a:lnTo>
                <a:lnTo>
                  <a:pt x="4401762" y="2693265"/>
                </a:lnTo>
                <a:lnTo>
                  <a:pt x="4407867" y="2572357"/>
                </a:lnTo>
                <a:cubicBezTo>
                  <a:pt x="4407867" y="2510225"/>
                  <a:pt x="4404719" y="2448828"/>
                  <a:pt x="4398574" y="2388317"/>
                </a:cubicBezTo>
                <a:close/>
                <a:moveTo>
                  <a:pt x="831514" y="2294266"/>
                </a:moveTo>
                <a:lnTo>
                  <a:pt x="817160" y="2388317"/>
                </a:lnTo>
                <a:cubicBezTo>
                  <a:pt x="811015" y="2448828"/>
                  <a:pt x="807867" y="2510225"/>
                  <a:pt x="807867" y="2572357"/>
                </a:cubicBezTo>
                <a:lnTo>
                  <a:pt x="816415" y="2741636"/>
                </a:lnTo>
                <a:lnTo>
                  <a:pt x="0" y="2520000"/>
                </a:lnTo>
                <a:close/>
                <a:moveTo>
                  <a:pt x="948245" y="1874654"/>
                </a:moveTo>
                <a:lnTo>
                  <a:pt x="1149914" y="2077652"/>
                </a:lnTo>
                <a:lnTo>
                  <a:pt x="1144740" y="2091788"/>
                </a:lnTo>
                <a:lnTo>
                  <a:pt x="1112275" y="2218047"/>
                </a:lnTo>
                <a:lnTo>
                  <a:pt x="831514" y="2294266"/>
                </a:lnTo>
                <a:lnTo>
                  <a:pt x="844437" y="2209594"/>
                </a:lnTo>
                <a:cubicBezTo>
                  <a:pt x="856426" y="2151006"/>
                  <a:pt x="871261" y="2093455"/>
                  <a:pt x="888792" y="2037092"/>
                </a:cubicBezTo>
                <a:close/>
                <a:moveTo>
                  <a:pt x="4210332" y="1755296"/>
                </a:moveTo>
                <a:lnTo>
                  <a:pt x="4266414" y="1871716"/>
                </a:lnTo>
                <a:cubicBezTo>
                  <a:pt x="4311957" y="1979390"/>
                  <a:pt x="4347320" y="2092419"/>
                  <a:pt x="4371298" y="2209594"/>
                </a:cubicBezTo>
                <a:lnTo>
                  <a:pt x="4391816" y="2344035"/>
                </a:lnTo>
                <a:lnTo>
                  <a:pt x="3927725" y="2218047"/>
                </a:lnTo>
                <a:lnTo>
                  <a:pt x="3895261" y="2091788"/>
                </a:lnTo>
                <a:lnTo>
                  <a:pt x="3890087" y="2077652"/>
                </a:lnTo>
                <a:close/>
                <a:moveTo>
                  <a:pt x="4702384" y="1260000"/>
                </a:moveTo>
                <a:lnTo>
                  <a:pt x="4210332" y="1755296"/>
                </a:lnTo>
                <a:lnTo>
                  <a:pt x="4190617" y="1714370"/>
                </a:lnTo>
                <a:cubicBezTo>
                  <a:pt x="4162907" y="1663361"/>
                  <a:pt x="4132803" y="1613840"/>
                  <a:pt x="4100456" y="1565960"/>
                </a:cubicBezTo>
                <a:lnTo>
                  <a:pt x="4008810" y="1443403"/>
                </a:lnTo>
                <a:close/>
                <a:moveTo>
                  <a:pt x="337616" y="1260000"/>
                </a:moveTo>
                <a:lnTo>
                  <a:pt x="1177912" y="1482201"/>
                </a:lnTo>
                <a:lnTo>
                  <a:pt x="1115279" y="1565960"/>
                </a:lnTo>
                <a:cubicBezTo>
                  <a:pt x="1050584" y="1661720"/>
                  <a:pt x="994862" y="1764041"/>
                  <a:pt x="949320" y="1871716"/>
                </a:cubicBezTo>
                <a:lnTo>
                  <a:pt x="948245" y="1874654"/>
                </a:lnTo>
                <a:close/>
                <a:moveTo>
                  <a:pt x="1480224" y="1170435"/>
                </a:moveTo>
                <a:lnTo>
                  <a:pt x="1555036" y="1453352"/>
                </a:lnTo>
                <a:lnTo>
                  <a:pt x="1501766" y="1501766"/>
                </a:lnTo>
                <a:lnTo>
                  <a:pt x="1453352" y="1555036"/>
                </a:lnTo>
                <a:lnTo>
                  <a:pt x="1177912" y="1482201"/>
                </a:lnTo>
                <a:lnTo>
                  <a:pt x="1218899" y="1427390"/>
                </a:lnTo>
                <a:cubicBezTo>
                  <a:pt x="1292265" y="1338491"/>
                  <a:pt x="1374001" y="1256755"/>
                  <a:pt x="1462900" y="1183390"/>
                </a:cubicBezTo>
                <a:close/>
                <a:moveTo>
                  <a:pt x="3587975" y="1063798"/>
                </a:moveTo>
                <a:lnTo>
                  <a:pt x="3614265" y="1079769"/>
                </a:lnTo>
                <a:cubicBezTo>
                  <a:pt x="3757905" y="1176811"/>
                  <a:pt x="3886786" y="1294042"/>
                  <a:pt x="3996835" y="1427390"/>
                </a:cubicBezTo>
                <a:lnTo>
                  <a:pt x="4008810" y="1443403"/>
                </a:lnTo>
                <a:lnTo>
                  <a:pt x="3586648" y="1555036"/>
                </a:lnTo>
                <a:lnTo>
                  <a:pt x="3538234" y="1501766"/>
                </a:lnTo>
                <a:lnTo>
                  <a:pt x="3484965" y="1453352"/>
                </a:lnTo>
                <a:close/>
                <a:moveTo>
                  <a:pt x="2302788" y="800123"/>
                </a:moveTo>
                <a:lnTo>
                  <a:pt x="2218047" y="1112275"/>
                </a:lnTo>
                <a:lnTo>
                  <a:pt x="2091788" y="1144740"/>
                </a:lnTo>
                <a:lnTo>
                  <a:pt x="2077652" y="1149914"/>
                </a:lnTo>
                <a:lnTo>
                  <a:pt x="1861947" y="935622"/>
                </a:lnTo>
                <a:lnTo>
                  <a:pt x="1907226" y="913810"/>
                </a:lnTo>
                <a:cubicBezTo>
                  <a:pt x="2014900" y="868268"/>
                  <a:pt x="2127929" y="832904"/>
                  <a:pt x="2245104" y="808927"/>
                </a:cubicBezTo>
                <a:close/>
                <a:moveTo>
                  <a:pt x="2731367" y="778593"/>
                </a:moveTo>
                <a:lnTo>
                  <a:pt x="2791907" y="781650"/>
                </a:lnTo>
                <a:cubicBezTo>
                  <a:pt x="2912928" y="793941"/>
                  <a:pt x="3030405" y="818220"/>
                  <a:pt x="3143132" y="853282"/>
                </a:cubicBezTo>
                <a:lnTo>
                  <a:pt x="3229220" y="884790"/>
                </a:lnTo>
                <a:lnTo>
                  <a:pt x="2962348" y="1149914"/>
                </a:lnTo>
                <a:lnTo>
                  <a:pt x="2948212" y="1144740"/>
                </a:lnTo>
                <a:lnTo>
                  <a:pt x="2821953" y="1112275"/>
                </a:lnTo>
                <a:close/>
                <a:moveTo>
                  <a:pt x="3780000" y="337616"/>
                </a:moveTo>
                <a:lnTo>
                  <a:pt x="3587975" y="1063798"/>
                </a:lnTo>
                <a:lnTo>
                  <a:pt x="3465854" y="989607"/>
                </a:lnTo>
                <a:cubicBezTo>
                  <a:pt x="3414845" y="961897"/>
                  <a:pt x="3362346" y="936581"/>
                  <a:pt x="3308508" y="913810"/>
                </a:cubicBezTo>
                <a:lnTo>
                  <a:pt x="3229220" y="884790"/>
                </a:lnTo>
                <a:close/>
                <a:moveTo>
                  <a:pt x="1260000" y="337616"/>
                </a:moveTo>
                <a:lnTo>
                  <a:pt x="1861947" y="935622"/>
                </a:lnTo>
                <a:lnTo>
                  <a:pt x="1749880" y="989607"/>
                </a:lnTo>
                <a:cubicBezTo>
                  <a:pt x="1698871" y="1017317"/>
                  <a:pt x="1649350" y="1047422"/>
                  <a:pt x="1601470" y="1079769"/>
                </a:cubicBezTo>
                <a:lnTo>
                  <a:pt x="1480224" y="1170435"/>
                </a:lnTo>
                <a:close/>
                <a:moveTo>
                  <a:pt x="2520000" y="0"/>
                </a:moveTo>
                <a:lnTo>
                  <a:pt x="2731367" y="778593"/>
                </a:lnTo>
                <a:lnTo>
                  <a:pt x="2607867" y="772357"/>
                </a:lnTo>
                <a:cubicBezTo>
                  <a:pt x="2545735" y="772357"/>
                  <a:pt x="2484338" y="775505"/>
                  <a:pt x="2423828" y="781650"/>
                </a:cubicBezTo>
                <a:lnTo>
                  <a:pt x="2302788" y="800123"/>
                </a:lnTo>
                <a:close/>
              </a:path>
            </a:pathLst>
          </a:custGeom>
          <a:gradFill>
            <a:gsLst>
              <a:gs pos="0">
                <a:schemeClr val="tx1"/>
              </a:gs>
              <a:gs pos="100000">
                <a:schemeClr val="accent6">
                  <a:lumMod val="75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15">
            <a:extLst>
              <a:ext uri="{FF2B5EF4-FFF2-40B4-BE49-F238E27FC236}">
                <a16:creationId xmlns:a16="http://schemas.microsoft.com/office/drawing/2014/main" id="{33B15B98-378C-4696-94CF-654DDFDEA50B}"/>
              </a:ext>
            </a:extLst>
          </p:cNvPr>
          <p:cNvSpPr/>
          <p:nvPr/>
        </p:nvSpPr>
        <p:spPr>
          <a:xfrm>
            <a:off x="6851129" y="3303123"/>
            <a:ext cx="2503502" cy="2520000"/>
          </a:xfrm>
          <a:custGeom>
            <a:avLst/>
            <a:gdLst>
              <a:gd name="connsiteX0" fmla="*/ 2332444 w 5040000"/>
              <a:gd name="connsiteY0" fmla="*/ 4349117 h 5040000"/>
              <a:gd name="connsiteX1" fmla="*/ 2423828 w 5040000"/>
              <a:gd name="connsiteY1" fmla="*/ 4363064 h 5040000"/>
              <a:gd name="connsiteX2" fmla="*/ 2607867 w 5040000"/>
              <a:gd name="connsiteY2" fmla="*/ 4372357 h 5040000"/>
              <a:gd name="connsiteX3" fmla="*/ 2702545 w 5040000"/>
              <a:gd name="connsiteY3" fmla="*/ 4367576 h 5040000"/>
              <a:gd name="connsiteX4" fmla="*/ 2520000 w 5040000"/>
              <a:gd name="connsiteY4" fmla="*/ 5040000 h 5040000"/>
              <a:gd name="connsiteX5" fmla="*/ 3611833 w 5040000"/>
              <a:gd name="connsiteY5" fmla="*/ 4066423 h 5040000"/>
              <a:gd name="connsiteX6" fmla="*/ 3780000 w 5040000"/>
              <a:gd name="connsiteY6" fmla="*/ 4702384 h 5040000"/>
              <a:gd name="connsiteX7" fmla="*/ 3306246 w 5040000"/>
              <a:gd name="connsiteY7" fmla="*/ 4231733 h 5040000"/>
              <a:gd name="connsiteX8" fmla="*/ 3308508 w 5040000"/>
              <a:gd name="connsiteY8" fmla="*/ 4230904 h 5040000"/>
              <a:gd name="connsiteX9" fmla="*/ 3465854 w 5040000"/>
              <a:gd name="connsiteY9" fmla="*/ 4155107 h 5040000"/>
              <a:gd name="connsiteX10" fmla="*/ 1457305 w 5040000"/>
              <a:gd name="connsiteY10" fmla="*/ 3956240 h 5040000"/>
              <a:gd name="connsiteX11" fmla="*/ 1462900 w 5040000"/>
              <a:gd name="connsiteY11" fmla="*/ 3961325 h 5040000"/>
              <a:gd name="connsiteX12" fmla="*/ 1749880 w 5040000"/>
              <a:gd name="connsiteY12" fmla="*/ 4155107 h 5040000"/>
              <a:gd name="connsiteX13" fmla="*/ 1790964 w 5040000"/>
              <a:gd name="connsiteY13" fmla="*/ 4174898 h 5040000"/>
              <a:gd name="connsiteX14" fmla="*/ 1260000 w 5040000"/>
              <a:gd name="connsiteY14" fmla="*/ 4702384 h 5040000"/>
              <a:gd name="connsiteX15" fmla="*/ 2962348 w 5040000"/>
              <a:gd name="connsiteY15" fmla="*/ 3890087 h 5040000"/>
              <a:gd name="connsiteX16" fmla="*/ 3306246 w 5040000"/>
              <a:gd name="connsiteY16" fmla="*/ 4231733 h 5040000"/>
              <a:gd name="connsiteX17" fmla="*/ 3143132 w 5040000"/>
              <a:gd name="connsiteY17" fmla="*/ 4291433 h 5040000"/>
              <a:gd name="connsiteX18" fmla="*/ 2791907 w 5040000"/>
              <a:gd name="connsiteY18" fmla="*/ 4363064 h 5040000"/>
              <a:gd name="connsiteX19" fmla="*/ 2702545 w 5040000"/>
              <a:gd name="connsiteY19" fmla="*/ 4367576 h 5040000"/>
              <a:gd name="connsiteX20" fmla="*/ 2821953 w 5040000"/>
              <a:gd name="connsiteY20" fmla="*/ 3927725 h 5040000"/>
              <a:gd name="connsiteX21" fmla="*/ 2948212 w 5040000"/>
              <a:gd name="connsiteY21" fmla="*/ 3895261 h 5040000"/>
              <a:gd name="connsiteX22" fmla="*/ 2077652 w 5040000"/>
              <a:gd name="connsiteY22" fmla="*/ 3890087 h 5040000"/>
              <a:gd name="connsiteX23" fmla="*/ 2091788 w 5040000"/>
              <a:gd name="connsiteY23" fmla="*/ 3895261 h 5040000"/>
              <a:gd name="connsiteX24" fmla="*/ 2218047 w 5040000"/>
              <a:gd name="connsiteY24" fmla="*/ 3927725 h 5040000"/>
              <a:gd name="connsiteX25" fmla="*/ 2332444 w 5040000"/>
              <a:gd name="connsiteY25" fmla="*/ 4349117 h 5040000"/>
              <a:gd name="connsiteX26" fmla="*/ 2245104 w 5040000"/>
              <a:gd name="connsiteY26" fmla="*/ 4335788 h 5040000"/>
              <a:gd name="connsiteX27" fmla="*/ 1907226 w 5040000"/>
              <a:gd name="connsiteY27" fmla="*/ 4230904 h 5040000"/>
              <a:gd name="connsiteX28" fmla="*/ 1790964 w 5040000"/>
              <a:gd name="connsiteY28" fmla="*/ 4174898 h 5040000"/>
              <a:gd name="connsiteX29" fmla="*/ 3586648 w 5040000"/>
              <a:gd name="connsiteY29" fmla="*/ 3484965 h 5040000"/>
              <a:gd name="connsiteX30" fmla="*/ 4074185 w 5040000"/>
              <a:gd name="connsiteY30" fmla="*/ 3613885 h 5040000"/>
              <a:gd name="connsiteX31" fmla="*/ 3996835 w 5040000"/>
              <a:gd name="connsiteY31" fmla="*/ 3717325 h 5040000"/>
              <a:gd name="connsiteX32" fmla="*/ 3614265 w 5040000"/>
              <a:gd name="connsiteY32" fmla="*/ 4064946 h 5040000"/>
              <a:gd name="connsiteX33" fmla="*/ 3611833 w 5040000"/>
              <a:gd name="connsiteY33" fmla="*/ 4066423 h 5040000"/>
              <a:gd name="connsiteX34" fmla="*/ 3484965 w 5040000"/>
              <a:gd name="connsiteY34" fmla="*/ 3586648 h 5040000"/>
              <a:gd name="connsiteX35" fmla="*/ 3538234 w 5040000"/>
              <a:gd name="connsiteY35" fmla="*/ 3538234 h 5040000"/>
              <a:gd name="connsiteX36" fmla="*/ 1453352 w 5040000"/>
              <a:gd name="connsiteY36" fmla="*/ 3484965 h 5040000"/>
              <a:gd name="connsiteX37" fmla="*/ 1501766 w 5040000"/>
              <a:gd name="connsiteY37" fmla="*/ 3538234 h 5040000"/>
              <a:gd name="connsiteX38" fmla="*/ 1555036 w 5040000"/>
              <a:gd name="connsiteY38" fmla="*/ 3586648 h 5040000"/>
              <a:gd name="connsiteX39" fmla="*/ 1457305 w 5040000"/>
              <a:gd name="connsiteY39" fmla="*/ 3956240 h 5040000"/>
              <a:gd name="connsiteX40" fmla="*/ 1335075 w 5040000"/>
              <a:gd name="connsiteY40" fmla="*/ 3845150 h 5040000"/>
              <a:gd name="connsiteX41" fmla="*/ 1115279 w 5040000"/>
              <a:gd name="connsiteY41" fmla="*/ 3578755 h 5040000"/>
              <a:gd name="connsiteX42" fmla="*/ 1112980 w 5040000"/>
              <a:gd name="connsiteY42" fmla="*/ 3574970 h 5040000"/>
              <a:gd name="connsiteX43" fmla="*/ 4244303 w 5040000"/>
              <a:gd name="connsiteY43" fmla="*/ 3318899 h 5040000"/>
              <a:gd name="connsiteX44" fmla="*/ 4702384 w 5040000"/>
              <a:gd name="connsiteY44" fmla="*/ 3780000 h 5040000"/>
              <a:gd name="connsiteX45" fmla="*/ 4074185 w 5040000"/>
              <a:gd name="connsiteY45" fmla="*/ 3613885 h 5040000"/>
              <a:gd name="connsiteX46" fmla="*/ 4100456 w 5040000"/>
              <a:gd name="connsiteY46" fmla="*/ 3578755 h 5040000"/>
              <a:gd name="connsiteX47" fmla="*/ 4190617 w 5040000"/>
              <a:gd name="connsiteY47" fmla="*/ 3430344 h 5040000"/>
              <a:gd name="connsiteX48" fmla="*/ 920237 w 5040000"/>
              <a:gd name="connsiteY48" fmla="*/ 3193539 h 5040000"/>
              <a:gd name="connsiteX49" fmla="*/ 949320 w 5040000"/>
              <a:gd name="connsiteY49" fmla="*/ 3272999 h 5040000"/>
              <a:gd name="connsiteX50" fmla="*/ 1025117 w 5040000"/>
              <a:gd name="connsiteY50" fmla="*/ 3430344 h 5040000"/>
              <a:gd name="connsiteX51" fmla="*/ 1112980 w 5040000"/>
              <a:gd name="connsiteY51" fmla="*/ 3574970 h 5040000"/>
              <a:gd name="connsiteX52" fmla="*/ 337616 w 5040000"/>
              <a:gd name="connsiteY52" fmla="*/ 3780000 h 5040000"/>
              <a:gd name="connsiteX53" fmla="*/ 816415 w 5040000"/>
              <a:gd name="connsiteY53" fmla="*/ 2741636 h 5040000"/>
              <a:gd name="connsiteX54" fmla="*/ 1112275 w 5040000"/>
              <a:gd name="connsiteY54" fmla="*/ 2821954 h 5040000"/>
              <a:gd name="connsiteX55" fmla="*/ 1144740 w 5040000"/>
              <a:gd name="connsiteY55" fmla="*/ 2948212 h 5040000"/>
              <a:gd name="connsiteX56" fmla="*/ 1149914 w 5040000"/>
              <a:gd name="connsiteY56" fmla="*/ 2962348 h 5040000"/>
              <a:gd name="connsiteX57" fmla="*/ 920237 w 5040000"/>
              <a:gd name="connsiteY57" fmla="*/ 3193539 h 5040000"/>
              <a:gd name="connsiteX58" fmla="*/ 888792 w 5040000"/>
              <a:gd name="connsiteY58" fmla="*/ 3107622 h 5040000"/>
              <a:gd name="connsiteX59" fmla="*/ 817160 w 5040000"/>
              <a:gd name="connsiteY59" fmla="*/ 2756397 h 5040000"/>
              <a:gd name="connsiteX60" fmla="*/ 4401762 w 5040000"/>
              <a:gd name="connsiteY60" fmla="*/ 2693265 h 5040000"/>
              <a:gd name="connsiteX61" fmla="*/ 4398574 w 5040000"/>
              <a:gd name="connsiteY61" fmla="*/ 2756397 h 5040000"/>
              <a:gd name="connsiteX62" fmla="*/ 4266414 w 5040000"/>
              <a:gd name="connsiteY62" fmla="*/ 3272999 h 5040000"/>
              <a:gd name="connsiteX63" fmla="*/ 4244303 w 5040000"/>
              <a:gd name="connsiteY63" fmla="*/ 3318899 h 5040000"/>
              <a:gd name="connsiteX64" fmla="*/ 3890087 w 5040000"/>
              <a:gd name="connsiteY64" fmla="*/ 2962348 h 5040000"/>
              <a:gd name="connsiteX65" fmla="*/ 3895261 w 5040000"/>
              <a:gd name="connsiteY65" fmla="*/ 2948212 h 5040000"/>
              <a:gd name="connsiteX66" fmla="*/ 3927725 w 5040000"/>
              <a:gd name="connsiteY66" fmla="*/ 2821954 h 5040000"/>
              <a:gd name="connsiteX67" fmla="*/ 4391816 w 5040000"/>
              <a:gd name="connsiteY67" fmla="*/ 2344035 h 5040000"/>
              <a:gd name="connsiteX68" fmla="*/ 5040000 w 5040000"/>
              <a:gd name="connsiteY68" fmla="*/ 2520000 h 5040000"/>
              <a:gd name="connsiteX69" fmla="*/ 4401762 w 5040000"/>
              <a:gd name="connsiteY69" fmla="*/ 2693265 h 5040000"/>
              <a:gd name="connsiteX70" fmla="*/ 4407867 w 5040000"/>
              <a:gd name="connsiteY70" fmla="*/ 2572357 h 5040000"/>
              <a:gd name="connsiteX71" fmla="*/ 4398574 w 5040000"/>
              <a:gd name="connsiteY71" fmla="*/ 2388317 h 5040000"/>
              <a:gd name="connsiteX72" fmla="*/ 831514 w 5040000"/>
              <a:gd name="connsiteY72" fmla="*/ 2294266 h 5040000"/>
              <a:gd name="connsiteX73" fmla="*/ 817160 w 5040000"/>
              <a:gd name="connsiteY73" fmla="*/ 2388317 h 5040000"/>
              <a:gd name="connsiteX74" fmla="*/ 807867 w 5040000"/>
              <a:gd name="connsiteY74" fmla="*/ 2572357 h 5040000"/>
              <a:gd name="connsiteX75" fmla="*/ 816415 w 5040000"/>
              <a:gd name="connsiteY75" fmla="*/ 2741636 h 5040000"/>
              <a:gd name="connsiteX76" fmla="*/ 0 w 5040000"/>
              <a:gd name="connsiteY76" fmla="*/ 2520000 h 5040000"/>
              <a:gd name="connsiteX77" fmla="*/ 948245 w 5040000"/>
              <a:gd name="connsiteY77" fmla="*/ 1874654 h 5040000"/>
              <a:gd name="connsiteX78" fmla="*/ 1149914 w 5040000"/>
              <a:gd name="connsiteY78" fmla="*/ 2077652 h 5040000"/>
              <a:gd name="connsiteX79" fmla="*/ 1144740 w 5040000"/>
              <a:gd name="connsiteY79" fmla="*/ 2091788 h 5040000"/>
              <a:gd name="connsiteX80" fmla="*/ 1112275 w 5040000"/>
              <a:gd name="connsiteY80" fmla="*/ 2218047 h 5040000"/>
              <a:gd name="connsiteX81" fmla="*/ 831514 w 5040000"/>
              <a:gd name="connsiteY81" fmla="*/ 2294266 h 5040000"/>
              <a:gd name="connsiteX82" fmla="*/ 844437 w 5040000"/>
              <a:gd name="connsiteY82" fmla="*/ 2209594 h 5040000"/>
              <a:gd name="connsiteX83" fmla="*/ 888792 w 5040000"/>
              <a:gd name="connsiteY83" fmla="*/ 2037092 h 5040000"/>
              <a:gd name="connsiteX84" fmla="*/ 4210332 w 5040000"/>
              <a:gd name="connsiteY84" fmla="*/ 1755296 h 5040000"/>
              <a:gd name="connsiteX85" fmla="*/ 4266414 w 5040000"/>
              <a:gd name="connsiteY85" fmla="*/ 1871716 h 5040000"/>
              <a:gd name="connsiteX86" fmla="*/ 4371298 w 5040000"/>
              <a:gd name="connsiteY86" fmla="*/ 2209594 h 5040000"/>
              <a:gd name="connsiteX87" fmla="*/ 4391816 w 5040000"/>
              <a:gd name="connsiteY87" fmla="*/ 2344035 h 5040000"/>
              <a:gd name="connsiteX88" fmla="*/ 3927725 w 5040000"/>
              <a:gd name="connsiteY88" fmla="*/ 2218047 h 5040000"/>
              <a:gd name="connsiteX89" fmla="*/ 3895261 w 5040000"/>
              <a:gd name="connsiteY89" fmla="*/ 2091788 h 5040000"/>
              <a:gd name="connsiteX90" fmla="*/ 3890087 w 5040000"/>
              <a:gd name="connsiteY90" fmla="*/ 2077652 h 5040000"/>
              <a:gd name="connsiteX91" fmla="*/ 4702384 w 5040000"/>
              <a:gd name="connsiteY91" fmla="*/ 1260000 h 5040000"/>
              <a:gd name="connsiteX92" fmla="*/ 4210332 w 5040000"/>
              <a:gd name="connsiteY92" fmla="*/ 1755296 h 5040000"/>
              <a:gd name="connsiteX93" fmla="*/ 4190617 w 5040000"/>
              <a:gd name="connsiteY93" fmla="*/ 1714370 h 5040000"/>
              <a:gd name="connsiteX94" fmla="*/ 4100456 w 5040000"/>
              <a:gd name="connsiteY94" fmla="*/ 1565960 h 5040000"/>
              <a:gd name="connsiteX95" fmla="*/ 4008810 w 5040000"/>
              <a:gd name="connsiteY95" fmla="*/ 1443403 h 5040000"/>
              <a:gd name="connsiteX96" fmla="*/ 337616 w 5040000"/>
              <a:gd name="connsiteY96" fmla="*/ 1260000 h 5040000"/>
              <a:gd name="connsiteX97" fmla="*/ 1177912 w 5040000"/>
              <a:gd name="connsiteY97" fmla="*/ 1482201 h 5040000"/>
              <a:gd name="connsiteX98" fmla="*/ 1115279 w 5040000"/>
              <a:gd name="connsiteY98" fmla="*/ 1565960 h 5040000"/>
              <a:gd name="connsiteX99" fmla="*/ 949320 w 5040000"/>
              <a:gd name="connsiteY99" fmla="*/ 1871716 h 5040000"/>
              <a:gd name="connsiteX100" fmla="*/ 948245 w 5040000"/>
              <a:gd name="connsiteY100" fmla="*/ 1874654 h 5040000"/>
              <a:gd name="connsiteX101" fmla="*/ 1480224 w 5040000"/>
              <a:gd name="connsiteY101" fmla="*/ 1170435 h 5040000"/>
              <a:gd name="connsiteX102" fmla="*/ 1555036 w 5040000"/>
              <a:gd name="connsiteY102" fmla="*/ 1453352 h 5040000"/>
              <a:gd name="connsiteX103" fmla="*/ 1501766 w 5040000"/>
              <a:gd name="connsiteY103" fmla="*/ 1501766 h 5040000"/>
              <a:gd name="connsiteX104" fmla="*/ 1453352 w 5040000"/>
              <a:gd name="connsiteY104" fmla="*/ 1555036 h 5040000"/>
              <a:gd name="connsiteX105" fmla="*/ 1177912 w 5040000"/>
              <a:gd name="connsiteY105" fmla="*/ 1482201 h 5040000"/>
              <a:gd name="connsiteX106" fmla="*/ 1218899 w 5040000"/>
              <a:gd name="connsiteY106" fmla="*/ 1427390 h 5040000"/>
              <a:gd name="connsiteX107" fmla="*/ 1462900 w 5040000"/>
              <a:gd name="connsiteY107" fmla="*/ 1183390 h 5040000"/>
              <a:gd name="connsiteX108" fmla="*/ 3587975 w 5040000"/>
              <a:gd name="connsiteY108" fmla="*/ 1063798 h 5040000"/>
              <a:gd name="connsiteX109" fmla="*/ 3614265 w 5040000"/>
              <a:gd name="connsiteY109" fmla="*/ 1079769 h 5040000"/>
              <a:gd name="connsiteX110" fmla="*/ 3996835 w 5040000"/>
              <a:gd name="connsiteY110" fmla="*/ 1427390 h 5040000"/>
              <a:gd name="connsiteX111" fmla="*/ 4008810 w 5040000"/>
              <a:gd name="connsiteY111" fmla="*/ 1443403 h 5040000"/>
              <a:gd name="connsiteX112" fmla="*/ 3586648 w 5040000"/>
              <a:gd name="connsiteY112" fmla="*/ 1555036 h 5040000"/>
              <a:gd name="connsiteX113" fmla="*/ 3538234 w 5040000"/>
              <a:gd name="connsiteY113" fmla="*/ 1501766 h 5040000"/>
              <a:gd name="connsiteX114" fmla="*/ 3484965 w 5040000"/>
              <a:gd name="connsiteY114" fmla="*/ 1453352 h 5040000"/>
              <a:gd name="connsiteX115" fmla="*/ 2302788 w 5040000"/>
              <a:gd name="connsiteY115" fmla="*/ 800123 h 5040000"/>
              <a:gd name="connsiteX116" fmla="*/ 2218047 w 5040000"/>
              <a:gd name="connsiteY116" fmla="*/ 1112275 h 5040000"/>
              <a:gd name="connsiteX117" fmla="*/ 2091788 w 5040000"/>
              <a:gd name="connsiteY117" fmla="*/ 1144740 h 5040000"/>
              <a:gd name="connsiteX118" fmla="*/ 2077652 w 5040000"/>
              <a:gd name="connsiteY118" fmla="*/ 1149914 h 5040000"/>
              <a:gd name="connsiteX119" fmla="*/ 1861947 w 5040000"/>
              <a:gd name="connsiteY119" fmla="*/ 935622 h 5040000"/>
              <a:gd name="connsiteX120" fmla="*/ 1907226 w 5040000"/>
              <a:gd name="connsiteY120" fmla="*/ 913810 h 5040000"/>
              <a:gd name="connsiteX121" fmla="*/ 2245104 w 5040000"/>
              <a:gd name="connsiteY121" fmla="*/ 808927 h 5040000"/>
              <a:gd name="connsiteX122" fmla="*/ 2731367 w 5040000"/>
              <a:gd name="connsiteY122" fmla="*/ 778593 h 5040000"/>
              <a:gd name="connsiteX123" fmla="*/ 2791907 w 5040000"/>
              <a:gd name="connsiteY123" fmla="*/ 781650 h 5040000"/>
              <a:gd name="connsiteX124" fmla="*/ 3143132 w 5040000"/>
              <a:gd name="connsiteY124" fmla="*/ 853282 h 5040000"/>
              <a:gd name="connsiteX125" fmla="*/ 3229220 w 5040000"/>
              <a:gd name="connsiteY125" fmla="*/ 884790 h 5040000"/>
              <a:gd name="connsiteX126" fmla="*/ 2962348 w 5040000"/>
              <a:gd name="connsiteY126" fmla="*/ 1149914 h 5040000"/>
              <a:gd name="connsiteX127" fmla="*/ 2948212 w 5040000"/>
              <a:gd name="connsiteY127" fmla="*/ 1144740 h 5040000"/>
              <a:gd name="connsiteX128" fmla="*/ 2821953 w 5040000"/>
              <a:gd name="connsiteY128" fmla="*/ 1112275 h 5040000"/>
              <a:gd name="connsiteX129" fmla="*/ 3780000 w 5040000"/>
              <a:gd name="connsiteY129" fmla="*/ 337616 h 5040000"/>
              <a:gd name="connsiteX130" fmla="*/ 3587975 w 5040000"/>
              <a:gd name="connsiteY130" fmla="*/ 1063798 h 5040000"/>
              <a:gd name="connsiteX131" fmla="*/ 3465854 w 5040000"/>
              <a:gd name="connsiteY131" fmla="*/ 989607 h 5040000"/>
              <a:gd name="connsiteX132" fmla="*/ 3308508 w 5040000"/>
              <a:gd name="connsiteY132" fmla="*/ 913810 h 5040000"/>
              <a:gd name="connsiteX133" fmla="*/ 3229220 w 5040000"/>
              <a:gd name="connsiteY133" fmla="*/ 884790 h 5040000"/>
              <a:gd name="connsiteX134" fmla="*/ 1260000 w 5040000"/>
              <a:gd name="connsiteY134" fmla="*/ 337616 h 5040000"/>
              <a:gd name="connsiteX135" fmla="*/ 1861947 w 5040000"/>
              <a:gd name="connsiteY135" fmla="*/ 935622 h 5040000"/>
              <a:gd name="connsiteX136" fmla="*/ 1749880 w 5040000"/>
              <a:gd name="connsiteY136" fmla="*/ 989607 h 5040000"/>
              <a:gd name="connsiteX137" fmla="*/ 1601470 w 5040000"/>
              <a:gd name="connsiteY137" fmla="*/ 1079769 h 5040000"/>
              <a:gd name="connsiteX138" fmla="*/ 1480224 w 5040000"/>
              <a:gd name="connsiteY138" fmla="*/ 1170435 h 5040000"/>
              <a:gd name="connsiteX139" fmla="*/ 2520000 w 5040000"/>
              <a:gd name="connsiteY139" fmla="*/ 0 h 5040000"/>
              <a:gd name="connsiteX140" fmla="*/ 2731367 w 5040000"/>
              <a:gd name="connsiteY140" fmla="*/ 778593 h 5040000"/>
              <a:gd name="connsiteX141" fmla="*/ 2607867 w 5040000"/>
              <a:gd name="connsiteY141" fmla="*/ 772357 h 5040000"/>
              <a:gd name="connsiteX142" fmla="*/ 2423828 w 5040000"/>
              <a:gd name="connsiteY142" fmla="*/ 781650 h 5040000"/>
              <a:gd name="connsiteX143" fmla="*/ 2302788 w 5040000"/>
              <a:gd name="connsiteY143" fmla="*/ 800123 h 504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Lst>
            <a:rect l="l" t="t" r="r" b="b"/>
            <a:pathLst>
              <a:path w="5040000" h="5040000">
                <a:moveTo>
                  <a:pt x="2332444" y="4349117"/>
                </a:moveTo>
                <a:lnTo>
                  <a:pt x="2423828" y="4363064"/>
                </a:lnTo>
                <a:cubicBezTo>
                  <a:pt x="2484338" y="4369209"/>
                  <a:pt x="2545735" y="4372357"/>
                  <a:pt x="2607867" y="4372357"/>
                </a:cubicBezTo>
                <a:lnTo>
                  <a:pt x="2702545" y="4367576"/>
                </a:lnTo>
                <a:lnTo>
                  <a:pt x="2520000" y="5040000"/>
                </a:lnTo>
                <a:close/>
                <a:moveTo>
                  <a:pt x="3611833" y="4066423"/>
                </a:moveTo>
                <a:lnTo>
                  <a:pt x="3780000" y="4702384"/>
                </a:lnTo>
                <a:lnTo>
                  <a:pt x="3306246" y="4231733"/>
                </a:lnTo>
                <a:lnTo>
                  <a:pt x="3308508" y="4230904"/>
                </a:lnTo>
                <a:cubicBezTo>
                  <a:pt x="3362346" y="4208133"/>
                  <a:pt x="3414845" y="4182817"/>
                  <a:pt x="3465854" y="4155107"/>
                </a:cubicBezTo>
                <a:close/>
                <a:moveTo>
                  <a:pt x="1457305" y="3956240"/>
                </a:moveTo>
                <a:lnTo>
                  <a:pt x="1462900" y="3961325"/>
                </a:lnTo>
                <a:cubicBezTo>
                  <a:pt x="1551799" y="4034691"/>
                  <a:pt x="1647861" y="4099687"/>
                  <a:pt x="1749880" y="4155107"/>
                </a:cubicBezTo>
                <a:lnTo>
                  <a:pt x="1790964" y="4174898"/>
                </a:lnTo>
                <a:lnTo>
                  <a:pt x="1260000" y="4702384"/>
                </a:lnTo>
                <a:close/>
                <a:moveTo>
                  <a:pt x="2962348" y="3890087"/>
                </a:moveTo>
                <a:lnTo>
                  <a:pt x="3306246" y="4231733"/>
                </a:lnTo>
                <a:lnTo>
                  <a:pt x="3143132" y="4291433"/>
                </a:lnTo>
                <a:cubicBezTo>
                  <a:pt x="3030405" y="4326494"/>
                  <a:pt x="2912928" y="4350774"/>
                  <a:pt x="2791907" y="4363064"/>
                </a:cubicBezTo>
                <a:lnTo>
                  <a:pt x="2702545" y="4367576"/>
                </a:lnTo>
                <a:lnTo>
                  <a:pt x="2821953" y="3927725"/>
                </a:lnTo>
                <a:lnTo>
                  <a:pt x="2948212" y="3895261"/>
                </a:lnTo>
                <a:close/>
                <a:moveTo>
                  <a:pt x="2077652" y="3890087"/>
                </a:moveTo>
                <a:lnTo>
                  <a:pt x="2091788" y="3895261"/>
                </a:lnTo>
                <a:lnTo>
                  <a:pt x="2218047" y="3927725"/>
                </a:lnTo>
                <a:lnTo>
                  <a:pt x="2332444" y="4349117"/>
                </a:lnTo>
                <a:lnTo>
                  <a:pt x="2245104" y="4335788"/>
                </a:lnTo>
                <a:cubicBezTo>
                  <a:pt x="2127929" y="4311810"/>
                  <a:pt x="2014900" y="4276447"/>
                  <a:pt x="1907226" y="4230904"/>
                </a:cubicBezTo>
                <a:lnTo>
                  <a:pt x="1790964" y="4174898"/>
                </a:lnTo>
                <a:close/>
                <a:moveTo>
                  <a:pt x="3586648" y="3484965"/>
                </a:moveTo>
                <a:lnTo>
                  <a:pt x="4074185" y="3613885"/>
                </a:lnTo>
                <a:lnTo>
                  <a:pt x="3996835" y="3717325"/>
                </a:lnTo>
                <a:cubicBezTo>
                  <a:pt x="3886786" y="3850673"/>
                  <a:pt x="3757905" y="3967904"/>
                  <a:pt x="3614265" y="4064946"/>
                </a:cubicBezTo>
                <a:lnTo>
                  <a:pt x="3611833" y="4066423"/>
                </a:lnTo>
                <a:lnTo>
                  <a:pt x="3484965" y="3586648"/>
                </a:lnTo>
                <a:lnTo>
                  <a:pt x="3538234" y="3538234"/>
                </a:lnTo>
                <a:close/>
                <a:moveTo>
                  <a:pt x="1453352" y="3484965"/>
                </a:moveTo>
                <a:lnTo>
                  <a:pt x="1501766" y="3538234"/>
                </a:lnTo>
                <a:lnTo>
                  <a:pt x="1555036" y="3586648"/>
                </a:lnTo>
                <a:lnTo>
                  <a:pt x="1457305" y="3956240"/>
                </a:lnTo>
                <a:lnTo>
                  <a:pt x="1335075" y="3845150"/>
                </a:lnTo>
                <a:cubicBezTo>
                  <a:pt x="1253641" y="3763716"/>
                  <a:pt x="1179973" y="3674515"/>
                  <a:pt x="1115279" y="3578755"/>
                </a:cubicBezTo>
                <a:lnTo>
                  <a:pt x="1112980" y="3574970"/>
                </a:lnTo>
                <a:close/>
                <a:moveTo>
                  <a:pt x="4244303" y="3318899"/>
                </a:moveTo>
                <a:lnTo>
                  <a:pt x="4702384" y="3780000"/>
                </a:lnTo>
                <a:lnTo>
                  <a:pt x="4074185" y="3613885"/>
                </a:lnTo>
                <a:lnTo>
                  <a:pt x="4100456" y="3578755"/>
                </a:lnTo>
                <a:cubicBezTo>
                  <a:pt x="4132803" y="3530874"/>
                  <a:pt x="4162907" y="3481354"/>
                  <a:pt x="4190617" y="3430344"/>
                </a:cubicBezTo>
                <a:close/>
                <a:moveTo>
                  <a:pt x="920237" y="3193539"/>
                </a:moveTo>
                <a:lnTo>
                  <a:pt x="949320" y="3272999"/>
                </a:lnTo>
                <a:cubicBezTo>
                  <a:pt x="972091" y="3326836"/>
                  <a:pt x="997407" y="3379335"/>
                  <a:pt x="1025117" y="3430344"/>
                </a:cubicBezTo>
                <a:lnTo>
                  <a:pt x="1112980" y="3574970"/>
                </a:lnTo>
                <a:lnTo>
                  <a:pt x="337616" y="3780000"/>
                </a:lnTo>
                <a:close/>
                <a:moveTo>
                  <a:pt x="816415" y="2741636"/>
                </a:moveTo>
                <a:lnTo>
                  <a:pt x="1112275" y="2821954"/>
                </a:lnTo>
                <a:lnTo>
                  <a:pt x="1144740" y="2948212"/>
                </a:lnTo>
                <a:lnTo>
                  <a:pt x="1149914" y="2962348"/>
                </a:lnTo>
                <a:lnTo>
                  <a:pt x="920237" y="3193539"/>
                </a:lnTo>
                <a:lnTo>
                  <a:pt x="888792" y="3107622"/>
                </a:lnTo>
                <a:cubicBezTo>
                  <a:pt x="853730" y="2994896"/>
                  <a:pt x="829451" y="2877418"/>
                  <a:pt x="817160" y="2756397"/>
                </a:cubicBezTo>
                <a:close/>
                <a:moveTo>
                  <a:pt x="4401762" y="2693265"/>
                </a:moveTo>
                <a:lnTo>
                  <a:pt x="4398574" y="2756397"/>
                </a:lnTo>
                <a:cubicBezTo>
                  <a:pt x="4380138" y="2937929"/>
                  <a:pt x="4334728" y="3111487"/>
                  <a:pt x="4266414" y="3272999"/>
                </a:cubicBezTo>
                <a:lnTo>
                  <a:pt x="4244303" y="3318899"/>
                </a:lnTo>
                <a:lnTo>
                  <a:pt x="3890087" y="2962348"/>
                </a:lnTo>
                <a:lnTo>
                  <a:pt x="3895261" y="2948212"/>
                </a:lnTo>
                <a:lnTo>
                  <a:pt x="3927725" y="2821954"/>
                </a:lnTo>
                <a:close/>
                <a:moveTo>
                  <a:pt x="4391816" y="2344035"/>
                </a:moveTo>
                <a:lnTo>
                  <a:pt x="5040000" y="2520000"/>
                </a:lnTo>
                <a:lnTo>
                  <a:pt x="4401762" y="2693265"/>
                </a:lnTo>
                <a:lnTo>
                  <a:pt x="4407867" y="2572357"/>
                </a:lnTo>
                <a:cubicBezTo>
                  <a:pt x="4407867" y="2510225"/>
                  <a:pt x="4404719" y="2448828"/>
                  <a:pt x="4398574" y="2388317"/>
                </a:cubicBezTo>
                <a:close/>
                <a:moveTo>
                  <a:pt x="831514" y="2294266"/>
                </a:moveTo>
                <a:lnTo>
                  <a:pt x="817160" y="2388317"/>
                </a:lnTo>
                <a:cubicBezTo>
                  <a:pt x="811015" y="2448828"/>
                  <a:pt x="807867" y="2510225"/>
                  <a:pt x="807867" y="2572357"/>
                </a:cubicBezTo>
                <a:lnTo>
                  <a:pt x="816415" y="2741636"/>
                </a:lnTo>
                <a:lnTo>
                  <a:pt x="0" y="2520000"/>
                </a:lnTo>
                <a:close/>
                <a:moveTo>
                  <a:pt x="948245" y="1874654"/>
                </a:moveTo>
                <a:lnTo>
                  <a:pt x="1149914" y="2077652"/>
                </a:lnTo>
                <a:lnTo>
                  <a:pt x="1144740" y="2091788"/>
                </a:lnTo>
                <a:lnTo>
                  <a:pt x="1112275" y="2218047"/>
                </a:lnTo>
                <a:lnTo>
                  <a:pt x="831514" y="2294266"/>
                </a:lnTo>
                <a:lnTo>
                  <a:pt x="844437" y="2209594"/>
                </a:lnTo>
                <a:cubicBezTo>
                  <a:pt x="856426" y="2151006"/>
                  <a:pt x="871261" y="2093455"/>
                  <a:pt x="888792" y="2037092"/>
                </a:cubicBezTo>
                <a:close/>
                <a:moveTo>
                  <a:pt x="4210332" y="1755296"/>
                </a:moveTo>
                <a:lnTo>
                  <a:pt x="4266414" y="1871716"/>
                </a:lnTo>
                <a:cubicBezTo>
                  <a:pt x="4311957" y="1979390"/>
                  <a:pt x="4347320" y="2092419"/>
                  <a:pt x="4371298" y="2209594"/>
                </a:cubicBezTo>
                <a:lnTo>
                  <a:pt x="4391816" y="2344035"/>
                </a:lnTo>
                <a:lnTo>
                  <a:pt x="3927725" y="2218047"/>
                </a:lnTo>
                <a:lnTo>
                  <a:pt x="3895261" y="2091788"/>
                </a:lnTo>
                <a:lnTo>
                  <a:pt x="3890087" y="2077652"/>
                </a:lnTo>
                <a:close/>
                <a:moveTo>
                  <a:pt x="4702384" y="1260000"/>
                </a:moveTo>
                <a:lnTo>
                  <a:pt x="4210332" y="1755296"/>
                </a:lnTo>
                <a:lnTo>
                  <a:pt x="4190617" y="1714370"/>
                </a:lnTo>
                <a:cubicBezTo>
                  <a:pt x="4162907" y="1663361"/>
                  <a:pt x="4132803" y="1613840"/>
                  <a:pt x="4100456" y="1565960"/>
                </a:cubicBezTo>
                <a:lnTo>
                  <a:pt x="4008810" y="1443403"/>
                </a:lnTo>
                <a:close/>
                <a:moveTo>
                  <a:pt x="337616" y="1260000"/>
                </a:moveTo>
                <a:lnTo>
                  <a:pt x="1177912" y="1482201"/>
                </a:lnTo>
                <a:lnTo>
                  <a:pt x="1115279" y="1565960"/>
                </a:lnTo>
                <a:cubicBezTo>
                  <a:pt x="1050584" y="1661720"/>
                  <a:pt x="994862" y="1764041"/>
                  <a:pt x="949320" y="1871716"/>
                </a:cubicBezTo>
                <a:lnTo>
                  <a:pt x="948245" y="1874654"/>
                </a:lnTo>
                <a:close/>
                <a:moveTo>
                  <a:pt x="1480224" y="1170435"/>
                </a:moveTo>
                <a:lnTo>
                  <a:pt x="1555036" y="1453352"/>
                </a:lnTo>
                <a:lnTo>
                  <a:pt x="1501766" y="1501766"/>
                </a:lnTo>
                <a:lnTo>
                  <a:pt x="1453352" y="1555036"/>
                </a:lnTo>
                <a:lnTo>
                  <a:pt x="1177912" y="1482201"/>
                </a:lnTo>
                <a:lnTo>
                  <a:pt x="1218899" y="1427390"/>
                </a:lnTo>
                <a:cubicBezTo>
                  <a:pt x="1292265" y="1338491"/>
                  <a:pt x="1374001" y="1256755"/>
                  <a:pt x="1462900" y="1183390"/>
                </a:cubicBezTo>
                <a:close/>
                <a:moveTo>
                  <a:pt x="3587975" y="1063798"/>
                </a:moveTo>
                <a:lnTo>
                  <a:pt x="3614265" y="1079769"/>
                </a:lnTo>
                <a:cubicBezTo>
                  <a:pt x="3757905" y="1176811"/>
                  <a:pt x="3886786" y="1294042"/>
                  <a:pt x="3996835" y="1427390"/>
                </a:cubicBezTo>
                <a:lnTo>
                  <a:pt x="4008810" y="1443403"/>
                </a:lnTo>
                <a:lnTo>
                  <a:pt x="3586648" y="1555036"/>
                </a:lnTo>
                <a:lnTo>
                  <a:pt x="3538234" y="1501766"/>
                </a:lnTo>
                <a:lnTo>
                  <a:pt x="3484965" y="1453352"/>
                </a:lnTo>
                <a:close/>
                <a:moveTo>
                  <a:pt x="2302788" y="800123"/>
                </a:moveTo>
                <a:lnTo>
                  <a:pt x="2218047" y="1112275"/>
                </a:lnTo>
                <a:lnTo>
                  <a:pt x="2091788" y="1144740"/>
                </a:lnTo>
                <a:lnTo>
                  <a:pt x="2077652" y="1149914"/>
                </a:lnTo>
                <a:lnTo>
                  <a:pt x="1861947" y="935622"/>
                </a:lnTo>
                <a:lnTo>
                  <a:pt x="1907226" y="913810"/>
                </a:lnTo>
                <a:cubicBezTo>
                  <a:pt x="2014900" y="868268"/>
                  <a:pt x="2127929" y="832904"/>
                  <a:pt x="2245104" y="808927"/>
                </a:cubicBezTo>
                <a:close/>
                <a:moveTo>
                  <a:pt x="2731367" y="778593"/>
                </a:moveTo>
                <a:lnTo>
                  <a:pt x="2791907" y="781650"/>
                </a:lnTo>
                <a:cubicBezTo>
                  <a:pt x="2912928" y="793941"/>
                  <a:pt x="3030405" y="818220"/>
                  <a:pt x="3143132" y="853282"/>
                </a:cubicBezTo>
                <a:lnTo>
                  <a:pt x="3229220" y="884790"/>
                </a:lnTo>
                <a:lnTo>
                  <a:pt x="2962348" y="1149914"/>
                </a:lnTo>
                <a:lnTo>
                  <a:pt x="2948212" y="1144740"/>
                </a:lnTo>
                <a:lnTo>
                  <a:pt x="2821953" y="1112275"/>
                </a:lnTo>
                <a:close/>
                <a:moveTo>
                  <a:pt x="3780000" y="337616"/>
                </a:moveTo>
                <a:lnTo>
                  <a:pt x="3587975" y="1063798"/>
                </a:lnTo>
                <a:lnTo>
                  <a:pt x="3465854" y="989607"/>
                </a:lnTo>
                <a:cubicBezTo>
                  <a:pt x="3414845" y="961897"/>
                  <a:pt x="3362346" y="936581"/>
                  <a:pt x="3308508" y="913810"/>
                </a:cubicBezTo>
                <a:lnTo>
                  <a:pt x="3229220" y="884790"/>
                </a:lnTo>
                <a:close/>
                <a:moveTo>
                  <a:pt x="1260000" y="337616"/>
                </a:moveTo>
                <a:lnTo>
                  <a:pt x="1861947" y="935622"/>
                </a:lnTo>
                <a:lnTo>
                  <a:pt x="1749880" y="989607"/>
                </a:lnTo>
                <a:cubicBezTo>
                  <a:pt x="1698871" y="1017317"/>
                  <a:pt x="1649350" y="1047422"/>
                  <a:pt x="1601470" y="1079769"/>
                </a:cubicBezTo>
                <a:lnTo>
                  <a:pt x="1480224" y="1170435"/>
                </a:lnTo>
                <a:close/>
                <a:moveTo>
                  <a:pt x="2520000" y="0"/>
                </a:moveTo>
                <a:lnTo>
                  <a:pt x="2731367" y="778593"/>
                </a:lnTo>
                <a:lnTo>
                  <a:pt x="2607867" y="772357"/>
                </a:lnTo>
                <a:cubicBezTo>
                  <a:pt x="2545735" y="772357"/>
                  <a:pt x="2484338" y="775505"/>
                  <a:pt x="2423828" y="781650"/>
                </a:cubicBezTo>
                <a:lnTo>
                  <a:pt x="2302788" y="800123"/>
                </a:lnTo>
                <a:close/>
              </a:path>
            </a:pathLst>
          </a:custGeom>
          <a:gradFill>
            <a:gsLst>
              <a:gs pos="0">
                <a:schemeClr val="tx1"/>
              </a:gs>
              <a:gs pos="100000">
                <a:srgbClr val="7030A0"/>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8" name="Graphic 17" descr="List with solid fill">
            <a:extLst>
              <a:ext uri="{FF2B5EF4-FFF2-40B4-BE49-F238E27FC236}">
                <a16:creationId xmlns:a16="http://schemas.microsoft.com/office/drawing/2014/main" id="{F34EDE53-9F0B-42B8-B834-1BE0FBB0A8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7497" y="1700422"/>
            <a:ext cx="914400" cy="914400"/>
          </a:xfrm>
          <a:prstGeom prst="rect">
            <a:avLst/>
          </a:prstGeom>
        </p:spPr>
      </p:pic>
      <p:pic>
        <p:nvPicPr>
          <p:cNvPr id="19" name="Graphic 18" descr="Chevron arrows with solid fill">
            <a:extLst>
              <a:ext uri="{FF2B5EF4-FFF2-40B4-BE49-F238E27FC236}">
                <a16:creationId xmlns:a16="http://schemas.microsoft.com/office/drawing/2014/main" id="{8EAAC067-04B5-476B-B270-30326A88B8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03799" y="4105923"/>
            <a:ext cx="914400" cy="914400"/>
          </a:xfrm>
          <a:prstGeom prst="rect">
            <a:avLst/>
          </a:prstGeom>
        </p:spPr>
      </p:pic>
      <p:pic>
        <p:nvPicPr>
          <p:cNvPr id="20" name="Graphic 19" descr="Gauge with solid fill">
            <a:extLst>
              <a:ext uri="{FF2B5EF4-FFF2-40B4-BE49-F238E27FC236}">
                <a16:creationId xmlns:a16="http://schemas.microsoft.com/office/drawing/2014/main" id="{20B754B9-D5CF-4F54-8197-C9BAE1A03A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20242" y="1647895"/>
            <a:ext cx="914400" cy="914400"/>
          </a:xfrm>
          <a:prstGeom prst="rect">
            <a:avLst/>
          </a:prstGeom>
        </p:spPr>
      </p:pic>
      <p:pic>
        <p:nvPicPr>
          <p:cNvPr id="21" name="Graphic 24">
            <a:extLst>
              <a:ext uri="{FF2B5EF4-FFF2-40B4-BE49-F238E27FC236}">
                <a16:creationId xmlns:a16="http://schemas.microsoft.com/office/drawing/2014/main" id="{09F2B1A8-3EB4-4EE7-9FE8-74B3980FE146}"/>
              </a:ext>
            </a:extLst>
          </p:cNvPr>
          <p:cNvPicPr>
            <a:picLocks noChangeAspect="1"/>
          </p:cNvPicPr>
          <p:nvPr/>
        </p:nvPicPr>
        <p:blipFill>
          <a:blip r:embed="rId9">
            <a:extLst>
              <a:ext uri="{BEBA8EAE-BF5A-486C-A8C5-ECC9F3942E4B}">
                <a14:imgProps xmlns:a14="http://schemas.microsoft.com/office/drawing/2010/main">
                  <a14:imgLayer r:embed="rId10">
                    <a14:imgEffect>
                      <a14:artisticMarker/>
                    </a14:imgEffect>
                  </a14:imgLayer>
                </a14:imgProps>
              </a:ext>
              <a:ext uri="{28A0092B-C50C-407E-A947-70E740481C1C}">
                <a14:useLocalDpi xmlns:a14="http://schemas.microsoft.com/office/drawing/2010/main" val="0"/>
              </a:ext>
            </a:extLst>
          </a:blip>
          <a:stretch>
            <a:fillRect/>
          </a:stretch>
        </p:blipFill>
        <p:spPr>
          <a:xfrm>
            <a:off x="7645680" y="4143527"/>
            <a:ext cx="914400" cy="914400"/>
          </a:xfrm>
          <a:prstGeom prst="rect">
            <a:avLst/>
          </a:prstGeom>
          <a:solidFill>
            <a:schemeClr val="bg1"/>
          </a:solidFill>
        </p:spPr>
      </p:pic>
      <p:sp>
        <p:nvSpPr>
          <p:cNvPr id="33" name="TextBox 32">
            <a:extLst>
              <a:ext uri="{FF2B5EF4-FFF2-40B4-BE49-F238E27FC236}">
                <a16:creationId xmlns:a16="http://schemas.microsoft.com/office/drawing/2014/main" id="{A9B1526F-39C2-485B-AEA3-EDBFC3AB1C3E}"/>
              </a:ext>
            </a:extLst>
          </p:cNvPr>
          <p:cNvSpPr txBox="1"/>
          <p:nvPr/>
        </p:nvSpPr>
        <p:spPr>
          <a:xfrm>
            <a:off x="805355" y="153889"/>
            <a:ext cx="1740309" cy="830997"/>
          </a:xfrm>
          <a:prstGeom prst="rect">
            <a:avLst/>
          </a:prstGeom>
          <a:noFill/>
        </p:spPr>
        <p:txBody>
          <a:bodyPr wrap="square" rtlCol="0">
            <a:spAutoFit/>
          </a:bodyPr>
          <a:lstStyle/>
          <a:p>
            <a:pPr algn="ctr"/>
            <a:r>
              <a:rPr lang="en-US" sz="2400" dirty="0">
                <a:latin typeface="Cooper Black" panose="0208090404030B020404" pitchFamily="18" charset="0"/>
              </a:rPr>
              <a:t>Project</a:t>
            </a:r>
          </a:p>
          <a:p>
            <a:pPr algn="ctr"/>
            <a:r>
              <a:rPr lang="en-US" sz="2400" dirty="0">
                <a:latin typeface="Cooper Black" panose="0208090404030B020404" pitchFamily="18" charset="0"/>
              </a:rPr>
              <a:t>Summary</a:t>
            </a:r>
          </a:p>
        </p:txBody>
      </p:sp>
      <p:sp>
        <p:nvSpPr>
          <p:cNvPr id="34" name="TextBox 33">
            <a:extLst>
              <a:ext uri="{FF2B5EF4-FFF2-40B4-BE49-F238E27FC236}">
                <a16:creationId xmlns:a16="http://schemas.microsoft.com/office/drawing/2014/main" id="{E7EC1DC3-F57A-486A-9E9F-57B234127345}"/>
              </a:ext>
            </a:extLst>
          </p:cNvPr>
          <p:cNvSpPr txBox="1"/>
          <p:nvPr/>
        </p:nvSpPr>
        <p:spPr>
          <a:xfrm>
            <a:off x="2462840" y="5776404"/>
            <a:ext cx="2525028" cy="400110"/>
          </a:xfrm>
          <a:prstGeom prst="rect">
            <a:avLst/>
          </a:prstGeom>
          <a:noFill/>
        </p:spPr>
        <p:txBody>
          <a:bodyPr wrap="square" rtlCol="0">
            <a:spAutoFit/>
          </a:bodyPr>
          <a:lstStyle/>
          <a:p>
            <a:r>
              <a:rPr lang="en-US" sz="2000" dirty="0">
                <a:latin typeface="Cooper Black" panose="0208090404030B020404" pitchFamily="18" charset="0"/>
              </a:rPr>
              <a:t>Charts &amp; Insights</a:t>
            </a:r>
          </a:p>
        </p:txBody>
      </p:sp>
      <p:sp>
        <p:nvSpPr>
          <p:cNvPr id="36" name="TextBox 35">
            <a:extLst>
              <a:ext uri="{FF2B5EF4-FFF2-40B4-BE49-F238E27FC236}">
                <a16:creationId xmlns:a16="http://schemas.microsoft.com/office/drawing/2014/main" id="{5B06D107-6E39-4925-A0E5-676EA40733FD}"/>
              </a:ext>
            </a:extLst>
          </p:cNvPr>
          <p:cNvSpPr txBox="1"/>
          <p:nvPr/>
        </p:nvSpPr>
        <p:spPr>
          <a:xfrm>
            <a:off x="4872982" y="201114"/>
            <a:ext cx="2153265" cy="400110"/>
          </a:xfrm>
          <a:prstGeom prst="rect">
            <a:avLst/>
          </a:prstGeom>
          <a:noFill/>
        </p:spPr>
        <p:txBody>
          <a:bodyPr wrap="square" rtlCol="0">
            <a:spAutoFit/>
          </a:bodyPr>
          <a:lstStyle/>
          <a:p>
            <a:pPr algn="ctr"/>
            <a:r>
              <a:rPr lang="en-US" sz="2000" dirty="0">
                <a:latin typeface="Cooper Black" panose="0208090404030B020404" pitchFamily="18" charset="0"/>
              </a:rPr>
              <a:t>Data Model</a:t>
            </a:r>
          </a:p>
        </p:txBody>
      </p:sp>
      <p:sp>
        <p:nvSpPr>
          <p:cNvPr id="37" name="TextBox 36">
            <a:extLst>
              <a:ext uri="{FF2B5EF4-FFF2-40B4-BE49-F238E27FC236}">
                <a16:creationId xmlns:a16="http://schemas.microsoft.com/office/drawing/2014/main" id="{74F4AD1B-5492-4749-9641-94222C2037CD}"/>
              </a:ext>
            </a:extLst>
          </p:cNvPr>
          <p:cNvSpPr txBox="1"/>
          <p:nvPr/>
        </p:nvSpPr>
        <p:spPr>
          <a:xfrm>
            <a:off x="7026247" y="5776404"/>
            <a:ext cx="2153265" cy="400110"/>
          </a:xfrm>
          <a:prstGeom prst="rect">
            <a:avLst/>
          </a:prstGeom>
          <a:noFill/>
        </p:spPr>
        <p:txBody>
          <a:bodyPr wrap="square" rtlCol="0">
            <a:spAutoFit/>
          </a:bodyPr>
          <a:lstStyle/>
          <a:p>
            <a:pPr algn="ctr"/>
            <a:r>
              <a:rPr lang="en-US" sz="2000" dirty="0">
                <a:latin typeface="Cooper Black" panose="0208090404030B020404" pitchFamily="18" charset="0"/>
              </a:rPr>
              <a:t>Dashboard</a:t>
            </a:r>
          </a:p>
        </p:txBody>
      </p:sp>
    </p:spTree>
    <p:extLst>
      <p:ext uri="{BB962C8B-B14F-4D97-AF65-F5344CB8AC3E}">
        <p14:creationId xmlns:p14="http://schemas.microsoft.com/office/powerpoint/2010/main" val="1734424409"/>
      </p:ext>
    </p:extLst>
  </p:cSld>
  <p:clrMapOvr>
    <a:masterClrMapping/>
  </p:clrMapOvr>
  <mc:AlternateContent xmlns:mc="http://schemas.openxmlformats.org/markup-compatibility/2006" xmlns:p14="http://schemas.microsoft.com/office/powerpoint/2010/main">
    <mc:Choice Requires="p14">
      <p:transition spd="slow" p14:dur="5250">
        <p:push dir="u"/>
        <p:sndAc>
          <p:stSnd>
            <p:snd r:embed="rId2" name="camera.wav"/>
          </p:stSnd>
        </p:sndAc>
      </p:transition>
    </mc:Choice>
    <mc:Fallback xmlns="">
      <p:transition spd="slow">
        <p:push dir="u"/>
        <p:sndAc>
          <p:stSnd>
            <p:snd r:embed="rId14" name="camera.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afterEffect">
                                  <p:stCondLst>
                                    <p:cond delay="0"/>
                                  </p:stCondLst>
                                  <p:childTnLst>
                                    <p:animRot by="21600000">
                                      <p:cBhvr>
                                        <p:cTn id="6" dur="3000" fill="hold"/>
                                        <p:tgtEl>
                                          <p:spTgt spid="11"/>
                                        </p:tgtEl>
                                        <p:attrNameLst>
                                          <p:attrName>r</p:attrName>
                                        </p:attrNameLst>
                                      </p:cBhvr>
                                    </p:animRot>
                                  </p:childTnLst>
                                </p:cTn>
                              </p:par>
                            </p:childTnLst>
                          </p:cTn>
                        </p:par>
                        <p:par>
                          <p:cTn id="7" fill="hold">
                            <p:stCondLst>
                              <p:cond delay="3000"/>
                            </p:stCondLst>
                            <p:childTnLst>
                              <p:par>
                                <p:cTn id="8" presetID="42" presetClass="entr" presetSubtype="0" fill="hold" nodeType="after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1000"/>
                                        <p:tgtEl>
                                          <p:spTgt spid="18"/>
                                        </p:tgtEl>
                                      </p:cBhvr>
                                    </p:animEffect>
                                    <p:anim calcmode="lin" valueType="num">
                                      <p:cBhvr>
                                        <p:cTn id="11" dur="1000" fill="hold"/>
                                        <p:tgtEl>
                                          <p:spTgt spid="18"/>
                                        </p:tgtEl>
                                        <p:attrNameLst>
                                          <p:attrName>ppt_x</p:attrName>
                                        </p:attrNameLst>
                                      </p:cBhvr>
                                      <p:tavLst>
                                        <p:tav tm="0">
                                          <p:val>
                                            <p:strVal val="#ppt_x"/>
                                          </p:val>
                                        </p:tav>
                                        <p:tav tm="100000">
                                          <p:val>
                                            <p:strVal val="#ppt_x"/>
                                          </p:val>
                                        </p:tav>
                                      </p:tavLst>
                                    </p:anim>
                                    <p:anim calcmode="lin" valueType="num">
                                      <p:cBhvr>
                                        <p:cTn id="12" dur="1000" fill="hold"/>
                                        <p:tgtEl>
                                          <p:spTgt spid="18"/>
                                        </p:tgtEl>
                                        <p:attrNameLst>
                                          <p:attrName>ppt_y</p:attrName>
                                        </p:attrNameLst>
                                      </p:cBhvr>
                                      <p:tavLst>
                                        <p:tav tm="0">
                                          <p:val>
                                            <p:strVal val="#ppt_y+.1"/>
                                          </p:val>
                                        </p:tav>
                                        <p:tav tm="100000">
                                          <p:val>
                                            <p:strVal val="#ppt_y"/>
                                          </p:val>
                                        </p:tav>
                                      </p:tavLst>
                                    </p:anim>
                                  </p:childTnLst>
                                </p:cTn>
                              </p:par>
                            </p:childTnLst>
                          </p:cTn>
                        </p:par>
                        <p:par>
                          <p:cTn id="13" fill="hold">
                            <p:stCondLst>
                              <p:cond delay="4000"/>
                            </p:stCondLst>
                            <p:childTnLst>
                              <p:par>
                                <p:cTn id="14" presetID="47"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1000"/>
                                        <p:tgtEl>
                                          <p:spTgt spid="33"/>
                                        </p:tgtEl>
                                      </p:cBhvr>
                                    </p:animEffect>
                                    <p:anim calcmode="lin" valueType="num">
                                      <p:cBhvr>
                                        <p:cTn id="17" dur="1000" fill="hold"/>
                                        <p:tgtEl>
                                          <p:spTgt spid="33"/>
                                        </p:tgtEl>
                                        <p:attrNameLst>
                                          <p:attrName>ppt_x</p:attrName>
                                        </p:attrNameLst>
                                      </p:cBhvr>
                                      <p:tavLst>
                                        <p:tav tm="0">
                                          <p:val>
                                            <p:strVal val="#ppt_x"/>
                                          </p:val>
                                        </p:tav>
                                        <p:tav tm="100000">
                                          <p:val>
                                            <p:strVal val="#ppt_x"/>
                                          </p:val>
                                        </p:tav>
                                      </p:tavLst>
                                    </p:anim>
                                    <p:anim calcmode="lin" valueType="num">
                                      <p:cBhvr>
                                        <p:cTn id="18" dur="1000" fill="hold"/>
                                        <p:tgtEl>
                                          <p:spTgt spid="33"/>
                                        </p:tgtEl>
                                        <p:attrNameLst>
                                          <p:attrName>ppt_y</p:attrName>
                                        </p:attrNameLst>
                                      </p:cBhvr>
                                      <p:tavLst>
                                        <p:tav tm="0">
                                          <p:val>
                                            <p:strVal val="#ppt_y-.1"/>
                                          </p:val>
                                        </p:tav>
                                        <p:tav tm="100000">
                                          <p:val>
                                            <p:strVal val="#ppt_y"/>
                                          </p:val>
                                        </p:tav>
                                      </p:tavLst>
                                    </p:anim>
                                  </p:childTnLst>
                                </p:cTn>
                              </p:par>
                            </p:childTnLst>
                          </p:cTn>
                        </p:par>
                        <p:par>
                          <p:cTn id="19" fill="hold">
                            <p:stCondLst>
                              <p:cond delay="5000"/>
                            </p:stCondLst>
                            <p:childTnLst>
                              <p:par>
                                <p:cTn id="20" presetID="8" presetClass="emph" presetSubtype="0" repeatCount="indefinite" fill="hold" grpId="0" nodeType="afterEffect">
                                  <p:stCondLst>
                                    <p:cond delay="0"/>
                                  </p:stCondLst>
                                  <p:childTnLst>
                                    <p:animRot by="-21600000">
                                      <p:cBhvr>
                                        <p:cTn id="21" dur="3000" fill="hold"/>
                                        <p:tgtEl>
                                          <p:spTgt spid="12"/>
                                        </p:tgtEl>
                                        <p:attrNameLst>
                                          <p:attrName>r</p:attrName>
                                        </p:attrNameLst>
                                      </p:cBhvr>
                                    </p:animRot>
                                  </p:childTnLst>
                                </p:cTn>
                              </p:par>
                            </p:childTnLst>
                          </p:cTn>
                        </p:par>
                        <p:par>
                          <p:cTn id="22" fill="hold">
                            <p:stCondLst>
                              <p:cond delay="8000"/>
                            </p:stCondLst>
                            <p:childTnLst>
                              <p:par>
                                <p:cTn id="23" presetID="2" presetClass="entr" presetSubtype="4"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1000" fill="hold"/>
                                        <p:tgtEl>
                                          <p:spTgt spid="19"/>
                                        </p:tgtEl>
                                        <p:attrNameLst>
                                          <p:attrName>ppt_x</p:attrName>
                                        </p:attrNameLst>
                                      </p:cBhvr>
                                      <p:tavLst>
                                        <p:tav tm="0">
                                          <p:val>
                                            <p:strVal val="#ppt_x"/>
                                          </p:val>
                                        </p:tav>
                                        <p:tav tm="100000">
                                          <p:val>
                                            <p:strVal val="#ppt_x"/>
                                          </p:val>
                                        </p:tav>
                                      </p:tavLst>
                                    </p:anim>
                                    <p:anim calcmode="lin" valueType="num">
                                      <p:cBhvr additive="base">
                                        <p:cTn id="26" dur="1000" fill="hold"/>
                                        <p:tgtEl>
                                          <p:spTgt spid="19"/>
                                        </p:tgtEl>
                                        <p:attrNameLst>
                                          <p:attrName>ppt_y</p:attrName>
                                        </p:attrNameLst>
                                      </p:cBhvr>
                                      <p:tavLst>
                                        <p:tav tm="0">
                                          <p:val>
                                            <p:strVal val="1+#ppt_h/2"/>
                                          </p:val>
                                        </p:tav>
                                        <p:tav tm="100000">
                                          <p:val>
                                            <p:strVal val="#ppt_y"/>
                                          </p:val>
                                        </p:tav>
                                      </p:tavLst>
                                    </p:anim>
                                  </p:childTnLst>
                                </p:cTn>
                              </p:par>
                            </p:childTnLst>
                          </p:cTn>
                        </p:par>
                        <p:par>
                          <p:cTn id="27" fill="hold">
                            <p:stCondLst>
                              <p:cond delay="9000"/>
                            </p:stCondLst>
                            <p:childTnLst>
                              <p:par>
                                <p:cTn id="28" presetID="42"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fade">
                                      <p:cBhvr>
                                        <p:cTn id="30" dur="1000"/>
                                        <p:tgtEl>
                                          <p:spTgt spid="34"/>
                                        </p:tgtEl>
                                      </p:cBhvr>
                                    </p:animEffect>
                                    <p:anim calcmode="lin" valueType="num">
                                      <p:cBhvr>
                                        <p:cTn id="31" dur="1000" fill="hold"/>
                                        <p:tgtEl>
                                          <p:spTgt spid="34"/>
                                        </p:tgtEl>
                                        <p:attrNameLst>
                                          <p:attrName>ppt_x</p:attrName>
                                        </p:attrNameLst>
                                      </p:cBhvr>
                                      <p:tavLst>
                                        <p:tav tm="0">
                                          <p:val>
                                            <p:strVal val="#ppt_x"/>
                                          </p:val>
                                        </p:tav>
                                        <p:tav tm="100000">
                                          <p:val>
                                            <p:strVal val="#ppt_x"/>
                                          </p:val>
                                        </p:tav>
                                      </p:tavLst>
                                    </p:anim>
                                    <p:anim calcmode="lin" valueType="num">
                                      <p:cBhvr>
                                        <p:cTn id="32" dur="1000" fill="hold"/>
                                        <p:tgtEl>
                                          <p:spTgt spid="34"/>
                                        </p:tgtEl>
                                        <p:attrNameLst>
                                          <p:attrName>ppt_y</p:attrName>
                                        </p:attrNameLst>
                                      </p:cBhvr>
                                      <p:tavLst>
                                        <p:tav tm="0">
                                          <p:val>
                                            <p:strVal val="#ppt_y+.1"/>
                                          </p:val>
                                        </p:tav>
                                        <p:tav tm="100000">
                                          <p:val>
                                            <p:strVal val="#ppt_y"/>
                                          </p:val>
                                        </p:tav>
                                      </p:tavLst>
                                    </p:anim>
                                  </p:childTnLst>
                                </p:cTn>
                              </p:par>
                            </p:childTnLst>
                          </p:cTn>
                        </p:par>
                        <p:par>
                          <p:cTn id="33" fill="hold">
                            <p:stCondLst>
                              <p:cond delay="10000"/>
                            </p:stCondLst>
                            <p:childTnLst>
                              <p:par>
                                <p:cTn id="34" presetID="8" presetClass="emph" presetSubtype="0" repeatCount="indefinite" fill="hold" grpId="0" nodeType="afterEffect">
                                  <p:stCondLst>
                                    <p:cond delay="0"/>
                                  </p:stCondLst>
                                  <p:childTnLst>
                                    <p:animRot by="21600000">
                                      <p:cBhvr>
                                        <p:cTn id="35" dur="3000" fill="hold"/>
                                        <p:tgtEl>
                                          <p:spTgt spid="15"/>
                                        </p:tgtEl>
                                        <p:attrNameLst>
                                          <p:attrName>r</p:attrName>
                                        </p:attrNameLst>
                                      </p:cBhvr>
                                    </p:animRot>
                                  </p:childTnLst>
                                </p:cTn>
                              </p:par>
                            </p:childTnLst>
                          </p:cTn>
                        </p:par>
                        <p:par>
                          <p:cTn id="36" fill="hold">
                            <p:stCondLst>
                              <p:cond delay="13000"/>
                            </p:stCondLst>
                            <p:childTnLst>
                              <p:par>
                                <p:cTn id="37" presetID="2" presetClass="entr" presetSubtype="4"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1000" fill="hold"/>
                                        <p:tgtEl>
                                          <p:spTgt spid="20"/>
                                        </p:tgtEl>
                                        <p:attrNameLst>
                                          <p:attrName>ppt_x</p:attrName>
                                        </p:attrNameLst>
                                      </p:cBhvr>
                                      <p:tavLst>
                                        <p:tav tm="0">
                                          <p:val>
                                            <p:strVal val="#ppt_x"/>
                                          </p:val>
                                        </p:tav>
                                        <p:tav tm="100000">
                                          <p:val>
                                            <p:strVal val="#ppt_x"/>
                                          </p:val>
                                        </p:tav>
                                      </p:tavLst>
                                    </p:anim>
                                    <p:anim calcmode="lin" valueType="num">
                                      <p:cBhvr additive="base">
                                        <p:cTn id="40" dur="1000" fill="hold"/>
                                        <p:tgtEl>
                                          <p:spTgt spid="20"/>
                                        </p:tgtEl>
                                        <p:attrNameLst>
                                          <p:attrName>ppt_y</p:attrName>
                                        </p:attrNameLst>
                                      </p:cBhvr>
                                      <p:tavLst>
                                        <p:tav tm="0">
                                          <p:val>
                                            <p:strVal val="1+#ppt_h/2"/>
                                          </p:val>
                                        </p:tav>
                                        <p:tav tm="100000">
                                          <p:val>
                                            <p:strVal val="#ppt_y"/>
                                          </p:val>
                                        </p:tav>
                                      </p:tavLst>
                                    </p:anim>
                                  </p:childTnLst>
                                </p:cTn>
                              </p:par>
                            </p:childTnLst>
                          </p:cTn>
                        </p:par>
                        <p:par>
                          <p:cTn id="41" fill="hold">
                            <p:stCondLst>
                              <p:cond delay="14000"/>
                            </p:stCondLst>
                            <p:childTnLst>
                              <p:par>
                                <p:cTn id="42" presetID="47"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anim calcmode="lin" valueType="num">
                                      <p:cBhvr>
                                        <p:cTn id="45" dur="1000" fill="hold"/>
                                        <p:tgtEl>
                                          <p:spTgt spid="36"/>
                                        </p:tgtEl>
                                        <p:attrNameLst>
                                          <p:attrName>ppt_x</p:attrName>
                                        </p:attrNameLst>
                                      </p:cBhvr>
                                      <p:tavLst>
                                        <p:tav tm="0">
                                          <p:val>
                                            <p:strVal val="#ppt_x"/>
                                          </p:val>
                                        </p:tav>
                                        <p:tav tm="100000">
                                          <p:val>
                                            <p:strVal val="#ppt_x"/>
                                          </p:val>
                                        </p:tav>
                                      </p:tavLst>
                                    </p:anim>
                                    <p:anim calcmode="lin" valueType="num">
                                      <p:cBhvr>
                                        <p:cTn id="46" dur="1000" fill="hold"/>
                                        <p:tgtEl>
                                          <p:spTgt spid="36"/>
                                        </p:tgtEl>
                                        <p:attrNameLst>
                                          <p:attrName>ppt_y</p:attrName>
                                        </p:attrNameLst>
                                      </p:cBhvr>
                                      <p:tavLst>
                                        <p:tav tm="0">
                                          <p:val>
                                            <p:strVal val="#ppt_y-.1"/>
                                          </p:val>
                                        </p:tav>
                                        <p:tav tm="100000">
                                          <p:val>
                                            <p:strVal val="#ppt_y"/>
                                          </p:val>
                                        </p:tav>
                                      </p:tavLst>
                                    </p:anim>
                                  </p:childTnLst>
                                </p:cTn>
                              </p:par>
                            </p:childTnLst>
                          </p:cTn>
                        </p:par>
                        <p:par>
                          <p:cTn id="47" fill="hold">
                            <p:stCondLst>
                              <p:cond delay="15000"/>
                            </p:stCondLst>
                            <p:childTnLst>
                              <p:par>
                                <p:cTn id="48" presetID="8" presetClass="emph" presetSubtype="0" repeatCount="indefinite" fill="hold" grpId="0" nodeType="afterEffect">
                                  <p:stCondLst>
                                    <p:cond delay="0"/>
                                  </p:stCondLst>
                                  <p:childTnLst>
                                    <p:animRot by="-21600000">
                                      <p:cBhvr>
                                        <p:cTn id="49" dur="3000" fill="hold"/>
                                        <p:tgtEl>
                                          <p:spTgt spid="16"/>
                                        </p:tgtEl>
                                        <p:attrNameLst>
                                          <p:attrName>r</p:attrName>
                                        </p:attrNameLst>
                                      </p:cBhvr>
                                    </p:animRot>
                                  </p:childTnLst>
                                </p:cTn>
                              </p:par>
                            </p:childTnLst>
                          </p:cTn>
                        </p:par>
                        <p:par>
                          <p:cTn id="50" fill="hold">
                            <p:stCondLst>
                              <p:cond delay="18000"/>
                            </p:stCondLst>
                            <p:childTnLst>
                              <p:par>
                                <p:cTn id="51" presetID="42" presetClass="entr" presetSubtype="0"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1000"/>
                                        <p:tgtEl>
                                          <p:spTgt spid="21"/>
                                        </p:tgtEl>
                                      </p:cBhvr>
                                    </p:animEffect>
                                    <p:anim calcmode="lin" valueType="num">
                                      <p:cBhvr>
                                        <p:cTn id="54" dur="1000" fill="hold"/>
                                        <p:tgtEl>
                                          <p:spTgt spid="21"/>
                                        </p:tgtEl>
                                        <p:attrNameLst>
                                          <p:attrName>ppt_x</p:attrName>
                                        </p:attrNameLst>
                                      </p:cBhvr>
                                      <p:tavLst>
                                        <p:tav tm="0">
                                          <p:val>
                                            <p:strVal val="#ppt_x"/>
                                          </p:val>
                                        </p:tav>
                                        <p:tav tm="100000">
                                          <p:val>
                                            <p:strVal val="#ppt_x"/>
                                          </p:val>
                                        </p:tav>
                                      </p:tavLst>
                                    </p:anim>
                                    <p:anim calcmode="lin" valueType="num">
                                      <p:cBhvr>
                                        <p:cTn id="55" dur="1000" fill="hold"/>
                                        <p:tgtEl>
                                          <p:spTgt spid="21"/>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1000"/>
                                        <p:tgtEl>
                                          <p:spTgt spid="37"/>
                                        </p:tgtEl>
                                      </p:cBhvr>
                                    </p:animEffect>
                                    <p:anim calcmode="lin" valueType="num">
                                      <p:cBhvr>
                                        <p:cTn id="59" dur="1000" fill="hold"/>
                                        <p:tgtEl>
                                          <p:spTgt spid="37"/>
                                        </p:tgtEl>
                                        <p:attrNameLst>
                                          <p:attrName>ppt_x</p:attrName>
                                        </p:attrNameLst>
                                      </p:cBhvr>
                                      <p:tavLst>
                                        <p:tav tm="0">
                                          <p:val>
                                            <p:strVal val="#ppt_x"/>
                                          </p:val>
                                        </p:tav>
                                        <p:tav tm="100000">
                                          <p:val>
                                            <p:strVal val="#ppt_x"/>
                                          </p:val>
                                        </p:tav>
                                      </p:tavLst>
                                    </p:anim>
                                    <p:anim calcmode="lin" valueType="num">
                                      <p:cBhvr>
                                        <p:cTn id="6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5" grpId="0" animBg="1"/>
      <p:bldP spid="16" grpId="0" animBg="1"/>
      <p:bldP spid="33" grpId="0"/>
      <p:bldP spid="34" grpId="0"/>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2FABFCE7-36C7-9690-08C2-CF4B66494EC6}"/>
              </a:ext>
            </a:extLst>
          </p:cNvPr>
          <p:cNvSpPr txBox="1">
            <a:spLocks/>
          </p:cNvSpPr>
          <p:nvPr/>
        </p:nvSpPr>
        <p:spPr>
          <a:xfrm>
            <a:off x="606856" y="201961"/>
            <a:ext cx="5614470" cy="666395"/>
          </a:xfrm>
          <a:prstGeom prst="rect">
            <a:avLst/>
          </a:prstGeom>
          <a:solidFill>
            <a:srgbClr val="00B0F0"/>
          </a:solidFill>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IN" sz="3200">
                <a:solidFill>
                  <a:schemeClr val="bg1"/>
                </a:solidFill>
                <a:latin typeface="Cooper Black" panose="0208090404030B020404" pitchFamily="18" charset="0"/>
              </a:rPr>
              <a:t>Project Summary</a:t>
            </a:r>
            <a:endParaRPr lang="en-IN" sz="3200" dirty="0">
              <a:solidFill>
                <a:schemeClr val="bg1"/>
              </a:solidFill>
              <a:latin typeface="Cooper Black" panose="0208090404030B020404" pitchFamily="18" charset="0"/>
            </a:endParaRPr>
          </a:p>
        </p:txBody>
      </p:sp>
      <p:sp>
        <p:nvSpPr>
          <p:cNvPr id="3" name="Flowchart: Preparation 2">
            <a:extLst>
              <a:ext uri="{FF2B5EF4-FFF2-40B4-BE49-F238E27FC236}">
                <a16:creationId xmlns:a16="http://schemas.microsoft.com/office/drawing/2014/main" id="{BE09368A-80CE-54F2-8746-4E9D13BF8D6C}"/>
              </a:ext>
            </a:extLst>
          </p:cNvPr>
          <p:cNvSpPr/>
          <p:nvPr/>
        </p:nvSpPr>
        <p:spPr>
          <a:xfrm>
            <a:off x="8447297" y="1006316"/>
            <a:ext cx="1926455" cy="1484789"/>
          </a:xfrm>
          <a:prstGeom prst="flowChartPrepa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bg1"/>
                </a:solidFill>
              </a:rPr>
              <a:t>Extract the Data</a:t>
            </a:r>
            <a:br>
              <a:rPr lang="en-IN" sz="1600" b="1" i="1" dirty="0">
                <a:solidFill>
                  <a:schemeClr val="bg1"/>
                </a:solidFill>
              </a:rPr>
            </a:br>
            <a:endParaRPr lang="en-IN" sz="1600" b="1" i="1" dirty="0">
              <a:solidFill>
                <a:schemeClr val="bg1"/>
              </a:solidFill>
            </a:endParaRPr>
          </a:p>
        </p:txBody>
      </p:sp>
      <p:sp>
        <p:nvSpPr>
          <p:cNvPr id="4" name="TextBox 3">
            <a:extLst>
              <a:ext uri="{FF2B5EF4-FFF2-40B4-BE49-F238E27FC236}">
                <a16:creationId xmlns:a16="http://schemas.microsoft.com/office/drawing/2014/main" id="{BB0A864F-405D-8E91-9DD1-C2214F2A6FB2}"/>
              </a:ext>
            </a:extLst>
          </p:cNvPr>
          <p:cNvSpPr txBox="1"/>
          <p:nvPr/>
        </p:nvSpPr>
        <p:spPr>
          <a:xfrm>
            <a:off x="8729805" y="2820233"/>
            <a:ext cx="1544320" cy="861774"/>
          </a:xfrm>
          <a:prstGeom prst="rect">
            <a:avLst/>
          </a:prstGeom>
          <a:noFill/>
        </p:spPr>
        <p:txBody>
          <a:bodyPr wrap="square" rtlCol="0">
            <a:spAutoFit/>
          </a:bodyPr>
          <a:lstStyle/>
          <a:p>
            <a:pPr algn="ctr"/>
            <a:r>
              <a:rPr lang="en-US" sz="2500" b="1" i="1" dirty="0">
                <a:solidFill>
                  <a:srgbClr val="00B0F0"/>
                </a:solidFill>
              </a:rPr>
              <a:t>Project Pipeline</a:t>
            </a:r>
            <a:endParaRPr lang="en-IN" sz="2500" b="1" i="1" dirty="0">
              <a:solidFill>
                <a:srgbClr val="00B0F0"/>
              </a:solidFill>
            </a:endParaRPr>
          </a:p>
        </p:txBody>
      </p:sp>
      <p:sp>
        <p:nvSpPr>
          <p:cNvPr id="5" name="Flowchart: Preparation 4">
            <a:extLst>
              <a:ext uri="{FF2B5EF4-FFF2-40B4-BE49-F238E27FC236}">
                <a16:creationId xmlns:a16="http://schemas.microsoft.com/office/drawing/2014/main" id="{B094DA00-AD7E-BEAC-6EDD-B50D42E4A032}"/>
              </a:ext>
            </a:extLst>
          </p:cNvPr>
          <p:cNvSpPr/>
          <p:nvPr/>
        </p:nvSpPr>
        <p:spPr>
          <a:xfrm>
            <a:off x="6925879" y="1766331"/>
            <a:ext cx="1926456" cy="1484789"/>
          </a:xfrm>
          <a:prstGeom prst="flowChartPrepa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bg1"/>
                </a:solidFill>
              </a:rPr>
              <a:t>Create Dashboard</a:t>
            </a:r>
            <a:br>
              <a:rPr lang="en-IN" sz="1700" b="1" i="1" dirty="0">
                <a:solidFill>
                  <a:schemeClr val="bg1"/>
                </a:solidFill>
              </a:rPr>
            </a:br>
            <a:endParaRPr lang="en-IN" sz="1700" b="1" i="1" dirty="0">
              <a:solidFill>
                <a:schemeClr val="bg1"/>
              </a:solidFill>
            </a:endParaRPr>
          </a:p>
        </p:txBody>
      </p:sp>
      <p:sp>
        <p:nvSpPr>
          <p:cNvPr id="6" name="Flowchart: Preparation 5">
            <a:extLst>
              <a:ext uri="{FF2B5EF4-FFF2-40B4-BE49-F238E27FC236}">
                <a16:creationId xmlns:a16="http://schemas.microsoft.com/office/drawing/2014/main" id="{35B1A34B-F62B-ACA8-EC11-7AF023DDEB9D}"/>
              </a:ext>
            </a:extLst>
          </p:cNvPr>
          <p:cNvSpPr/>
          <p:nvPr/>
        </p:nvSpPr>
        <p:spPr>
          <a:xfrm>
            <a:off x="9968714" y="1766331"/>
            <a:ext cx="1926455" cy="1484789"/>
          </a:xfrm>
          <a:prstGeom prst="flowChartPrepa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bg1"/>
                </a:solidFill>
              </a:rPr>
              <a:t>Clean the Data</a:t>
            </a:r>
          </a:p>
        </p:txBody>
      </p:sp>
      <p:sp>
        <p:nvSpPr>
          <p:cNvPr id="9" name="Flowchart: Preparation 8">
            <a:extLst>
              <a:ext uri="{FF2B5EF4-FFF2-40B4-BE49-F238E27FC236}">
                <a16:creationId xmlns:a16="http://schemas.microsoft.com/office/drawing/2014/main" id="{21AA2673-3A8E-FE18-2835-033B5D65C835}"/>
              </a:ext>
            </a:extLst>
          </p:cNvPr>
          <p:cNvSpPr/>
          <p:nvPr/>
        </p:nvSpPr>
        <p:spPr>
          <a:xfrm>
            <a:off x="9968713" y="3251120"/>
            <a:ext cx="1926455" cy="1484789"/>
          </a:xfrm>
          <a:prstGeom prst="flowChartPrepa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bg1"/>
                </a:solidFill>
              </a:rPr>
              <a:t>Transform the Data</a:t>
            </a:r>
          </a:p>
        </p:txBody>
      </p:sp>
      <p:sp>
        <p:nvSpPr>
          <p:cNvPr id="10" name="Flowchart: Preparation 9">
            <a:extLst>
              <a:ext uri="{FF2B5EF4-FFF2-40B4-BE49-F238E27FC236}">
                <a16:creationId xmlns:a16="http://schemas.microsoft.com/office/drawing/2014/main" id="{DEBFE5C4-5202-032B-B72F-427F47DCD37E}"/>
              </a:ext>
            </a:extLst>
          </p:cNvPr>
          <p:cNvSpPr/>
          <p:nvPr/>
        </p:nvSpPr>
        <p:spPr>
          <a:xfrm>
            <a:off x="8447297" y="3993514"/>
            <a:ext cx="1926455" cy="1484789"/>
          </a:xfrm>
          <a:prstGeom prst="flowChartPrepa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bg1"/>
                </a:solidFill>
              </a:rPr>
              <a:t>Analyse the Data</a:t>
            </a:r>
          </a:p>
        </p:txBody>
      </p:sp>
      <p:sp>
        <p:nvSpPr>
          <p:cNvPr id="11" name="Flowchart: Preparation 10">
            <a:extLst>
              <a:ext uri="{FF2B5EF4-FFF2-40B4-BE49-F238E27FC236}">
                <a16:creationId xmlns:a16="http://schemas.microsoft.com/office/drawing/2014/main" id="{CB3DF35F-44F0-D64E-4DD3-10A03F309FA8}"/>
              </a:ext>
            </a:extLst>
          </p:cNvPr>
          <p:cNvSpPr/>
          <p:nvPr/>
        </p:nvSpPr>
        <p:spPr>
          <a:xfrm>
            <a:off x="6925879" y="3268740"/>
            <a:ext cx="1926455" cy="1484789"/>
          </a:xfrm>
          <a:prstGeom prst="flowChartPreparation">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i="1" dirty="0">
                <a:solidFill>
                  <a:schemeClr val="bg1"/>
                </a:solidFill>
              </a:rPr>
              <a:t>Create Visuals</a:t>
            </a:r>
          </a:p>
        </p:txBody>
      </p:sp>
      <p:sp>
        <p:nvSpPr>
          <p:cNvPr id="7" name="TextBox 6">
            <a:extLst>
              <a:ext uri="{FF2B5EF4-FFF2-40B4-BE49-F238E27FC236}">
                <a16:creationId xmlns:a16="http://schemas.microsoft.com/office/drawing/2014/main" id="{5196C202-ED4B-ABD1-2CF8-AF4359DDCA89}"/>
              </a:ext>
            </a:extLst>
          </p:cNvPr>
          <p:cNvSpPr txBox="1"/>
          <p:nvPr/>
        </p:nvSpPr>
        <p:spPr>
          <a:xfrm>
            <a:off x="506453" y="1265961"/>
            <a:ext cx="5911486" cy="4739759"/>
          </a:xfrm>
          <a:prstGeom prst="rect">
            <a:avLst/>
          </a:prstGeom>
          <a:noFill/>
        </p:spPr>
        <p:txBody>
          <a:bodyPr wrap="square" rtlCol="0">
            <a:spAutoFit/>
          </a:bodyPr>
          <a:lstStyle/>
          <a:p>
            <a:r>
              <a:rPr lang="en-US" sz="1600" dirty="0"/>
              <a:t>Bharat Herald, a legacy newspaper organization with operations across five Indian states, is facing an existential crisis.  </a:t>
            </a:r>
            <a:br>
              <a:rPr lang="en-US" sz="1600" dirty="0"/>
            </a:br>
            <a:r>
              <a:rPr lang="en-US" sz="1600" dirty="0"/>
              <a:t> </a:t>
            </a:r>
            <a:br>
              <a:rPr lang="en-US" sz="1600" dirty="0"/>
            </a:br>
            <a:r>
              <a:rPr lang="en-US" sz="1600" dirty="0"/>
              <a:t>With a reputation built over seven decades for multilingual reporting and sharp regional journalism, the company once printed over 1.2 million copies daily.</a:t>
            </a:r>
          </a:p>
          <a:p>
            <a:br>
              <a:rPr lang="en-US" sz="1600" dirty="0"/>
            </a:br>
            <a:r>
              <a:rPr lang="en-US" sz="1600" dirty="0"/>
              <a:t>But between 2019 and 2024, print circulation has dropped to under 560,000. The pandemic accelerated a shift toward digital news consumption, and competitors like </a:t>
            </a:r>
            <a:r>
              <a:rPr lang="en-US" sz="1600" dirty="0" err="1"/>
              <a:t>DigiHindi</a:t>
            </a:r>
            <a:r>
              <a:rPr lang="en-US" sz="1600" dirty="0"/>
              <a:t> Post, </a:t>
            </a:r>
            <a:r>
              <a:rPr lang="en-US" sz="1600" dirty="0" err="1"/>
              <a:t>NewsZilla</a:t>
            </a:r>
            <a:r>
              <a:rPr lang="en-US" sz="1600" dirty="0"/>
              <a:t>, and </a:t>
            </a:r>
            <a:r>
              <a:rPr lang="en-US" sz="1600" dirty="0" err="1"/>
              <a:t>InShorts</a:t>
            </a:r>
            <a:r>
              <a:rPr lang="en-US" sz="1600" dirty="0"/>
              <a:t> quickly adapted with mobile-first platforms, WhatsApp delivery models, and subscription bundles.  </a:t>
            </a:r>
            <a:br>
              <a:rPr lang="en-US" sz="1600" dirty="0"/>
            </a:br>
            <a:r>
              <a:rPr lang="en-US" sz="1600" dirty="0"/>
              <a:t> </a:t>
            </a:r>
            <a:br>
              <a:rPr lang="en-US" sz="1600" dirty="0"/>
            </a:br>
            <a:r>
              <a:rPr lang="en-US" sz="1600" dirty="0"/>
              <a:t>Meanwhile, Bharat Herald’s 2021 e-paper pilot failed due to poor mobile usability and was eventually shelved after financial losses.</a:t>
            </a:r>
          </a:p>
          <a:p>
            <a:r>
              <a:rPr lang="en-US" sz="1600" dirty="0"/>
              <a:t> </a:t>
            </a:r>
          </a:p>
          <a:p>
            <a:r>
              <a:rPr lang="en-US" sz="1600" dirty="0"/>
              <a:t>The result: advertiser confidence declined, vendor payments delayed, and multiple city bureaus shut down. </a:t>
            </a:r>
          </a:p>
          <a:p>
            <a:endParaRPr lang="en-GB" sz="1400" dirty="0"/>
          </a:p>
        </p:txBody>
      </p:sp>
    </p:spTree>
    <p:extLst>
      <p:ext uri="{BB962C8B-B14F-4D97-AF65-F5344CB8AC3E}">
        <p14:creationId xmlns:p14="http://schemas.microsoft.com/office/powerpoint/2010/main" val="1396662483"/>
      </p:ext>
    </p:extLst>
  </p:cSld>
  <p:clrMapOvr>
    <a:masterClrMapping/>
  </p:clrMapOvr>
  <p:transition spd="slow">
    <p:push dir="u"/>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 calcmode="lin" valueType="num">
                                      <p:cBhvr additive="base">
                                        <p:cTn id="49" dur="500" fill="hold"/>
                                        <p:tgtEl>
                                          <p:spTgt spid="11"/>
                                        </p:tgtEl>
                                        <p:attrNameLst>
                                          <p:attrName>ppt_x</p:attrName>
                                        </p:attrNameLst>
                                      </p:cBhvr>
                                      <p:tavLst>
                                        <p:tav tm="0">
                                          <p:val>
                                            <p:strVal val="#ppt_x"/>
                                          </p:val>
                                        </p:tav>
                                        <p:tav tm="100000">
                                          <p:val>
                                            <p:strVal val="#ppt_x"/>
                                          </p:val>
                                        </p:tav>
                                      </p:tavLst>
                                    </p:anim>
                                    <p:anim calcmode="lin" valueType="num">
                                      <p:cBhvr additive="base">
                                        <p:cTn id="5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C4523-A2F1-6D71-81E3-DE07C814B2A3}"/>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AE84B61A-27D3-119C-0F45-71E90396F712}"/>
              </a:ext>
            </a:extLst>
          </p:cNvPr>
          <p:cNvSpPr txBox="1">
            <a:spLocks/>
          </p:cNvSpPr>
          <p:nvPr/>
        </p:nvSpPr>
        <p:spPr>
          <a:xfrm>
            <a:off x="256276" y="450822"/>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dirty="0"/>
              <a:t>Questions from the available data</a:t>
            </a:r>
            <a:endParaRPr lang="en-GB" sz="3600" b="1" dirty="0"/>
          </a:p>
        </p:txBody>
      </p:sp>
      <p:cxnSp>
        <p:nvCxnSpPr>
          <p:cNvPr id="16" name="Straight Connector 15">
            <a:extLst>
              <a:ext uri="{FF2B5EF4-FFF2-40B4-BE49-F238E27FC236}">
                <a16:creationId xmlns:a16="http://schemas.microsoft.com/office/drawing/2014/main" id="{A6FDC05E-0A65-394F-F3B0-78ABA6BA7BEE}"/>
              </a:ext>
            </a:extLst>
          </p:cNvPr>
          <p:cNvCxnSpPr/>
          <p:nvPr/>
        </p:nvCxnSpPr>
        <p:spPr>
          <a:xfrm>
            <a:off x="697117" y="1210718"/>
            <a:ext cx="1078267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2F510728-C033-B998-8792-4227B1BD159A}"/>
              </a:ext>
            </a:extLst>
          </p:cNvPr>
          <p:cNvSpPr txBox="1">
            <a:spLocks/>
          </p:cNvSpPr>
          <p:nvPr/>
        </p:nvSpPr>
        <p:spPr>
          <a:xfrm>
            <a:off x="481720" y="1330218"/>
            <a:ext cx="6105060" cy="738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1. Print Circulation Trends What is the trend in copies printed, copies sold, and net circulation across all cities from 2019 to 2024? How has this changed year-over-year?</a:t>
            </a:r>
            <a:endParaRPr lang="en-GB" sz="2400" dirty="0"/>
          </a:p>
        </p:txBody>
      </p:sp>
      <p:sp>
        <p:nvSpPr>
          <p:cNvPr id="19" name="Subtitle 2">
            <a:extLst>
              <a:ext uri="{FF2B5EF4-FFF2-40B4-BE49-F238E27FC236}">
                <a16:creationId xmlns:a16="http://schemas.microsoft.com/office/drawing/2014/main" id="{C1B4FFBB-1109-06B2-C620-878D8CF77B90}"/>
              </a:ext>
            </a:extLst>
          </p:cNvPr>
          <p:cNvSpPr txBox="1">
            <a:spLocks/>
          </p:cNvSpPr>
          <p:nvPr/>
        </p:nvSpPr>
        <p:spPr>
          <a:xfrm>
            <a:off x="697117" y="2948411"/>
            <a:ext cx="5585151" cy="23367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since copies printed is the same as copies sold we can find the correlation between copies sold and net circulation across cities over 2019-2024</a:t>
            </a:r>
            <a:br>
              <a:rPr lang="en-US" sz="2400" dirty="0"/>
            </a:br>
            <a:endParaRPr lang="en-US" sz="2400" dirty="0"/>
          </a:p>
          <a:p>
            <a:r>
              <a:rPr lang="en-US" sz="2400" dirty="0"/>
              <a:t>there is a steady decline in net circulation and copies sold across cities as years pass by</a:t>
            </a:r>
          </a:p>
          <a:p>
            <a:pPr marL="0" indent="0">
              <a:buNone/>
            </a:pPr>
            <a:br>
              <a:rPr lang="en-US" sz="2400" dirty="0"/>
            </a:br>
            <a:endParaRPr lang="en-US" sz="2400" dirty="0"/>
          </a:p>
          <a:p>
            <a:pPr marL="0" indent="0">
              <a:buNone/>
            </a:pPr>
            <a:endParaRPr lang="en-GB" sz="2400" dirty="0"/>
          </a:p>
        </p:txBody>
      </p:sp>
      <p:pic>
        <p:nvPicPr>
          <p:cNvPr id="3" name="Picture 2" descr="A graph of red and white bars&#10;&#10;AI-generated content may be incorrect.">
            <a:extLst>
              <a:ext uri="{FF2B5EF4-FFF2-40B4-BE49-F238E27FC236}">
                <a16:creationId xmlns:a16="http://schemas.microsoft.com/office/drawing/2014/main" id="{AA97F780-05BC-C3C4-D447-CC1881C0DF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8125" y="1646401"/>
            <a:ext cx="5329510" cy="3881381"/>
          </a:xfrm>
          <a:prstGeom prst="rect">
            <a:avLst/>
          </a:prstGeom>
        </p:spPr>
      </p:pic>
    </p:spTree>
    <p:extLst>
      <p:ext uri="{BB962C8B-B14F-4D97-AF65-F5344CB8AC3E}">
        <p14:creationId xmlns:p14="http://schemas.microsoft.com/office/powerpoint/2010/main" val="20115811"/>
      </p:ext>
    </p:extLst>
  </p:cSld>
  <p:clrMapOvr>
    <a:masterClrMapping/>
  </p:clrMapOvr>
  <p:transition spd="slow">
    <p:push dir="u"/>
    <p:sndAc>
      <p:stSnd>
        <p:snd r:embed="rId2" name="camera.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A3C6E-2F01-4CDC-0C6C-615D0ECA36E4}"/>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441CC855-2F51-2710-157C-AE6AFF61E615}"/>
              </a:ext>
            </a:extLst>
          </p:cNvPr>
          <p:cNvSpPr txBox="1">
            <a:spLocks/>
          </p:cNvSpPr>
          <p:nvPr/>
        </p:nvSpPr>
        <p:spPr>
          <a:xfrm>
            <a:off x="256276" y="450822"/>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dirty="0"/>
              <a:t>Questions from the available data</a:t>
            </a:r>
            <a:endParaRPr lang="en-GB" sz="3600" b="1" dirty="0"/>
          </a:p>
        </p:txBody>
      </p:sp>
      <p:cxnSp>
        <p:nvCxnSpPr>
          <p:cNvPr id="16" name="Straight Connector 15">
            <a:extLst>
              <a:ext uri="{FF2B5EF4-FFF2-40B4-BE49-F238E27FC236}">
                <a16:creationId xmlns:a16="http://schemas.microsoft.com/office/drawing/2014/main" id="{C30F29C9-8E75-753B-3114-779E8FF54254}"/>
              </a:ext>
            </a:extLst>
          </p:cNvPr>
          <p:cNvCxnSpPr/>
          <p:nvPr/>
        </p:nvCxnSpPr>
        <p:spPr>
          <a:xfrm>
            <a:off x="697117" y="1210718"/>
            <a:ext cx="1078267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A0101BB-6FC9-F770-0621-465472141578}"/>
              </a:ext>
            </a:extLst>
          </p:cNvPr>
          <p:cNvSpPr txBox="1">
            <a:spLocks/>
          </p:cNvSpPr>
          <p:nvPr/>
        </p:nvSpPr>
        <p:spPr>
          <a:xfrm>
            <a:off x="481720" y="1330218"/>
            <a:ext cx="6105060" cy="738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2. To Performing Cities Which cities contributed the highest to net circulation and copies sold in 2024? Are these cities still profitable to operate in?</a:t>
            </a:r>
            <a:endParaRPr lang="en-GB" sz="2400" dirty="0"/>
          </a:p>
        </p:txBody>
      </p:sp>
      <p:sp>
        <p:nvSpPr>
          <p:cNvPr id="19" name="Subtitle 2">
            <a:extLst>
              <a:ext uri="{FF2B5EF4-FFF2-40B4-BE49-F238E27FC236}">
                <a16:creationId xmlns:a16="http://schemas.microsoft.com/office/drawing/2014/main" id="{5F1228C7-7A68-87F9-CBD7-8A537D45FC80}"/>
              </a:ext>
            </a:extLst>
          </p:cNvPr>
          <p:cNvSpPr txBox="1">
            <a:spLocks/>
          </p:cNvSpPr>
          <p:nvPr/>
        </p:nvSpPr>
        <p:spPr>
          <a:xfrm>
            <a:off x="697117" y="2948410"/>
            <a:ext cx="5889663" cy="26988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Jaipur  &amp; Varanasi are the highest net circulation and copies sold in 2024</a:t>
            </a:r>
          </a:p>
          <a:p>
            <a:r>
              <a:rPr lang="en-US" sz="2000" dirty="0"/>
              <a:t> However Varanasi is not profitable with its ad revenue has gone down and fallen into lowest.</a:t>
            </a:r>
          </a:p>
          <a:p>
            <a:r>
              <a:rPr lang="en-US" sz="2000" dirty="0"/>
              <a:t>Patna and Bhopal in spite of having significantly less copies sold are highly profitable with ad revenue shown in dark maroon</a:t>
            </a:r>
          </a:p>
          <a:p>
            <a:pPr marL="0" indent="0">
              <a:buNone/>
            </a:pPr>
            <a:br>
              <a:rPr lang="en-US" sz="1800" dirty="0"/>
            </a:br>
            <a:endParaRPr lang="en-US" sz="1800" dirty="0"/>
          </a:p>
          <a:p>
            <a:pPr marL="0" indent="0">
              <a:buNone/>
            </a:pPr>
            <a:endParaRPr lang="en-GB" sz="1800" dirty="0"/>
          </a:p>
        </p:txBody>
      </p:sp>
      <p:pic>
        <p:nvPicPr>
          <p:cNvPr id="4" name="Picture 3" descr="A graph with red dots&#10;&#10;AI-generated content may be incorrect.">
            <a:extLst>
              <a:ext uri="{FF2B5EF4-FFF2-40B4-BE49-F238E27FC236}">
                <a16:creationId xmlns:a16="http://schemas.microsoft.com/office/drawing/2014/main" id="{347B15CF-E0CC-45E3-8229-0984C1CD36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4699" y="1970615"/>
            <a:ext cx="5112275" cy="3506882"/>
          </a:xfrm>
          <a:prstGeom prst="rect">
            <a:avLst/>
          </a:prstGeom>
        </p:spPr>
      </p:pic>
    </p:spTree>
    <p:extLst>
      <p:ext uri="{BB962C8B-B14F-4D97-AF65-F5344CB8AC3E}">
        <p14:creationId xmlns:p14="http://schemas.microsoft.com/office/powerpoint/2010/main" val="2688258836"/>
      </p:ext>
    </p:extLst>
  </p:cSld>
  <p:clrMapOvr>
    <a:masterClrMapping/>
  </p:clrMapOvr>
  <p:transition spd="slow">
    <p:push dir="u"/>
    <p:sndAc>
      <p:stSnd>
        <p:snd r:embed="rId2" name="camera.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A336A-87BC-CE4F-60DE-754888426E2D}"/>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C4C51D36-F395-0234-864E-D8AA645558E7}"/>
              </a:ext>
            </a:extLst>
          </p:cNvPr>
          <p:cNvSpPr txBox="1">
            <a:spLocks/>
          </p:cNvSpPr>
          <p:nvPr/>
        </p:nvSpPr>
        <p:spPr>
          <a:xfrm>
            <a:off x="256276" y="450822"/>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dirty="0"/>
              <a:t>Questions from the available data</a:t>
            </a:r>
            <a:endParaRPr lang="en-GB" sz="3600" b="1" dirty="0"/>
          </a:p>
        </p:txBody>
      </p:sp>
      <p:cxnSp>
        <p:nvCxnSpPr>
          <p:cNvPr id="16" name="Straight Connector 15">
            <a:extLst>
              <a:ext uri="{FF2B5EF4-FFF2-40B4-BE49-F238E27FC236}">
                <a16:creationId xmlns:a16="http://schemas.microsoft.com/office/drawing/2014/main" id="{9535709B-C4A1-47B5-407F-67741C080ED9}"/>
              </a:ext>
            </a:extLst>
          </p:cNvPr>
          <p:cNvCxnSpPr/>
          <p:nvPr/>
        </p:nvCxnSpPr>
        <p:spPr>
          <a:xfrm>
            <a:off x="697117" y="1210718"/>
            <a:ext cx="1078267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8548D92C-D403-C265-2C89-EE2EE31798D4}"/>
              </a:ext>
            </a:extLst>
          </p:cNvPr>
          <p:cNvSpPr txBox="1">
            <a:spLocks/>
          </p:cNvSpPr>
          <p:nvPr/>
        </p:nvSpPr>
        <p:spPr>
          <a:xfrm>
            <a:off x="481720" y="1330218"/>
            <a:ext cx="6105060" cy="738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3. Print Waste Analysis Which cities have the largest gap between copies printed and net circulation, and how has that gap changed over time? </a:t>
            </a:r>
            <a:endParaRPr lang="en-GB" sz="2400" dirty="0"/>
          </a:p>
        </p:txBody>
      </p:sp>
      <p:sp>
        <p:nvSpPr>
          <p:cNvPr id="19" name="Subtitle 2">
            <a:extLst>
              <a:ext uri="{FF2B5EF4-FFF2-40B4-BE49-F238E27FC236}">
                <a16:creationId xmlns:a16="http://schemas.microsoft.com/office/drawing/2014/main" id="{B8C683A9-4AE7-4FC6-D718-07B1487693B8}"/>
              </a:ext>
            </a:extLst>
          </p:cNvPr>
          <p:cNvSpPr txBox="1">
            <a:spLocks/>
          </p:cNvSpPr>
          <p:nvPr/>
        </p:nvSpPr>
        <p:spPr>
          <a:xfrm>
            <a:off x="481720" y="2748532"/>
            <a:ext cx="5495209" cy="299395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Varanasi has shown the highest print waste however over time the print waste has gone down significantly</a:t>
            </a:r>
          </a:p>
          <a:p>
            <a:r>
              <a:rPr lang="en-US" sz="2000" dirty="0"/>
              <a:t>As we can see in 2019 print waste for Varanasi was 315 M it has reduced to 202 M by year 2024</a:t>
            </a:r>
          </a:p>
          <a:p>
            <a:r>
              <a:rPr lang="en-US" sz="2000" dirty="0"/>
              <a:t>Overall print waste has reduced across all cities over time.</a:t>
            </a:r>
          </a:p>
          <a:p>
            <a:pPr marL="0" indent="0">
              <a:buNone/>
            </a:pPr>
            <a:br>
              <a:rPr lang="en-US" sz="2000" dirty="0"/>
            </a:br>
            <a:endParaRPr lang="en-US" sz="2000" dirty="0"/>
          </a:p>
          <a:p>
            <a:pPr marL="0" indent="0">
              <a:buNone/>
            </a:pPr>
            <a:endParaRPr lang="en-GB" sz="2000" dirty="0"/>
          </a:p>
        </p:txBody>
      </p:sp>
      <p:pic>
        <p:nvPicPr>
          <p:cNvPr id="4" name="Picture 3" descr="A screenshot of a graph">
            <a:extLst>
              <a:ext uri="{FF2B5EF4-FFF2-40B4-BE49-F238E27FC236}">
                <a16:creationId xmlns:a16="http://schemas.microsoft.com/office/drawing/2014/main" id="{C4884B4D-604E-0515-891F-8A50F22D4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929" y="1819984"/>
            <a:ext cx="6028067" cy="3595296"/>
          </a:xfrm>
          <a:prstGeom prst="rect">
            <a:avLst/>
          </a:prstGeom>
        </p:spPr>
      </p:pic>
    </p:spTree>
    <p:extLst>
      <p:ext uri="{BB962C8B-B14F-4D97-AF65-F5344CB8AC3E}">
        <p14:creationId xmlns:p14="http://schemas.microsoft.com/office/powerpoint/2010/main" val="119218409"/>
      </p:ext>
    </p:extLst>
  </p:cSld>
  <p:clrMapOvr>
    <a:masterClrMapping/>
  </p:clrMapOvr>
  <p:transition spd="slow">
    <p:push dir="u"/>
    <p:sndAc>
      <p:stSnd>
        <p:snd r:embed="rId2" name="camera.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0AED2-9AA2-6AEF-D951-0CE15DE25C65}"/>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D8DBF9A0-073A-26E9-BB1B-3292D0DFCA70}"/>
              </a:ext>
            </a:extLst>
          </p:cNvPr>
          <p:cNvSpPr txBox="1">
            <a:spLocks/>
          </p:cNvSpPr>
          <p:nvPr/>
        </p:nvSpPr>
        <p:spPr>
          <a:xfrm>
            <a:off x="256276" y="450822"/>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dirty="0"/>
              <a:t>Questions from the available data</a:t>
            </a:r>
            <a:endParaRPr lang="en-GB" sz="3600" b="1" dirty="0"/>
          </a:p>
        </p:txBody>
      </p:sp>
      <p:cxnSp>
        <p:nvCxnSpPr>
          <p:cNvPr id="16" name="Straight Connector 15">
            <a:extLst>
              <a:ext uri="{FF2B5EF4-FFF2-40B4-BE49-F238E27FC236}">
                <a16:creationId xmlns:a16="http://schemas.microsoft.com/office/drawing/2014/main" id="{6BF4A107-7F6E-7199-5BB1-6E7D735676F6}"/>
              </a:ext>
            </a:extLst>
          </p:cNvPr>
          <p:cNvCxnSpPr/>
          <p:nvPr/>
        </p:nvCxnSpPr>
        <p:spPr>
          <a:xfrm>
            <a:off x="697117" y="1210718"/>
            <a:ext cx="1078267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58D31481-5E24-4371-A40E-121CD45E6F8F}"/>
              </a:ext>
            </a:extLst>
          </p:cNvPr>
          <p:cNvSpPr txBox="1">
            <a:spLocks/>
          </p:cNvSpPr>
          <p:nvPr/>
        </p:nvSpPr>
        <p:spPr>
          <a:xfrm>
            <a:off x="481720" y="1330218"/>
            <a:ext cx="6105060" cy="738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4. Ad Revenue Trends by Category How has ad revenue evolved across different ad categories between 2019 and 2024? Which categories have remained strong, and which have declined? </a:t>
            </a:r>
            <a:endParaRPr lang="en-GB" sz="2400" dirty="0"/>
          </a:p>
        </p:txBody>
      </p:sp>
      <p:sp>
        <p:nvSpPr>
          <p:cNvPr id="19" name="Subtitle 2">
            <a:extLst>
              <a:ext uri="{FF2B5EF4-FFF2-40B4-BE49-F238E27FC236}">
                <a16:creationId xmlns:a16="http://schemas.microsoft.com/office/drawing/2014/main" id="{1BBD2784-5BB6-C8BC-7858-84B78212207F}"/>
              </a:ext>
            </a:extLst>
          </p:cNvPr>
          <p:cNvSpPr txBox="1">
            <a:spLocks/>
          </p:cNvSpPr>
          <p:nvPr/>
        </p:nvSpPr>
        <p:spPr>
          <a:xfrm>
            <a:off x="481720" y="3429001"/>
            <a:ext cx="5495209" cy="23520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from the map </a:t>
            </a:r>
            <a:r>
              <a:rPr lang="en-US" sz="2000" dirty="0" err="1"/>
              <a:t>colours</a:t>
            </a:r>
            <a:r>
              <a:rPr lang="en-US" sz="2000" dirty="0"/>
              <a:t> we can see that Government sector has increased in ad revenue generation over the years from 2019 to 2024</a:t>
            </a:r>
          </a:p>
          <a:p>
            <a:r>
              <a:rPr lang="en-US" sz="2000" dirty="0"/>
              <a:t>Followed by Real Estate though it dipped however it maintained consistency and showing a over all growth rate designated by darker green hues</a:t>
            </a:r>
          </a:p>
          <a:p>
            <a:pPr marL="0" indent="0">
              <a:buNone/>
            </a:pPr>
            <a:br>
              <a:rPr lang="en-US" sz="2000" dirty="0"/>
            </a:br>
            <a:endParaRPr lang="en-US" sz="2000" dirty="0"/>
          </a:p>
          <a:p>
            <a:pPr marL="0" indent="0">
              <a:buNone/>
            </a:pPr>
            <a:endParaRPr lang="en-GB" sz="2000" dirty="0"/>
          </a:p>
        </p:txBody>
      </p:sp>
      <p:pic>
        <p:nvPicPr>
          <p:cNvPr id="4" name="Picture 3" descr="A screenshot of a green and white grid&#10;&#10;AI-generated content may be incorrect.">
            <a:extLst>
              <a:ext uri="{FF2B5EF4-FFF2-40B4-BE49-F238E27FC236}">
                <a16:creationId xmlns:a16="http://schemas.microsoft.com/office/drawing/2014/main" id="{9EA0CA53-355E-559F-6DE3-DDD06B2FE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6929" y="1441489"/>
            <a:ext cx="5824025" cy="4114800"/>
          </a:xfrm>
          <a:prstGeom prst="rect">
            <a:avLst/>
          </a:prstGeom>
        </p:spPr>
      </p:pic>
    </p:spTree>
    <p:extLst>
      <p:ext uri="{BB962C8B-B14F-4D97-AF65-F5344CB8AC3E}">
        <p14:creationId xmlns:p14="http://schemas.microsoft.com/office/powerpoint/2010/main" val="3379082419"/>
      </p:ext>
    </p:extLst>
  </p:cSld>
  <p:clrMapOvr>
    <a:masterClrMapping/>
  </p:clrMapOvr>
  <p:transition spd="slow">
    <p:push dir="u"/>
    <p:sndAc>
      <p:stSnd>
        <p:snd r:embed="rId2" name="camera.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47DD3-4841-9D6B-E15E-DC05EB1AC4C7}"/>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2C760E3D-F710-1F1E-C66D-5347AB9D5ADF}"/>
              </a:ext>
            </a:extLst>
          </p:cNvPr>
          <p:cNvSpPr txBox="1">
            <a:spLocks/>
          </p:cNvSpPr>
          <p:nvPr/>
        </p:nvSpPr>
        <p:spPr>
          <a:xfrm>
            <a:off x="256276" y="450822"/>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dirty="0"/>
              <a:t>Questions from the available data</a:t>
            </a:r>
            <a:endParaRPr lang="en-GB" sz="3600" b="1" dirty="0"/>
          </a:p>
        </p:txBody>
      </p:sp>
      <p:cxnSp>
        <p:nvCxnSpPr>
          <p:cNvPr id="16" name="Straight Connector 15">
            <a:extLst>
              <a:ext uri="{FF2B5EF4-FFF2-40B4-BE49-F238E27FC236}">
                <a16:creationId xmlns:a16="http://schemas.microsoft.com/office/drawing/2014/main" id="{C0F49E11-F8A8-6506-F8C6-D95B0CEC810D}"/>
              </a:ext>
            </a:extLst>
          </p:cNvPr>
          <p:cNvCxnSpPr/>
          <p:nvPr/>
        </p:nvCxnSpPr>
        <p:spPr>
          <a:xfrm>
            <a:off x="697117" y="1210718"/>
            <a:ext cx="1078267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3AEFD22E-E329-8749-7120-812F3F1957EA}"/>
              </a:ext>
            </a:extLst>
          </p:cNvPr>
          <p:cNvSpPr txBox="1">
            <a:spLocks/>
          </p:cNvSpPr>
          <p:nvPr/>
        </p:nvSpPr>
        <p:spPr>
          <a:xfrm>
            <a:off x="481720" y="1330218"/>
            <a:ext cx="5919080" cy="7598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5. City-Level Ad Revenue Performance Which cities generated the most ad revenue, and how does that correlate with their print circulation? </a:t>
            </a:r>
            <a:endParaRPr lang="en-GB" sz="2400" dirty="0"/>
          </a:p>
        </p:txBody>
      </p:sp>
      <p:sp>
        <p:nvSpPr>
          <p:cNvPr id="19" name="Subtitle 2">
            <a:extLst>
              <a:ext uri="{FF2B5EF4-FFF2-40B4-BE49-F238E27FC236}">
                <a16:creationId xmlns:a16="http://schemas.microsoft.com/office/drawing/2014/main" id="{126DE768-BE3B-5FB9-3131-4DFF9360F076}"/>
              </a:ext>
            </a:extLst>
          </p:cNvPr>
          <p:cNvSpPr txBox="1">
            <a:spLocks/>
          </p:cNvSpPr>
          <p:nvPr/>
        </p:nvSpPr>
        <p:spPr>
          <a:xfrm>
            <a:off x="619760" y="2969509"/>
            <a:ext cx="5919080" cy="343766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r>
              <a:rPr lang="en-US" sz="2000" dirty="0"/>
              <a:t>in spite of Patna having a lower circulation it tops the ad revenue followed by Bhopal and Mumbai.</a:t>
            </a:r>
          </a:p>
          <a:p>
            <a:r>
              <a:rPr lang="en-US" sz="2000" dirty="0"/>
              <a:t>Also we notice that Varanasi being the second highest in net circulation falls among one of the lowest in ad revenue generation.</a:t>
            </a:r>
          </a:p>
          <a:p>
            <a:r>
              <a:rPr lang="en-US" sz="2000" dirty="0"/>
              <a:t>This shows the ad revenue performance is not directly proportionate to the net circulation</a:t>
            </a:r>
          </a:p>
          <a:p>
            <a:pPr marL="0" indent="0">
              <a:buNone/>
            </a:pPr>
            <a:br>
              <a:rPr lang="en-US" sz="2000" dirty="0"/>
            </a:br>
            <a:endParaRPr lang="en-US" sz="2000" dirty="0"/>
          </a:p>
          <a:p>
            <a:pPr marL="0" indent="0">
              <a:buNone/>
            </a:pPr>
            <a:endParaRPr lang="en-GB" sz="2000" dirty="0"/>
          </a:p>
        </p:txBody>
      </p:sp>
      <p:pic>
        <p:nvPicPr>
          <p:cNvPr id="4" name="Picture 3" descr="A graph with green lines and orange lines&#10;&#10;AI-generated content may be incorrect.">
            <a:extLst>
              <a:ext uri="{FF2B5EF4-FFF2-40B4-BE49-F238E27FC236}">
                <a16:creationId xmlns:a16="http://schemas.microsoft.com/office/drawing/2014/main" id="{309527A0-C9F9-FB88-33B7-F82C72B01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826" y="2110861"/>
            <a:ext cx="4889757" cy="3536421"/>
          </a:xfrm>
          <a:prstGeom prst="rect">
            <a:avLst/>
          </a:prstGeom>
        </p:spPr>
      </p:pic>
    </p:spTree>
    <p:extLst>
      <p:ext uri="{BB962C8B-B14F-4D97-AF65-F5344CB8AC3E}">
        <p14:creationId xmlns:p14="http://schemas.microsoft.com/office/powerpoint/2010/main" val="3249502979"/>
      </p:ext>
    </p:extLst>
  </p:cSld>
  <p:clrMapOvr>
    <a:masterClrMapping/>
  </p:clrMapOvr>
  <p:transition spd="slow">
    <p:push dir="u"/>
    <p:sndAc>
      <p:stSnd>
        <p:snd r:embed="rId2" name="camera.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A1561-4784-CAAF-D675-720D3709F16B}"/>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0193EFD6-328A-CDC0-3DB0-3733B33A4735}"/>
              </a:ext>
            </a:extLst>
          </p:cNvPr>
          <p:cNvSpPr txBox="1">
            <a:spLocks/>
          </p:cNvSpPr>
          <p:nvPr/>
        </p:nvSpPr>
        <p:spPr>
          <a:xfrm>
            <a:off x="256276" y="450822"/>
            <a:ext cx="11441307" cy="97252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600" dirty="0"/>
              <a:t>Questions from the available data</a:t>
            </a:r>
            <a:endParaRPr lang="en-GB" sz="3600" b="1" dirty="0"/>
          </a:p>
        </p:txBody>
      </p:sp>
      <p:cxnSp>
        <p:nvCxnSpPr>
          <p:cNvPr id="16" name="Straight Connector 15">
            <a:extLst>
              <a:ext uri="{FF2B5EF4-FFF2-40B4-BE49-F238E27FC236}">
                <a16:creationId xmlns:a16="http://schemas.microsoft.com/office/drawing/2014/main" id="{7E2E10C0-E394-778D-0DCA-BC165145743E}"/>
              </a:ext>
            </a:extLst>
          </p:cNvPr>
          <p:cNvCxnSpPr/>
          <p:nvPr/>
        </p:nvCxnSpPr>
        <p:spPr>
          <a:xfrm>
            <a:off x="697117" y="1210718"/>
            <a:ext cx="10782677"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Subtitle 2">
            <a:extLst>
              <a:ext uri="{FF2B5EF4-FFF2-40B4-BE49-F238E27FC236}">
                <a16:creationId xmlns:a16="http://schemas.microsoft.com/office/drawing/2014/main" id="{A71D9CAA-9252-611A-9967-681380E17827}"/>
              </a:ext>
            </a:extLst>
          </p:cNvPr>
          <p:cNvSpPr txBox="1">
            <a:spLocks/>
          </p:cNvSpPr>
          <p:nvPr/>
        </p:nvSpPr>
        <p:spPr>
          <a:xfrm>
            <a:off x="481720" y="1330218"/>
            <a:ext cx="6105060" cy="7387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6. Digital Readiness vs. Performance Which cities show high digital readiness (based on smartphone, internet, and literacy rates) but had low digital pilot engagement? </a:t>
            </a:r>
            <a:endParaRPr lang="en-GB" sz="2400" dirty="0"/>
          </a:p>
        </p:txBody>
      </p:sp>
      <p:pic>
        <p:nvPicPr>
          <p:cNvPr id="8" name="Picture 7" descr="A graph with lines and text&#10;&#10;AI-generated content may be incorrect.">
            <a:extLst>
              <a:ext uri="{FF2B5EF4-FFF2-40B4-BE49-F238E27FC236}">
                <a16:creationId xmlns:a16="http://schemas.microsoft.com/office/drawing/2014/main" id="{9D103025-808C-C923-90BF-0F3A1040D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120" y="1423342"/>
            <a:ext cx="5969971" cy="4447131"/>
          </a:xfrm>
          <a:prstGeom prst="rect">
            <a:avLst/>
          </a:prstGeom>
        </p:spPr>
      </p:pic>
      <p:sp>
        <p:nvSpPr>
          <p:cNvPr id="10" name="Subtitle 2">
            <a:extLst>
              <a:ext uri="{FF2B5EF4-FFF2-40B4-BE49-F238E27FC236}">
                <a16:creationId xmlns:a16="http://schemas.microsoft.com/office/drawing/2014/main" id="{C1057993-0139-9C7D-6070-71CEA7FC4448}"/>
              </a:ext>
            </a:extLst>
          </p:cNvPr>
          <p:cNvSpPr txBox="1">
            <a:spLocks/>
          </p:cNvSpPr>
          <p:nvPr/>
        </p:nvSpPr>
        <p:spPr>
          <a:xfrm>
            <a:off x="697117" y="3236643"/>
            <a:ext cx="5066738" cy="14775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Kanpur Varanasi and Lucknow are the cities with high digital readiness but low in digital engagement</a:t>
            </a:r>
          </a:p>
          <a:p>
            <a:pPr marL="0" indent="0">
              <a:buNone/>
            </a:pPr>
            <a:br>
              <a:rPr lang="en-US" sz="1400" dirty="0"/>
            </a:br>
            <a:endParaRPr lang="en-US" sz="1400" dirty="0"/>
          </a:p>
          <a:p>
            <a:pPr marL="0" indent="0">
              <a:buNone/>
            </a:pPr>
            <a:endParaRPr lang="en-GB" sz="1400" dirty="0"/>
          </a:p>
        </p:txBody>
      </p:sp>
    </p:spTree>
    <p:extLst>
      <p:ext uri="{BB962C8B-B14F-4D97-AF65-F5344CB8AC3E}">
        <p14:creationId xmlns:p14="http://schemas.microsoft.com/office/powerpoint/2010/main" val="3125811355"/>
      </p:ext>
    </p:extLst>
  </p:cSld>
  <p:clrMapOvr>
    <a:masterClrMapping/>
  </p:clrMapOvr>
  <p:transition spd="slow">
    <p:push dir="u"/>
    <p:sndAc>
      <p:stSnd>
        <p:snd r:embed="rId2" name="camera.wav"/>
      </p:stSnd>
    </p:sndAc>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4926</TotalTime>
  <Words>866</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Calibri Light</vt:lpstr>
      <vt:lpstr>Cooper Black</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PowerBI</dc:creator>
  <cp:lastModifiedBy>amina azmath</cp:lastModifiedBy>
  <cp:revision>107</cp:revision>
  <dcterms:created xsi:type="dcterms:W3CDTF">2025-07-10T18:59:56Z</dcterms:created>
  <dcterms:modified xsi:type="dcterms:W3CDTF">2025-09-28T17:19:57Z</dcterms:modified>
</cp:coreProperties>
</file>