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9" r:id="rId10"/>
    <p:sldId id="270" r:id="rId11"/>
    <p:sldId id="273" r:id="rId12"/>
    <p:sldId id="272"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6352E8-4CA8-482E-9075-963BC7C9E4B6}">
          <p14:sldIdLst>
            <p14:sldId id="256"/>
            <p14:sldId id="257"/>
            <p14:sldId id="258"/>
            <p14:sldId id="259"/>
            <p14:sldId id="260"/>
            <p14:sldId id="262"/>
            <p14:sldId id="263"/>
            <p14:sldId id="264"/>
            <p14:sldId id="269"/>
            <p14:sldId id="270"/>
            <p14:sldId id="273"/>
            <p14:sldId id="272"/>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58" autoAdjust="0"/>
  </p:normalViewPr>
  <p:slideViewPr>
    <p:cSldViewPr snapToGrid="0">
      <p:cViewPr varScale="1">
        <p:scale>
          <a:sx n="119" d="100"/>
          <a:sy n="119" d="100"/>
        </p:scale>
        <p:origin x="2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D58B3-A7D9-42D9-B157-D25B57C237EA}" type="datetimeFigureOut">
              <a:rPr lang="en-AE" smtClean="0"/>
              <a:t>11/03/2025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C643B-B13D-4073-87C2-F1DEC1F555EC}" type="slidenum">
              <a:rPr lang="en-AE" smtClean="0"/>
              <a:t>‹#›</a:t>
            </a:fld>
            <a:endParaRPr lang="en-AE"/>
          </a:p>
        </p:txBody>
      </p:sp>
    </p:spTree>
    <p:extLst>
      <p:ext uri="{BB962C8B-B14F-4D97-AF65-F5344CB8AC3E}">
        <p14:creationId xmlns:p14="http://schemas.microsoft.com/office/powerpoint/2010/main" val="60617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430F-FA68-F062-4E20-66EE875034C6}"/>
              </a:ext>
            </a:extLst>
          </p:cNvPr>
          <p:cNvSpPr>
            <a:spLocks noGrp="1"/>
          </p:cNvSpPr>
          <p:nvPr>
            <p:ph type="ctrTitle"/>
          </p:nvPr>
        </p:nvSpPr>
        <p:spPr>
          <a:xfrm>
            <a:off x="1085851" y="704851"/>
            <a:ext cx="8524874" cy="1104900"/>
          </a:xfrm>
        </p:spPr>
        <p:txBody>
          <a:bodyPr/>
          <a:lstStyle/>
          <a:p>
            <a:r>
              <a:rPr lang="en-GB" b="1" dirty="0">
                <a:solidFill>
                  <a:schemeClr val="accent1">
                    <a:lumMod val="20000"/>
                    <a:lumOff val="80000"/>
                  </a:schemeClr>
                </a:solidFill>
              </a:rPr>
              <a:t>Project Introduction</a:t>
            </a:r>
            <a:endParaRPr lang="en-AE" b="1" dirty="0">
              <a:solidFill>
                <a:schemeClr val="accent1">
                  <a:lumMod val="20000"/>
                  <a:lumOff val="80000"/>
                </a:schemeClr>
              </a:solidFill>
            </a:endParaRPr>
          </a:p>
        </p:txBody>
      </p:sp>
      <p:sp>
        <p:nvSpPr>
          <p:cNvPr id="3" name="Subtitle 2">
            <a:extLst>
              <a:ext uri="{FF2B5EF4-FFF2-40B4-BE49-F238E27FC236}">
                <a16:creationId xmlns:a16="http://schemas.microsoft.com/office/drawing/2014/main" id="{08E8E475-6BBB-CA8F-2488-A6A96796F089}"/>
              </a:ext>
            </a:extLst>
          </p:cNvPr>
          <p:cNvSpPr>
            <a:spLocks noGrp="1"/>
          </p:cNvSpPr>
          <p:nvPr>
            <p:ph type="subTitle" idx="1"/>
          </p:nvPr>
        </p:nvSpPr>
        <p:spPr>
          <a:xfrm>
            <a:off x="4248150" y="2057400"/>
            <a:ext cx="5761037" cy="3620622"/>
          </a:xfrm>
        </p:spPr>
        <p:txBody>
          <a:bodyPr>
            <a:normAutofit/>
          </a:bodyPr>
          <a:lstStyle/>
          <a:p>
            <a:r>
              <a:rPr lang="en-GB" b="1" dirty="0">
                <a:solidFill>
                  <a:schemeClr val="bg1"/>
                </a:solidFill>
              </a:rPr>
              <a:t>1. Project name</a:t>
            </a:r>
          </a:p>
          <a:p>
            <a:r>
              <a:rPr lang="en-GB" dirty="0">
                <a:solidFill>
                  <a:schemeClr val="bg1"/>
                </a:solidFill>
              </a:rPr>
              <a:t>  Manufacturing Analytics</a:t>
            </a:r>
          </a:p>
          <a:p>
            <a:endParaRPr lang="en-AE" dirty="0"/>
          </a:p>
          <a:p>
            <a:r>
              <a:rPr lang="en-AE" b="1" dirty="0">
                <a:solidFill>
                  <a:schemeClr val="bg1"/>
                </a:solidFill>
              </a:rPr>
              <a:t>2.Modules </a:t>
            </a:r>
          </a:p>
          <a:p>
            <a:r>
              <a:rPr lang="en-AE" dirty="0">
                <a:solidFill>
                  <a:schemeClr val="bg1"/>
                </a:solidFill>
              </a:rPr>
              <a:t>  Excel</a:t>
            </a:r>
          </a:p>
          <a:p>
            <a:r>
              <a:rPr lang="en-AE" dirty="0">
                <a:solidFill>
                  <a:schemeClr val="bg1"/>
                </a:solidFill>
              </a:rPr>
              <a:t>  Tableau</a:t>
            </a:r>
          </a:p>
          <a:p>
            <a:r>
              <a:rPr lang="en-AE" dirty="0">
                <a:solidFill>
                  <a:schemeClr val="bg1"/>
                </a:solidFill>
              </a:rPr>
              <a:t>  Power bi</a:t>
            </a:r>
          </a:p>
          <a:p>
            <a:r>
              <a:rPr lang="en-AE" dirty="0">
                <a:solidFill>
                  <a:schemeClr val="bg1"/>
                </a:solidFill>
              </a:rPr>
              <a:t>  SQL</a:t>
            </a:r>
          </a:p>
        </p:txBody>
      </p:sp>
    </p:spTree>
    <p:extLst>
      <p:ext uri="{BB962C8B-B14F-4D97-AF65-F5344CB8AC3E}">
        <p14:creationId xmlns:p14="http://schemas.microsoft.com/office/powerpoint/2010/main" val="9320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E1E83-270C-A952-7287-7C919ABD3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DAC7E-FAE2-9068-A2BE-89319866D2FA}"/>
              </a:ext>
            </a:extLst>
          </p:cNvPr>
          <p:cNvSpPr>
            <a:spLocks noGrp="1"/>
          </p:cNvSpPr>
          <p:nvPr>
            <p:ph type="title"/>
          </p:nvPr>
        </p:nvSpPr>
        <p:spPr/>
        <p:txBody>
          <a:bodyPr/>
          <a:lstStyle/>
          <a:p>
            <a:r>
              <a:rPr lang="en-GB" dirty="0"/>
              <a:t>Key Insights</a:t>
            </a:r>
          </a:p>
        </p:txBody>
      </p:sp>
      <p:sp>
        <p:nvSpPr>
          <p:cNvPr id="7" name="Text Placeholder 6">
            <a:extLst>
              <a:ext uri="{FF2B5EF4-FFF2-40B4-BE49-F238E27FC236}">
                <a16:creationId xmlns:a16="http://schemas.microsoft.com/office/drawing/2014/main" id="{5B7AC6E3-4B06-1443-2D59-75C7CCF17199}"/>
              </a:ext>
            </a:extLst>
          </p:cNvPr>
          <p:cNvSpPr>
            <a:spLocks noGrp="1"/>
          </p:cNvSpPr>
          <p:nvPr>
            <p:ph type="body" sz="quarter" idx="13"/>
          </p:nvPr>
        </p:nvSpPr>
        <p:spPr>
          <a:xfrm>
            <a:off x="4159137" y="830946"/>
            <a:ext cx="5821476" cy="1077367"/>
          </a:xfrm>
        </p:spPr>
        <p:txBody>
          <a:bodyPr/>
          <a:lstStyle/>
          <a:p>
            <a:r>
              <a:rPr lang="en-US" sz="1600" b="1" dirty="0">
                <a:solidFill>
                  <a:schemeClr val="bg1"/>
                </a:solidFill>
              </a:rPr>
              <a:t>Increase in Manufactured Qty results in Decreased Efficiency </a:t>
            </a:r>
          </a:p>
          <a:p>
            <a:r>
              <a:rPr lang="en-US" sz="1600" b="1" dirty="0">
                <a:solidFill>
                  <a:schemeClr val="bg1"/>
                </a:solidFill>
              </a:rPr>
              <a:t>This needs to be addressed to see a significant increase in revenue.</a:t>
            </a:r>
            <a:endParaRPr lang="en-GB" sz="1600" b="1" dirty="0">
              <a:solidFill>
                <a:schemeClr val="bg1"/>
              </a:solidFill>
            </a:endParaRPr>
          </a:p>
        </p:txBody>
      </p:sp>
      <p:sp>
        <p:nvSpPr>
          <p:cNvPr id="12" name="TextBox 11">
            <a:extLst>
              <a:ext uri="{FF2B5EF4-FFF2-40B4-BE49-F238E27FC236}">
                <a16:creationId xmlns:a16="http://schemas.microsoft.com/office/drawing/2014/main" id="{EF413237-9C84-0683-3022-5F205B24BA04}"/>
              </a:ext>
            </a:extLst>
          </p:cNvPr>
          <p:cNvSpPr txBox="1"/>
          <p:nvPr/>
        </p:nvSpPr>
        <p:spPr>
          <a:xfrm>
            <a:off x="7813492" y="2869316"/>
            <a:ext cx="3906731" cy="2677656"/>
          </a:xfrm>
          <a:prstGeom prst="rect">
            <a:avLst/>
          </a:prstGeom>
          <a:noFill/>
        </p:spPr>
        <p:txBody>
          <a:bodyPr wrap="square">
            <a:spAutoFit/>
          </a:bodyPr>
          <a:lstStyle/>
          <a:p>
            <a:r>
              <a:rPr lang="en-US" sz="1400" b="1" dirty="0"/>
              <a:t>This can bee  seen in the case of lesser productive months  January March and June.</a:t>
            </a:r>
          </a:p>
          <a:p>
            <a:endParaRPr lang="en-US" sz="1400" b="1" dirty="0"/>
          </a:p>
          <a:p>
            <a:r>
              <a:rPr lang="en-US" sz="1400" b="1" dirty="0"/>
              <a:t>With 100% efficiency</a:t>
            </a:r>
          </a:p>
          <a:p>
            <a:endParaRPr lang="en-US" sz="1400" b="1" dirty="0"/>
          </a:p>
          <a:p>
            <a:r>
              <a:rPr lang="en-US" sz="1400" b="1" dirty="0"/>
              <a:t>This indicates </a:t>
            </a:r>
          </a:p>
          <a:p>
            <a:r>
              <a:rPr lang="en-US" sz="1400" b="1" dirty="0"/>
              <a:t>with the increase in production rate there is a decrease in efficiency.</a:t>
            </a:r>
          </a:p>
          <a:p>
            <a:endParaRPr lang="en-US" sz="1400" b="1" dirty="0"/>
          </a:p>
          <a:p>
            <a:r>
              <a:rPr lang="en-US" sz="1400" b="1" dirty="0"/>
              <a:t> this needs to be addressed to see a significant increase in revenue.</a:t>
            </a:r>
            <a:endParaRPr lang="en-GB" sz="1400" b="1" dirty="0"/>
          </a:p>
        </p:txBody>
      </p:sp>
      <p:pic>
        <p:nvPicPr>
          <p:cNvPr id="4" name="Picture 3" descr="A screenshot of a computer&#10;&#10;AI-generated content may be incorrect.">
            <a:extLst>
              <a:ext uri="{FF2B5EF4-FFF2-40B4-BE49-F238E27FC236}">
                <a16:creationId xmlns:a16="http://schemas.microsoft.com/office/drawing/2014/main" id="{7194DB8B-8000-FAEF-2411-D10798E53F0C}"/>
              </a:ext>
            </a:extLst>
          </p:cNvPr>
          <p:cNvPicPr>
            <a:picLocks noChangeAspect="1"/>
          </p:cNvPicPr>
          <p:nvPr/>
        </p:nvPicPr>
        <p:blipFill>
          <a:blip r:embed="rId2"/>
          <a:stretch>
            <a:fillRect/>
          </a:stretch>
        </p:blipFill>
        <p:spPr>
          <a:xfrm>
            <a:off x="331788" y="2532400"/>
            <a:ext cx="7215814" cy="3494654"/>
          </a:xfrm>
          <a:prstGeom prst="rect">
            <a:avLst/>
          </a:prstGeom>
        </p:spPr>
      </p:pic>
    </p:spTree>
    <p:extLst>
      <p:ext uri="{BB962C8B-B14F-4D97-AF65-F5344CB8AC3E}">
        <p14:creationId xmlns:p14="http://schemas.microsoft.com/office/powerpoint/2010/main" val="287336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0E1F1-3424-5F26-D6BD-23D4766C7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7D37B-4B99-6849-6B08-02682EC5A2AC}"/>
              </a:ext>
            </a:extLst>
          </p:cNvPr>
          <p:cNvSpPr>
            <a:spLocks noGrp="1"/>
          </p:cNvSpPr>
          <p:nvPr>
            <p:ph type="title"/>
          </p:nvPr>
        </p:nvSpPr>
        <p:spPr/>
        <p:txBody>
          <a:bodyPr/>
          <a:lstStyle/>
          <a:p>
            <a:r>
              <a:rPr lang="en-GB" dirty="0"/>
              <a:t>Key Insights</a:t>
            </a:r>
          </a:p>
        </p:txBody>
      </p:sp>
      <p:sp>
        <p:nvSpPr>
          <p:cNvPr id="7" name="Text Placeholder 6">
            <a:extLst>
              <a:ext uri="{FF2B5EF4-FFF2-40B4-BE49-F238E27FC236}">
                <a16:creationId xmlns:a16="http://schemas.microsoft.com/office/drawing/2014/main" id="{A75A6531-4A00-4F39-30E7-272704B61AF3}"/>
              </a:ext>
            </a:extLst>
          </p:cNvPr>
          <p:cNvSpPr>
            <a:spLocks noGrp="1"/>
          </p:cNvSpPr>
          <p:nvPr>
            <p:ph type="body" sz="quarter" idx="13"/>
          </p:nvPr>
        </p:nvSpPr>
        <p:spPr>
          <a:xfrm>
            <a:off x="4159137" y="765301"/>
            <a:ext cx="5821476" cy="706964"/>
          </a:xfrm>
        </p:spPr>
        <p:txBody>
          <a:bodyPr/>
          <a:lstStyle/>
          <a:p>
            <a:r>
              <a:rPr lang="en-US" sz="1400" b="1" dirty="0">
                <a:solidFill>
                  <a:schemeClr val="bg1"/>
                </a:solidFill>
              </a:rPr>
              <a:t>Way too many machines are allocated to one Employee</a:t>
            </a:r>
          </a:p>
          <a:p>
            <a:r>
              <a:rPr lang="en-US" sz="1400" b="1" dirty="0">
                <a:solidFill>
                  <a:schemeClr val="bg1"/>
                </a:solidFill>
              </a:rPr>
              <a:t>This results in drop in total efficiency</a:t>
            </a:r>
            <a:endParaRPr lang="en-GB" sz="1400" b="1" dirty="0">
              <a:solidFill>
                <a:schemeClr val="bg1"/>
              </a:solidFill>
            </a:endParaRPr>
          </a:p>
        </p:txBody>
      </p:sp>
      <p:pic>
        <p:nvPicPr>
          <p:cNvPr id="5" name="Picture 4" descr="A screenshot of a graph&#10;&#10;AI-generated content may be incorrect.">
            <a:extLst>
              <a:ext uri="{FF2B5EF4-FFF2-40B4-BE49-F238E27FC236}">
                <a16:creationId xmlns:a16="http://schemas.microsoft.com/office/drawing/2014/main" id="{4CCEA94A-0C5B-65CA-B4BB-236D6D4655FE}"/>
              </a:ext>
            </a:extLst>
          </p:cNvPr>
          <p:cNvPicPr>
            <a:picLocks noChangeAspect="1"/>
          </p:cNvPicPr>
          <p:nvPr/>
        </p:nvPicPr>
        <p:blipFill>
          <a:blip r:embed="rId2"/>
          <a:stretch>
            <a:fillRect/>
          </a:stretch>
        </p:blipFill>
        <p:spPr>
          <a:xfrm>
            <a:off x="466476" y="1814671"/>
            <a:ext cx="7109081" cy="4278028"/>
          </a:xfrm>
          <a:prstGeom prst="rect">
            <a:avLst/>
          </a:prstGeom>
        </p:spPr>
      </p:pic>
      <p:sp>
        <p:nvSpPr>
          <p:cNvPr id="6" name="TextBox 5">
            <a:extLst>
              <a:ext uri="{FF2B5EF4-FFF2-40B4-BE49-F238E27FC236}">
                <a16:creationId xmlns:a16="http://schemas.microsoft.com/office/drawing/2014/main" id="{A68CD50E-7197-FFBC-2A04-1DC3411C705A}"/>
              </a:ext>
            </a:extLst>
          </p:cNvPr>
          <p:cNvSpPr txBox="1"/>
          <p:nvPr/>
        </p:nvSpPr>
        <p:spPr>
          <a:xfrm>
            <a:off x="8269356" y="2933132"/>
            <a:ext cx="3069204" cy="2462213"/>
          </a:xfrm>
          <a:prstGeom prst="rect">
            <a:avLst/>
          </a:prstGeom>
          <a:noFill/>
        </p:spPr>
        <p:txBody>
          <a:bodyPr wrap="square">
            <a:spAutoFit/>
          </a:bodyPr>
          <a:lstStyle/>
          <a:p>
            <a:r>
              <a:rPr lang="en-US" sz="1400" b="1" dirty="0"/>
              <a:t>Problem Statement : Results for a particular Employee Shruti Singh are too high than expected. </a:t>
            </a:r>
          </a:p>
          <a:p>
            <a:endParaRPr lang="en-US" sz="1400" b="1" dirty="0"/>
          </a:p>
          <a:p>
            <a:r>
              <a:rPr lang="en-US" sz="1400" b="1" dirty="0"/>
              <a:t>Total Employee : 129</a:t>
            </a:r>
          </a:p>
          <a:p>
            <a:r>
              <a:rPr lang="en-US" sz="1400" b="1" dirty="0"/>
              <a:t>Total Machines  : 87</a:t>
            </a:r>
          </a:p>
          <a:p>
            <a:r>
              <a:rPr lang="en-US" sz="1400" b="1" dirty="0"/>
              <a:t>Operations :Cut &amp; Fold </a:t>
            </a:r>
          </a:p>
          <a:p>
            <a:r>
              <a:rPr lang="en-US" sz="1400" b="1" dirty="0"/>
              <a:t>Total Machines for Cut &amp; Fold : 36</a:t>
            </a:r>
          </a:p>
          <a:p>
            <a:r>
              <a:rPr lang="en-US" sz="1400" b="1" dirty="0"/>
              <a:t>Number of Machines allocated to Shruti Singh : 34</a:t>
            </a:r>
          </a:p>
          <a:p>
            <a:endParaRPr lang="en-GB" sz="1400" b="1" dirty="0"/>
          </a:p>
        </p:txBody>
      </p:sp>
    </p:spTree>
    <p:extLst>
      <p:ext uri="{BB962C8B-B14F-4D97-AF65-F5344CB8AC3E}">
        <p14:creationId xmlns:p14="http://schemas.microsoft.com/office/powerpoint/2010/main" val="50258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6AA47-7F00-C3EB-B0BE-E117DF383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D0952-4B64-DD6E-B481-7639D91A827E}"/>
              </a:ext>
            </a:extLst>
          </p:cNvPr>
          <p:cNvSpPr>
            <a:spLocks noGrp="1"/>
          </p:cNvSpPr>
          <p:nvPr>
            <p:ph type="title"/>
          </p:nvPr>
        </p:nvSpPr>
        <p:spPr>
          <a:xfrm>
            <a:off x="794084" y="805180"/>
            <a:ext cx="8825659" cy="706964"/>
          </a:xfrm>
        </p:spPr>
        <p:txBody>
          <a:bodyPr/>
          <a:lstStyle/>
          <a:p>
            <a:r>
              <a:rPr lang="en-GB" sz="2400" dirty="0"/>
              <a:t>Recommendations</a:t>
            </a:r>
          </a:p>
        </p:txBody>
      </p:sp>
      <p:sp>
        <p:nvSpPr>
          <p:cNvPr id="7" name="Text Placeholder 6">
            <a:extLst>
              <a:ext uri="{FF2B5EF4-FFF2-40B4-BE49-F238E27FC236}">
                <a16:creationId xmlns:a16="http://schemas.microsoft.com/office/drawing/2014/main" id="{F205C456-7F42-CF6B-9E34-994473F500FA}"/>
              </a:ext>
            </a:extLst>
          </p:cNvPr>
          <p:cNvSpPr>
            <a:spLocks noGrp="1"/>
          </p:cNvSpPr>
          <p:nvPr>
            <p:ph type="body" sz="quarter" idx="13"/>
          </p:nvPr>
        </p:nvSpPr>
        <p:spPr>
          <a:xfrm>
            <a:off x="4219074" y="686818"/>
            <a:ext cx="7178842" cy="822204"/>
          </a:xfrm>
        </p:spPr>
        <p:txBody>
          <a:bodyPr/>
          <a:lstStyle/>
          <a:p>
            <a:r>
              <a:rPr lang="en-US" sz="1400" b="1" dirty="0">
                <a:solidFill>
                  <a:schemeClr val="bg1"/>
                </a:solidFill>
              </a:rPr>
              <a:t>To increase efficiency, divide the work proportionately among all employees</a:t>
            </a:r>
          </a:p>
          <a:p>
            <a:r>
              <a:rPr lang="en-US" sz="1400" b="1" dirty="0">
                <a:solidFill>
                  <a:schemeClr val="bg1"/>
                </a:solidFill>
              </a:rPr>
              <a:t>Hire more Employees for Cut &amp; Fold operations department</a:t>
            </a:r>
            <a:endParaRPr lang="en-GB" sz="1400" b="1" dirty="0">
              <a:solidFill>
                <a:schemeClr val="bg1"/>
              </a:solidFill>
            </a:endParaRPr>
          </a:p>
        </p:txBody>
      </p:sp>
      <p:sp>
        <p:nvSpPr>
          <p:cNvPr id="12" name="TextBox 11">
            <a:extLst>
              <a:ext uri="{FF2B5EF4-FFF2-40B4-BE49-F238E27FC236}">
                <a16:creationId xmlns:a16="http://schemas.microsoft.com/office/drawing/2014/main" id="{02FC558D-10CA-368E-5F28-F016369CB734}"/>
              </a:ext>
            </a:extLst>
          </p:cNvPr>
          <p:cNvSpPr txBox="1"/>
          <p:nvPr/>
        </p:nvSpPr>
        <p:spPr>
          <a:xfrm>
            <a:off x="352926" y="5087671"/>
            <a:ext cx="4716379" cy="1785104"/>
          </a:xfrm>
          <a:prstGeom prst="rect">
            <a:avLst/>
          </a:prstGeom>
          <a:noFill/>
        </p:spPr>
        <p:txBody>
          <a:bodyPr wrap="square">
            <a:spAutoFit/>
          </a:bodyPr>
          <a:lstStyle/>
          <a:p>
            <a:r>
              <a:rPr lang="en-US" sz="1100" b="1" dirty="0"/>
              <a:t>Insights: </a:t>
            </a:r>
            <a:br>
              <a:rPr lang="en-US" sz="1100" b="1" dirty="0"/>
            </a:br>
            <a:br>
              <a:rPr lang="en-US" sz="1100" b="1" dirty="0"/>
            </a:br>
            <a:r>
              <a:rPr lang="en-US" sz="1100" b="1" dirty="0"/>
              <a:t>By comparing with weaving department that have a similar count of machine (34) have allocated 50 employees.</a:t>
            </a:r>
          </a:p>
          <a:p>
            <a:endParaRPr lang="en-US" sz="1100" b="1" dirty="0"/>
          </a:p>
          <a:p>
            <a:r>
              <a:rPr lang="en-US" sz="1100" b="1" dirty="0"/>
              <a:t>Total machines :Employees = 34:50</a:t>
            </a:r>
          </a:p>
          <a:p>
            <a:r>
              <a:rPr lang="en-US" sz="1100" b="1" dirty="0"/>
              <a:t>Max machines allocated to an individual person is 8 </a:t>
            </a:r>
          </a:p>
          <a:p>
            <a:r>
              <a:rPr lang="en-US" sz="1100" b="1" dirty="0"/>
              <a:t>This has resulted in increased the over all efficiency to 91% </a:t>
            </a:r>
          </a:p>
          <a:p>
            <a:endParaRPr lang="en-US" sz="1100" b="1" dirty="0"/>
          </a:p>
          <a:p>
            <a:endParaRPr lang="en-GB" sz="1100" b="1" dirty="0"/>
          </a:p>
        </p:txBody>
      </p:sp>
      <p:pic>
        <p:nvPicPr>
          <p:cNvPr id="9" name="Picture 8" descr="A screenshot of a computer screen&#10;&#10;AI-generated content may be incorrect.">
            <a:extLst>
              <a:ext uri="{FF2B5EF4-FFF2-40B4-BE49-F238E27FC236}">
                <a16:creationId xmlns:a16="http://schemas.microsoft.com/office/drawing/2014/main" id="{A6FFCE07-8BBC-F916-A21B-6C3CE5377E6B}"/>
              </a:ext>
            </a:extLst>
          </p:cNvPr>
          <p:cNvPicPr>
            <a:picLocks noChangeAspect="1"/>
          </p:cNvPicPr>
          <p:nvPr/>
        </p:nvPicPr>
        <p:blipFill>
          <a:blip r:embed="rId2"/>
          <a:stretch>
            <a:fillRect/>
          </a:stretch>
        </p:blipFill>
        <p:spPr>
          <a:xfrm>
            <a:off x="285491" y="1627383"/>
            <a:ext cx="5324784" cy="300352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AEC97A87-D204-C9D9-AC84-7873D390BD1C}"/>
              </a:ext>
            </a:extLst>
          </p:cNvPr>
          <p:cNvPicPr>
            <a:picLocks noChangeAspect="1"/>
          </p:cNvPicPr>
          <p:nvPr/>
        </p:nvPicPr>
        <p:blipFill>
          <a:blip r:embed="rId3"/>
          <a:stretch>
            <a:fillRect/>
          </a:stretch>
        </p:blipFill>
        <p:spPr>
          <a:xfrm>
            <a:off x="6581727" y="1627383"/>
            <a:ext cx="5140298" cy="3146093"/>
          </a:xfrm>
          <a:prstGeom prst="rect">
            <a:avLst/>
          </a:prstGeom>
        </p:spPr>
      </p:pic>
      <p:cxnSp>
        <p:nvCxnSpPr>
          <p:cNvPr id="4" name="Straight Arrow Connector 3">
            <a:extLst>
              <a:ext uri="{FF2B5EF4-FFF2-40B4-BE49-F238E27FC236}">
                <a16:creationId xmlns:a16="http://schemas.microsoft.com/office/drawing/2014/main" id="{36C0108F-88CB-2400-7CB6-949F7A1FF827}"/>
              </a:ext>
            </a:extLst>
          </p:cNvPr>
          <p:cNvCxnSpPr>
            <a:cxnSpLocks/>
            <a:endCxn id="11" idx="1"/>
          </p:cNvCxnSpPr>
          <p:nvPr/>
        </p:nvCxnSpPr>
        <p:spPr>
          <a:xfrm flipV="1">
            <a:off x="5701085" y="3200430"/>
            <a:ext cx="880642" cy="11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A977D63-4AED-1970-6E68-186F308C3355}"/>
              </a:ext>
            </a:extLst>
          </p:cNvPr>
          <p:cNvSpPr txBox="1"/>
          <p:nvPr/>
        </p:nvSpPr>
        <p:spPr>
          <a:xfrm>
            <a:off x="7884695" y="5280629"/>
            <a:ext cx="3513221" cy="1446550"/>
          </a:xfrm>
          <a:prstGeom prst="rect">
            <a:avLst/>
          </a:prstGeom>
          <a:noFill/>
        </p:spPr>
        <p:txBody>
          <a:bodyPr wrap="square">
            <a:spAutoFit/>
          </a:bodyPr>
          <a:lstStyle/>
          <a:p>
            <a:endParaRPr lang="en-US" sz="1100" b="1" dirty="0"/>
          </a:p>
          <a:p>
            <a:r>
              <a:rPr lang="en-US" sz="1100" b="1" dirty="0"/>
              <a:t>Compared to </a:t>
            </a:r>
            <a:br>
              <a:rPr lang="en-US" sz="1100" b="1" dirty="0"/>
            </a:br>
            <a:r>
              <a:rPr lang="en-US" sz="1100" b="1" dirty="0"/>
              <a:t>Total machines :Employees = 36:3</a:t>
            </a:r>
          </a:p>
          <a:p>
            <a:r>
              <a:rPr lang="en-US" sz="1100" b="1" dirty="0"/>
              <a:t>Max machines allocated to an individual person is 34 </a:t>
            </a:r>
          </a:p>
          <a:p>
            <a:r>
              <a:rPr lang="en-US" sz="1100" b="1" dirty="0"/>
              <a:t>This has resulted in increased the over all efficiency to 69% </a:t>
            </a:r>
          </a:p>
          <a:p>
            <a:endParaRPr lang="en-GB" sz="1100" b="1" dirty="0"/>
          </a:p>
        </p:txBody>
      </p:sp>
    </p:spTree>
    <p:extLst>
      <p:ext uri="{BB962C8B-B14F-4D97-AF65-F5344CB8AC3E}">
        <p14:creationId xmlns:p14="http://schemas.microsoft.com/office/powerpoint/2010/main" val="415645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0B8A-77F3-F9D3-7F59-4B26F7351710}"/>
              </a:ext>
            </a:extLst>
          </p:cNvPr>
          <p:cNvSpPr>
            <a:spLocks noGrp="1"/>
          </p:cNvSpPr>
          <p:nvPr>
            <p:ph type="title"/>
          </p:nvPr>
        </p:nvSpPr>
        <p:spPr/>
        <p:txBody>
          <a:bodyPr/>
          <a:lstStyle/>
          <a:p>
            <a:r>
              <a:rPr lang="en-GB" dirty="0"/>
              <a:t>Conclusion</a:t>
            </a:r>
            <a:endParaRPr lang="en-AE" dirty="0"/>
          </a:p>
        </p:txBody>
      </p:sp>
      <p:sp>
        <p:nvSpPr>
          <p:cNvPr id="3" name="Content Placeholder 2">
            <a:extLst>
              <a:ext uri="{FF2B5EF4-FFF2-40B4-BE49-F238E27FC236}">
                <a16:creationId xmlns:a16="http://schemas.microsoft.com/office/drawing/2014/main" id="{C403A41B-6FFD-938D-D8B5-AC867C7E4C19}"/>
              </a:ext>
            </a:extLst>
          </p:cNvPr>
          <p:cNvSpPr>
            <a:spLocks noGrp="1"/>
          </p:cNvSpPr>
          <p:nvPr>
            <p:ph idx="1"/>
          </p:nvPr>
        </p:nvSpPr>
        <p:spPr>
          <a:xfrm>
            <a:off x="505244" y="2294021"/>
            <a:ext cx="11221535" cy="3962401"/>
          </a:xfrm>
        </p:spPr>
        <p:txBody>
          <a:bodyPr>
            <a:noAutofit/>
          </a:bodyPr>
          <a:lstStyle/>
          <a:p>
            <a:r>
              <a:rPr lang="en-GB" sz="1600" b="1" dirty="0"/>
              <a:t>Production Quantity Analysis</a:t>
            </a:r>
            <a:r>
              <a:rPr lang="en-GB" sz="1600" dirty="0"/>
              <a:t>: Production quantity decreased by </a:t>
            </a:r>
            <a:r>
              <a:rPr lang="en-GB" sz="1600" dirty="0">
                <a:highlight>
                  <a:srgbClr val="FFFF00"/>
                </a:highlight>
              </a:rPr>
              <a:t>30%</a:t>
            </a:r>
            <a:r>
              <a:rPr lang="en-GB" sz="1600" dirty="0"/>
              <a:t> over the last 5 days.</a:t>
            </a:r>
          </a:p>
          <a:p>
            <a:r>
              <a:rPr lang="en-GB" sz="1600" b="1" dirty="0"/>
              <a:t>Rejection Quantity  Increased:  </a:t>
            </a:r>
            <a:r>
              <a:rPr lang="en-GB" sz="1600" b="0" i="0" dirty="0">
                <a:solidFill>
                  <a:srgbClr val="252423"/>
                </a:solidFill>
                <a:effectLst/>
                <a:highlight>
                  <a:srgbClr val="FFFFFF"/>
                </a:highlight>
                <a:latin typeface="Segoe UI" panose="020B0502040204020203" pitchFamily="34" charset="0"/>
              </a:rPr>
              <a:t>Sum of Rejected Qty was highest for C007 at 33660, followed by C039 and C022.﻿</a:t>
            </a:r>
          </a:p>
          <a:p>
            <a:r>
              <a:rPr lang="en-GB" sz="1600" b="1" dirty="0"/>
              <a:t>Production Comparison Trends: </a:t>
            </a:r>
            <a:r>
              <a:rPr lang="en-GB" sz="1600" dirty="0"/>
              <a:t>Analysis of production comparison trends reveals opportunities for process improvement.</a:t>
            </a:r>
          </a:p>
          <a:p>
            <a:r>
              <a:rPr lang="en-GB" sz="1600" b="1" dirty="0"/>
              <a:t>Processed QTY by Machine Name: </a:t>
            </a:r>
            <a:r>
              <a:rPr lang="en-GB" sz="1600" dirty="0"/>
              <a:t>A</a:t>
            </a:r>
            <a:r>
              <a:rPr lang="en-GB" sz="1600" b="0" i="0" dirty="0">
                <a:solidFill>
                  <a:srgbClr val="252423"/>
                </a:solidFill>
                <a:effectLst/>
                <a:highlight>
                  <a:srgbClr val="FFFFFF"/>
                </a:highlight>
                <a:latin typeface="Segoe UI" panose="020B0502040204020203" pitchFamily="34" charset="0"/>
              </a:rPr>
              <a:t>t 13700293, CR001 had the highest Sum of Processed Qty and was </a:t>
            </a:r>
            <a:r>
              <a:rPr lang="en-GB" sz="1600" b="0" i="0" dirty="0">
                <a:solidFill>
                  <a:srgbClr val="252423"/>
                </a:solidFill>
                <a:effectLst/>
                <a:highlight>
                  <a:srgbClr val="FFFF00"/>
                </a:highlight>
                <a:latin typeface="Segoe UI" panose="020B0502040204020203" pitchFamily="34" charset="0"/>
              </a:rPr>
              <a:t>878,123.91% </a:t>
            </a:r>
            <a:r>
              <a:rPr lang="en-GB" sz="1600" b="0" i="0" dirty="0">
                <a:solidFill>
                  <a:srgbClr val="252423"/>
                </a:solidFill>
                <a:effectLst/>
                <a:highlight>
                  <a:srgbClr val="FFFFFF"/>
                </a:highlight>
                <a:latin typeface="Segoe UI" panose="020B0502040204020203" pitchFamily="34" charset="0"/>
              </a:rPr>
              <a:t>higher than F2, which had the lowest Sum of Processed Qty at 1560.﻿</a:t>
            </a:r>
          </a:p>
          <a:p>
            <a:r>
              <a:rPr lang="en-GB" sz="1600" b="1" dirty="0"/>
              <a:t>Production Efficiency Increased: </a:t>
            </a:r>
            <a:r>
              <a:rPr lang="en-GB" sz="1600" dirty="0"/>
              <a:t>Production efficiency improved  by </a:t>
            </a:r>
            <a:r>
              <a:rPr lang="en-GB" sz="1600" dirty="0">
                <a:highlight>
                  <a:srgbClr val="FFFF00"/>
                </a:highlight>
              </a:rPr>
              <a:t>50%</a:t>
            </a:r>
            <a:r>
              <a:rPr lang="en-GB" sz="1600" dirty="0"/>
              <a:t> through data-informed process adjustments.</a:t>
            </a:r>
          </a:p>
          <a:p>
            <a:r>
              <a:rPr lang="en-GB" sz="1600" b="1" dirty="0"/>
              <a:t> Future Analysis Planned: </a:t>
            </a:r>
            <a:r>
              <a:rPr lang="en-GB" sz="1600" dirty="0"/>
              <a:t>Future analysis will focus on further optimizing production processes and reducing rejection quantities.</a:t>
            </a:r>
          </a:p>
          <a:p>
            <a:pPr marL="0" indent="0">
              <a:buNone/>
            </a:pPr>
            <a:r>
              <a:rPr lang="en-GB" sz="1600" b="1" i="0" dirty="0">
                <a:solidFill>
                  <a:srgbClr val="1F1F1F"/>
                </a:solidFill>
                <a:effectLst/>
                <a:highlight>
                  <a:srgbClr val="FFFFFF"/>
                </a:highlight>
                <a:latin typeface="Google Sans"/>
              </a:rPr>
              <a:t>Difference between 3 modules</a:t>
            </a:r>
            <a:r>
              <a:rPr lang="en-GB" sz="1600" b="0" i="0" dirty="0">
                <a:solidFill>
                  <a:srgbClr val="1F1F1F"/>
                </a:solidFill>
                <a:effectLst/>
                <a:highlight>
                  <a:srgbClr val="FFFFFF"/>
                </a:highlight>
                <a:latin typeface="Google Sans"/>
              </a:rPr>
              <a:t>: Power BI is more tightly integrated with Microsoft products, such as Excel and SQL Server, whereas Tableau can connect to a wider range of data sources, including cloud-based databases and web services.</a:t>
            </a:r>
            <a:endParaRPr lang="en-AE" sz="1600" dirty="0"/>
          </a:p>
        </p:txBody>
      </p:sp>
    </p:spTree>
    <p:extLst>
      <p:ext uri="{BB962C8B-B14F-4D97-AF65-F5344CB8AC3E}">
        <p14:creationId xmlns:p14="http://schemas.microsoft.com/office/powerpoint/2010/main" val="197114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2E690-F7E1-6C9E-F540-F96515173417}"/>
              </a:ext>
            </a:extLst>
          </p:cNvPr>
          <p:cNvSpPr>
            <a:spLocks noGrp="1"/>
          </p:cNvSpPr>
          <p:nvPr>
            <p:ph type="ctrTitle"/>
          </p:nvPr>
        </p:nvSpPr>
        <p:spPr/>
        <p:txBody>
          <a:bodyPr/>
          <a:lstStyle/>
          <a:p>
            <a:r>
              <a:rPr lang="en-GB" dirty="0"/>
              <a:t>         </a:t>
            </a:r>
            <a:r>
              <a:rPr lang="en-GB" sz="8000" dirty="0"/>
              <a:t>THANK YOU</a:t>
            </a:r>
            <a:endParaRPr lang="en-AE" sz="8000" dirty="0"/>
          </a:p>
        </p:txBody>
      </p:sp>
    </p:spTree>
    <p:extLst>
      <p:ext uri="{BB962C8B-B14F-4D97-AF65-F5344CB8AC3E}">
        <p14:creationId xmlns:p14="http://schemas.microsoft.com/office/powerpoint/2010/main" val="336668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359D-3DE1-BCA5-D74D-DDFE598B5748}"/>
              </a:ext>
            </a:extLst>
          </p:cNvPr>
          <p:cNvSpPr>
            <a:spLocks noGrp="1"/>
          </p:cNvSpPr>
          <p:nvPr>
            <p:ph type="title"/>
          </p:nvPr>
        </p:nvSpPr>
        <p:spPr/>
        <p:txBody>
          <a:bodyPr/>
          <a:lstStyle/>
          <a:p>
            <a:r>
              <a:rPr lang="en-GB" dirty="0"/>
              <a:t>Our Team members(Group2)</a:t>
            </a:r>
            <a:endParaRPr lang="en-AE" dirty="0"/>
          </a:p>
        </p:txBody>
      </p:sp>
      <p:sp>
        <p:nvSpPr>
          <p:cNvPr id="5" name="Content Placeholder 4">
            <a:extLst>
              <a:ext uri="{FF2B5EF4-FFF2-40B4-BE49-F238E27FC236}">
                <a16:creationId xmlns:a16="http://schemas.microsoft.com/office/drawing/2014/main" id="{BC9A9341-1279-3143-1056-B36DFB19F0CD}"/>
              </a:ext>
            </a:extLst>
          </p:cNvPr>
          <p:cNvSpPr>
            <a:spLocks noGrp="1"/>
          </p:cNvSpPr>
          <p:nvPr>
            <p:ph idx="1"/>
          </p:nvPr>
        </p:nvSpPr>
        <p:spPr/>
        <p:txBody>
          <a:bodyPr>
            <a:normAutofit/>
          </a:bodyPr>
          <a:lstStyle/>
          <a:p>
            <a:r>
              <a:rPr lang="en-GB" sz="2800" b="1" dirty="0"/>
              <a:t>POOJA</a:t>
            </a:r>
          </a:p>
          <a:p>
            <a:r>
              <a:rPr lang="en-GB" sz="2800" b="1" dirty="0"/>
              <a:t>AMINA AZMATH</a:t>
            </a:r>
          </a:p>
          <a:p>
            <a:r>
              <a:rPr lang="en-GB" sz="2800" b="1" dirty="0"/>
              <a:t>LATHA SREE RAJYAM</a:t>
            </a:r>
          </a:p>
          <a:p>
            <a:r>
              <a:rPr lang="en-GB" sz="2800" b="1" dirty="0"/>
              <a:t>KIRAN</a:t>
            </a:r>
          </a:p>
          <a:p>
            <a:r>
              <a:rPr lang="en-GB" sz="2800" b="1" dirty="0"/>
              <a:t>PRASANNAKUMAR</a:t>
            </a:r>
            <a:endParaRPr lang="en-AE" sz="2800" b="1" dirty="0"/>
          </a:p>
        </p:txBody>
      </p:sp>
    </p:spTree>
    <p:extLst>
      <p:ext uri="{BB962C8B-B14F-4D97-AF65-F5344CB8AC3E}">
        <p14:creationId xmlns:p14="http://schemas.microsoft.com/office/powerpoint/2010/main" val="50754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359D-3DE1-BCA5-D74D-DDFE598B5748}"/>
              </a:ext>
            </a:extLst>
          </p:cNvPr>
          <p:cNvSpPr>
            <a:spLocks noGrp="1"/>
          </p:cNvSpPr>
          <p:nvPr>
            <p:ph type="title"/>
          </p:nvPr>
        </p:nvSpPr>
        <p:spPr/>
        <p:txBody>
          <a:bodyPr/>
          <a:lstStyle/>
          <a:p>
            <a:r>
              <a:rPr lang="en-GB" sz="2800" dirty="0"/>
              <a:t>Manufacturing Data Analysis in Various Organizational Functions</a:t>
            </a:r>
            <a:endParaRPr lang="en-AE" sz="2800" dirty="0"/>
          </a:p>
        </p:txBody>
      </p:sp>
      <p:sp>
        <p:nvSpPr>
          <p:cNvPr id="3" name="Content Placeholder 2">
            <a:extLst>
              <a:ext uri="{FF2B5EF4-FFF2-40B4-BE49-F238E27FC236}">
                <a16:creationId xmlns:a16="http://schemas.microsoft.com/office/drawing/2014/main" id="{A5EB4235-71C7-58D2-C46C-64B6D908EDF0}"/>
              </a:ext>
            </a:extLst>
          </p:cNvPr>
          <p:cNvSpPr>
            <a:spLocks noGrp="1"/>
          </p:cNvSpPr>
          <p:nvPr>
            <p:ph sz="half" idx="2"/>
          </p:nvPr>
        </p:nvSpPr>
        <p:spPr>
          <a:xfrm>
            <a:off x="6418262" y="2430462"/>
            <a:ext cx="4825159" cy="3416300"/>
          </a:xfrm>
        </p:spPr>
        <p:txBody>
          <a:bodyPr/>
          <a:lstStyle/>
          <a:p>
            <a:pPr marL="0" indent="0">
              <a:buNone/>
            </a:pPr>
            <a:endParaRPr lang="en-GB" dirty="0"/>
          </a:p>
          <a:p>
            <a:endParaRPr lang="en-AE" dirty="0"/>
          </a:p>
        </p:txBody>
      </p:sp>
      <p:sp>
        <p:nvSpPr>
          <p:cNvPr id="4" name="Content Placeholder 3">
            <a:extLst>
              <a:ext uri="{FF2B5EF4-FFF2-40B4-BE49-F238E27FC236}">
                <a16:creationId xmlns:a16="http://schemas.microsoft.com/office/drawing/2014/main" id="{8DB7ED1E-A1EF-486B-102E-4E323B051B22}"/>
              </a:ext>
            </a:extLst>
          </p:cNvPr>
          <p:cNvSpPr>
            <a:spLocks noGrp="1"/>
          </p:cNvSpPr>
          <p:nvPr>
            <p:ph sz="half" idx="1"/>
          </p:nvPr>
        </p:nvSpPr>
        <p:spPr>
          <a:xfrm>
            <a:off x="948579" y="2574927"/>
            <a:ext cx="4626071" cy="3416300"/>
          </a:xfrm>
        </p:spPr>
        <p:txBody>
          <a:bodyPr/>
          <a:lstStyle/>
          <a:p>
            <a:r>
              <a:rPr lang="en-GB" sz="2400" dirty="0"/>
              <a:t> Demand Forecasting</a:t>
            </a:r>
          </a:p>
          <a:p>
            <a:r>
              <a:rPr lang="en-GB" sz="2400" dirty="0"/>
              <a:t>Inventory Management</a:t>
            </a:r>
          </a:p>
          <a:p>
            <a:r>
              <a:rPr lang="en-GB" sz="2400" dirty="0"/>
              <a:t>Risk Management</a:t>
            </a:r>
          </a:p>
          <a:p>
            <a:r>
              <a:rPr lang="en-GB" sz="2400" dirty="0"/>
              <a:t>Product Development</a:t>
            </a:r>
          </a:p>
          <a:p>
            <a:r>
              <a:rPr lang="en-GB" sz="2400" dirty="0"/>
              <a:t>Price Optimization</a:t>
            </a:r>
          </a:p>
          <a:p>
            <a:endParaRPr lang="en-AE" dirty="0"/>
          </a:p>
        </p:txBody>
      </p:sp>
      <p:pic>
        <p:nvPicPr>
          <p:cNvPr id="2050" name="Picture 2" descr="Project Manufacturing | INTACS">
            <a:extLst>
              <a:ext uri="{FF2B5EF4-FFF2-40B4-BE49-F238E27FC236}">
                <a16:creationId xmlns:a16="http://schemas.microsoft.com/office/drawing/2014/main" id="{70B67D5B-5DD5-20A7-31D0-E92C05C91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739" y="2781300"/>
            <a:ext cx="5270593"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5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593199-5633-03F8-880D-C04B40B635C9}"/>
              </a:ext>
            </a:extLst>
          </p:cNvPr>
          <p:cNvSpPr>
            <a:spLocks noGrp="1"/>
          </p:cNvSpPr>
          <p:nvPr>
            <p:ph type="title"/>
          </p:nvPr>
        </p:nvSpPr>
        <p:spPr/>
        <p:txBody>
          <a:bodyPr/>
          <a:lstStyle/>
          <a:p>
            <a:r>
              <a:rPr lang="en-GB" dirty="0"/>
              <a:t>Goal &amp; Operations Management</a:t>
            </a:r>
            <a:endParaRPr lang="en-AE" dirty="0"/>
          </a:p>
        </p:txBody>
      </p:sp>
      <p:sp>
        <p:nvSpPr>
          <p:cNvPr id="9" name="AutoShape 2" descr="Manufacturing Operations Management PPT Slide 2">
            <a:extLst>
              <a:ext uri="{FF2B5EF4-FFF2-40B4-BE49-F238E27FC236}">
                <a16:creationId xmlns:a16="http://schemas.microsoft.com/office/drawing/2014/main" id="{616B609F-9195-431A-1EF2-72F80EA425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pic>
        <p:nvPicPr>
          <p:cNvPr id="3076" name="Picture 4" descr="Manufacturing Operations Management PPT Slide 2">
            <a:extLst>
              <a:ext uri="{FF2B5EF4-FFF2-40B4-BE49-F238E27FC236}">
                <a16:creationId xmlns:a16="http://schemas.microsoft.com/office/drawing/2014/main" id="{EE51789B-9BF3-939C-EFF9-D88DB9636C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2" t="12418" b="9240"/>
          <a:stretch/>
        </p:blipFill>
        <p:spPr bwMode="auto">
          <a:xfrm>
            <a:off x="1733551" y="2259598"/>
            <a:ext cx="7467600" cy="459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97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4EAAA0-4578-20F3-40C9-E612747DBFFA}"/>
              </a:ext>
            </a:extLst>
          </p:cNvPr>
          <p:cNvSpPr>
            <a:spLocks noGrp="1"/>
          </p:cNvSpPr>
          <p:nvPr>
            <p:ph type="ctrTitle"/>
          </p:nvPr>
        </p:nvSpPr>
        <p:spPr>
          <a:xfrm>
            <a:off x="590550" y="581025"/>
            <a:ext cx="10972800" cy="714375"/>
          </a:xfrm>
        </p:spPr>
        <p:txBody>
          <a:bodyPr/>
          <a:lstStyle/>
          <a:p>
            <a:r>
              <a:rPr lang="en-GB" dirty="0"/>
              <a:t>Excel Report</a:t>
            </a:r>
            <a:endParaRPr lang="en-AE" dirty="0"/>
          </a:p>
        </p:txBody>
      </p:sp>
      <p:pic>
        <p:nvPicPr>
          <p:cNvPr id="8" name="Picture 7">
            <a:extLst>
              <a:ext uri="{FF2B5EF4-FFF2-40B4-BE49-F238E27FC236}">
                <a16:creationId xmlns:a16="http://schemas.microsoft.com/office/drawing/2014/main" id="{942273D1-9EAE-117C-36FD-44DE6C7070DC}"/>
              </a:ext>
            </a:extLst>
          </p:cNvPr>
          <p:cNvPicPr>
            <a:picLocks noChangeAspect="1"/>
          </p:cNvPicPr>
          <p:nvPr/>
        </p:nvPicPr>
        <p:blipFill>
          <a:blip r:embed="rId3"/>
          <a:stretch>
            <a:fillRect/>
          </a:stretch>
        </p:blipFill>
        <p:spPr>
          <a:xfrm>
            <a:off x="481781" y="1151027"/>
            <a:ext cx="11197251" cy="5230108"/>
          </a:xfrm>
          <a:prstGeom prst="rect">
            <a:avLst/>
          </a:prstGeom>
        </p:spPr>
      </p:pic>
    </p:spTree>
    <p:extLst>
      <p:ext uri="{BB962C8B-B14F-4D97-AF65-F5344CB8AC3E}">
        <p14:creationId xmlns:p14="http://schemas.microsoft.com/office/powerpoint/2010/main" val="399452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4EAAA0-4578-20F3-40C9-E612747DBFFA}"/>
              </a:ext>
            </a:extLst>
          </p:cNvPr>
          <p:cNvSpPr>
            <a:spLocks noGrp="1"/>
          </p:cNvSpPr>
          <p:nvPr>
            <p:ph type="ctrTitle"/>
          </p:nvPr>
        </p:nvSpPr>
        <p:spPr>
          <a:xfrm>
            <a:off x="561976" y="581025"/>
            <a:ext cx="11001374" cy="714376"/>
          </a:xfrm>
        </p:spPr>
        <p:txBody>
          <a:bodyPr/>
          <a:lstStyle/>
          <a:p>
            <a:r>
              <a:rPr lang="en-GB" dirty="0"/>
              <a:t>Tableau Report</a:t>
            </a:r>
            <a:endParaRPr lang="en-AE" dirty="0"/>
          </a:p>
        </p:txBody>
      </p:sp>
      <p:pic>
        <p:nvPicPr>
          <p:cNvPr id="3" name="Picture 2">
            <a:extLst>
              <a:ext uri="{FF2B5EF4-FFF2-40B4-BE49-F238E27FC236}">
                <a16:creationId xmlns:a16="http://schemas.microsoft.com/office/drawing/2014/main" id="{FD198BBA-88BE-5193-108E-F19726295333}"/>
              </a:ext>
            </a:extLst>
          </p:cNvPr>
          <p:cNvPicPr>
            <a:picLocks noChangeAspect="1"/>
          </p:cNvPicPr>
          <p:nvPr/>
        </p:nvPicPr>
        <p:blipFill>
          <a:blip r:embed="rId2"/>
          <a:stretch>
            <a:fillRect/>
          </a:stretch>
        </p:blipFill>
        <p:spPr>
          <a:xfrm>
            <a:off x="481782" y="1295400"/>
            <a:ext cx="11238270" cy="5085735"/>
          </a:xfrm>
          <a:prstGeom prst="rect">
            <a:avLst/>
          </a:prstGeom>
        </p:spPr>
      </p:pic>
    </p:spTree>
    <p:extLst>
      <p:ext uri="{BB962C8B-B14F-4D97-AF65-F5344CB8AC3E}">
        <p14:creationId xmlns:p14="http://schemas.microsoft.com/office/powerpoint/2010/main" val="346604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4EAAA0-4578-20F3-40C9-E612747DBFFA}"/>
              </a:ext>
            </a:extLst>
          </p:cNvPr>
          <p:cNvSpPr>
            <a:spLocks noGrp="1"/>
          </p:cNvSpPr>
          <p:nvPr>
            <p:ph type="ctrTitle"/>
          </p:nvPr>
        </p:nvSpPr>
        <p:spPr>
          <a:xfrm>
            <a:off x="590550" y="581025"/>
            <a:ext cx="10972800" cy="714375"/>
          </a:xfrm>
        </p:spPr>
        <p:txBody>
          <a:bodyPr/>
          <a:lstStyle/>
          <a:p>
            <a:r>
              <a:rPr lang="en-GB" dirty="0"/>
              <a:t>Power BI Report</a:t>
            </a:r>
            <a:endParaRPr lang="en-AE" dirty="0"/>
          </a:p>
        </p:txBody>
      </p:sp>
      <p:pic>
        <p:nvPicPr>
          <p:cNvPr id="3" name="Picture 2">
            <a:extLst>
              <a:ext uri="{FF2B5EF4-FFF2-40B4-BE49-F238E27FC236}">
                <a16:creationId xmlns:a16="http://schemas.microsoft.com/office/drawing/2014/main" id="{D35F106E-E202-AAA8-98E5-AF0A923B7042}"/>
              </a:ext>
            </a:extLst>
          </p:cNvPr>
          <p:cNvPicPr>
            <a:picLocks noChangeAspect="1"/>
          </p:cNvPicPr>
          <p:nvPr/>
        </p:nvPicPr>
        <p:blipFill>
          <a:blip r:embed="rId2"/>
          <a:stretch>
            <a:fillRect/>
          </a:stretch>
        </p:blipFill>
        <p:spPr>
          <a:xfrm>
            <a:off x="471948" y="1209368"/>
            <a:ext cx="11208775" cy="5161935"/>
          </a:xfrm>
          <a:prstGeom prst="rect">
            <a:avLst/>
          </a:prstGeom>
        </p:spPr>
      </p:pic>
    </p:spTree>
    <p:extLst>
      <p:ext uri="{BB962C8B-B14F-4D97-AF65-F5344CB8AC3E}">
        <p14:creationId xmlns:p14="http://schemas.microsoft.com/office/powerpoint/2010/main" val="71222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ABAD72D-A754-42E6-C91A-C759DA5F3DEB}"/>
              </a:ext>
            </a:extLst>
          </p:cNvPr>
          <p:cNvSpPr>
            <a:spLocks noGrp="1"/>
          </p:cNvSpPr>
          <p:nvPr>
            <p:ph type="title"/>
          </p:nvPr>
        </p:nvSpPr>
        <p:spPr>
          <a:xfrm>
            <a:off x="487050" y="480768"/>
            <a:ext cx="9429317" cy="834514"/>
          </a:xfrm>
        </p:spPr>
        <p:txBody>
          <a:bodyPr/>
          <a:lstStyle/>
          <a:p>
            <a:r>
              <a:rPr lang="en-GB" dirty="0"/>
              <a:t>SQL</a:t>
            </a:r>
            <a:endParaRPr lang="en-AE" dirty="0"/>
          </a:p>
        </p:txBody>
      </p:sp>
      <p:pic>
        <p:nvPicPr>
          <p:cNvPr id="3" name="Picture 2">
            <a:extLst>
              <a:ext uri="{FF2B5EF4-FFF2-40B4-BE49-F238E27FC236}">
                <a16:creationId xmlns:a16="http://schemas.microsoft.com/office/drawing/2014/main" id="{277DEA6E-6AED-CA2F-8ABD-914A70CA6A23}"/>
              </a:ext>
            </a:extLst>
          </p:cNvPr>
          <p:cNvPicPr>
            <a:picLocks noChangeAspect="1"/>
          </p:cNvPicPr>
          <p:nvPr/>
        </p:nvPicPr>
        <p:blipFill rotWithShape="1">
          <a:blip r:embed="rId3"/>
          <a:srcRect l="11909" t="3790" r="38852" b="54189"/>
          <a:stretch/>
        </p:blipFill>
        <p:spPr>
          <a:xfrm>
            <a:off x="4948989" y="4475523"/>
            <a:ext cx="4591966" cy="1473020"/>
          </a:xfrm>
          <a:prstGeom prst="rect">
            <a:avLst/>
          </a:prstGeom>
        </p:spPr>
      </p:pic>
      <p:pic>
        <p:nvPicPr>
          <p:cNvPr id="5" name="Picture 4">
            <a:extLst>
              <a:ext uri="{FF2B5EF4-FFF2-40B4-BE49-F238E27FC236}">
                <a16:creationId xmlns:a16="http://schemas.microsoft.com/office/drawing/2014/main" id="{9CD44848-0FEB-1045-A4B9-66BF3DA95FD7}"/>
              </a:ext>
            </a:extLst>
          </p:cNvPr>
          <p:cNvPicPr>
            <a:picLocks noChangeAspect="1"/>
          </p:cNvPicPr>
          <p:nvPr/>
        </p:nvPicPr>
        <p:blipFill rotWithShape="1">
          <a:blip r:embed="rId4"/>
          <a:srcRect l="1350" r="16492" b="17577"/>
          <a:stretch/>
        </p:blipFill>
        <p:spPr>
          <a:xfrm>
            <a:off x="397884" y="4167590"/>
            <a:ext cx="4488294" cy="2690410"/>
          </a:xfrm>
          <a:prstGeom prst="rect">
            <a:avLst/>
          </a:prstGeom>
        </p:spPr>
      </p:pic>
      <p:pic>
        <p:nvPicPr>
          <p:cNvPr id="7" name="Picture 6">
            <a:extLst>
              <a:ext uri="{FF2B5EF4-FFF2-40B4-BE49-F238E27FC236}">
                <a16:creationId xmlns:a16="http://schemas.microsoft.com/office/drawing/2014/main" id="{5522D68B-6016-7A06-8894-022CB78A7D0E}"/>
              </a:ext>
            </a:extLst>
          </p:cNvPr>
          <p:cNvPicPr>
            <a:picLocks noChangeAspect="1"/>
          </p:cNvPicPr>
          <p:nvPr/>
        </p:nvPicPr>
        <p:blipFill>
          <a:blip r:embed="rId5"/>
          <a:stretch>
            <a:fillRect/>
          </a:stretch>
        </p:blipFill>
        <p:spPr>
          <a:xfrm>
            <a:off x="487050" y="1182416"/>
            <a:ext cx="5608950" cy="2882598"/>
          </a:xfrm>
          <a:prstGeom prst="rect">
            <a:avLst/>
          </a:prstGeom>
        </p:spPr>
      </p:pic>
      <p:pic>
        <p:nvPicPr>
          <p:cNvPr id="9" name="Picture 8">
            <a:extLst>
              <a:ext uri="{FF2B5EF4-FFF2-40B4-BE49-F238E27FC236}">
                <a16:creationId xmlns:a16="http://schemas.microsoft.com/office/drawing/2014/main" id="{8CCA7690-0996-7950-878A-20DEB80C8176}"/>
              </a:ext>
            </a:extLst>
          </p:cNvPr>
          <p:cNvPicPr>
            <a:picLocks noChangeAspect="1"/>
          </p:cNvPicPr>
          <p:nvPr/>
        </p:nvPicPr>
        <p:blipFill rotWithShape="1">
          <a:blip r:embed="rId6"/>
          <a:srcRect r="23096"/>
          <a:stretch/>
        </p:blipFill>
        <p:spPr>
          <a:xfrm>
            <a:off x="6096000" y="1192965"/>
            <a:ext cx="6025840" cy="3241703"/>
          </a:xfrm>
          <a:prstGeom prst="rect">
            <a:avLst/>
          </a:prstGeom>
        </p:spPr>
      </p:pic>
      <p:sp>
        <p:nvSpPr>
          <p:cNvPr id="10" name="AutoShape 2">
            <a:extLst>
              <a:ext uri="{FF2B5EF4-FFF2-40B4-BE49-F238E27FC236}">
                <a16:creationId xmlns:a16="http://schemas.microsoft.com/office/drawing/2014/main" id="{974DC264-0419-B3C9-B8FD-818EC0085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sp>
        <p:nvSpPr>
          <p:cNvPr id="11" name="AutoShape 4">
            <a:extLst>
              <a:ext uri="{FF2B5EF4-FFF2-40B4-BE49-F238E27FC236}">
                <a16:creationId xmlns:a16="http://schemas.microsoft.com/office/drawing/2014/main" id="{752F0479-07E1-AE47-DAE0-625DE9604BF0}"/>
              </a:ext>
            </a:extLst>
          </p:cNvPr>
          <p:cNvSpPr>
            <a:spLocks noChangeAspect="1" noChangeArrowheads="1"/>
          </p:cNvSpPr>
          <p:nvPr/>
        </p:nvSpPr>
        <p:spPr bwMode="auto">
          <a:xfrm>
            <a:off x="6096000" y="3429000"/>
            <a:ext cx="150200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pic>
        <p:nvPicPr>
          <p:cNvPr id="13" name="Picture 12">
            <a:extLst>
              <a:ext uri="{FF2B5EF4-FFF2-40B4-BE49-F238E27FC236}">
                <a16:creationId xmlns:a16="http://schemas.microsoft.com/office/drawing/2014/main" id="{86F9BE33-1E45-9F17-C4BA-761475519450}"/>
              </a:ext>
            </a:extLst>
          </p:cNvPr>
          <p:cNvPicPr>
            <a:picLocks noChangeAspect="1"/>
          </p:cNvPicPr>
          <p:nvPr/>
        </p:nvPicPr>
        <p:blipFill rotWithShape="1">
          <a:blip r:embed="rId7"/>
          <a:srcRect r="72116"/>
          <a:stretch/>
        </p:blipFill>
        <p:spPr>
          <a:xfrm>
            <a:off x="9700181" y="4398210"/>
            <a:ext cx="2262433" cy="1266825"/>
          </a:xfrm>
          <a:prstGeom prst="rect">
            <a:avLst/>
          </a:prstGeom>
        </p:spPr>
      </p:pic>
      <p:pic>
        <p:nvPicPr>
          <p:cNvPr id="16" name="Picture 15">
            <a:extLst>
              <a:ext uri="{FF2B5EF4-FFF2-40B4-BE49-F238E27FC236}">
                <a16:creationId xmlns:a16="http://schemas.microsoft.com/office/drawing/2014/main" id="{B49D21C2-D3D5-0684-8A19-69F371D6B467}"/>
              </a:ext>
            </a:extLst>
          </p:cNvPr>
          <p:cNvPicPr>
            <a:picLocks noChangeAspect="1"/>
          </p:cNvPicPr>
          <p:nvPr/>
        </p:nvPicPr>
        <p:blipFill>
          <a:blip r:embed="rId8"/>
          <a:stretch>
            <a:fillRect/>
          </a:stretch>
        </p:blipFill>
        <p:spPr>
          <a:xfrm>
            <a:off x="4806415" y="5735972"/>
            <a:ext cx="4056848" cy="812414"/>
          </a:xfrm>
          <a:prstGeom prst="rect">
            <a:avLst/>
          </a:prstGeom>
        </p:spPr>
      </p:pic>
      <p:pic>
        <p:nvPicPr>
          <p:cNvPr id="2" name="Picture 1">
            <a:extLst>
              <a:ext uri="{FF2B5EF4-FFF2-40B4-BE49-F238E27FC236}">
                <a16:creationId xmlns:a16="http://schemas.microsoft.com/office/drawing/2014/main" id="{1984AF3B-2857-D605-B223-CF4D73AC8667}"/>
              </a:ext>
            </a:extLst>
          </p:cNvPr>
          <p:cNvPicPr>
            <a:picLocks noChangeAspect="1"/>
          </p:cNvPicPr>
          <p:nvPr/>
        </p:nvPicPr>
        <p:blipFill>
          <a:blip r:embed="rId8"/>
          <a:stretch>
            <a:fillRect/>
          </a:stretch>
        </p:blipFill>
        <p:spPr>
          <a:xfrm>
            <a:off x="8189494" y="5736873"/>
            <a:ext cx="3838589" cy="1034936"/>
          </a:xfrm>
          <a:prstGeom prst="rect">
            <a:avLst/>
          </a:prstGeom>
        </p:spPr>
      </p:pic>
    </p:spTree>
    <p:extLst>
      <p:ext uri="{BB962C8B-B14F-4D97-AF65-F5344CB8AC3E}">
        <p14:creationId xmlns:p14="http://schemas.microsoft.com/office/powerpoint/2010/main" val="419598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D410D-1E96-3E30-1FB7-7F2E5D8E4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15ECD-C65E-F5D3-5BF0-ADFF1774A5B7}"/>
              </a:ext>
            </a:extLst>
          </p:cNvPr>
          <p:cNvSpPr>
            <a:spLocks noGrp="1"/>
          </p:cNvSpPr>
          <p:nvPr>
            <p:ph type="title"/>
          </p:nvPr>
        </p:nvSpPr>
        <p:spPr/>
        <p:txBody>
          <a:bodyPr/>
          <a:lstStyle/>
          <a:p>
            <a:r>
              <a:rPr lang="en-GB" dirty="0"/>
              <a:t>Key Insights</a:t>
            </a:r>
          </a:p>
        </p:txBody>
      </p:sp>
      <p:sp>
        <p:nvSpPr>
          <p:cNvPr id="7" name="Text Placeholder 6">
            <a:extLst>
              <a:ext uri="{FF2B5EF4-FFF2-40B4-BE49-F238E27FC236}">
                <a16:creationId xmlns:a16="http://schemas.microsoft.com/office/drawing/2014/main" id="{8526D80E-F6CA-FC33-201C-45F3328B9DCA}"/>
              </a:ext>
            </a:extLst>
          </p:cNvPr>
          <p:cNvSpPr>
            <a:spLocks noGrp="1"/>
          </p:cNvSpPr>
          <p:nvPr>
            <p:ph type="body" sz="quarter" idx="13"/>
          </p:nvPr>
        </p:nvSpPr>
        <p:spPr>
          <a:xfrm>
            <a:off x="4094889" y="2060697"/>
            <a:ext cx="5811111" cy="367281"/>
          </a:xfrm>
        </p:spPr>
        <p:txBody>
          <a:bodyPr/>
          <a:lstStyle/>
          <a:p>
            <a:endParaRPr lang="en-GB" sz="1200" b="1" dirty="0">
              <a:solidFill>
                <a:schemeClr val="bg1"/>
              </a:solidFill>
            </a:endParaRPr>
          </a:p>
          <a:p>
            <a:r>
              <a:rPr lang="en-US" sz="1400" b="1" dirty="0">
                <a:solidFill>
                  <a:schemeClr val="bg1"/>
                </a:solidFill>
              </a:rPr>
              <a:t>Analysis suggests maximum orders are manufactured in the </a:t>
            </a:r>
            <a:r>
              <a:rPr lang="en-US" sz="1400" b="1" dirty="0" err="1">
                <a:solidFill>
                  <a:schemeClr val="bg1"/>
                </a:solidFill>
              </a:rPr>
              <a:t>Qtr</a:t>
            </a:r>
            <a:r>
              <a:rPr lang="en-US" sz="1400" b="1" dirty="0">
                <a:solidFill>
                  <a:schemeClr val="bg1"/>
                </a:solidFill>
              </a:rPr>
              <a:t> 4 compared to other quarters that have a negligible amount compared to Qtr. 4</a:t>
            </a:r>
          </a:p>
          <a:p>
            <a:r>
              <a:rPr lang="en-US" sz="1400" b="1" dirty="0">
                <a:solidFill>
                  <a:schemeClr val="bg1"/>
                </a:solidFill>
              </a:rPr>
              <a:t>From this we can suggest that this company needs focus more on other Qtrs.</a:t>
            </a:r>
          </a:p>
          <a:p>
            <a:endParaRPr lang="en-US" sz="1200" b="1" dirty="0">
              <a:solidFill>
                <a:schemeClr val="bg1"/>
              </a:solidFill>
            </a:endParaRPr>
          </a:p>
        </p:txBody>
      </p:sp>
      <p:sp>
        <p:nvSpPr>
          <p:cNvPr id="8" name="Text Placeholder 7">
            <a:extLst>
              <a:ext uri="{FF2B5EF4-FFF2-40B4-BE49-F238E27FC236}">
                <a16:creationId xmlns:a16="http://schemas.microsoft.com/office/drawing/2014/main" id="{0777E5FD-4048-B54A-C241-01FA6BE30D3E}"/>
              </a:ext>
            </a:extLst>
          </p:cNvPr>
          <p:cNvSpPr>
            <a:spLocks noGrp="1"/>
          </p:cNvSpPr>
          <p:nvPr>
            <p:ph type="body" sz="half" idx="17"/>
          </p:nvPr>
        </p:nvSpPr>
        <p:spPr>
          <a:xfrm>
            <a:off x="7744574" y="4073585"/>
            <a:ext cx="3859901" cy="2006347"/>
          </a:xfrm>
        </p:spPr>
        <p:txBody>
          <a:bodyPr>
            <a:normAutofit fontScale="92500"/>
          </a:bodyPr>
          <a:lstStyle/>
          <a:p>
            <a:r>
              <a:rPr lang="en-US" sz="1200" dirty="0"/>
              <a:t>Key Findings</a:t>
            </a:r>
          </a:p>
          <a:p>
            <a:pPr marL="285750" indent="-285750">
              <a:buFont typeface="Arial" panose="020B0604020202020204" pitchFamily="34" charset="0"/>
              <a:buChar char="•"/>
            </a:pPr>
            <a:r>
              <a:rPr lang="en-US" sz="1200" dirty="0"/>
              <a:t>company is operational </a:t>
            </a:r>
            <a:r>
              <a:rPr lang="en-US" sz="1200" dirty="0">
                <a:highlight>
                  <a:srgbClr val="FFFF00"/>
                </a:highlight>
              </a:rPr>
              <a:t>since 2000 </a:t>
            </a:r>
            <a:r>
              <a:rPr lang="en-US" sz="1200" dirty="0"/>
              <a:t>but the highest production trend is seen in </a:t>
            </a:r>
            <a:r>
              <a:rPr lang="en-US" sz="1200" dirty="0">
                <a:highlight>
                  <a:srgbClr val="FFFF00"/>
                </a:highlight>
              </a:rPr>
              <a:t>year 2015</a:t>
            </a:r>
          </a:p>
          <a:p>
            <a:pPr marL="285750" indent="-285750">
              <a:buFont typeface="Arial" panose="020B0604020202020204" pitchFamily="34" charset="0"/>
              <a:buChar char="•"/>
            </a:pPr>
            <a:r>
              <a:rPr lang="en-US" sz="1200" dirty="0"/>
              <a:t>highest production is in Qtr4 and the peak performing months are </a:t>
            </a:r>
            <a:r>
              <a:rPr lang="en-US" sz="1200" dirty="0">
                <a:highlight>
                  <a:srgbClr val="FFFF00"/>
                </a:highlight>
              </a:rPr>
              <a:t>Nov &amp; October </a:t>
            </a:r>
            <a:r>
              <a:rPr lang="en-US" sz="1200" dirty="0"/>
              <a:t>whereas production in other months is purely negligible.</a:t>
            </a:r>
          </a:p>
          <a:p>
            <a:pPr marL="285750" indent="-285750">
              <a:buFont typeface="Arial" panose="020B0604020202020204" pitchFamily="34" charset="0"/>
              <a:buChar char="•"/>
            </a:pPr>
            <a:r>
              <a:rPr lang="en-US" sz="1200" dirty="0"/>
              <a:t>This may be mainly because they are getting their highest orders in the peak festival seasons </a:t>
            </a:r>
          </a:p>
          <a:p>
            <a:endParaRPr lang="en-US" dirty="0"/>
          </a:p>
          <a:p>
            <a:pPr marL="285750" indent="-285750">
              <a:buFont typeface="Arial" panose="020B0604020202020204" pitchFamily="34" charset="0"/>
              <a:buChar char="•"/>
            </a:pPr>
            <a:endParaRPr lang="en-GB" dirty="0"/>
          </a:p>
        </p:txBody>
      </p:sp>
      <p:pic>
        <p:nvPicPr>
          <p:cNvPr id="10" name="Picture 9" descr="A screenshot of a computer&#10;&#10;AI-generated content may be incorrect.">
            <a:extLst>
              <a:ext uri="{FF2B5EF4-FFF2-40B4-BE49-F238E27FC236}">
                <a16:creationId xmlns:a16="http://schemas.microsoft.com/office/drawing/2014/main" id="{8339CB14-5A76-C7C8-317C-757F6C1D1171}"/>
              </a:ext>
            </a:extLst>
          </p:cNvPr>
          <p:cNvPicPr>
            <a:picLocks noChangeAspect="1"/>
          </p:cNvPicPr>
          <p:nvPr/>
        </p:nvPicPr>
        <p:blipFill>
          <a:blip r:embed="rId2"/>
          <a:stretch>
            <a:fillRect/>
          </a:stretch>
        </p:blipFill>
        <p:spPr>
          <a:xfrm>
            <a:off x="531377" y="2427978"/>
            <a:ext cx="6911044" cy="3271488"/>
          </a:xfrm>
          <a:prstGeom prst="rect">
            <a:avLst/>
          </a:prstGeom>
        </p:spPr>
      </p:pic>
      <p:sp>
        <p:nvSpPr>
          <p:cNvPr id="12" name="TextBox 11">
            <a:extLst>
              <a:ext uri="{FF2B5EF4-FFF2-40B4-BE49-F238E27FC236}">
                <a16:creationId xmlns:a16="http://schemas.microsoft.com/office/drawing/2014/main" id="{E4BF4EE4-876A-69E4-99C8-1409ADD99B5C}"/>
              </a:ext>
            </a:extLst>
          </p:cNvPr>
          <p:cNvSpPr txBox="1"/>
          <p:nvPr/>
        </p:nvSpPr>
        <p:spPr>
          <a:xfrm>
            <a:off x="7829394" y="2654656"/>
            <a:ext cx="3967207" cy="1323439"/>
          </a:xfrm>
          <a:prstGeom prst="rect">
            <a:avLst/>
          </a:prstGeom>
          <a:noFill/>
        </p:spPr>
        <p:txBody>
          <a:bodyPr wrap="square">
            <a:spAutoFit/>
          </a:bodyPr>
          <a:lstStyle/>
          <a:p>
            <a:r>
              <a:rPr lang="en-US" sz="1600" b="1" dirty="0"/>
              <a:t>Total Production is around 125M</a:t>
            </a:r>
          </a:p>
          <a:p>
            <a:r>
              <a:rPr lang="en-US" sz="1600" b="1" dirty="0"/>
              <a:t>Total manufactured qty for this company is 87M</a:t>
            </a:r>
          </a:p>
          <a:p>
            <a:r>
              <a:rPr lang="en-US" sz="1600" b="1" dirty="0"/>
              <a:t>production efficiency of this company is around 70%</a:t>
            </a:r>
            <a:endParaRPr lang="en-GB" sz="1600" b="1" dirty="0"/>
          </a:p>
        </p:txBody>
      </p:sp>
      <p:sp>
        <p:nvSpPr>
          <p:cNvPr id="3" name="Text Placeholder 7">
            <a:extLst>
              <a:ext uri="{FF2B5EF4-FFF2-40B4-BE49-F238E27FC236}">
                <a16:creationId xmlns:a16="http://schemas.microsoft.com/office/drawing/2014/main" id="{3A413BA3-E0B2-7A34-674C-92A37799223E}"/>
              </a:ext>
            </a:extLst>
          </p:cNvPr>
          <p:cNvSpPr txBox="1">
            <a:spLocks/>
          </p:cNvSpPr>
          <p:nvPr/>
        </p:nvSpPr>
        <p:spPr>
          <a:xfrm>
            <a:off x="531377" y="5797762"/>
            <a:ext cx="7109826" cy="56434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US" sz="1200" b="1" dirty="0">
                <a:solidFill>
                  <a:schemeClr val="tx1"/>
                </a:solidFill>
              </a:rPr>
              <a:t>Recommendation:</a:t>
            </a:r>
            <a:br>
              <a:rPr lang="en-US" sz="1200" b="1" dirty="0">
                <a:solidFill>
                  <a:schemeClr val="tx1"/>
                </a:solidFill>
              </a:rPr>
            </a:br>
            <a:r>
              <a:rPr lang="en-US" sz="1200" b="1" dirty="0">
                <a:solidFill>
                  <a:schemeClr val="tx1"/>
                </a:solidFill>
              </a:rPr>
              <a:t>One way to achieve this could be, Since Qtr3 falls in summer and school holidays may be  giving priority to taking orders for summer wear clothes may lead to more orders and do promotions.</a:t>
            </a:r>
            <a:endParaRPr lang="en-GB" sz="1200" b="1" dirty="0">
              <a:solidFill>
                <a:schemeClr val="tx1"/>
              </a:solidFill>
            </a:endParaRPr>
          </a:p>
        </p:txBody>
      </p:sp>
    </p:spTree>
    <p:extLst>
      <p:ext uri="{BB962C8B-B14F-4D97-AF65-F5344CB8AC3E}">
        <p14:creationId xmlns:p14="http://schemas.microsoft.com/office/powerpoint/2010/main" val="275166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370</TotalTime>
  <Words>628</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Google Sans</vt:lpstr>
      <vt:lpstr>Segoe UI</vt:lpstr>
      <vt:lpstr>Wingdings 3</vt:lpstr>
      <vt:lpstr>Ion Boardroom</vt:lpstr>
      <vt:lpstr>Project Introduction</vt:lpstr>
      <vt:lpstr>Our Team members(Group2)</vt:lpstr>
      <vt:lpstr>Manufacturing Data Analysis in Various Organizational Functions</vt:lpstr>
      <vt:lpstr>Goal &amp; Operations Management</vt:lpstr>
      <vt:lpstr>Excel Report</vt:lpstr>
      <vt:lpstr>Tableau Report</vt:lpstr>
      <vt:lpstr>Power BI Report</vt:lpstr>
      <vt:lpstr>SQL</vt:lpstr>
      <vt:lpstr>Key Insights</vt:lpstr>
      <vt:lpstr>Key Insights</vt:lpstr>
      <vt:lpstr>Key Insights</vt:lpstr>
      <vt:lpstr>Recommendations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LathaRam</dc:creator>
  <cp:lastModifiedBy>amina azmath</cp:lastModifiedBy>
  <cp:revision>45</cp:revision>
  <dcterms:created xsi:type="dcterms:W3CDTF">2025-03-10T06:52:59Z</dcterms:created>
  <dcterms:modified xsi:type="dcterms:W3CDTF">2025-03-11T00:37:16Z</dcterms:modified>
</cp:coreProperties>
</file>