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8" r:id="rId1"/>
  </p:sldMasterIdLst>
  <p:notesMasterIdLst>
    <p:notesMasterId r:id="rId15"/>
  </p:notesMasterIdLst>
  <p:sldIdLst>
    <p:sldId id="299" r:id="rId2"/>
    <p:sldId id="260" r:id="rId3"/>
    <p:sldId id="300" r:id="rId4"/>
    <p:sldId id="263" r:id="rId5"/>
    <p:sldId id="302" r:id="rId6"/>
    <p:sldId id="303" r:id="rId7"/>
    <p:sldId id="304" r:id="rId8"/>
    <p:sldId id="310" r:id="rId9"/>
    <p:sldId id="306" r:id="rId10"/>
    <p:sldId id="307" r:id="rId11"/>
    <p:sldId id="311" r:id="rId12"/>
    <p:sldId id="309" r:id="rId13"/>
    <p:sldId id="30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3632A7-E3B8-4A4C-A862-4C8B601D5909}">
          <p14:sldIdLst>
            <p14:sldId id="299"/>
            <p14:sldId id="260"/>
            <p14:sldId id="300"/>
            <p14:sldId id="263"/>
            <p14:sldId id="302"/>
            <p14:sldId id="303"/>
            <p14:sldId id="304"/>
            <p14:sldId id="310"/>
            <p14:sldId id="306"/>
            <p14:sldId id="307"/>
            <p14:sldId id="311"/>
            <p14:sldId id="309"/>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126" y="47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90089-3157-4524-A560-CDF19EAD6135}" type="datetimeFigureOut">
              <a:rPr lang="en-IN" smtClean="0"/>
              <a:t>10-08-2025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E692C-AE29-40FD-B3EF-DD7BF99D39BE}" type="slidenum">
              <a:rPr lang="en-IN" smtClean="0"/>
              <a:t>‹#›</a:t>
            </a:fld>
            <a:endParaRPr lang="en-IN"/>
          </a:p>
        </p:txBody>
      </p:sp>
    </p:spTree>
    <p:extLst>
      <p:ext uri="{BB962C8B-B14F-4D97-AF65-F5344CB8AC3E}">
        <p14:creationId xmlns:p14="http://schemas.microsoft.com/office/powerpoint/2010/main" val="4286880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AFF066-D707-4903-906B-5C6E5C0E04F9}"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1A48B-F2F5-4E43-ABAA-EDA938EBC8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480384"/>
      </p:ext>
    </p:extLst>
  </p:cSld>
  <p:clrMapOvr>
    <a:masterClrMapping/>
  </p:clrMapOvr>
  <p:transition spd="slow">
    <p:push dir="u"/>
    <p:sndAc>
      <p:stSnd>
        <p:snd r:embed="rId1" name="camera.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FF066-D707-4903-906B-5C6E5C0E04F9}"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1A48B-F2F5-4E43-ABAA-EDA938EBC840}" type="slidenum">
              <a:rPr lang="en-IN" smtClean="0"/>
              <a:t>‹#›</a:t>
            </a:fld>
            <a:endParaRPr lang="en-IN"/>
          </a:p>
        </p:txBody>
      </p:sp>
    </p:spTree>
    <p:extLst>
      <p:ext uri="{BB962C8B-B14F-4D97-AF65-F5344CB8AC3E}">
        <p14:creationId xmlns:p14="http://schemas.microsoft.com/office/powerpoint/2010/main" val="192005574"/>
      </p:ext>
    </p:extLst>
  </p:cSld>
  <p:clrMapOvr>
    <a:masterClrMapping/>
  </p:clrMapOvr>
  <p:transition spd="slow">
    <p:push dir="u"/>
    <p:sndAc>
      <p:stSnd>
        <p:snd r:embed="rId1" name="camera.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FF066-D707-4903-906B-5C6E5C0E04F9}"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1A48B-F2F5-4E43-ABAA-EDA938EBC840}" type="slidenum">
              <a:rPr lang="en-IN" smtClean="0"/>
              <a:t>‹#›</a:t>
            </a:fld>
            <a:endParaRPr lang="en-IN"/>
          </a:p>
        </p:txBody>
      </p:sp>
    </p:spTree>
    <p:extLst>
      <p:ext uri="{BB962C8B-B14F-4D97-AF65-F5344CB8AC3E}">
        <p14:creationId xmlns:p14="http://schemas.microsoft.com/office/powerpoint/2010/main" val="4027520830"/>
      </p:ext>
    </p:extLst>
  </p:cSld>
  <p:clrMapOvr>
    <a:masterClrMapping/>
  </p:clrMapOvr>
  <p:transition spd="slow">
    <p:push dir="u"/>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FF066-D707-4903-906B-5C6E5C0E04F9}"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1A48B-F2F5-4E43-ABAA-EDA938EBC840}" type="slidenum">
              <a:rPr lang="en-IN" smtClean="0"/>
              <a:t>‹#›</a:t>
            </a:fld>
            <a:endParaRPr lang="en-IN"/>
          </a:p>
        </p:txBody>
      </p:sp>
    </p:spTree>
    <p:extLst>
      <p:ext uri="{BB962C8B-B14F-4D97-AF65-F5344CB8AC3E}">
        <p14:creationId xmlns:p14="http://schemas.microsoft.com/office/powerpoint/2010/main" val="1268655858"/>
      </p:ext>
    </p:extLst>
  </p:cSld>
  <p:clrMapOvr>
    <a:masterClrMapping/>
  </p:clrMapOvr>
  <p:transition spd="slow">
    <p:push dir="u"/>
    <p:sndAc>
      <p:stSnd>
        <p:snd r:embed="rId1"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AFF066-D707-4903-906B-5C6E5C0E04F9}" type="datetimeFigureOut">
              <a:rPr lang="en-IN" smtClean="0"/>
              <a:t>10-08-2025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1A48B-F2F5-4E43-ABAA-EDA938EBC8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641148"/>
      </p:ext>
    </p:extLst>
  </p:cSld>
  <p:clrMapOvr>
    <a:masterClrMapping/>
  </p:clrMapOvr>
  <p:transition spd="slow">
    <p:push dir="u"/>
    <p:sndAc>
      <p:stSnd>
        <p:snd r:embed="rId1" name="camera.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AFF066-D707-4903-906B-5C6E5C0E04F9}" type="datetimeFigureOut">
              <a:rPr lang="en-IN" smtClean="0"/>
              <a:t>10-08-2025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91A48B-F2F5-4E43-ABAA-EDA938EBC840}" type="slidenum">
              <a:rPr lang="en-IN" smtClean="0"/>
              <a:t>‹#›</a:t>
            </a:fld>
            <a:endParaRPr lang="en-IN"/>
          </a:p>
        </p:txBody>
      </p:sp>
    </p:spTree>
    <p:extLst>
      <p:ext uri="{BB962C8B-B14F-4D97-AF65-F5344CB8AC3E}">
        <p14:creationId xmlns:p14="http://schemas.microsoft.com/office/powerpoint/2010/main" val="3591940836"/>
      </p:ext>
    </p:extLst>
  </p:cSld>
  <p:clrMapOvr>
    <a:masterClrMapping/>
  </p:clrMapOvr>
  <p:transition spd="slow">
    <p:push dir="u"/>
    <p:sndAc>
      <p:stSnd>
        <p:snd r:embed="rId1" name="camera.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AFF066-D707-4903-906B-5C6E5C0E04F9}" type="datetimeFigureOut">
              <a:rPr lang="en-IN" smtClean="0"/>
              <a:t>10-08-2025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91A48B-F2F5-4E43-ABAA-EDA938EBC840}" type="slidenum">
              <a:rPr lang="en-IN" smtClean="0"/>
              <a:t>‹#›</a:t>
            </a:fld>
            <a:endParaRPr lang="en-IN"/>
          </a:p>
        </p:txBody>
      </p:sp>
    </p:spTree>
    <p:extLst>
      <p:ext uri="{BB962C8B-B14F-4D97-AF65-F5344CB8AC3E}">
        <p14:creationId xmlns:p14="http://schemas.microsoft.com/office/powerpoint/2010/main" val="2846508703"/>
      </p:ext>
    </p:extLst>
  </p:cSld>
  <p:clrMapOvr>
    <a:masterClrMapping/>
  </p:clrMapOvr>
  <p:transition spd="slow">
    <p:push dir="u"/>
    <p:sndAc>
      <p:stSnd>
        <p:snd r:embed="rId1" name="camera.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AFF066-D707-4903-906B-5C6E5C0E04F9}" type="datetimeFigureOut">
              <a:rPr lang="en-IN" smtClean="0"/>
              <a:t>10-08-2025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91A48B-F2F5-4E43-ABAA-EDA938EBC840}" type="slidenum">
              <a:rPr lang="en-IN" smtClean="0"/>
              <a:t>‹#›</a:t>
            </a:fld>
            <a:endParaRPr lang="en-IN"/>
          </a:p>
        </p:txBody>
      </p:sp>
    </p:spTree>
    <p:extLst>
      <p:ext uri="{BB962C8B-B14F-4D97-AF65-F5344CB8AC3E}">
        <p14:creationId xmlns:p14="http://schemas.microsoft.com/office/powerpoint/2010/main" val="3482035139"/>
      </p:ext>
    </p:extLst>
  </p:cSld>
  <p:clrMapOvr>
    <a:masterClrMapping/>
  </p:clrMapOvr>
  <p:transition spd="slow">
    <p:push dir="u"/>
    <p:sndAc>
      <p:stSnd>
        <p:snd r:embed="rId1" name="camera.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BAFF066-D707-4903-906B-5C6E5C0E04F9}" type="datetimeFigureOut">
              <a:rPr lang="en-IN" smtClean="0"/>
              <a:t>10-08-2025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D91A48B-F2F5-4E43-ABAA-EDA938EBC840}" type="slidenum">
              <a:rPr lang="en-IN" smtClean="0"/>
              <a:t>‹#›</a:t>
            </a:fld>
            <a:endParaRPr lang="en-IN"/>
          </a:p>
        </p:txBody>
      </p:sp>
    </p:spTree>
    <p:extLst>
      <p:ext uri="{BB962C8B-B14F-4D97-AF65-F5344CB8AC3E}">
        <p14:creationId xmlns:p14="http://schemas.microsoft.com/office/powerpoint/2010/main" val="3105796060"/>
      </p:ext>
    </p:extLst>
  </p:cSld>
  <p:clrMapOvr>
    <a:masterClrMapping/>
  </p:clrMapOvr>
  <p:transition spd="slow">
    <p:push dir="u"/>
    <p:sndAc>
      <p:stSnd>
        <p:snd r:embed="rId1" name="camera.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AFF066-D707-4903-906B-5C6E5C0E04F9}" type="datetimeFigureOut">
              <a:rPr lang="en-IN" smtClean="0"/>
              <a:t>10-08-2025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D91A48B-F2F5-4E43-ABAA-EDA938EBC840}" type="slidenum">
              <a:rPr lang="en-IN" smtClean="0"/>
              <a:t>‹#›</a:t>
            </a:fld>
            <a:endParaRPr lang="en-IN"/>
          </a:p>
        </p:txBody>
      </p:sp>
    </p:spTree>
    <p:extLst>
      <p:ext uri="{BB962C8B-B14F-4D97-AF65-F5344CB8AC3E}">
        <p14:creationId xmlns:p14="http://schemas.microsoft.com/office/powerpoint/2010/main" val="3412578650"/>
      </p:ext>
    </p:extLst>
  </p:cSld>
  <p:clrMapOvr>
    <a:masterClrMapping/>
  </p:clrMapOvr>
  <p:transition spd="slow">
    <p:push dir="u"/>
    <p:sndAc>
      <p:stSnd>
        <p:snd r:embed="rId1" name="camera.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3"/>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AFF066-D707-4903-906B-5C6E5C0E04F9}" type="datetimeFigureOut">
              <a:rPr lang="en-IN" smtClean="0"/>
              <a:t>10-08-2025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91A48B-F2F5-4E43-ABAA-EDA938EBC840}" type="slidenum">
              <a:rPr lang="en-IN" smtClean="0"/>
              <a:t>‹#›</a:t>
            </a:fld>
            <a:endParaRPr lang="en-IN"/>
          </a:p>
        </p:txBody>
      </p:sp>
    </p:spTree>
    <p:extLst>
      <p:ext uri="{BB962C8B-B14F-4D97-AF65-F5344CB8AC3E}">
        <p14:creationId xmlns:p14="http://schemas.microsoft.com/office/powerpoint/2010/main" val="1117196799"/>
      </p:ext>
    </p:extLst>
  </p:cSld>
  <p:clrMapOvr>
    <a:masterClrMapping/>
  </p:clrMapOvr>
  <p:transition spd="slow">
    <p:push dir="u"/>
    <p:sndAc>
      <p:stSnd>
        <p:snd r:embed="rId1" name="camera.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AFF066-D707-4903-906B-5C6E5C0E04F9}" type="datetimeFigureOut">
              <a:rPr lang="en-IN" smtClean="0"/>
              <a:t>10-08-2025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D91A48B-F2F5-4E43-ABAA-EDA938EBC84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775098"/>
      </p:ext>
    </p:extLst>
  </p:cSld>
  <p:clrMap bg1="lt1" tx1="dk1" bg2="lt2" tx2="dk2" accent1="accent1" accent2="accent2" accent3="accent3" accent4="accent4" accent5="accent5" accent6="accent6" hlink="hlink" folHlink="folHlink"/>
  <p:sldLayoutIdLst>
    <p:sldLayoutId id="2147484279" r:id="rId1"/>
    <p:sldLayoutId id="2147484280" r:id="rId2"/>
    <p:sldLayoutId id="2147484281" r:id="rId3"/>
    <p:sldLayoutId id="2147484282" r:id="rId4"/>
    <p:sldLayoutId id="2147484283" r:id="rId5"/>
    <p:sldLayoutId id="2147484284" r:id="rId6"/>
    <p:sldLayoutId id="2147484285" r:id="rId7"/>
    <p:sldLayoutId id="2147484286" r:id="rId8"/>
    <p:sldLayoutId id="2147484287" r:id="rId9"/>
    <p:sldLayoutId id="2147484288" r:id="rId10"/>
    <p:sldLayoutId id="2147484289" r:id="rId11"/>
  </p:sldLayoutIdLst>
  <p:transition spd="slow">
    <p:push dir="u"/>
    <p:sndAc>
      <p:stSnd>
        <p:snd r:embed="rId13" name="camera.wav"/>
      </p:stSnd>
    </p:sndAc>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microsoft.com/office/2007/relationships/hdphoto" Target="../media/hdphoto1.wdp"/><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up of a website&#10;&#10;AI-generated content may be incorrect.">
            <a:extLst>
              <a:ext uri="{FF2B5EF4-FFF2-40B4-BE49-F238E27FC236}">
                <a16:creationId xmlns:a16="http://schemas.microsoft.com/office/drawing/2014/main" id="{D8AC30EB-72BE-1E14-CE93-B0F53D627F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886" y="643467"/>
            <a:ext cx="9182227" cy="5050225"/>
          </a:xfrm>
          <a:prstGeom prst="rect">
            <a:avLst/>
          </a:prstGeom>
        </p:spPr>
      </p:pic>
    </p:spTree>
    <p:extLst>
      <p:ext uri="{BB962C8B-B14F-4D97-AF65-F5344CB8AC3E}">
        <p14:creationId xmlns:p14="http://schemas.microsoft.com/office/powerpoint/2010/main" val="390478116"/>
      </p:ext>
    </p:extLst>
  </p:cSld>
  <p:clrMapOvr>
    <a:masterClrMapping/>
  </p:clrMapOvr>
  <p:transition spd="slow">
    <p:push dir="u"/>
    <p:sndAc>
      <p:stSnd>
        <p:snd r:embed="rId2" name="camera.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6CB82C14-FE50-21C8-2864-A83BB42AAB48}"/>
              </a:ext>
            </a:extLst>
          </p:cNvPr>
          <p:cNvSpPr txBox="1">
            <a:spLocks/>
          </p:cNvSpPr>
          <p:nvPr/>
        </p:nvSpPr>
        <p:spPr>
          <a:xfrm>
            <a:off x="565926" y="4493978"/>
            <a:ext cx="3483649" cy="18412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This is the Monthly Performance  Analysis for Top 10 Cities recording the Average AQIs.</a:t>
            </a:r>
          </a:p>
          <a:p>
            <a:r>
              <a:rPr lang="en-US" sz="1600" dirty="0"/>
              <a:t>AQI’s can be checked based on the air quality status (Good, Moderate, Severe etc.)</a:t>
            </a:r>
          </a:p>
          <a:p>
            <a:pPr marL="0" indent="0">
              <a:buNone/>
            </a:pPr>
            <a:endParaRPr lang="en-GB" dirty="0"/>
          </a:p>
        </p:txBody>
      </p:sp>
      <p:pic>
        <p:nvPicPr>
          <p:cNvPr id="5" name="Picture 4" descr="A screenshot of a computer&#10;&#10;AI-generated content may be incorrect.">
            <a:extLst>
              <a:ext uri="{FF2B5EF4-FFF2-40B4-BE49-F238E27FC236}">
                <a16:creationId xmlns:a16="http://schemas.microsoft.com/office/drawing/2014/main" id="{2AD33264-75FB-278E-CD65-37B261D1E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989" y="1423342"/>
            <a:ext cx="5155136" cy="2636207"/>
          </a:xfrm>
          <a:prstGeom prst="rect">
            <a:avLst/>
          </a:prstGeom>
        </p:spPr>
      </p:pic>
      <p:sp>
        <p:nvSpPr>
          <p:cNvPr id="6" name="Title 1">
            <a:extLst>
              <a:ext uri="{FF2B5EF4-FFF2-40B4-BE49-F238E27FC236}">
                <a16:creationId xmlns:a16="http://schemas.microsoft.com/office/drawing/2014/main" id="{AD5B8710-F06E-8E92-7714-BD39ADC44ADA}"/>
              </a:ext>
            </a:extLst>
          </p:cNvPr>
          <p:cNvSpPr txBox="1">
            <a:spLocks/>
          </p:cNvSpPr>
          <p:nvPr/>
        </p:nvSpPr>
        <p:spPr>
          <a:xfrm>
            <a:off x="256276" y="450822"/>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3600" b="1" dirty="0"/>
              <a:t>Charts &amp; Insights</a:t>
            </a:r>
          </a:p>
        </p:txBody>
      </p:sp>
      <p:sp>
        <p:nvSpPr>
          <p:cNvPr id="7" name="Subtitle 2">
            <a:extLst>
              <a:ext uri="{FF2B5EF4-FFF2-40B4-BE49-F238E27FC236}">
                <a16:creationId xmlns:a16="http://schemas.microsoft.com/office/drawing/2014/main" id="{4EFFB3B2-87BA-EF94-9928-6B44E59A743A}"/>
              </a:ext>
            </a:extLst>
          </p:cNvPr>
          <p:cNvSpPr txBox="1">
            <a:spLocks/>
          </p:cNvSpPr>
          <p:nvPr/>
        </p:nvSpPr>
        <p:spPr>
          <a:xfrm>
            <a:off x="5010316" y="937082"/>
            <a:ext cx="2171368" cy="273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AIR QUALITY STATUS</a:t>
            </a:r>
            <a:endParaRPr lang="en-GB" sz="1600" dirty="0"/>
          </a:p>
        </p:txBody>
      </p:sp>
      <p:cxnSp>
        <p:nvCxnSpPr>
          <p:cNvPr id="8" name="Straight Connector 7">
            <a:extLst>
              <a:ext uri="{FF2B5EF4-FFF2-40B4-BE49-F238E27FC236}">
                <a16:creationId xmlns:a16="http://schemas.microsoft.com/office/drawing/2014/main" id="{9A4AB94B-E97D-41D8-FC62-4CE93919E698}"/>
              </a:ext>
            </a:extLst>
          </p:cNvPr>
          <p:cNvCxnSpPr/>
          <p:nvPr/>
        </p:nvCxnSpPr>
        <p:spPr>
          <a:xfrm>
            <a:off x="697117" y="1210718"/>
            <a:ext cx="1078267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A blue circle with red and white text&#10;&#10;AI-generated content may be incorrect.">
            <a:extLst>
              <a:ext uri="{FF2B5EF4-FFF2-40B4-BE49-F238E27FC236}">
                <a16:creationId xmlns:a16="http://schemas.microsoft.com/office/drawing/2014/main" id="{F0220959-15E6-19EA-04AB-8C4FB31E2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0732" y="1370844"/>
            <a:ext cx="2557462" cy="2796394"/>
          </a:xfrm>
          <a:prstGeom prst="rect">
            <a:avLst/>
          </a:prstGeom>
        </p:spPr>
      </p:pic>
      <p:pic>
        <p:nvPicPr>
          <p:cNvPr id="12" name="Picture 11" descr="A screenshot of a graph&#10;&#10;AI-generated content may be incorrect.">
            <a:extLst>
              <a:ext uri="{FF2B5EF4-FFF2-40B4-BE49-F238E27FC236}">
                <a16:creationId xmlns:a16="http://schemas.microsoft.com/office/drawing/2014/main" id="{D32E9C38-B05F-FBE2-E15E-EA7AA64C14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5143" y="1313113"/>
            <a:ext cx="3660660" cy="3180865"/>
          </a:xfrm>
          <a:prstGeom prst="rect">
            <a:avLst/>
          </a:prstGeom>
        </p:spPr>
      </p:pic>
      <p:sp>
        <p:nvSpPr>
          <p:cNvPr id="13" name="Subtitle 2">
            <a:extLst>
              <a:ext uri="{FF2B5EF4-FFF2-40B4-BE49-F238E27FC236}">
                <a16:creationId xmlns:a16="http://schemas.microsoft.com/office/drawing/2014/main" id="{2263CD4F-CF2E-F1FB-EAC5-AA9F6387B98E}"/>
              </a:ext>
            </a:extLst>
          </p:cNvPr>
          <p:cNvSpPr txBox="1">
            <a:spLocks/>
          </p:cNvSpPr>
          <p:nvPr/>
        </p:nvSpPr>
        <p:spPr>
          <a:xfrm>
            <a:off x="8542154" y="4634785"/>
            <a:ext cx="3483649" cy="5194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Average AQIs recorded across all metro cities based on Air Quality Status </a:t>
            </a:r>
          </a:p>
          <a:p>
            <a:endParaRPr lang="en-GB" dirty="0"/>
          </a:p>
        </p:txBody>
      </p:sp>
      <p:sp>
        <p:nvSpPr>
          <p:cNvPr id="14" name="Subtitle 2">
            <a:extLst>
              <a:ext uri="{FF2B5EF4-FFF2-40B4-BE49-F238E27FC236}">
                <a16:creationId xmlns:a16="http://schemas.microsoft.com/office/drawing/2014/main" id="{9D682F00-8CC4-BA15-FA15-1822D513DF41}"/>
              </a:ext>
            </a:extLst>
          </p:cNvPr>
          <p:cNvSpPr txBox="1">
            <a:spLocks/>
          </p:cNvSpPr>
          <p:nvPr/>
        </p:nvSpPr>
        <p:spPr>
          <a:xfrm>
            <a:off x="5087951" y="4518633"/>
            <a:ext cx="3483649" cy="20525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Air quality status recorded for Bengaluru in the time- period March2025- May 2025 falls in only two categories.</a:t>
            </a:r>
          </a:p>
          <a:p>
            <a:r>
              <a:rPr lang="en-US" sz="1600" dirty="0"/>
              <a:t>48% : Satisfactory</a:t>
            </a:r>
          </a:p>
          <a:p>
            <a:r>
              <a:rPr lang="en-US" sz="1600" dirty="0"/>
              <a:t>13% : Moderate</a:t>
            </a:r>
          </a:p>
          <a:p>
            <a:endParaRPr lang="en-GB" dirty="0"/>
          </a:p>
        </p:txBody>
      </p:sp>
      <p:cxnSp>
        <p:nvCxnSpPr>
          <p:cNvPr id="16" name="Straight Arrow Connector 15">
            <a:extLst>
              <a:ext uri="{FF2B5EF4-FFF2-40B4-BE49-F238E27FC236}">
                <a16:creationId xmlns:a16="http://schemas.microsoft.com/office/drawing/2014/main" id="{A4C7743A-8317-FC10-7B72-C2DBE5E6A036}"/>
              </a:ext>
            </a:extLst>
          </p:cNvPr>
          <p:cNvCxnSpPr/>
          <p:nvPr/>
        </p:nvCxnSpPr>
        <p:spPr>
          <a:xfrm flipV="1">
            <a:off x="10846051" y="4167238"/>
            <a:ext cx="0" cy="459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1E6A97F-39AC-17F3-CAB0-6B45ED84AACF}"/>
              </a:ext>
            </a:extLst>
          </p:cNvPr>
          <p:cNvCxnSpPr/>
          <p:nvPr/>
        </p:nvCxnSpPr>
        <p:spPr>
          <a:xfrm flipV="1">
            <a:off x="6799463" y="4059550"/>
            <a:ext cx="0" cy="459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F9B83AB-EF44-8C72-8F72-3D4E6C61E3D6}"/>
              </a:ext>
            </a:extLst>
          </p:cNvPr>
          <p:cNvCxnSpPr/>
          <p:nvPr/>
        </p:nvCxnSpPr>
        <p:spPr>
          <a:xfrm flipV="1">
            <a:off x="2388917" y="4059550"/>
            <a:ext cx="0" cy="4590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24850"/>
      </p:ext>
    </p:extLst>
  </p:cSld>
  <p:clrMapOvr>
    <a:masterClrMapping/>
  </p:clrMapOvr>
  <p:transition spd="slow">
    <p:push dir="u"/>
    <p:sndAc>
      <p:stSnd>
        <p:snd r:embed="rId2" name="camera.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89DBF-A30F-67BC-F197-BDAED25CA1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BF11B-6E55-2D82-2916-EA3BB1CFA27C}"/>
              </a:ext>
            </a:extLst>
          </p:cNvPr>
          <p:cNvSpPr txBox="1">
            <a:spLocks/>
          </p:cNvSpPr>
          <p:nvPr/>
        </p:nvSpPr>
        <p:spPr>
          <a:xfrm>
            <a:off x="292490" y="225547"/>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3600" b="1" dirty="0"/>
              <a:t>Key Insights</a:t>
            </a:r>
          </a:p>
        </p:txBody>
      </p:sp>
      <p:cxnSp>
        <p:nvCxnSpPr>
          <p:cNvPr id="4" name="Straight Connector 3">
            <a:extLst>
              <a:ext uri="{FF2B5EF4-FFF2-40B4-BE49-F238E27FC236}">
                <a16:creationId xmlns:a16="http://schemas.microsoft.com/office/drawing/2014/main" id="{7DC08B67-CE94-A281-067E-957BA53480A3}"/>
              </a:ext>
            </a:extLst>
          </p:cNvPr>
          <p:cNvCxnSpPr>
            <a:cxnSpLocks/>
          </p:cNvCxnSpPr>
          <p:nvPr/>
        </p:nvCxnSpPr>
        <p:spPr>
          <a:xfrm>
            <a:off x="458203" y="854215"/>
            <a:ext cx="1145819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21398AD8-F941-FD4B-9770-16C5A07C5690}"/>
              </a:ext>
            </a:extLst>
          </p:cNvPr>
          <p:cNvSpPr txBox="1">
            <a:spLocks/>
          </p:cNvSpPr>
          <p:nvPr/>
        </p:nvSpPr>
        <p:spPr>
          <a:xfrm>
            <a:off x="4372314" y="965865"/>
            <a:ext cx="3395049" cy="273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Top 2 Pollutants are PM10 &amp; PM2.5</a:t>
            </a:r>
            <a:endParaRPr lang="en-GB" sz="1400" dirty="0"/>
          </a:p>
        </p:txBody>
      </p:sp>
      <p:sp>
        <p:nvSpPr>
          <p:cNvPr id="6" name="Subtitle 2">
            <a:extLst>
              <a:ext uri="{FF2B5EF4-FFF2-40B4-BE49-F238E27FC236}">
                <a16:creationId xmlns:a16="http://schemas.microsoft.com/office/drawing/2014/main" id="{2703ED31-A5E7-A083-47BC-D9447392A5D3}"/>
              </a:ext>
            </a:extLst>
          </p:cNvPr>
          <p:cNvSpPr txBox="1">
            <a:spLocks/>
          </p:cNvSpPr>
          <p:nvPr/>
        </p:nvSpPr>
        <p:spPr>
          <a:xfrm>
            <a:off x="458203" y="937082"/>
            <a:ext cx="3395049" cy="148119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Using Weekend weekday Analysis, we can say that there is only a slight difference in AQI values this can suggest pollution sources are consistent year-round (e.g., industrial emissions, construction dust, traffic that doesn’t drop much on weekends).</a:t>
            </a:r>
            <a:br>
              <a:rPr lang="en-US" sz="1400" dirty="0"/>
            </a:br>
            <a:endParaRPr lang="en-US" sz="1400" dirty="0"/>
          </a:p>
          <a:p>
            <a:pPr algn="l"/>
            <a:r>
              <a:rPr lang="en-US" sz="1400" dirty="0"/>
              <a:t>  </a:t>
            </a:r>
            <a:endParaRPr lang="en-GB" sz="1400" dirty="0"/>
          </a:p>
        </p:txBody>
      </p:sp>
      <p:sp>
        <p:nvSpPr>
          <p:cNvPr id="8" name="Subtitle 2">
            <a:extLst>
              <a:ext uri="{FF2B5EF4-FFF2-40B4-BE49-F238E27FC236}">
                <a16:creationId xmlns:a16="http://schemas.microsoft.com/office/drawing/2014/main" id="{85B054F8-248E-26CE-D462-E40BE67D8273}"/>
              </a:ext>
            </a:extLst>
          </p:cNvPr>
          <p:cNvSpPr txBox="1">
            <a:spLocks/>
          </p:cNvSpPr>
          <p:nvPr/>
        </p:nvSpPr>
        <p:spPr>
          <a:xfrm>
            <a:off x="458203" y="2566376"/>
            <a:ext cx="3525322" cy="273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t>What does this mean to Airpure Innovations</a:t>
            </a:r>
            <a:endParaRPr lang="en-GB" sz="1400" b="1" dirty="0"/>
          </a:p>
        </p:txBody>
      </p:sp>
      <p:sp>
        <p:nvSpPr>
          <p:cNvPr id="9" name="Subtitle 2">
            <a:extLst>
              <a:ext uri="{FF2B5EF4-FFF2-40B4-BE49-F238E27FC236}">
                <a16:creationId xmlns:a16="http://schemas.microsoft.com/office/drawing/2014/main" id="{BDF14270-FA1D-49DA-3ADF-0C74E2C2CFDD}"/>
              </a:ext>
            </a:extLst>
          </p:cNvPr>
          <p:cNvSpPr txBox="1">
            <a:spLocks/>
          </p:cNvSpPr>
          <p:nvPr/>
        </p:nvSpPr>
        <p:spPr>
          <a:xfrm>
            <a:off x="458203" y="2988104"/>
            <a:ext cx="3914111" cy="32406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t>This finding tells them they should </a:t>
            </a:r>
            <a:r>
              <a:rPr lang="en-US" sz="1200" b="1" dirty="0"/>
              <a:t>sell on consistency.</a:t>
            </a:r>
            <a:br>
              <a:rPr lang="en-US" sz="1200" b="1" dirty="0"/>
            </a:br>
            <a:r>
              <a:rPr lang="en-US" sz="1200" b="1" dirty="0"/>
              <a:t>Targeting Corporates &amp; residential alike. </a:t>
            </a:r>
            <a:r>
              <a:rPr lang="en-US" sz="1200" dirty="0"/>
              <a:t>A broader sales focus is needed.</a:t>
            </a:r>
            <a:br>
              <a:rPr lang="en-US" sz="1200" dirty="0"/>
            </a:br>
            <a:br>
              <a:rPr lang="en-US" sz="1200" dirty="0"/>
            </a:br>
            <a:r>
              <a:rPr lang="en-US" sz="1200" b="1" dirty="0"/>
              <a:t>Year-round marketing &amp; inventory</a:t>
            </a:r>
            <a:r>
              <a:rPr lang="en-US" sz="1200" dirty="0"/>
              <a:t> → no seasonal weekday/weekend targeting  instead, maintain steady supply.</a:t>
            </a:r>
          </a:p>
          <a:p>
            <a:pPr algn="l"/>
            <a:r>
              <a:rPr lang="en-US" sz="1200" b="1" dirty="0"/>
              <a:t>Indoor air quality awareness</a:t>
            </a:r>
            <a:r>
              <a:rPr lang="en-US" sz="1200" dirty="0"/>
              <a:t> → since exposure is constant, highlight how indoor purifiers protect 24/7, not just during peak traffic days.</a:t>
            </a:r>
          </a:p>
          <a:p>
            <a:pPr algn="l"/>
            <a:r>
              <a:rPr lang="en-US" sz="1200" b="1" dirty="0"/>
              <a:t>Features to be implemented in their product</a:t>
            </a:r>
            <a:br>
              <a:rPr lang="en-US" sz="1200" b="1" dirty="0"/>
            </a:br>
            <a:r>
              <a:rPr lang="en-US" sz="1200" dirty="0"/>
              <a:t>→ promote continuous filtration modes, energy-efficient operation, and automatic AQI sensors.</a:t>
            </a:r>
          </a:p>
        </p:txBody>
      </p:sp>
      <p:sp>
        <p:nvSpPr>
          <p:cNvPr id="10" name="Subtitle 2">
            <a:extLst>
              <a:ext uri="{FF2B5EF4-FFF2-40B4-BE49-F238E27FC236}">
                <a16:creationId xmlns:a16="http://schemas.microsoft.com/office/drawing/2014/main" id="{8F6D62DD-955A-8F6D-559A-33447CE4F6D9}"/>
              </a:ext>
            </a:extLst>
          </p:cNvPr>
          <p:cNvSpPr txBox="1">
            <a:spLocks/>
          </p:cNvSpPr>
          <p:nvPr/>
        </p:nvSpPr>
        <p:spPr>
          <a:xfrm>
            <a:off x="4372314" y="1374857"/>
            <a:ext cx="3525322" cy="273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t>What does this mean to Airpure Innovations</a:t>
            </a:r>
            <a:endParaRPr lang="en-GB" sz="1400" b="1" dirty="0"/>
          </a:p>
        </p:txBody>
      </p:sp>
      <p:sp>
        <p:nvSpPr>
          <p:cNvPr id="12" name="Subtitle 2">
            <a:extLst>
              <a:ext uri="{FF2B5EF4-FFF2-40B4-BE49-F238E27FC236}">
                <a16:creationId xmlns:a16="http://schemas.microsoft.com/office/drawing/2014/main" id="{6ED63DC6-F6E4-A7C1-B2CD-E7FE4CA15457}"/>
              </a:ext>
            </a:extLst>
          </p:cNvPr>
          <p:cNvSpPr txBox="1">
            <a:spLocks/>
          </p:cNvSpPr>
          <p:nvPr/>
        </p:nvSpPr>
        <p:spPr>
          <a:xfrm>
            <a:off x="4295364" y="2221149"/>
            <a:ext cx="3914111" cy="273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GB" sz="1200" dirty="0"/>
          </a:p>
        </p:txBody>
      </p:sp>
      <p:sp>
        <p:nvSpPr>
          <p:cNvPr id="14" name="Subtitle 2">
            <a:extLst>
              <a:ext uri="{FF2B5EF4-FFF2-40B4-BE49-F238E27FC236}">
                <a16:creationId xmlns:a16="http://schemas.microsoft.com/office/drawing/2014/main" id="{A782A9F4-DBAC-7976-478C-B152B4C6E35E}"/>
              </a:ext>
            </a:extLst>
          </p:cNvPr>
          <p:cNvSpPr txBox="1">
            <a:spLocks/>
          </p:cNvSpPr>
          <p:nvPr/>
        </p:nvSpPr>
        <p:spPr>
          <a:xfrm>
            <a:off x="4386164" y="1720166"/>
            <a:ext cx="3914111" cy="250457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t>This could be due to heavy construction, dust etc. hence focus on</a:t>
            </a:r>
            <a:br>
              <a:rPr lang="en-US" sz="1200" dirty="0"/>
            </a:br>
            <a:br>
              <a:rPr lang="en-US" sz="1200" dirty="0"/>
            </a:br>
            <a:r>
              <a:rPr lang="en-US" sz="1200" dirty="0"/>
              <a:t>→ </a:t>
            </a:r>
            <a:r>
              <a:rPr lang="en-US" altLang="en-US" sz="1200" dirty="0">
                <a:latin typeface="Arial" panose="020B0604020202020204" pitchFamily="34" charset="0"/>
              </a:rPr>
              <a:t>developing filters optimized for dust-heavy environments and design units that are easy to maintain in dusty climates.</a:t>
            </a:r>
            <a:br>
              <a:rPr lang="en-US" altLang="en-US" sz="1200" dirty="0">
                <a:latin typeface="Arial" panose="020B0604020202020204" pitchFamily="34" charset="0"/>
              </a:rPr>
            </a:br>
            <a:r>
              <a:rPr lang="en-US" sz="1200" dirty="0"/>
              <a:t>→ emphasize CADR (Clean Air Delivery Rate) for particulate matter, real-time PM2.5/PM10 sensors, and auto-adjust modes.</a:t>
            </a:r>
          </a:p>
          <a:p>
            <a:pPr algn="l"/>
            <a:r>
              <a:rPr lang="en-US" sz="1200" b="1" dirty="0"/>
              <a:t>Prioritize Filtration Technology </a:t>
            </a:r>
            <a:r>
              <a:rPr lang="en-US" sz="1200" dirty="0"/>
              <a:t>→ highlight </a:t>
            </a:r>
            <a:r>
              <a:rPr lang="en-US" sz="1200" b="1" dirty="0"/>
              <a:t>HEPA H13 or higher</a:t>
            </a:r>
            <a:r>
              <a:rPr lang="en-US" sz="1200" dirty="0"/>
              <a:t> and </a:t>
            </a:r>
            <a:r>
              <a:rPr lang="en-US" sz="1200" b="1" dirty="0"/>
              <a:t>multi-stage filtration</a:t>
            </a:r>
            <a:r>
              <a:rPr lang="en-US" sz="1200" dirty="0"/>
              <a:t> that can effectively trap particles as small as 0.3 microns (for PM2.5) and larger coarse particles (for PM10).</a:t>
            </a:r>
          </a:p>
          <a:p>
            <a:pPr algn="l"/>
            <a:br>
              <a:rPr lang="en-US" sz="1200" dirty="0"/>
            </a:br>
            <a:endParaRPr lang="en-US" sz="1200" dirty="0"/>
          </a:p>
        </p:txBody>
      </p:sp>
      <p:sp>
        <p:nvSpPr>
          <p:cNvPr id="18" name="Subtitle 2">
            <a:extLst>
              <a:ext uri="{FF2B5EF4-FFF2-40B4-BE49-F238E27FC236}">
                <a16:creationId xmlns:a16="http://schemas.microsoft.com/office/drawing/2014/main" id="{85458CC5-EF45-9592-73A0-36EEE23AB986}"/>
              </a:ext>
            </a:extLst>
          </p:cNvPr>
          <p:cNvSpPr txBox="1">
            <a:spLocks/>
          </p:cNvSpPr>
          <p:nvPr/>
        </p:nvSpPr>
        <p:spPr>
          <a:xfrm>
            <a:off x="4386164" y="4131428"/>
            <a:ext cx="3823311" cy="10645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t>Strategies to follow</a:t>
            </a:r>
          </a:p>
          <a:p>
            <a:pPr algn="l"/>
            <a:r>
              <a:rPr lang="en-US" sz="1200" b="1" dirty="0"/>
              <a:t>Consumer Education</a:t>
            </a:r>
            <a:r>
              <a:rPr lang="en-US" sz="1200" dirty="0"/>
              <a:t> → run campaigns explaining the difference between PM10 &amp; PM2.5, and their health effects (respiratory, cardiovascular). This builds trust and urgency.</a:t>
            </a:r>
            <a:br>
              <a:rPr lang="en-US" sz="1200" dirty="0"/>
            </a:br>
            <a:endParaRPr lang="en-US" sz="1200" dirty="0"/>
          </a:p>
          <a:p>
            <a:pPr algn="l"/>
            <a:endParaRPr lang="en-US" sz="1200" dirty="0"/>
          </a:p>
          <a:p>
            <a:pPr algn="l"/>
            <a:endParaRPr lang="en-US" sz="1200" dirty="0"/>
          </a:p>
        </p:txBody>
      </p:sp>
      <p:sp>
        <p:nvSpPr>
          <p:cNvPr id="25" name="Subtitle 2">
            <a:extLst>
              <a:ext uri="{FF2B5EF4-FFF2-40B4-BE49-F238E27FC236}">
                <a16:creationId xmlns:a16="http://schemas.microsoft.com/office/drawing/2014/main" id="{51ED6EAD-B3F8-3FBB-A037-60ECF286CCB6}"/>
              </a:ext>
            </a:extLst>
          </p:cNvPr>
          <p:cNvSpPr txBox="1">
            <a:spLocks/>
          </p:cNvSpPr>
          <p:nvPr/>
        </p:nvSpPr>
        <p:spPr>
          <a:xfrm>
            <a:off x="4372314" y="5269990"/>
            <a:ext cx="3823311" cy="7037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b="1" dirty="0"/>
              <a:t>Market Messaging</a:t>
            </a:r>
            <a:r>
              <a:rPr lang="en-US" sz="1200" dirty="0"/>
              <a:t> → position the product as </a:t>
            </a:r>
            <a:r>
              <a:rPr lang="en-US" sz="1200" i="1" dirty="0"/>
              <a:t>“Designed for India’s Dust &amp; Fine Particle Pollution”</a:t>
            </a:r>
            <a:r>
              <a:rPr lang="en-US" sz="1200" dirty="0"/>
              <a:t> — targeting both urban and semi-urban consumers.</a:t>
            </a:r>
          </a:p>
        </p:txBody>
      </p:sp>
      <p:sp>
        <p:nvSpPr>
          <p:cNvPr id="26" name="Subtitle 2">
            <a:extLst>
              <a:ext uri="{FF2B5EF4-FFF2-40B4-BE49-F238E27FC236}">
                <a16:creationId xmlns:a16="http://schemas.microsoft.com/office/drawing/2014/main" id="{CD0C54E9-2C2B-A017-5A57-5C0FACB8AF60}"/>
              </a:ext>
            </a:extLst>
          </p:cNvPr>
          <p:cNvSpPr txBox="1">
            <a:spLocks/>
          </p:cNvSpPr>
          <p:nvPr/>
        </p:nvSpPr>
        <p:spPr>
          <a:xfrm>
            <a:off x="8338749" y="1484253"/>
            <a:ext cx="3395047" cy="73689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This could be because EV adopted states are also the states with high demand for vehicles</a:t>
            </a:r>
            <a:endParaRPr lang="en-GB" sz="1400" dirty="0"/>
          </a:p>
        </p:txBody>
      </p:sp>
      <p:sp>
        <p:nvSpPr>
          <p:cNvPr id="27" name="Subtitle 2">
            <a:extLst>
              <a:ext uri="{FF2B5EF4-FFF2-40B4-BE49-F238E27FC236}">
                <a16:creationId xmlns:a16="http://schemas.microsoft.com/office/drawing/2014/main" id="{7ED2218B-3438-91EA-459A-DDF50E2E2B42}"/>
              </a:ext>
            </a:extLst>
          </p:cNvPr>
          <p:cNvSpPr txBox="1">
            <a:spLocks/>
          </p:cNvSpPr>
          <p:nvPr/>
        </p:nvSpPr>
        <p:spPr>
          <a:xfrm>
            <a:off x="8338750" y="937082"/>
            <a:ext cx="3395047" cy="140572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The EV Analysis report shows AQIs are not affected even in the EV Adopted states </a:t>
            </a:r>
            <a:endParaRPr lang="en-GB" sz="1400" dirty="0"/>
          </a:p>
        </p:txBody>
      </p:sp>
      <p:sp>
        <p:nvSpPr>
          <p:cNvPr id="28" name="Subtitle 2">
            <a:extLst>
              <a:ext uri="{FF2B5EF4-FFF2-40B4-BE49-F238E27FC236}">
                <a16:creationId xmlns:a16="http://schemas.microsoft.com/office/drawing/2014/main" id="{C761CA31-C838-50CE-411C-4D73635FBBE6}"/>
              </a:ext>
            </a:extLst>
          </p:cNvPr>
          <p:cNvSpPr txBox="1">
            <a:spLocks/>
          </p:cNvSpPr>
          <p:nvPr/>
        </p:nvSpPr>
        <p:spPr>
          <a:xfrm>
            <a:off x="8391075" y="4543379"/>
            <a:ext cx="3525322" cy="273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t>Strategies to follow</a:t>
            </a:r>
            <a:endParaRPr lang="en-GB" sz="1400" b="1" dirty="0"/>
          </a:p>
        </p:txBody>
      </p:sp>
      <p:sp>
        <p:nvSpPr>
          <p:cNvPr id="29" name="Subtitle 2">
            <a:extLst>
              <a:ext uri="{FF2B5EF4-FFF2-40B4-BE49-F238E27FC236}">
                <a16:creationId xmlns:a16="http://schemas.microsoft.com/office/drawing/2014/main" id="{A2123697-C80B-F442-AFC8-D8CA0215311C}"/>
              </a:ext>
            </a:extLst>
          </p:cNvPr>
          <p:cNvSpPr txBox="1">
            <a:spLocks/>
          </p:cNvSpPr>
          <p:nvPr/>
        </p:nvSpPr>
        <p:spPr>
          <a:xfrm>
            <a:off x="8391075" y="2221674"/>
            <a:ext cx="3525322" cy="273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b="1" dirty="0"/>
              <a:t>What does this mean to Airpure Innovations</a:t>
            </a:r>
            <a:endParaRPr lang="en-GB" sz="1400" b="1" dirty="0"/>
          </a:p>
        </p:txBody>
      </p:sp>
      <p:sp>
        <p:nvSpPr>
          <p:cNvPr id="30" name="Subtitle 2">
            <a:extLst>
              <a:ext uri="{FF2B5EF4-FFF2-40B4-BE49-F238E27FC236}">
                <a16:creationId xmlns:a16="http://schemas.microsoft.com/office/drawing/2014/main" id="{D51DF4DB-69B4-7DAC-BF2D-8F9623667DFF}"/>
              </a:ext>
            </a:extLst>
          </p:cNvPr>
          <p:cNvSpPr txBox="1">
            <a:spLocks/>
          </p:cNvSpPr>
          <p:nvPr/>
        </p:nvSpPr>
        <p:spPr>
          <a:xfrm>
            <a:off x="8391075" y="2632127"/>
            <a:ext cx="3525322" cy="19670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t>→ Since EVs aren’t moving the AQI needle, prioritize pollutants from non-vehicular sources (PM2.5, PM10 from dust, industry, crop burning).</a:t>
            </a:r>
          </a:p>
          <a:p>
            <a:pPr algn="l"/>
            <a:r>
              <a:rPr lang="en-US" sz="1200" dirty="0"/>
              <a:t>→ Develop filtration solutions specifically for regions with heavy industrial particulate emissions and seasonal dust events.</a:t>
            </a:r>
          </a:p>
          <a:p>
            <a:pPr algn="l"/>
            <a:r>
              <a:rPr lang="en-US" sz="1200" b="1" dirty="0"/>
              <a:t>Incorporate this feature </a:t>
            </a:r>
            <a:r>
              <a:rPr lang="en-US" sz="1200" dirty="0"/>
              <a:t>→ High-efficiency particulate filters with dust and smoke modes, and AQI display to make invisible pollution visible to consumers.</a:t>
            </a:r>
            <a:endParaRPr lang="en-GB" sz="1200" dirty="0"/>
          </a:p>
        </p:txBody>
      </p:sp>
      <p:sp>
        <p:nvSpPr>
          <p:cNvPr id="32" name="Subtitle 2">
            <a:extLst>
              <a:ext uri="{FF2B5EF4-FFF2-40B4-BE49-F238E27FC236}">
                <a16:creationId xmlns:a16="http://schemas.microsoft.com/office/drawing/2014/main" id="{EB7B39AC-33C3-7FC7-A7DC-D2AEE2AD7067}"/>
              </a:ext>
            </a:extLst>
          </p:cNvPr>
          <p:cNvSpPr txBox="1">
            <a:spLocks/>
          </p:cNvSpPr>
          <p:nvPr/>
        </p:nvSpPr>
        <p:spPr>
          <a:xfrm>
            <a:off x="8391075" y="4827812"/>
            <a:ext cx="3525322" cy="140097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200" dirty="0"/>
              <a:t>→ Educate customers that even in “green transport” states, indoor air pollution remains harmful, so air purifiers are still essential.</a:t>
            </a:r>
          </a:p>
          <a:p>
            <a:pPr algn="l"/>
            <a:r>
              <a:rPr lang="en-US" sz="1200" dirty="0"/>
              <a:t>Seasonal Campaigns → Target sales peaks during known pollution seasons (e.g., post-harvest stubble burning in North India, construction booms).</a:t>
            </a:r>
            <a:endParaRPr lang="en-GB" sz="1200" dirty="0"/>
          </a:p>
        </p:txBody>
      </p:sp>
    </p:spTree>
    <p:extLst>
      <p:ext uri="{BB962C8B-B14F-4D97-AF65-F5344CB8AC3E}">
        <p14:creationId xmlns:p14="http://schemas.microsoft.com/office/powerpoint/2010/main" val="3417903041"/>
      </p:ext>
    </p:extLst>
  </p:cSld>
  <p:clrMapOvr>
    <a:masterClrMapping/>
  </p:clrMapOvr>
  <p:transition spd="slow">
    <p:push dir="u"/>
    <p:sndAc>
      <p:stSnd>
        <p:snd r:embed="rId2" name="camera.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0684-3BB1-748E-5B7A-A43709507E34}"/>
              </a:ext>
            </a:extLst>
          </p:cNvPr>
          <p:cNvSpPr txBox="1">
            <a:spLocks/>
          </p:cNvSpPr>
          <p:nvPr/>
        </p:nvSpPr>
        <p:spPr>
          <a:xfrm>
            <a:off x="292490" y="225547"/>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3600" b="1" dirty="0"/>
              <a:t>Key Insights</a:t>
            </a:r>
          </a:p>
        </p:txBody>
      </p:sp>
      <p:cxnSp>
        <p:nvCxnSpPr>
          <p:cNvPr id="4" name="Straight Connector 3">
            <a:extLst>
              <a:ext uri="{FF2B5EF4-FFF2-40B4-BE49-F238E27FC236}">
                <a16:creationId xmlns:a16="http://schemas.microsoft.com/office/drawing/2014/main" id="{32B525EC-2CFA-02F2-39E4-D61ABE3D4031}"/>
              </a:ext>
            </a:extLst>
          </p:cNvPr>
          <p:cNvCxnSpPr/>
          <p:nvPr/>
        </p:nvCxnSpPr>
        <p:spPr>
          <a:xfrm>
            <a:off x="458203" y="854215"/>
            <a:ext cx="10782677"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ubtitle 2">
            <a:extLst>
              <a:ext uri="{FF2B5EF4-FFF2-40B4-BE49-F238E27FC236}">
                <a16:creationId xmlns:a16="http://schemas.microsoft.com/office/drawing/2014/main" id="{DCD259D7-2E9E-3DF8-47D2-90D60BD16791}"/>
              </a:ext>
            </a:extLst>
          </p:cNvPr>
          <p:cNvSpPr txBox="1">
            <a:spLocks/>
          </p:cNvSpPr>
          <p:nvPr/>
        </p:nvSpPr>
        <p:spPr>
          <a:xfrm>
            <a:off x="458203" y="912055"/>
            <a:ext cx="11275594" cy="5708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t>Since Top 3 states with highest distinct area counts are Rajasthan, Maharashtra, Karnataka &amp; Peak AQI months being  December, January, November</a:t>
            </a:r>
            <a:br>
              <a:rPr lang="en-US" sz="1400" dirty="0"/>
            </a:br>
            <a:r>
              <a:rPr lang="en-US" sz="1400" dirty="0"/>
              <a:t>Highest AQI areas:** North &amp; North-East regions</a:t>
            </a:r>
          </a:p>
          <a:p>
            <a:pPr algn="l"/>
            <a:r>
              <a:rPr lang="en-US" sz="1400" dirty="0"/>
              <a:t>  </a:t>
            </a:r>
            <a:endParaRPr lang="en-GB" sz="1400" dirty="0"/>
          </a:p>
        </p:txBody>
      </p:sp>
      <p:sp>
        <p:nvSpPr>
          <p:cNvPr id="8" name="Subtitle 2">
            <a:extLst>
              <a:ext uri="{FF2B5EF4-FFF2-40B4-BE49-F238E27FC236}">
                <a16:creationId xmlns:a16="http://schemas.microsoft.com/office/drawing/2014/main" id="{3DE12174-2CC0-20A1-B81D-5FD3E7FE981F}"/>
              </a:ext>
            </a:extLst>
          </p:cNvPr>
          <p:cNvSpPr txBox="1">
            <a:spLocks/>
          </p:cNvSpPr>
          <p:nvPr/>
        </p:nvSpPr>
        <p:spPr>
          <a:xfrm>
            <a:off x="2793998" y="1460904"/>
            <a:ext cx="6757409" cy="273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t>Airpure  Innovations should focus these things in their product</a:t>
            </a:r>
            <a:endParaRPr lang="en-GB" sz="1600" b="1" dirty="0"/>
          </a:p>
        </p:txBody>
      </p:sp>
      <p:sp>
        <p:nvSpPr>
          <p:cNvPr id="18" name="Subtitle 2">
            <a:extLst>
              <a:ext uri="{FF2B5EF4-FFF2-40B4-BE49-F238E27FC236}">
                <a16:creationId xmlns:a16="http://schemas.microsoft.com/office/drawing/2014/main" id="{A65FDA2A-B735-96D7-B5BB-7F9108C53C10}"/>
              </a:ext>
            </a:extLst>
          </p:cNvPr>
          <p:cNvSpPr txBox="1">
            <a:spLocks/>
          </p:cNvSpPr>
          <p:nvPr/>
        </p:nvSpPr>
        <p:spPr>
          <a:xfrm>
            <a:off x="1574794" y="2978718"/>
            <a:ext cx="3914111" cy="273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200" dirty="0"/>
          </a:p>
        </p:txBody>
      </p:sp>
      <p:graphicFrame>
        <p:nvGraphicFramePr>
          <p:cNvPr id="34" name="Table 33">
            <a:extLst>
              <a:ext uri="{FF2B5EF4-FFF2-40B4-BE49-F238E27FC236}">
                <a16:creationId xmlns:a16="http://schemas.microsoft.com/office/drawing/2014/main" id="{E28475AA-9A4A-F010-907D-C884304A8A28}"/>
              </a:ext>
            </a:extLst>
          </p:cNvPr>
          <p:cNvGraphicFramePr>
            <a:graphicFrameLocks noGrp="1"/>
          </p:cNvGraphicFramePr>
          <p:nvPr>
            <p:extLst>
              <p:ext uri="{D42A27DB-BD31-4B8C-83A1-F6EECF244321}">
                <p14:modId xmlns:p14="http://schemas.microsoft.com/office/powerpoint/2010/main" val="1775097586"/>
              </p:ext>
            </p:extLst>
          </p:nvPr>
        </p:nvGraphicFramePr>
        <p:xfrm>
          <a:off x="458203" y="1826735"/>
          <a:ext cx="10953282" cy="4407408"/>
        </p:xfrm>
        <a:graphic>
          <a:graphicData uri="http://schemas.openxmlformats.org/drawingml/2006/table">
            <a:tbl>
              <a:tblPr/>
              <a:tblGrid>
                <a:gridCol w="3651094">
                  <a:extLst>
                    <a:ext uri="{9D8B030D-6E8A-4147-A177-3AD203B41FA5}">
                      <a16:colId xmlns:a16="http://schemas.microsoft.com/office/drawing/2014/main" val="1775583433"/>
                    </a:ext>
                  </a:extLst>
                </a:gridCol>
                <a:gridCol w="3651094">
                  <a:extLst>
                    <a:ext uri="{9D8B030D-6E8A-4147-A177-3AD203B41FA5}">
                      <a16:colId xmlns:a16="http://schemas.microsoft.com/office/drawing/2014/main" val="1335731141"/>
                    </a:ext>
                  </a:extLst>
                </a:gridCol>
                <a:gridCol w="3651094">
                  <a:extLst>
                    <a:ext uri="{9D8B030D-6E8A-4147-A177-3AD203B41FA5}">
                      <a16:colId xmlns:a16="http://schemas.microsoft.com/office/drawing/2014/main" val="3959299049"/>
                    </a:ext>
                  </a:extLst>
                </a:gridCol>
              </a:tblGrid>
              <a:tr h="214160">
                <a:tc>
                  <a:txBody>
                    <a:bodyPr/>
                    <a:lstStyle/>
                    <a:p>
                      <a:r>
                        <a:rPr lang="en-GB" sz="1200" b="1" dirty="0"/>
                        <a:t>Feature</a:t>
                      </a:r>
                      <a:endParaRPr lang="en-GB" sz="1200" dirty="0"/>
                    </a:p>
                  </a:txBody>
                  <a:tcPr marL="39829" marR="39829" marT="19914" marB="19914" anchor="ctr">
                    <a:lnL>
                      <a:noFill/>
                    </a:lnL>
                    <a:lnR>
                      <a:noFill/>
                    </a:lnR>
                    <a:lnT>
                      <a:noFill/>
                    </a:lnT>
                    <a:lnB>
                      <a:noFill/>
                    </a:lnB>
                    <a:noFill/>
                  </a:tcPr>
                </a:tc>
                <a:tc>
                  <a:txBody>
                    <a:bodyPr/>
                    <a:lstStyle/>
                    <a:p>
                      <a:r>
                        <a:rPr lang="en-GB" sz="1200" b="1"/>
                        <a:t>Target Pollutant / Region Insight</a:t>
                      </a:r>
                      <a:endParaRPr lang="en-GB" sz="1200"/>
                    </a:p>
                  </a:txBody>
                  <a:tcPr marL="39829" marR="39829" marT="19914" marB="19914" anchor="ctr">
                    <a:lnL>
                      <a:noFill/>
                    </a:lnL>
                    <a:lnR>
                      <a:noFill/>
                    </a:lnR>
                    <a:lnT>
                      <a:noFill/>
                    </a:lnT>
                    <a:lnB>
                      <a:noFill/>
                    </a:lnB>
                    <a:noFill/>
                  </a:tcPr>
                </a:tc>
                <a:tc>
                  <a:txBody>
                    <a:bodyPr/>
                    <a:lstStyle/>
                    <a:p>
                      <a:r>
                        <a:rPr lang="en-GB" sz="1200" b="1"/>
                        <a:t>Expected Benefit</a:t>
                      </a:r>
                      <a:endParaRPr lang="en-GB" sz="1200"/>
                    </a:p>
                  </a:txBody>
                  <a:tcPr marL="39829" marR="39829" marT="19914" marB="19914" anchor="ctr">
                    <a:lnL>
                      <a:noFill/>
                    </a:lnL>
                    <a:lnR>
                      <a:noFill/>
                    </a:lnR>
                    <a:lnT>
                      <a:noFill/>
                    </a:lnT>
                    <a:lnB>
                      <a:noFill/>
                    </a:lnB>
                    <a:noFill/>
                  </a:tcPr>
                </a:tc>
                <a:extLst>
                  <a:ext uri="{0D108BD9-81ED-4DB2-BD59-A6C34878D82A}">
                    <a16:rowId xmlns:a16="http://schemas.microsoft.com/office/drawing/2014/main" val="1390618369"/>
                  </a:ext>
                </a:extLst>
              </a:tr>
              <a:tr h="555840">
                <a:tc>
                  <a:txBody>
                    <a:bodyPr/>
                    <a:lstStyle/>
                    <a:p>
                      <a:r>
                        <a:rPr lang="en-GB" sz="1200" b="1"/>
                        <a:t>Pre-filter + HEPA H13/H14</a:t>
                      </a:r>
                      <a:endParaRPr lang="en-GB" sz="1200"/>
                    </a:p>
                  </a:txBody>
                  <a:tcPr marL="39829" marR="39829" marT="19914" marB="19914" anchor="ctr">
                    <a:lnL>
                      <a:noFill/>
                    </a:lnL>
                    <a:lnR>
                      <a:noFill/>
                    </a:lnR>
                    <a:lnT>
                      <a:noFill/>
                    </a:lnT>
                    <a:lnB>
                      <a:noFill/>
                    </a:lnB>
                    <a:noFill/>
                  </a:tcPr>
                </a:tc>
                <a:tc>
                  <a:txBody>
                    <a:bodyPr/>
                    <a:lstStyle/>
                    <a:p>
                      <a:r>
                        <a:rPr lang="en-GB" sz="1200"/>
                        <a:t>PM10 &amp; PM2.5 (top pollutants)</a:t>
                      </a:r>
                    </a:p>
                  </a:txBody>
                  <a:tcPr marL="39829" marR="39829" marT="19914" marB="19914" anchor="ctr">
                    <a:lnL>
                      <a:noFill/>
                    </a:lnL>
                    <a:lnR>
                      <a:noFill/>
                    </a:lnR>
                    <a:lnT>
                      <a:noFill/>
                    </a:lnT>
                    <a:lnB>
                      <a:noFill/>
                    </a:lnB>
                    <a:noFill/>
                  </a:tcPr>
                </a:tc>
                <a:tc>
                  <a:txBody>
                    <a:bodyPr/>
                    <a:lstStyle/>
                    <a:p>
                      <a:r>
                        <a:rPr lang="en-US" sz="1200"/>
                        <a:t>Captures &gt;99.97% of fine and coarse particles, improving indoor air quality significantly</a:t>
                      </a:r>
                    </a:p>
                  </a:txBody>
                  <a:tcPr marL="39829" marR="39829" marT="19914" marB="19914" anchor="ctr">
                    <a:lnL>
                      <a:noFill/>
                    </a:lnL>
                    <a:lnR>
                      <a:noFill/>
                    </a:lnR>
                    <a:lnT>
                      <a:noFill/>
                    </a:lnT>
                    <a:lnB>
                      <a:noFill/>
                    </a:lnB>
                    <a:noFill/>
                  </a:tcPr>
                </a:tc>
                <a:extLst>
                  <a:ext uri="{0D108BD9-81ED-4DB2-BD59-A6C34878D82A}">
                    <a16:rowId xmlns:a16="http://schemas.microsoft.com/office/drawing/2014/main" val="2227764487"/>
                  </a:ext>
                </a:extLst>
              </a:tr>
              <a:tr h="404854">
                <a:tc>
                  <a:txBody>
                    <a:bodyPr/>
                    <a:lstStyle/>
                    <a:p>
                      <a:r>
                        <a:rPr lang="en-GB" sz="1200" b="1"/>
                        <a:t>Activated Carbon Layer</a:t>
                      </a:r>
                      <a:endParaRPr lang="en-GB" sz="1200"/>
                    </a:p>
                  </a:txBody>
                  <a:tcPr marL="39829" marR="39829" marT="19914" marB="19914" anchor="ctr">
                    <a:lnL>
                      <a:noFill/>
                    </a:lnL>
                    <a:lnR>
                      <a:noFill/>
                    </a:lnR>
                    <a:lnT>
                      <a:noFill/>
                    </a:lnT>
                    <a:lnB>
                      <a:noFill/>
                    </a:lnB>
                    <a:noFill/>
                  </a:tcPr>
                </a:tc>
                <a:tc>
                  <a:txBody>
                    <a:bodyPr/>
                    <a:lstStyle/>
                    <a:p>
                      <a:r>
                        <a:rPr lang="en-US" sz="1200"/>
                        <a:t>VOCs, smoke (North &amp; North-East winter smog)</a:t>
                      </a:r>
                    </a:p>
                  </a:txBody>
                  <a:tcPr marL="39829" marR="39829" marT="19914" marB="19914" anchor="ctr">
                    <a:lnL>
                      <a:noFill/>
                    </a:lnL>
                    <a:lnR>
                      <a:noFill/>
                    </a:lnR>
                    <a:lnT>
                      <a:noFill/>
                    </a:lnT>
                    <a:lnB>
                      <a:noFill/>
                    </a:lnB>
                    <a:noFill/>
                  </a:tcPr>
                </a:tc>
                <a:tc>
                  <a:txBody>
                    <a:bodyPr/>
                    <a:lstStyle/>
                    <a:p>
                      <a:r>
                        <a:rPr lang="en-US" sz="1200"/>
                        <a:t>Removes odors, chemicals, and smoke from stubble burning/festive fireworks</a:t>
                      </a:r>
                    </a:p>
                  </a:txBody>
                  <a:tcPr marL="39829" marR="39829" marT="19914" marB="19914" anchor="ctr">
                    <a:lnL>
                      <a:noFill/>
                    </a:lnL>
                    <a:lnR>
                      <a:noFill/>
                    </a:lnR>
                    <a:lnT>
                      <a:noFill/>
                    </a:lnT>
                    <a:lnB>
                      <a:noFill/>
                    </a:lnB>
                    <a:noFill/>
                  </a:tcPr>
                </a:tc>
                <a:extLst>
                  <a:ext uri="{0D108BD9-81ED-4DB2-BD59-A6C34878D82A}">
                    <a16:rowId xmlns:a16="http://schemas.microsoft.com/office/drawing/2014/main" val="3405329200"/>
                  </a:ext>
                </a:extLst>
              </a:tr>
              <a:tr h="404854">
                <a:tc>
                  <a:txBody>
                    <a:bodyPr/>
                    <a:lstStyle/>
                    <a:p>
                      <a:r>
                        <a:rPr lang="en-GB" sz="1200" b="1" dirty="0"/>
                        <a:t>Auto AQI Sensor &amp; Adaptive Mode</a:t>
                      </a:r>
                      <a:endParaRPr lang="en-GB" sz="1200" dirty="0"/>
                    </a:p>
                  </a:txBody>
                  <a:tcPr marL="39829" marR="39829" marT="19914" marB="19914" anchor="ctr">
                    <a:lnL>
                      <a:noFill/>
                    </a:lnL>
                    <a:lnR>
                      <a:noFill/>
                    </a:lnR>
                    <a:lnT>
                      <a:noFill/>
                    </a:lnT>
                    <a:lnB>
                      <a:noFill/>
                    </a:lnB>
                    <a:noFill/>
                  </a:tcPr>
                </a:tc>
                <a:tc>
                  <a:txBody>
                    <a:bodyPr/>
                    <a:lstStyle/>
                    <a:p>
                      <a:r>
                        <a:rPr lang="en-US" sz="1200"/>
                        <a:t>High AQI spikes in Nov, Dec, Jan</a:t>
                      </a:r>
                    </a:p>
                  </a:txBody>
                  <a:tcPr marL="39829" marR="39829" marT="19914" marB="19914" anchor="ctr">
                    <a:lnL>
                      <a:noFill/>
                    </a:lnL>
                    <a:lnR>
                      <a:noFill/>
                    </a:lnR>
                    <a:lnT>
                      <a:noFill/>
                    </a:lnT>
                    <a:lnB>
                      <a:noFill/>
                    </a:lnB>
                    <a:noFill/>
                  </a:tcPr>
                </a:tc>
                <a:tc>
                  <a:txBody>
                    <a:bodyPr/>
                    <a:lstStyle/>
                    <a:p>
                      <a:r>
                        <a:rPr lang="en-US" sz="1200"/>
                        <a:t>Dynamically adjusts performance during peak pollution hours without manual intervention</a:t>
                      </a:r>
                    </a:p>
                  </a:txBody>
                  <a:tcPr marL="39829" marR="39829" marT="19914" marB="19914" anchor="ctr">
                    <a:lnL>
                      <a:noFill/>
                    </a:lnL>
                    <a:lnR>
                      <a:noFill/>
                    </a:lnR>
                    <a:lnT>
                      <a:noFill/>
                    </a:lnT>
                    <a:lnB>
                      <a:noFill/>
                    </a:lnB>
                    <a:noFill/>
                  </a:tcPr>
                </a:tc>
                <a:extLst>
                  <a:ext uri="{0D108BD9-81ED-4DB2-BD59-A6C34878D82A}">
                    <a16:rowId xmlns:a16="http://schemas.microsoft.com/office/drawing/2014/main" val="563315544"/>
                  </a:ext>
                </a:extLst>
              </a:tr>
              <a:tr h="404854">
                <a:tc>
                  <a:txBody>
                    <a:bodyPr/>
                    <a:lstStyle/>
                    <a:p>
                      <a:r>
                        <a:rPr lang="en-GB" sz="1200" b="1"/>
                        <a:t>Winter Smog Mode</a:t>
                      </a:r>
                      <a:endParaRPr lang="en-GB" sz="1200"/>
                    </a:p>
                  </a:txBody>
                  <a:tcPr marL="39829" marR="39829" marT="19914" marB="19914" anchor="ctr">
                    <a:lnL>
                      <a:noFill/>
                    </a:lnL>
                    <a:lnR>
                      <a:noFill/>
                    </a:lnR>
                    <a:lnT>
                      <a:noFill/>
                    </a:lnT>
                    <a:lnB>
                      <a:noFill/>
                    </a:lnB>
                    <a:noFill/>
                  </a:tcPr>
                </a:tc>
                <a:tc>
                  <a:txBody>
                    <a:bodyPr/>
                    <a:lstStyle/>
                    <a:p>
                      <a:r>
                        <a:rPr lang="en-US" sz="1200" dirty="0"/>
                        <a:t>Seasonal high AQI (North &amp; North-East)</a:t>
                      </a:r>
                    </a:p>
                  </a:txBody>
                  <a:tcPr marL="39829" marR="39829" marT="19914" marB="19914" anchor="ctr">
                    <a:lnL>
                      <a:noFill/>
                    </a:lnL>
                    <a:lnR>
                      <a:noFill/>
                    </a:lnR>
                    <a:lnT>
                      <a:noFill/>
                    </a:lnT>
                    <a:lnB>
                      <a:noFill/>
                    </a:lnB>
                    <a:noFill/>
                  </a:tcPr>
                </a:tc>
                <a:tc>
                  <a:txBody>
                    <a:bodyPr/>
                    <a:lstStyle/>
                    <a:p>
                      <a:r>
                        <a:rPr lang="en-US" sz="1200"/>
                        <a:t>Boosts filtration efficiency in smog-heavy months, reduces exposure during worst days</a:t>
                      </a:r>
                    </a:p>
                  </a:txBody>
                  <a:tcPr marL="39829" marR="39829" marT="19914" marB="19914" anchor="ctr">
                    <a:lnL>
                      <a:noFill/>
                    </a:lnL>
                    <a:lnR>
                      <a:noFill/>
                    </a:lnR>
                    <a:lnT>
                      <a:noFill/>
                    </a:lnT>
                    <a:lnB>
                      <a:noFill/>
                    </a:lnB>
                    <a:noFill/>
                  </a:tcPr>
                </a:tc>
                <a:extLst>
                  <a:ext uri="{0D108BD9-81ED-4DB2-BD59-A6C34878D82A}">
                    <a16:rowId xmlns:a16="http://schemas.microsoft.com/office/drawing/2014/main" val="3153234449"/>
                  </a:ext>
                </a:extLst>
              </a:tr>
              <a:tr h="404854">
                <a:tc>
                  <a:txBody>
                    <a:bodyPr/>
                    <a:lstStyle/>
                    <a:p>
                      <a:r>
                        <a:rPr lang="en-GB" sz="1200" b="1" dirty="0"/>
                        <a:t>Dust storm Mode</a:t>
                      </a:r>
                      <a:endParaRPr lang="en-GB" sz="1200" dirty="0"/>
                    </a:p>
                  </a:txBody>
                  <a:tcPr marL="39829" marR="39829" marT="19914" marB="19914" anchor="ctr">
                    <a:lnL>
                      <a:noFill/>
                    </a:lnL>
                    <a:lnR>
                      <a:noFill/>
                    </a:lnR>
                    <a:lnT>
                      <a:noFill/>
                    </a:lnT>
                    <a:lnB>
                      <a:noFill/>
                    </a:lnB>
                    <a:noFill/>
                  </a:tcPr>
                </a:tc>
                <a:tc>
                  <a:txBody>
                    <a:bodyPr/>
                    <a:lstStyle/>
                    <a:p>
                      <a:r>
                        <a:rPr lang="en-GB" sz="1200"/>
                        <a:t>Rajasthan &amp; dry regions</a:t>
                      </a:r>
                    </a:p>
                  </a:txBody>
                  <a:tcPr marL="39829" marR="39829" marT="19914" marB="19914" anchor="ctr">
                    <a:lnL>
                      <a:noFill/>
                    </a:lnL>
                    <a:lnR>
                      <a:noFill/>
                    </a:lnR>
                    <a:lnT>
                      <a:noFill/>
                    </a:lnT>
                    <a:lnB>
                      <a:noFill/>
                    </a:lnB>
                    <a:noFill/>
                  </a:tcPr>
                </a:tc>
                <a:tc>
                  <a:txBody>
                    <a:bodyPr/>
                    <a:lstStyle/>
                    <a:p>
                      <a:r>
                        <a:rPr lang="en-US" sz="1200"/>
                        <a:t>Prevents filter clogging from coarse dust, improves performance in desert climates</a:t>
                      </a:r>
                    </a:p>
                  </a:txBody>
                  <a:tcPr marL="39829" marR="39829" marT="19914" marB="19914" anchor="ctr">
                    <a:lnL>
                      <a:noFill/>
                    </a:lnL>
                    <a:lnR>
                      <a:noFill/>
                    </a:lnR>
                    <a:lnT>
                      <a:noFill/>
                    </a:lnT>
                    <a:lnB>
                      <a:noFill/>
                    </a:lnB>
                    <a:noFill/>
                  </a:tcPr>
                </a:tc>
                <a:extLst>
                  <a:ext uri="{0D108BD9-81ED-4DB2-BD59-A6C34878D82A}">
                    <a16:rowId xmlns:a16="http://schemas.microsoft.com/office/drawing/2014/main" val="1190106588"/>
                  </a:ext>
                </a:extLst>
              </a:tr>
              <a:tr h="387208">
                <a:tc>
                  <a:txBody>
                    <a:bodyPr/>
                    <a:lstStyle/>
                    <a:p>
                      <a:r>
                        <a:rPr lang="en-GB" sz="1200" b="1"/>
                        <a:t>Pollen &amp; Allergy Protection Mode</a:t>
                      </a:r>
                      <a:endParaRPr lang="en-GB" sz="1200"/>
                    </a:p>
                  </a:txBody>
                  <a:tcPr marL="39829" marR="39829" marT="19914" marB="19914" anchor="ctr">
                    <a:lnL>
                      <a:noFill/>
                    </a:lnL>
                    <a:lnR>
                      <a:noFill/>
                    </a:lnR>
                    <a:lnT>
                      <a:noFill/>
                    </a:lnT>
                    <a:lnB>
                      <a:noFill/>
                    </a:lnB>
                    <a:noFill/>
                  </a:tcPr>
                </a:tc>
                <a:tc>
                  <a:txBody>
                    <a:bodyPr/>
                    <a:lstStyle/>
                    <a:p>
                      <a:r>
                        <a:rPr lang="en-GB" sz="1200" dirty="0"/>
                        <a:t>Karnataka, South regions (allergen-prone)</a:t>
                      </a:r>
                    </a:p>
                  </a:txBody>
                  <a:tcPr marL="39829" marR="39829" marT="19914" marB="19914" anchor="ctr">
                    <a:lnL>
                      <a:noFill/>
                    </a:lnL>
                    <a:lnR>
                      <a:noFill/>
                    </a:lnR>
                    <a:lnT>
                      <a:noFill/>
                    </a:lnT>
                    <a:lnB>
                      <a:noFill/>
                    </a:lnB>
                    <a:noFill/>
                  </a:tcPr>
                </a:tc>
                <a:tc>
                  <a:txBody>
                    <a:bodyPr/>
                    <a:lstStyle/>
                    <a:p>
                      <a:r>
                        <a:rPr lang="en-US" sz="1200"/>
                        <a:t>Reduces pollen-related allergies, improves well-being for sensitive users</a:t>
                      </a:r>
                    </a:p>
                  </a:txBody>
                  <a:tcPr marL="39829" marR="39829" marT="19914" marB="19914" anchor="ctr">
                    <a:lnL>
                      <a:noFill/>
                    </a:lnL>
                    <a:lnR>
                      <a:noFill/>
                    </a:lnR>
                    <a:lnT>
                      <a:noFill/>
                    </a:lnT>
                    <a:lnB>
                      <a:noFill/>
                    </a:lnB>
                    <a:noFill/>
                  </a:tcPr>
                </a:tc>
                <a:extLst>
                  <a:ext uri="{0D108BD9-81ED-4DB2-BD59-A6C34878D82A}">
                    <a16:rowId xmlns:a16="http://schemas.microsoft.com/office/drawing/2014/main" val="2191010880"/>
                  </a:ext>
                </a:extLst>
              </a:tr>
              <a:tr h="387208">
                <a:tc>
                  <a:txBody>
                    <a:bodyPr/>
                    <a:lstStyle/>
                    <a:p>
                      <a:r>
                        <a:rPr lang="en-GB" sz="1200" b="1"/>
                        <a:t>UV-C Sterilization</a:t>
                      </a:r>
                      <a:endParaRPr lang="en-GB" sz="1200"/>
                    </a:p>
                  </a:txBody>
                  <a:tcPr marL="39829" marR="39829" marT="19914" marB="19914" anchor="ctr">
                    <a:lnL>
                      <a:noFill/>
                    </a:lnL>
                    <a:lnR>
                      <a:noFill/>
                    </a:lnR>
                    <a:lnT>
                      <a:noFill/>
                    </a:lnT>
                    <a:lnB>
                      <a:noFill/>
                    </a:lnB>
                    <a:noFill/>
                  </a:tcPr>
                </a:tc>
                <a:tc>
                  <a:txBody>
                    <a:bodyPr/>
                    <a:lstStyle/>
                    <a:p>
                      <a:r>
                        <a:rPr lang="en-US" sz="1200" dirty="0"/>
                        <a:t>Bacteria/mold on filters in humid areas</a:t>
                      </a:r>
                    </a:p>
                  </a:txBody>
                  <a:tcPr marL="39829" marR="39829" marT="19914" marB="19914" anchor="ctr">
                    <a:lnL>
                      <a:noFill/>
                    </a:lnL>
                    <a:lnR>
                      <a:noFill/>
                    </a:lnR>
                    <a:lnT>
                      <a:noFill/>
                    </a:lnT>
                    <a:lnB>
                      <a:noFill/>
                    </a:lnB>
                    <a:noFill/>
                  </a:tcPr>
                </a:tc>
                <a:tc>
                  <a:txBody>
                    <a:bodyPr/>
                    <a:lstStyle/>
                    <a:p>
                      <a:r>
                        <a:rPr lang="en-US" sz="1200"/>
                        <a:t>Ensures filters remain hygienic, reduces spread of microbes indoors</a:t>
                      </a:r>
                    </a:p>
                  </a:txBody>
                  <a:tcPr marL="39829" marR="39829" marT="19914" marB="19914" anchor="ctr">
                    <a:lnL>
                      <a:noFill/>
                    </a:lnL>
                    <a:lnR>
                      <a:noFill/>
                    </a:lnR>
                    <a:lnT>
                      <a:noFill/>
                    </a:lnT>
                    <a:lnB>
                      <a:noFill/>
                    </a:lnB>
                    <a:noFill/>
                  </a:tcPr>
                </a:tc>
                <a:extLst>
                  <a:ext uri="{0D108BD9-81ED-4DB2-BD59-A6C34878D82A}">
                    <a16:rowId xmlns:a16="http://schemas.microsoft.com/office/drawing/2014/main" val="2938856340"/>
                  </a:ext>
                </a:extLst>
              </a:tr>
              <a:tr h="384156">
                <a:tc>
                  <a:txBody>
                    <a:bodyPr/>
                    <a:lstStyle/>
                    <a:p>
                      <a:r>
                        <a:rPr lang="en-GB" sz="1200" b="1"/>
                        <a:t>Whisper Night Mode</a:t>
                      </a:r>
                      <a:endParaRPr lang="en-GB" sz="1200"/>
                    </a:p>
                  </a:txBody>
                  <a:tcPr marL="39829" marR="39829" marT="19914" marB="19914" anchor="ctr">
                    <a:lnL>
                      <a:noFill/>
                    </a:lnL>
                    <a:lnR>
                      <a:noFill/>
                    </a:lnR>
                    <a:lnT>
                      <a:noFill/>
                    </a:lnT>
                    <a:lnB>
                      <a:noFill/>
                    </a:lnB>
                    <a:noFill/>
                  </a:tcPr>
                </a:tc>
                <a:tc>
                  <a:txBody>
                    <a:bodyPr/>
                    <a:lstStyle/>
                    <a:p>
                      <a:r>
                        <a:rPr lang="en-GB" sz="1200" dirty="0"/>
                        <a:t>All regions</a:t>
                      </a:r>
                    </a:p>
                  </a:txBody>
                  <a:tcPr marL="39829" marR="39829" marT="19914" marB="19914" anchor="ctr">
                    <a:lnL>
                      <a:noFill/>
                    </a:lnL>
                    <a:lnR>
                      <a:noFill/>
                    </a:lnR>
                    <a:lnT>
                      <a:noFill/>
                    </a:lnT>
                    <a:lnB>
                      <a:noFill/>
                    </a:lnB>
                    <a:noFill/>
                  </a:tcPr>
                </a:tc>
                <a:tc>
                  <a:txBody>
                    <a:bodyPr/>
                    <a:lstStyle/>
                    <a:p>
                      <a:r>
                        <a:rPr lang="en-US" sz="1200"/>
                        <a:t>Enables 24/7 use in bedrooms without noise disturbance</a:t>
                      </a:r>
                    </a:p>
                  </a:txBody>
                  <a:tcPr marL="39829" marR="39829" marT="19914" marB="19914" anchor="ctr">
                    <a:lnL>
                      <a:noFill/>
                    </a:lnL>
                    <a:lnR>
                      <a:noFill/>
                    </a:lnR>
                    <a:lnT>
                      <a:noFill/>
                    </a:lnT>
                    <a:lnB>
                      <a:noFill/>
                    </a:lnB>
                    <a:noFill/>
                  </a:tcPr>
                </a:tc>
                <a:extLst>
                  <a:ext uri="{0D108BD9-81ED-4DB2-BD59-A6C34878D82A}">
                    <a16:rowId xmlns:a16="http://schemas.microsoft.com/office/drawing/2014/main" val="236364370"/>
                  </a:ext>
                </a:extLst>
              </a:tr>
              <a:tr h="404854">
                <a:tc>
                  <a:txBody>
                    <a:bodyPr/>
                    <a:lstStyle/>
                    <a:p>
                      <a:r>
                        <a:rPr lang="en-GB" sz="1200" b="1"/>
                        <a:t>Mobile App Integration</a:t>
                      </a:r>
                      <a:endParaRPr lang="en-GB" sz="1200"/>
                    </a:p>
                  </a:txBody>
                  <a:tcPr marL="39829" marR="39829" marT="19914" marB="19914" anchor="ctr">
                    <a:lnL>
                      <a:noFill/>
                    </a:lnL>
                    <a:lnR>
                      <a:noFill/>
                    </a:lnR>
                    <a:lnT>
                      <a:noFill/>
                    </a:lnT>
                    <a:lnB>
                      <a:noFill/>
                    </a:lnB>
                    <a:noFill/>
                  </a:tcPr>
                </a:tc>
                <a:tc>
                  <a:txBody>
                    <a:bodyPr/>
                    <a:lstStyle/>
                    <a:p>
                      <a:r>
                        <a:rPr lang="en-GB" sz="1200" dirty="0"/>
                        <a:t>Urban consumers (tech-savvy markets)</a:t>
                      </a:r>
                    </a:p>
                  </a:txBody>
                  <a:tcPr marL="39829" marR="39829" marT="19914" marB="19914" anchor="ctr">
                    <a:lnL>
                      <a:noFill/>
                    </a:lnL>
                    <a:lnR>
                      <a:noFill/>
                    </a:lnR>
                    <a:lnT>
                      <a:noFill/>
                    </a:lnT>
                    <a:lnB>
                      <a:noFill/>
                    </a:lnB>
                    <a:noFill/>
                  </a:tcPr>
                </a:tc>
                <a:tc>
                  <a:txBody>
                    <a:bodyPr/>
                    <a:lstStyle/>
                    <a:p>
                      <a:r>
                        <a:rPr lang="en-US" sz="1200"/>
                        <a:t>Enables AQI tracking, filter alerts, remote operation, and education on pollution</a:t>
                      </a:r>
                    </a:p>
                  </a:txBody>
                  <a:tcPr marL="39829" marR="39829" marT="19914" marB="19914" anchor="ctr">
                    <a:lnL>
                      <a:noFill/>
                    </a:lnL>
                    <a:lnR>
                      <a:noFill/>
                    </a:lnR>
                    <a:lnT>
                      <a:noFill/>
                    </a:lnT>
                    <a:lnB>
                      <a:noFill/>
                    </a:lnB>
                    <a:noFill/>
                  </a:tcPr>
                </a:tc>
                <a:extLst>
                  <a:ext uri="{0D108BD9-81ED-4DB2-BD59-A6C34878D82A}">
                    <a16:rowId xmlns:a16="http://schemas.microsoft.com/office/drawing/2014/main" val="1733884521"/>
                  </a:ext>
                </a:extLst>
              </a:tr>
              <a:tr h="387208">
                <a:tc>
                  <a:txBody>
                    <a:bodyPr/>
                    <a:lstStyle/>
                    <a:p>
                      <a:r>
                        <a:rPr lang="en-GB" sz="1200" b="1"/>
                        <a:t>Washable Pre-Filters</a:t>
                      </a:r>
                      <a:endParaRPr lang="en-GB" sz="1200"/>
                    </a:p>
                  </a:txBody>
                  <a:tcPr marL="39829" marR="39829" marT="19914" marB="19914" anchor="ctr">
                    <a:lnL>
                      <a:noFill/>
                    </a:lnL>
                    <a:lnR>
                      <a:noFill/>
                    </a:lnR>
                    <a:lnT>
                      <a:noFill/>
                    </a:lnT>
                    <a:lnB>
                      <a:noFill/>
                    </a:lnB>
                    <a:noFill/>
                  </a:tcPr>
                </a:tc>
                <a:tc>
                  <a:txBody>
                    <a:bodyPr/>
                    <a:lstStyle/>
                    <a:p>
                      <a:r>
                        <a:rPr lang="en-GB" sz="1200"/>
                        <a:t>All regions</a:t>
                      </a:r>
                    </a:p>
                  </a:txBody>
                  <a:tcPr marL="39829" marR="39829" marT="19914" marB="19914" anchor="ctr">
                    <a:lnL>
                      <a:noFill/>
                    </a:lnL>
                    <a:lnR>
                      <a:noFill/>
                    </a:lnR>
                    <a:lnT>
                      <a:noFill/>
                    </a:lnT>
                    <a:lnB>
                      <a:noFill/>
                    </a:lnB>
                    <a:noFill/>
                  </a:tcPr>
                </a:tc>
                <a:tc>
                  <a:txBody>
                    <a:bodyPr/>
                    <a:lstStyle/>
                    <a:p>
                      <a:r>
                        <a:rPr lang="en-US" sz="1200" dirty="0"/>
                        <a:t>Reduces recurring costs, improves sustainability, and extends filter life</a:t>
                      </a:r>
                    </a:p>
                  </a:txBody>
                  <a:tcPr marL="39829" marR="39829" marT="19914" marB="19914" anchor="ctr">
                    <a:lnL>
                      <a:noFill/>
                    </a:lnL>
                    <a:lnR>
                      <a:noFill/>
                    </a:lnR>
                    <a:lnT>
                      <a:noFill/>
                    </a:lnT>
                    <a:lnB>
                      <a:noFill/>
                    </a:lnB>
                    <a:noFill/>
                  </a:tcPr>
                </a:tc>
                <a:extLst>
                  <a:ext uri="{0D108BD9-81ED-4DB2-BD59-A6C34878D82A}">
                    <a16:rowId xmlns:a16="http://schemas.microsoft.com/office/drawing/2014/main" val="2839601895"/>
                  </a:ext>
                </a:extLst>
              </a:tr>
            </a:tbl>
          </a:graphicData>
        </a:graphic>
      </p:graphicFrame>
    </p:spTree>
    <p:extLst>
      <p:ext uri="{BB962C8B-B14F-4D97-AF65-F5344CB8AC3E}">
        <p14:creationId xmlns:p14="http://schemas.microsoft.com/office/powerpoint/2010/main" val="3719836896"/>
      </p:ext>
    </p:extLst>
  </p:cSld>
  <p:clrMapOvr>
    <a:masterClrMapping/>
  </p:clrMapOvr>
  <p:transition spd="slow">
    <p:push dir="u"/>
    <p:sndAc>
      <p:stSnd>
        <p:snd r:embed="rId2" name="camera.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3" name="Rectangle 22">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24" name="Straight Connector 23">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2">
            <a:extLst>
              <a:ext uri="{FF2B5EF4-FFF2-40B4-BE49-F238E27FC236}">
                <a16:creationId xmlns:a16="http://schemas.microsoft.com/office/drawing/2014/main" id="{374D5701-414F-12E6-AB4D-4D900D7AF8B9}"/>
              </a:ext>
            </a:extLst>
          </p:cNvPr>
          <p:cNvSpPr txBox="1">
            <a:spLocks/>
          </p:cNvSpPr>
          <p:nvPr/>
        </p:nvSpPr>
        <p:spPr>
          <a:xfrm>
            <a:off x="1097280" y="758952"/>
            <a:ext cx="10058400" cy="3892168"/>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5000"/>
              </a:lnSpc>
              <a:spcBef>
                <a:spcPct val="0"/>
              </a:spcBef>
              <a:spcAft>
                <a:spcPts val="600"/>
              </a:spcAft>
              <a:buNone/>
            </a:pPr>
            <a:r>
              <a:rPr lang="en-US" sz="8000" spc="-50">
                <a:solidFill>
                  <a:schemeClr val="tx1">
                    <a:lumMod val="85000"/>
                    <a:lumOff val="15000"/>
                  </a:schemeClr>
                </a:solidFill>
                <a:latin typeface="+mj-lt"/>
                <a:ea typeface="+mj-ea"/>
                <a:cs typeface="+mj-cs"/>
              </a:rPr>
              <a:t>THANK YOU</a:t>
            </a:r>
          </a:p>
        </p:txBody>
      </p:sp>
      <p:sp>
        <p:nvSpPr>
          <p:cNvPr id="26" name="Rectangle 2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7" name="Rectangle 2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1094813570"/>
      </p:ext>
    </p:extLst>
  </p:cSld>
  <p:clrMapOvr>
    <a:masterClrMapping/>
  </p:clrMapOvr>
  <p:transition spd="slow">
    <p:push dir="u"/>
    <p:sndAc>
      <p:stSnd>
        <p:snd r:embed="rId2" name="camera.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F584A7EB-E66D-453A-BB71-500A013D8F6C}"/>
              </a:ext>
            </a:extLst>
          </p:cNvPr>
          <p:cNvSpPr/>
          <p:nvPr/>
        </p:nvSpPr>
        <p:spPr>
          <a:xfrm>
            <a:off x="262946" y="909000"/>
            <a:ext cx="2503502" cy="2520000"/>
          </a:xfrm>
          <a:custGeom>
            <a:avLst/>
            <a:gdLst>
              <a:gd name="connsiteX0" fmla="*/ 2332444 w 5040000"/>
              <a:gd name="connsiteY0" fmla="*/ 4349117 h 5040000"/>
              <a:gd name="connsiteX1" fmla="*/ 2423828 w 5040000"/>
              <a:gd name="connsiteY1" fmla="*/ 4363064 h 5040000"/>
              <a:gd name="connsiteX2" fmla="*/ 2607867 w 5040000"/>
              <a:gd name="connsiteY2" fmla="*/ 4372357 h 5040000"/>
              <a:gd name="connsiteX3" fmla="*/ 2702545 w 5040000"/>
              <a:gd name="connsiteY3" fmla="*/ 4367576 h 5040000"/>
              <a:gd name="connsiteX4" fmla="*/ 2520000 w 5040000"/>
              <a:gd name="connsiteY4" fmla="*/ 5040000 h 5040000"/>
              <a:gd name="connsiteX5" fmla="*/ 3611833 w 5040000"/>
              <a:gd name="connsiteY5" fmla="*/ 4066423 h 5040000"/>
              <a:gd name="connsiteX6" fmla="*/ 3780000 w 5040000"/>
              <a:gd name="connsiteY6" fmla="*/ 4702384 h 5040000"/>
              <a:gd name="connsiteX7" fmla="*/ 3306246 w 5040000"/>
              <a:gd name="connsiteY7" fmla="*/ 4231733 h 5040000"/>
              <a:gd name="connsiteX8" fmla="*/ 3308508 w 5040000"/>
              <a:gd name="connsiteY8" fmla="*/ 4230904 h 5040000"/>
              <a:gd name="connsiteX9" fmla="*/ 3465854 w 5040000"/>
              <a:gd name="connsiteY9" fmla="*/ 4155107 h 5040000"/>
              <a:gd name="connsiteX10" fmla="*/ 1457305 w 5040000"/>
              <a:gd name="connsiteY10" fmla="*/ 3956240 h 5040000"/>
              <a:gd name="connsiteX11" fmla="*/ 1462900 w 5040000"/>
              <a:gd name="connsiteY11" fmla="*/ 3961325 h 5040000"/>
              <a:gd name="connsiteX12" fmla="*/ 1749880 w 5040000"/>
              <a:gd name="connsiteY12" fmla="*/ 4155107 h 5040000"/>
              <a:gd name="connsiteX13" fmla="*/ 1790964 w 5040000"/>
              <a:gd name="connsiteY13" fmla="*/ 4174898 h 5040000"/>
              <a:gd name="connsiteX14" fmla="*/ 1260000 w 5040000"/>
              <a:gd name="connsiteY14" fmla="*/ 4702384 h 5040000"/>
              <a:gd name="connsiteX15" fmla="*/ 2962348 w 5040000"/>
              <a:gd name="connsiteY15" fmla="*/ 3890087 h 5040000"/>
              <a:gd name="connsiteX16" fmla="*/ 3306246 w 5040000"/>
              <a:gd name="connsiteY16" fmla="*/ 4231733 h 5040000"/>
              <a:gd name="connsiteX17" fmla="*/ 3143132 w 5040000"/>
              <a:gd name="connsiteY17" fmla="*/ 4291433 h 5040000"/>
              <a:gd name="connsiteX18" fmla="*/ 2791907 w 5040000"/>
              <a:gd name="connsiteY18" fmla="*/ 4363064 h 5040000"/>
              <a:gd name="connsiteX19" fmla="*/ 2702545 w 5040000"/>
              <a:gd name="connsiteY19" fmla="*/ 4367576 h 5040000"/>
              <a:gd name="connsiteX20" fmla="*/ 2821953 w 5040000"/>
              <a:gd name="connsiteY20" fmla="*/ 3927725 h 5040000"/>
              <a:gd name="connsiteX21" fmla="*/ 2948212 w 5040000"/>
              <a:gd name="connsiteY21" fmla="*/ 3895261 h 5040000"/>
              <a:gd name="connsiteX22" fmla="*/ 2077652 w 5040000"/>
              <a:gd name="connsiteY22" fmla="*/ 3890087 h 5040000"/>
              <a:gd name="connsiteX23" fmla="*/ 2091788 w 5040000"/>
              <a:gd name="connsiteY23" fmla="*/ 3895261 h 5040000"/>
              <a:gd name="connsiteX24" fmla="*/ 2218047 w 5040000"/>
              <a:gd name="connsiteY24" fmla="*/ 3927725 h 5040000"/>
              <a:gd name="connsiteX25" fmla="*/ 2332444 w 5040000"/>
              <a:gd name="connsiteY25" fmla="*/ 4349117 h 5040000"/>
              <a:gd name="connsiteX26" fmla="*/ 2245104 w 5040000"/>
              <a:gd name="connsiteY26" fmla="*/ 4335788 h 5040000"/>
              <a:gd name="connsiteX27" fmla="*/ 1907226 w 5040000"/>
              <a:gd name="connsiteY27" fmla="*/ 4230904 h 5040000"/>
              <a:gd name="connsiteX28" fmla="*/ 1790964 w 5040000"/>
              <a:gd name="connsiteY28" fmla="*/ 4174898 h 5040000"/>
              <a:gd name="connsiteX29" fmla="*/ 3586648 w 5040000"/>
              <a:gd name="connsiteY29" fmla="*/ 3484965 h 5040000"/>
              <a:gd name="connsiteX30" fmla="*/ 4074185 w 5040000"/>
              <a:gd name="connsiteY30" fmla="*/ 3613885 h 5040000"/>
              <a:gd name="connsiteX31" fmla="*/ 3996835 w 5040000"/>
              <a:gd name="connsiteY31" fmla="*/ 3717325 h 5040000"/>
              <a:gd name="connsiteX32" fmla="*/ 3614265 w 5040000"/>
              <a:gd name="connsiteY32" fmla="*/ 4064946 h 5040000"/>
              <a:gd name="connsiteX33" fmla="*/ 3611833 w 5040000"/>
              <a:gd name="connsiteY33" fmla="*/ 4066423 h 5040000"/>
              <a:gd name="connsiteX34" fmla="*/ 3484965 w 5040000"/>
              <a:gd name="connsiteY34" fmla="*/ 3586648 h 5040000"/>
              <a:gd name="connsiteX35" fmla="*/ 3538234 w 5040000"/>
              <a:gd name="connsiteY35" fmla="*/ 3538234 h 5040000"/>
              <a:gd name="connsiteX36" fmla="*/ 1453352 w 5040000"/>
              <a:gd name="connsiteY36" fmla="*/ 3484965 h 5040000"/>
              <a:gd name="connsiteX37" fmla="*/ 1501766 w 5040000"/>
              <a:gd name="connsiteY37" fmla="*/ 3538234 h 5040000"/>
              <a:gd name="connsiteX38" fmla="*/ 1555036 w 5040000"/>
              <a:gd name="connsiteY38" fmla="*/ 3586648 h 5040000"/>
              <a:gd name="connsiteX39" fmla="*/ 1457305 w 5040000"/>
              <a:gd name="connsiteY39" fmla="*/ 3956240 h 5040000"/>
              <a:gd name="connsiteX40" fmla="*/ 1335075 w 5040000"/>
              <a:gd name="connsiteY40" fmla="*/ 3845150 h 5040000"/>
              <a:gd name="connsiteX41" fmla="*/ 1115279 w 5040000"/>
              <a:gd name="connsiteY41" fmla="*/ 3578755 h 5040000"/>
              <a:gd name="connsiteX42" fmla="*/ 1112980 w 5040000"/>
              <a:gd name="connsiteY42" fmla="*/ 3574970 h 5040000"/>
              <a:gd name="connsiteX43" fmla="*/ 4244303 w 5040000"/>
              <a:gd name="connsiteY43" fmla="*/ 3318899 h 5040000"/>
              <a:gd name="connsiteX44" fmla="*/ 4702384 w 5040000"/>
              <a:gd name="connsiteY44" fmla="*/ 3780000 h 5040000"/>
              <a:gd name="connsiteX45" fmla="*/ 4074185 w 5040000"/>
              <a:gd name="connsiteY45" fmla="*/ 3613885 h 5040000"/>
              <a:gd name="connsiteX46" fmla="*/ 4100456 w 5040000"/>
              <a:gd name="connsiteY46" fmla="*/ 3578755 h 5040000"/>
              <a:gd name="connsiteX47" fmla="*/ 4190617 w 5040000"/>
              <a:gd name="connsiteY47" fmla="*/ 3430344 h 5040000"/>
              <a:gd name="connsiteX48" fmla="*/ 920237 w 5040000"/>
              <a:gd name="connsiteY48" fmla="*/ 3193539 h 5040000"/>
              <a:gd name="connsiteX49" fmla="*/ 949320 w 5040000"/>
              <a:gd name="connsiteY49" fmla="*/ 3272999 h 5040000"/>
              <a:gd name="connsiteX50" fmla="*/ 1025117 w 5040000"/>
              <a:gd name="connsiteY50" fmla="*/ 3430344 h 5040000"/>
              <a:gd name="connsiteX51" fmla="*/ 1112980 w 5040000"/>
              <a:gd name="connsiteY51" fmla="*/ 3574970 h 5040000"/>
              <a:gd name="connsiteX52" fmla="*/ 337616 w 5040000"/>
              <a:gd name="connsiteY52" fmla="*/ 3780000 h 5040000"/>
              <a:gd name="connsiteX53" fmla="*/ 816415 w 5040000"/>
              <a:gd name="connsiteY53" fmla="*/ 2741636 h 5040000"/>
              <a:gd name="connsiteX54" fmla="*/ 1112275 w 5040000"/>
              <a:gd name="connsiteY54" fmla="*/ 2821954 h 5040000"/>
              <a:gd name="connsiteX55" fmla="*/ 1144740 w 5040000"/>
              <a:gd name="connsiteY55" fmla="*/ 2948212 h 5040000"/>
              <a:gd name="connsiteX56" fmla="*/ 1149914 w 5040000"/>
              <a:gd name="connsiteY56" fmla="*/ 2962348 h 5040000"/>
              <a:gd name="connsiteX57" fmla="*/ 920237 w 5040000"/>
              <a:gd name="connsiteY57" fmla="*/ 3193539 h 5040000"/>
              <a:gd name="connsiteX58" fmla="*/ 888792 w 5040000"/>
              <a:gd name="connsiteY58" fmla="*/ 3107622 h 5040000"/>
              <a:gd name="connsiteX59" fmla="*/ 817160 w 5040000"/>
              <a:gd name="connsiteY59" fmla="*/ 2756397 h 5040000"/>
              <a:gd name="connsiteX60" fmla="*/ 4401762 w 5040000"/>
              <a:gd name="connsiteY60" fmla="*/ 2693265 h 5040000"/>
              <a:gd name="connsiteX61" fmla="*/ 4398574 w 5040000"/>
              <a:gd name="connsiteY61" fmla="*/ 2756397 h 5040000"/>
              <a:gd name="connsiteX62" fmla="*/ 4266414 w 5040000"/>
              <a:gd name="connsiteY62" fmla="*/ 3272999 h 5040000"/>
              <a:gd name="connsiteX63" fmla="*/ 4244303 w 5040000"/>
              <a:gd name="connsiteY63" fmla="*/ 3318899 h 5040000"/>
              <a:gd name="connsiteX64" fmla="*/ 3890087 w 5040000"/>
              <a:gd name="connsiteY64" fmla="*/ 2962348 h 5040000"/>
              <a:gd name="connsiteX65" fmla="*/ 3895261 w 5040000"/>
              <a:gd name="connsiteY65" fmla="*/ 2948212 h 5040000"/>
              <a:gd name="connsiteX66" fmla="*/ 3927725 w 5040000"/>
              <a:gd name="connsiteY66" fmla="*/ 2821954 h 5040000"/>
              <a:gd name="connsiteX67" fmla="*/ 4391816 w 5040000"/>
              <a:gd name="connsiteY67" fmla="*/ 2344035 h 5040000"/>
              <a:gd name="connsiteX68" fmla="*/ 5040000 w 5040000"/>
              <a:gd name="connsiteY68" fmla="*/ 2520000 h 5040000"/>
              <a:gd name="connsiteX69" fmla="*/ 4401762 w 5040000"/>
              <a:gd name="connsiteY69" fmla="*/ 2693265 h 5040000"/>
              <a:gd name="connsiteX70" fmla="*/ 4407867 w 5040000"/>
              <a:gd name="connsiteY70" fmla="*/ 2572357 h 5040000"/>
              <a:gd name="connsiteX71" fmla="*/ 4398574 w 5040000"/>
              <a:gd name="connsiteY71" fmla="*/ 2388317 h 5040000"/>
              <a:gd name="connsiteX72" fmla="*/ 831514 w 5040000"/>
              <a:gd name="connsiteY72" fmla="*/ 2294266 h 5040000"/>
              <a:gd name="connsiteX73" fmla="*/ 817160 w 5040000"/>
              <a:gd name="connsiteY73" fmla="*/ 2388317 h 5040000"/>
              <a:gd name="connsiteX74" fmla="*/ 807867 w 5040000"/>
              <a:gd name="connsiteY74" fmla="*/ 2572357 h 5040000"/>
              <a:gd name="connsiteX75" fmla="*/ 816415 w 5040000"/>
              <a:gd name="connsiteY75" fmla="*/ 2741636 h 5040000"/>
              <a:gd name="connsiteX76" fmla="*/ 0 w 5040000"/>
              <a:gd name="connsiteY76" fmla="*/ 2520000 h 5040000"/>
              <a:gd name="connsiteX77" fmla="*/ 948245 w 5040000"/>
              <a:gd name="connsiteY77" fmla="*/ 1874654 h 5040000"/>
              <a:gd name="connsiteX78" fmla="*/ 1149914 w 5040000"/>
              <a:gd name="connsiteY78" fmla="*/ 2077652 h 5040000"/>
              <a:gd name="connsiteX79" fmla="*/ 1144740 w 5040000"/>
              <a:gd name="connsiteY79" fmla="*/ 2091788 h 5040000"/>
              <a:gd name="connsiteX80" fmla="*/ 1112275 w 5040000"/>
              <a:gd name="connsiteY80" fmla="*/ 2218047 h 5040000"/>
              <a:gd name="connsiteX81" fmla="*/ 831514 w 5040000"/>
              <a:gd name="connsiteY81" fmla="*/ 2294266 h 5040000"/>
              <a:gd name="connsiteX82" fmla="*/ 844437 w 5040000"/>
              <a:gd name="connsiteY82" fmla="*/ 2209594 h 5040000"/>
              <a:gd name="connsiteX83" fmla="*/ 888792 w 5040000"/>
              <a:gd name="connsiteY83" fmla="*/ 2037092 h 5040000"/>
              <a:gd name="connsiteX84" fmla="*/ 4210332 w 5040000"/>
              <a:gd name="connsiteY84" fmla="*/ 1755296 h 5040000"/>
              <a:gd name="connsiteX85" fmla="*/ 4266414 w 5040000"/>
              <a:gd name="connsiteY85" fmla="*/ 1871716 h 5040000"/>
              <a:gd name="connsiteX86" fmla="*/ 4371298 w 5040000"/>
              <a:gd name="connsiteY86" fmla="*/ 2209594 h 5040000"/>
              <a:gd name="connsiteX87" fmla="*/ 4391816 w 5040000"/>
              <a:gd name="connsiteY87" fmla="*/ 2344035 h 5040000"/>
              <a:gd name="connsiteX88" fmla="*/ 3927725 w 5040000"/>
              <a:gd name="connsiteY88" fmla="*/ 2218047 h 5040000"/>
              <a:gd name="connsiteX89" fmla="*/ 3895261 w 5040000"/>
              <a:gd name="connsiteY89" fmla="*/ 2091788 h 5040000"/>
              <a:gd name="connsiteX90" fmla="*/ 3890087 w 5040000"/>
              <a:gd name="connsiteY90" fmla="*/ 2077652 h 5040000"/>
              <a:gd name="connsiteX91" fmla="*/ 4702384 w 5040000"/>
              <a:gd name="connsiteY91" fmla="*/ 1260000 h 5040000"/>
              <a:gd name="connsiteX92" fmla="*/ 4210332 w 5040000"/>
              <a:gd name="connsiteY92" fmla="*/ 1755296 h 5040000"/>
              <a:gd name="connsiteX93" fmla="*/ 4190617 w 5040000"/>
              <a:gd name="connsiteY93" fmla="*/ 1714370 h 5040000"/>
              <a:gd name="connsiteX94" fmla="*/ 4100456 w 5040000"/>
              <a:gd name="connsiteY94" fmla="*/ 1565960 h 5040000"/>
              <a:gd name="connsiteX95" fmla="*/ 4008810 w 5040000"/>
              <a:gd name="connsiteY95" fmla="*/ 1443403 h 5040000"/>
              <a:gd name="connsiteX96" fmla="*/ 337616 w 5040000"/>
              <a:gd name="connsiteY96" fmla="*/ 1260000 h 5040000"/>
              <a:gd name="connsiteX97" fmla="*/ 1177912 w 5040000"/>
              <a:gd name="connsiteY97" fmla="*/ 1482201 h 5040000"/>
              <a:gd name="connsiteX98" fmla="*/ 1115279 w 5040000"/>
              <a:gd name="connsiteY98" fmla="*/ 1565960 h 5040000"/>
              <a:gd name="connsiteX99" fmla="*/ 949320 w 5040000"/>
              <a:gd name="connsiteY99" fmla="*/ 1871716 h 5040000"/>
              <a:gd name="connsiteX100" fmla="*/ 948245 w 5040000"/>
              <a:gd name="connsiteY100" fmla="*/ 1874654 h 5040000"/>
              <a:gd name="connsiteX101" fmla="*/ 1480224 w 5040000"/>
              <a:gd name="connsiteY101" fmla="*/ 1170435 h 5040000"/>
              <a:gd name="connsiteX102" fmla="*/ 1555036 w 5040000"/>
              <a:gd name="connsiteY102" fmla="*/ 1453352 h 5040000"/>
              <a:gd name="connsiteX103" fmla="*/ 1501766 w 5040000"/>
              <a:gd name="connsiteY103" fmla="*/ 1501766 h 5040000"/>
              <a:gd name="connsiteX104" fmla="*/ 1453352 w 5040000"/>
              <a:gd name="connsiteY104" fmla="*/ 1555036 h 5040000"/>
              <a:gd name="connsiteX105" fmla="*/ 1177912 w 5040000"/>
              <a:gd name="connsiteY105" fmla="*/ 1482201 h 5040000"/>
              <a:gd name="connsiteX106" fmla="*/ 1218899 w 5040000"/>
              <a:gd name="connsiteY106" fmla="*/ 1427390 h 5040000"/>
              <a:gd name="connsiteX107" fmla="*/ 1462900 w 5040000"/>
              <a:gd name="connsiteY107" fmla="*/ 1183390 h 5040000"/>
              <a:gd name="connsiteX108" fmla="*/ 3587975 w 5040000"/>
              <a:gd name="connsiteY108" fmla="*/ 1063798 h 5040000"/>
              <a:gd name="connsiteX109" fmla="*/ 3614265 w 5040000"/>
              <a:gd name="connsiteY109" fmla="*/ 1079769 h 5040000"/>
              <a:gd name="connsiteX110" fmla="*/ 3996835 w 5040000"/>
              <a:gd name="connsiteY110" fmla="*/ 1427390 h 5040000"/>
              <a:gd name="connsiteX111" fmla="*/ 4008810 w 5040000"/>
              <a:gd name="connsiteY111" fmla="*/ 1443403 h 5040000"/>
              <a:gd name="connsiteX112" fmla="*/ 3586648 w 5040000"/>
              <a:gd name="connsiteY112" fmla="*/ 1555036 h 5040000"/>
              <a:gd name="connsiteX113" fmla="*/ 3538234 w 5040000"/>
              <a:gd name="connsiteY113" fmla="*/ 1501766 h 5040000"/>
              <a:gd name="connsiteX114" fmla="*/ 3484965 w 5040000"/>
              <a:gd name="connsiteY114" fmla="*/ 1453352 h 5040000"/>
              <a:gd name="connsiteX115" fmla="*/ 2302788 w 5040000"/>
              <a:gd name="connsiteY115" fmla="*/ 800123 h 5040000"/>
              <a:gd name="connsiteX116" fmla="*/ 2218047 w 5040000"/>
              <a:gd name="connsiteY116" fmla="*/ 1112275 h 5040000"/>
              <a:gd name="connsiteX117" fmla="*/ 2091788 w 5040000"/>
              <a:gd name="connsiteY117" fmla="*/ 1144740 h 5040000"/>
              <a:gd name="connsiteX118" fmla="*/ 2077652 w 5040000"/>
              <a:gd name="connsiteY118" fmla="*/ 1149914 h 5040000"/>
              <a:gd name="connsiteX119" fmla="*/ 1861947 w 5040000"/>
              <a:gd name="connsiteY119" fmla="*/ 935622 h 5040000"/>
              <a:gd name="connsiteX120" fmla="*/ 1907226 w 5040000"/>
              <a:gd name="connsiteY120" fmla="*/ 913810 h 5040000"/>
              <a:gd name="connsiteX121" fmla="*/ 2245104 w 5040000"/>
              <a:gd name="connsiteY121" fmla="*/ 808927 h 5040000"/>
              <a:gd name="connsiteX122" fmla="*/ 2731367 w 5040000"/>
              <a:gd name="connsiteY122" fmla="*/ 778593 h 5040000"/>
              <a:gd name="connsiteX123" fmla="*/ 2791907 w 5040000"/>
              <a:gd name="connsiteY123" fmla="*/ 781650 h 5040000"/>
              <a:gd name="connsiteX124" fmla="*/ 3143132 w 5040000"/>
              <a:gd name="connsiteY124" fmla="*/ 853282 h 5040000"/>
              <a:gd name="connsiteX125" fmla="*/ 3229220 w 5040000"/>
              <a:gd name="connsiteY125" fmla="*/ 884790 h 5040000"/>
              <a:gd name="connsiteX126" fmla="*/ 2962348 w 5040000"/>
              <a:gd name="connsiteY126" fmla="*/ 1149914 h 5040000"/>
              <a:gd name="connsiteX127" fmla="*/ 2948212 w 5040000"/>
              <a:gd name="connsiteY127" fmla="*/ 1144740 h 5040000"/>
              <a:gd name="connsiteX128" fmla="*/ 2821953 w 5040000"/>
              <a:gd name="connsiteY128" fmla="*/ 1112275 h 5040000"/>
              <a:gd name="connsiteX129" fmla="*/ 3780000 w 5040000"/>
              <a:gd name="connsiteY129" fmla="*/ 337616 h 5040000"/>
              <a:gd name="connsiteX130" fmla="*/ 3587975 w 5040000"/>
              <a:gd name="connsiteY130" fmla="*/ 1063798 h 5040000"/>
              <a:gd name="connsiteX131" fmla="*/ 3465854 w 5040000"/>
              <a:gd name="connsiteY131" fmla="*/ 989607 h 5040000"/>
              <a:gd name="connsiteX132" fmla="*/ 3308508 w 5040000"/>
              <a:gd name="connsiteY132" fmla="*/ 913810 h 5040000"/>
              <a:gd name="connsiteX133" fmla="*/ 3229220 w 5040000"/>
              <a:gd name="connsiteY133" fmla="*/ 884790 h 5040000"/>
              <a:gd name="connsiteX134" fmla="*/ 1260000 w 5040000"/>
              <a:gd name="connsiteY134" fmla="*/ 337616 h 5040000"/>
              <a:gd name="connsiteX135" fmla="*/ 1861947 w 5040000"/>
              <a:gd name="connsiteY135" fmla="*/ 935622 h 5040000"/>
              <a:gd name="connsiteX136" fmla="*/ 1749880 w 5040000"/>
              <a:gd name="connsiteY136" fmla="*/ 989607 h 5040000"/>
              <a:gd name="connsiteX137" fmla="*/ 1601470 w 5040000"/>
              <a:gd name="connsiteY137" fmla="*/ 1079769 h 5040000"/>
              <a:gd name="connsiteX138" fmla="*/ 1480224 w 5040000"/>
              <a:gd name="connsiteY138" fmla="*/ 1170435 h 5040000"/>
              <a:gd name="connsiteX139" fmla="*/ 2520000 w 5040000"/>
              <a:gd name="connsiteY139" fmla="*/ 0 h 5040000"/>
              <a:gd name="connsiteX140" fmla="*/ 2731367 w 5040000"/>
              <a:gd name="connsiteY140" fmla="*/ 778593 h 5040000"/>
              <a:gd name="connsiteX141" fmla="*/ 2607867 w 5040000"/>
              <a:gd name="connsiteY141" fmla="*/ 772357 h 5040000"/>
              <a:gd name="connsiteX142" fmla="*/ 2423828 w 5040000"/>
              <a:gd name="connsiteY142" fmla="*/ 781650 h 5040000"/>
              <a:gd name="connsiteX143" fmla="*/ 2302788 w 5040000"/>
              <a:gd name="connsiteY143" fmla="*/ 800123 h 50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040000" h="5040000">
                <a:moveTo>
                  <a:pt x="2332444" y="4349117"/>
                </a:moveTo>
                <a:lnTo>
                  <a:pt x="2423828" y="4363064"/>
                </a:lnTo>
                <a:cubicBezTo>
                  <a:pt x="2484338" y="4369209"/>
                  <a:pt x="2545735" y="4372357"/>
                  <a:pt x="2607867" y="4372357"/>
                </a:cubicBezTo>
                <a:lnTo>
                  <a:pt x="2702545" y="4367576"/>
                </a:lnTo>
                <a:lnTo>
                  <a:pt x="2520000" y="5040000"/>
                </a:lnTo>
                <a:close/>
                <a:moveTo>
                  <a:pt x="3611833" y="4066423"/>
                </a:moveTo>
                <a:lnTo>
                  <a:pt x="3780000" y="4702384"/>
                </a:lnTo>
                <a:lnTo>
                  <a:pt x="3306246" y="4231733"/>
                </a:lnTo>
                <a:lnTo>
                  <a:pt x="3308508" y="4230904"/>
                </a:lnTo>
                <a:cubicBezTo>
                  <a:pt x="3362346" y="4208133"/>
                  <a:pt x="3414845" y="4182817"/>
                  <a:pt x="3465854" y="4155107"/>
                </a:cubicBezTo>
                <a:close/>
                <a:moveTo>
                  <a:pt x="1457305" y="3956240"/>
                </a:moveTo>
                <a:lnTo>
                  <a:pt x="1462900" y="3961325"/>
                </a:lnTo>
                <a:cubicBezTo>
                  <a:pt x="1551799" y="4034691"/>
                  <a:pt x="1647861" y="4099687"/>
                  <a:pt x="1749880" y="4155107"/>
                </a:cubicBezTo>
                <a:lnTo>
                  <a:pt x="1790964" y="4174898"/>
                </a:lnTo>
                <a:lnTo>
                  <a:pt x="1260000" y="4702384"/>
                </a:lnTo>
                <a:close/>
                <a:moveTo>
                  <a:pt x="2962348" y="3890087"/>
                </a:moveTo>
                <a:lnTo>
                  <a:pt x="3306246" y="4231733"/>
                </a:lnTo>
                <a:lnTo>
                  <a:pt x="3143132" y="4291433"/>
                </a:lnTo>
                <a:cubicBezTo>
                  <a:pt x="3030405" y="4326494"/>
                  <a:pt x="2912928" y="4350774"/>
                  <a:pt x="2791907" y="4363064"/>
                </a:cubicBezTo>
                <a:lnTo>
                  <a:pt x="2702545" y="4367576"/>
                </a:lnTo>
                <a:lnTo>
                  <a:pt x="2821953" y="3927725"/>
                </a:lnTo>
                <a:lnTo>
                  <a:pt x="2948212" y="3895261"/>
                </a:lnTo>
                <a:close/>
                <a:moveTo>
                  <a:pt x="2077652" y="3890087"/>
                </a:moveTo>
                <a:lnTo>
                  <a:pt x="2091788" y="3895261"/>
                </a:lnTo>
                <a:lnTo>
                  <a:pt x="2218047" y="3927725"/>
                </a:lnTo>
                <a:lnTo>
                  <a:pt x="2332444" y="4349117"/>
                </a:lnTo>
                <a:lnTo>
                  <a:pt x="2245104" y="4335788"/>
                </a:lnTo>
                <a:cubicBezTo>
                  <a:pt x="2127929" y="4311810"/>
                  <a:pt x="2014900" y="4276447"/>
                  <a:pt x="1907226" y="4230904"/>
                </a:cubicBezTo>
                <a:lnTo>
                  <a:pt x="1790964" y="4174898"/>
                </a:lnTo>
                <a:close/>
                <a:moveTo>
                  <a:pt x="3586648" y="3484965"/>
                </a:moveTo>
                <a:lnTo>
                  <a:pt x="4074185" y="3613885"/>
                </a:lnTo>
                <a:lnTo>
                  <a:pt x="3996835" y="3717325"/>
                </a:lnTo>
                <a:cubicBezTo>
                  <a:pt x="3886786" y="3850673"/>
                  <a:pt x="3757905" y="3967904"/>
                  <a:pt x="3614265" y="4064946"/>
                </a:cubicBezTo>
                <a:lnTo>
                  <a:pt x="3611833" y="4066423"/>
                </a:lnTo>
                <a:lnTo>
                  <a:pt x="3484965" y="3586648"/>
                </a:lnTo>
                <a:lnTo>
                  <a:pt x="3538234" y="3538234"/>
                </a:lnTo>
                <a:close/>
                <a:moveTo>
                  <a:pt x="1453352" y="3484965"/>
                </a:moveTo>
                <a:lnTo>
                  <a:pt x="1501766" y="3538234"/>
                </a:lnTo>
                <a:lnTo>
                  <a:pt x="1555036" y="3586648"/>
                </a:lnTo>
                <a:lnTo>
                  <a:pt x="1457305" y="3956240"/>
                </a:lnTo>
                <a:lnTo>
                  <a:pt x="1335075" y="3845150"/>
                </a:lnTo>
                <a:cubicBezTo>
                  <a:pt x="1253641" y="3763716"/>
                  <a:pt x="1179973" y="3674515"/>
                  <a:pt x="1115279" y="3578755"/>
                </a:cubicBezTo>
                <a:lnTo>
                  <a:pt x="1112980" y="3574970"/>
                </a:lnTo>
                <a:close/>
                <a:moveTo>
                  <a:pt x="4244303" y="3318899"/>
                </a:moveTo>
                <a:lnTo>
                  <a:pt x="4702384" y="3780000"/>
                </a:lnTo>
                <a:lnTo>
                  <a:pt x="4074185" y="3613885"/>
                </a:lnTo>
                <a:lnTo>
                  <a:pt x="4100456" y="3578755"/>
                </a:lnTo>
                <a:cubicBezTo>
                  <a:pt x="4132803" y="3530874"/>
                  <a:pt x="4162907" y="3481354"/>
                  <a:pt x="4190617" y="3430344"/>
                </a:cubicBezTo>
                <a:close/>
                <a:moveTo>
                  <a:pt x="920237" y="3193539"/>
                </a:moveTo>
                <a:lnTo>
                  <a:pt x="949320" y="3272999"/>
                </a:lnTo>
                <a:cubicBezTo>
                  <a:pt x="972091" y="3326836"/>
                  <a:pt x="997407" y="3379335"/>
                  <a:pt x="1025117" y="3430344"/>
                </a:cubicBezTo>
                <a:lnTo>
                  <a:pt x="1112980" y="3574970"/>
                </a:lnTo>
                <a:lnTo>
                  <a:pt x="337616" y="3780000"/>
                </a:lnTo>
                <a:close/>
                <a:moveTo>
                  <a:pt x="816415" y="2741636"/>
                </a:moveTo>
                <a:lnTo>
                  <a:pt x="1112275" y="2821954"/>
                </a:lnTo>
                <a:lnTo>
                  <a:pt x="1144740" y="2948212"/>
                </a:lnTo>
                <a:lnTo>
                  <a:pt x="1149914" y="2962348"/>
                </a:lnTo>
                <a:lnTo>
                  <a:pt x="920237" y="3193539"/>
                </a:lnTo>
                <a:lnTo>
                  <a:pt x="888792" y="3107622"/>
                </a:lnTo>
                <a:cubicBezTo>
                  <a:pt x="853730" y="2994896"/>
                  <a:pt x="829451" y="2877418"/>
                  <a:pt x="817160" y="2756397"/>
                </a:cubicBezTo>
                <a:close/>
                <a:moveTo>
                  <a:pt x="4401762" y="2693265"/>
                </a:moveTo>
                <a:lnTo>
                  <a:pt x="4398574" y="2756397"/>
                </a:lnTo>
                <a:cubicBezTo>
                  <a:pt x="4380138" y="2937929"/>
                  <a:pt x="4334728" y="3111487"/>
                  <a:pt x="4266414" y="3272999"/>
                </a:cubicBezTo>
                <a:lnTo>
                  <a:pt x="4244303" y="3318899"/>
                </a:lnTo>
                <a:lnTo>
                  <a:pt x="3890087" y="2962348"/>
                </a:lnTo>
                <a:lnTo>
                  <a:pt x="3895261" y="2948212"/>
                </a:lnTo>
                <a:lnTo>
                  <a:pt x="3927725" y="2821954"/>
                </a:lnTo>
                <a:close/>
                <a:moveTo>
                  <a:pt x="4391816" y="2344035"/>
                </a:moveTo>
                <a:lnTo>
                  <a:pt x="5040000" y="2520000"/>
                </a:lnTo>
                <a:lnTo>
                  <a:pt x="4401762" y="2693265"/>
                </a:lnTo>
                <a:lnTo>
                  <a:pt x="4407867" y="2572357"/>
                </a:lnTo>
                <a:cubicBezTo>
                  <a:pt x="4407867" y="2510225"/>
                  <a:pt x="4404719" y="2448828"/>
                  <a:pt x="4398574" y="2388317"/>
                </a:cubicBezTo>
                <a:close/>
                <a:moveTo>
                  <a:pt x="831514" y="2294266"/>
                </a:moveTo>
                <a:lnTo>
                  <a:pt x="817160" y="2388317"/>
                </a:lnTo>
                <a:cubicBezTo>
                  <a:pt x="811015" y="2448828"/>
                  <a:pt x="807867" y="2510225"/>
                  <a:pt x="807867" y="2572357"/>
                </a:cubicBezTo>
                <a:lnTo>
                  <a:pt x="816415" y="2741636"/>
                </a:lnTo>
                <a:lnTo>
                  <a:pt x="0" y="2520000"/>
                </a:lnTo>
                <a:close/>
                <a:moveTo>
                  <a:pt x="948245" y="1874654"/>
                </a:moveTo>
                <a:lnTo>
                  <a:pt x="1149914" y="2077652"/>
                </a:lnTo>
                <a:lnTo>
                  <a:pt x="1144740" y="2091788"/>
                </a:lnTo>
                <a:lnTo>
                  <a:pt x="1112275" y="2218047"/>
                </a:lnTo>
                <a:lnTo>
                  <a:pt x="831514" y="2294266"/>
                </a:lnTo>
                <a:lnTo>
                  <a:pt x="844437" y="2209594"/>
                </a:lnTo>
                <a:cubicBezTo>
                  <a:pt x="856426" y="2151006"/>
                  <a:pt x="871261" y="2093455"/>
                  <a:pt x="888792" y="2037092"/>
                </a:cubicBezTo>
                <a:close/>
                <a:moveTo>
                  <a:pt x="4210332" y="1755296"/>
                </a:moveTo>
                <a:lnTo>
                  <a:pt x="4266414" y="1871716"/>
                </a:lnTo>
                <a:cubicBezTo>
                  <a:pt x="4311957" y="1979390"/>
                  <a:pt x="4347320" y="2092419"/>
                  <a:pt x="4371298" y="2209594"/>
                </a:cubicBezTo>
                <a:lnTo>
                  <a:pt x="4391816" y="2344035"/>
                </a:lnTo>
                <a:lnTo>
                  <a:pt x="3927725" y="2218047"/>
                </a:lnTo>
                <a:lnTo>
                  <a:pt x="3895261" y="2091788"/>
                </a:lnTo>
                <a:lnTo>
                  <a:pt x="3890087" y="2077652"/>
                </a:lnTo>
                <a:close/>
                <a:moveTo>
                  <a:pt x="4702384" y="1260000"/>
                </a:moveTo>
                <a:lnTo>
                  <a:pt x="4210332" y="1755296"/>
                </a:lnTo>
                <a:lnTo>
                  <a:pt x="4190617" y="1714370"/>
                </a:lnTo>
                <a:cubicBezTo>
                  <a:pt x="4162907" y="1663361"/>
                  <a:pt x="4132803" y="1613840"/>
                  <a:pt x="4100456" y="1565960"/>
                </a:cubicBezTo>
                <a:lnTo>
                  <a:pt x="4008810" y="1443403"/>
                </a:lnTo>
                <a:close/>
                <a:moveTo>
                  <a:pt x="337616" y="1260000"/>
                </a:moveTo>
                <a:lnTo>
                  <a:pt x="1177912" y="1482201"/>
                </a:lnTo>
                <a:lnTo>
                  <a:pt x="1115279" y="1565960"/>
                </a:lnTo>
                <a:cubicBezTo>
                  <a:pt x="1050584" y="1661720"/>
                  <a:pt x="994862" y="1764041"/>
                  <a:pt x="949320" y="1871716"/>
                </a:cubicBezTo>
                <a:lnTo>
                  <a:pt x="948245" y="1874654"/>
                </a:lnTo>
                <a:close/>
                <a:moveTo>
                  <a:pt x="1480224" y="1170435"/>
                </a:moveTo>
                <a:lnTo>
                  <a:pt x="1555036" y="1453352"/>
                </a:lnTo>
                <a:lnTo>
                  <a:pt x="1501766" y="1501766"/>
                </a:lnTo>
                <a:lnTo>
                  <a:pt x="1453352" y="1555036"/>
                </a:lnTo>
                <a:lnTo>
                  <a:pt x="1177912" y="1482201"/>
                </a:lnTo>
                <a:lnTo>
                  <a:pt x="1218899" y="1427390"/>
                </a:lnTo>
                <a:cubicBezTo>
                  <a:pt x="1292265" y="1338491"/>
                  <a:pt x="1374001" y="1256755"/>
                  <a:pt x="1462900" y="1183390"/>
                </a:cubicBezTo>
                <a:close/>
                <a:moveTo>
                  <a:pt x="3587975" y="1063798"/>
                </a:moveTo>
                <a:lnTo>
                  <a:pt x="3614265" y="1079769"/>
                </a:lnTo>
                <a:cubicBezTo>
                  <a:pt x="3757905" y="1176811"/>
                  <a:pt x="3886786" y="1294042"/>
                  <a:pt x="3996835" y="1427390"/>
                </a:cubicBezTo>
                <a:lnTo>
                  <a:pt x="4008810" y="1443403"/>
                </a:lnTo>
                <a:lnTo>
                  <a:pt x="3586648" y="1555036"/>
                </a:lnTo>
                <a:lnTo>
                  <a:pt x="3538234" y="1501766"/>
                </a:lnTo>
                <a:lnTo>
                  <a:pt x="3484965" y="1453352"/>
                </a:lnTo>
                <a:close/>
                <a:moveTo>
                  <a:pt x="2302788" y="800123"/>
                </a:moveTo>
                <a:lnTo>
                  <a:pt x="2218047" y="1112275"/>
                </a:lnTo>
                <a:lnTo>
                  <a:pt x="2091788" y="1144740"/>
                </a:lnTo>
                <a:lnTo>
                  <a:pt x="2077652" y="1149914"/>
                </a:lnTo>
                <a:lnTo>
                  <a:pt x="1861947" y="935622"/>
                </a:lnTo>
                <a:lnTo>
                  <a:pt x="1907226" y="913810"/>
                </a:lnTo>
                <a:cubicBezTo>
                  <a:pt x="2014900" y="868268"/>
                  <a:pt x="2127929" y="832904"/>
                  <a:pt x="2245104" y="808927"/>
                </a:cubicBezTo>
                <a:close/>
                <a:moveTo>
                  <a:pt x="2731367" y="778593"/>
                </a:moveTo>
                <a:lnTo>
                  <a:pt x="2791907" y="781650"/>
                </a:lnTo>
                <a:cubicBezTo>
                  <a:pt x="2912928" y="793941"/>
                  <a:pt x="3030405" y="818220"/>
                  <a:pt x="3143132" y="853282"/>
                </a:cubicBezTo>
                <a:lnTo>
                  <a:pt x="3229220" y="884790"/>
                </a:lnTo>
                <a:lnTo>
                  <a:pt x="2962348" y="1149914"/>
                </a:lnTo>
                <a:lnTo>
                  <a:pt x="2948212" y="1144740"/>
                </a:lnTo>
                <a:lnTo>
                  <a:pt x="2821953" y="1112275"/>
                </a:lnTo>
                <a:close/>
                <a:moveTo>
                  <a:pt x="3780000" y="337616"/>
                </a:moveTo>
                <a:lnTo>
                  <a:pt x="3587975" y="1063798"/>
                </a:lnTo>
                <a:lnTo>
                  <a:pt x="3465854" y="989607"/>
                </a:lnTo>
                <a:cubicBezTo>
                  <a:pt x="3414845" y="961897"/>
                  <a:pt x="3362346" y="936581"/>
                  <a:pt x="3308508" y="913810"/>
                </a:cubicBezTo>
                <a:lnTo>
                  <a:pt x="3229220" y="884790"/>
                </a:lnTo>
                <a:close/>
                <a:moveTo>
                  <a:pt x="1260000" y="337616"/>
                </a:moveTo>
                <a:lnTo>
                  <a:pt x="1861947" y="935622"/>
                </a:lnTo>
                <a:lnTo>
                  <a:pt x="1749880" y="989607"/>
                </a:lnTo>
                <a:cubicBezTo>
                  <a:pt x="1698871" y="1017317"/>
                  <a:pt x="1649350" y="1047422"/>
                  <a:pt x="1601470" y="1079769"/>
                </a:cubicBezTo>
                <a:lnTo>
                  <a:pt x="1480224" y="1170435"/>
                </a:lnTo>
                <a:close/>
                <a:moveTo>
                  <a:pt x="2520000" y="0"/>
                </a:moveTo>
                <a:lnTo>
                  <a:pt x="2731367" y="778593"/>
                </a:lnTo>
                <a:lnTo>
                  <a:pt x="2607867" y="772357"/>
                </a:lnTo>
                <a:cubicBezTo>
                  <a:pt x="2545735" y="772357"/>
                  <a:pt x="2484338" y="775505"/>
                  <a:pt x="2423828" y="781650"/>
                </a:cubicBezTo>
                <a:lnTo>
                  <a:pt x="2302788" y="800123"/>
                </a:lnTo>
                <a:close/>
              </a:path>
            </a:pathLst>
          </a:custGeom>
          <a:gradFill>
            <a:gsLst>
              <a:gs pos="0">
                <a:schemeClr val="tx1"/>
              </a:gs>
              <a:gs pos="100000">
                <a:schemeClr val="accent4">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11">
            <a:extLst>
              <a:ext uri="{FF2B5EF4-FFF2-40B4-BE49-F238E27FC236}">
                <a16:creationId xmlns:a16="http://schemas.microsoft.com/office/drawing/2014/main" id="{0C20CBEF-5973-45D8-AD21-B54F778A4FE7}"/>
              </a:ext>
            </a:extLst>
          </p:cNvPr>
          <p:cNvSpPr/>
          <p:nvPr/>
        </p:nvSpPr>
        <p:spPr>
          <a:xfrm>
            <a:off x="2309248" y="3267612"/>
            <a:ext cx="2503502" cy="2520000"/>
          </a:xfrm>
          <a:custGeom>
            <a:avLst/>
            <a:gdLst>
              <a:gd name="connsiteX0" fmla="*/ 2332444 w 5040000"/>
              <a:gd name="connsiteY0" fmla="*/ 4349117 h 5040000"/>
              <a:gd name="connsiteX1" fmla="*/ 2423828 w 5040000"/>
              <a:gd name="connsiteY1" fmla="*/ 4363064 h 5040000"/>
              <a:gd name="connsiteX2" fmla="*/ 2607867 w 5040000"/>
              <a:gd name="connsiteY2" fmla="*/ 4372357 h 5040000"/>
              <a:gd name="connsiteX3" fmla="*/ 2702545 w 5040000"/>
              <a:gd name="connsiteY3" fmla="*/ 4367576 h 5040000"/>
              <a:gd name="connsiteX4" fmla="*/ 2520000 w 5040000"/>
              <a:gd name="connsiteY4" fmla="*/ 5040000 h 5040000"/>
              <a:gd name="connsiteX5" fmla="*/ 3611833 w 5040000"/>
              <a:gd name="connsiteY5" fmla="*/ 4066423 h 5040000"/>
              <a:gd name="connsiteX6" fmla="*/ 3780000 w 5040000"/>
              <a:gd name="connsiteY6" fmla="*/ 4702384 h 5040000"/>
              <a:gd name="connsiteX7" fmla="*/ 3306246 w 5040000"/>
              <a:gd name="connsiteY7" fmla="*/ 4231733 h 5040000"/>
              <a:gd name="connsiteX8" fmla="*/ 3308508 w 5040000"/>
              <a:gd name="connsiteY8" fmla="*/ 4230904 h 5040000"/>
              <a:gd name="connsiteX9" fmla="*/ 3465854 w 5040000"/>
              <a:gd name="connsiteY9" fmla="*/ 4155107 h 5040000"/>
              <a:gd name="connsiteX10" fmla="*/ 1457305 w 5040000"/>
              <a:gd name="connsiteY10" fmla="*/ 3956240 h 5040000"/>
              <a:gd name="connsiteX11" fmla="*/ 1462900 w 5040000"/>
              <a:gd name="connsiteY11" fmla="*/ 3961325 h 5040000"/>
              <a:gd name="connsiteX12" fmla="*/ 1749880 w 5040000"/>
              <a:gd name="connsiteY12" fmla="*/ 4155107 h 5040000"/>
              <a:gd name="connsiteX13" fmla="*/ 1790964 w 5040000"/>
              <a:gd name="connsiteY13" fmla="*/ 4174898 h 5040000"/>
              <a:gd name="connsiteX14" fmla="*/ 1260000 w 5040000"/>
              <a:gd name="connsiteY14" fmla="*/ 4702384 h 5040000"/>
              <a:gd name="connsiteX15" fmla="*/ 2962348 w 5040000"/>
              <a:gd name="connsiteY15" fmla="*/ 3890087 h 5040000"/>
              <a:gd name="connsiteX16" fmla="*/ 3306246 w 5040000"/>
              <a:gd name="connsiteY16" fmla="*/ 4231733 h 5040000"/>
              <a:gd name="connsiteX17" fmla="*/ 3143132 w 5040000"/>
              <a:gd name="connsiteY17" fmla="*/ 4291433 h 5040000"/>
              <a:gd name="connsiteX18" fmla="*/ 2791907 w 5040000"/>
              <a:gd name="connsiteY18" fmla="*/ 4363064 h 5040000"/>
              <a:gd name="connsiteX19" fmla="*/ 2702545 w 5040000"/>
              <a:gd name="connsiteY19" fmla="*/ 4367576 h 5040000"/>
              <a:gd name="connsiteX20" fmla="*/ 2821953 w 5040000"/>
              <a:gd name="connsiteY20" fmla="*/ 3927725 h 5040000"/>
              <a:gd name="connsiteX21" fmla="*/ 2948212 w 5040000"/>
              <a:gd name="connsiteY21" fmla="*/ 3895261 h 5040000"/>
              <a:gd name="connsiteX22" fmla="*/ 2077652 w 5040000"/>
              <a:gd name="connsiteY22" fmla="*/ 3890087 h 5040000"/>
              <a:gd name="connsiteX23" fmla="*/ 2091788 w 5040000"/>
              <a:gd name="connsiteY23" fmla="*/ 3895261 h 5040000"/>
              <a:gd name="connsiteX24" fmla="*/ 2218047 w 5040000"/>
              <a:gd name="connsiteY24" fmla="*/ 3927725 h 5040000"/>
              <a:gd name="connsiteX25" fmla="*/ 2332444 w 5040000"/>
              <a:gd name="connsiteY25" fmla="*/ 4349117 h 5040000"/>
              <a:gd name="connsiteX26" fmla="*/ 2245104 w 5040000"/>
              <a:gd name="connsiteY26" fmla="*/ 4335788 h 5040000"/>
              <a:gd name="connsiteX27" fmla="*/ 1907226 w 5040000"/>
              <a:gd name="connsiteY27" fmla="*/ 4230904 h 5040000"/>
              <a:gd name="connsiteX28" fmla="*/ 1790964 w 5040000"/>
              <a:gd name="connsiteY28" fmla="*/ 4174898 h 5040000"/>
              <a:gd name="connsiteX29" fmla="*/ 3586648 w 5040000"/>
              <a:gd name="connsiteY29" fmla="*/ 3484965 h 5040000"/>
              <a:gd name="connsiteX30" fmla="*/ 4074185 w 5040000"/>
              <a:gd name="connsiteY30" fmla="*/ 3613885 h 5040000"/>
              <a:gd name="connsiteX31" fmla="*/ 3996835 w 5040000"/>
              <a:gd name="connsiteY31" fmla="*/ 3717325 h 5040000"/>
              <a:gd name="connsiteX32" fmla="*/ 3614265 w 5040000"/>
              <a:gd name="connsiteY32" fmla="*/ 4064946 h 5040000"/>
              <a:gd name="connsiteX33" fmla="*/ 3611833 w 5040000"/>
              <a:gd name="connsiteY33" fmla="*/ 4066423 h 5040000"/>
              <a:gd name="connsiteX34" fmla="*/ 3484965 w 5040000"/>
              <a:gd name="connsiteY34" fmla="*/ 3586648 h 5040000"/>
              <a:gd name="connsiteX35" fmla="*/ 3538234 w 5040000"/>
              <a:gd name="connsiteY35" fmla="*/ 3538234 h 5040000"/>
              <a:gd name="connsiteX36" fmla="*/ 1453352 w 5040000"/>
              <a:gd name="connsiteY36" fmla="*/ 3484965 h 5040000"/>
              <a:gd name="connsiteX37" fmla="*/ 1501766 w 5040000"/>
              <a:gd name="connsiteY37" fmla="*/ 3538234 h 5040000"/>
              <a:gd name="connsiteX38" fmla="*/ 1555036 w 5040000"/>
              <a:gd name="connsiteY38" fmla="*/ 3586648 h 5040000"/>
              <a:gd name="connsiteX39" fmla="*/ 1457305 w 5040000"/>
              <a:gd name="connsiteY39" fmla="*/ 3956240 h 5040000"/>
              <a:gd name="connsiteX40" fmla="*/ 1335075 w 5040000"/>
              <a:gd name="connsiteY40" fmla="*/ 3845150 h 5040000"/>
              <a:gd name="connsiteX41" fmla="*/ 1115279 w 5040000"/>
              <a:gd name="connsiteY41" fmla="*/ 3578755 h 5040000"/>
              <a:gd name="connsiteX42" fmla="*/ 1112980 w 5040000"/>
              <a:gd name="connsiteY42" fmla="*/ 3574970 h 5040000"/>
              <a:gd name="connsiteX43" fmla="*/ 4244303 w 5040000"/>
              <a:gd name="connsiteY43" fmla="*/ 3318899 h 5040000"/>
              <a:gd name="connsiteX44" fmla="*/ 4702384 w 5040000"/>
              <a:gd name="connsiteY44" fmla="*/ 3780000 h 5040000"/>
              <a:gd name="connsiteX45" fmla="*/ 4074185 w 5040000"/>
              <a:gd name="connsiteY45" fmla="*/ 3613885 h 5040000"/>
              <a:gd name="connsiteX46" fmla="*/ 4100456 w 5040000"/>
              <a:gd name="connsiteY46" fmla="*/ 3578755 h 5040000"/>
              <a:gd name="connsiteX47" fmla="*/ 4190617 w 5040000"/>
              <a:gd name="connsiteY47" fmla="*/ 3430344 h 5040000"/>
              <a:gd name="connsiteX48" fmla="*/ 920237 w 5040000"/>
              <a:gd name="connsiteY48" fmla="*/ 3193539 h 5040000"/>
              <a:gd name="connsiteX49" fmla="*/ 949320 w 5040000"/>
              <a:gd name="connsiteY49" fmla="*/ 3272999 h 5040000"/>
              <a:gd name="connsiteX50" fmla="*/ 1025117 w 5040000"/>
              <a:gd name="connsiteY50" fmla="*/ 3430344 h 5040000"/>
              <a:gd name="connsiteX51" fmla="*/ 1112980 w 5040000"/>
              <a:gd name="connsiteY51" fmla="*/ 3574970 h 5040000"/>
              <a:gd name="connsiteX52" fmla="*/ 337616 w 5040000"/>
              <a:gd name="connsiteY52" fmla="*/ 3780000 h 5040000"/>
              <a:gd name="connsiteX53" fmla="*/ 816415 w 5040000"/>
              <a:gd name="connsiteY53" fmla="*/ 2741636 h 5040000"/>
              <a:gd name="connsiteX54" fmla="*/ 1112275 w 5040000"/>
              <a:gd name="connsiteY54" fmla="*/ 2821954 h 5040000"/>
              <a:gd name="connsiteX55" fmla="*/ 1144740 w 5040000"/>
              <a:gd name="connsiteY55" fmla="*/ 2948212 h 5040000"/>
              <a:gd name="connsiteX56" fmla="*/ 1149914 w 5040000"/>
              <a:gd name="connsiteY56" fmla="*/ 2962348 h 5040000"/>
              <a:gd name="connsiteX57" fmla="*/ 920237 w 5040000"/>
              <a:gd name="connsiteY57" fmla="*/ 3193539 h 5040000"/>
              <a:gd name="connsiteX58" fmla="*/ 888792 w 5040000"/>
              <a:gd name="connsiteY58" fmla="*/ 3107622 h 5040000"/>
              <a:gd name="connsiteX59" fmla="*/ 817160 w 5040000"/>
              <a:gd name="connsiteY59" fmla="*/ 2756397 h 5040000"/>
              <a:gd name="connsiteX60" fmla="*/ 4401762 w 5040000"/>
              <a:gd name="connsiteY60" fmla="*/ 2693265 h 5040000"/>
              <a:gd name="connsiteX61" fmla="*/ 4398574 w 5040000"/>
              <a:gd name="connsiteY61" fmla="*/ 2756397 h 5040000"/>
              <a:gd name="connsiteX62" fmla="*/ 4266414 w 5040000"/>
              <a:gd name="connsiteY62" fmla="*/ 3272999 h 5040000"/>
              <a:gd name="connsiteX63" fmla="*/ 4244303 w 5040000"/>
              <a:gd name="connsiteY63" fmla="*/ 3318899 h 5040000"/>
              <a:gd name="connsiteX64" fmla="*/ 3890087 w 5040000"/>
              <a:gd name="connsiteY64" fmla="*/ 2962348 h 5040000"/>
              <a:gd name="connsiteX65" fmla="*/ 3895261 w 5040000"/>
              <a:gd name="connsiteY65" fmla="*/ 2948212 h 5040000"/>
              <a:gd name="connsiteX66" fmla="*/ 3927725 w 5040000"/>
              <a:gd name="connsiteY66" fmla="*/ 2821954 h 5040000"/>
              <a:gd name="connsiteX67" fmla="*/ 4391816 w 5040000"/>
              <a:gd name="connsiteY67" fmla="*/ 2344035 h 5040000"/>
              <a:gd name="connsiteX68" fmla="*/ 5040000 w 5040000"/>
              <a:gd name="connsiteY68" fmla="*/ 2520000 h 5040000"/>
              <a:gd name="connsiteX69" fmla="*/ 4401762 w 5040000"/>
              <a:gd name="connsiteY69" fmla="*/ 2693265 h 5040000"/>
              <a:gd name="connsiteX70" fmla="*/ 4407867 w 5040000"/>
              <a:gd name="connsiteY70" fmla="*/ 2572357 h 5040000"/>
              <a:gd name="connsiteX71" fmla="*/ 4398574 w 5040000"/>
              <a:gd name="connsiteY71" fmla="*/ 2388317 h 5040000"/>
              <a:gd name="connsiteX72" fmla="*/ 831514 w 5040000"/>
              <a:gd name="connsiteY72" fmla="*/ 2294266 h 5040000"/>
              <a:gd name="connsiteX73" fmla="*/ 817160 w 5040000"/>
              <a:gd name="connsiteY73" fmla="*/ 2388317 h 5040000"/>
              <a:gd name="connsiteX74" fmla="*/ 807867 w 5040000"/>
              <a:gd name="connsiteY74" fmla="*/ 2572357 h 5040000"/>
              <a:gd name="connsiteX75" fmla="*/ 816415 w 5040000"/>
              <a:gd name="connsiteY75" fmla="*/ 2741636 h 5040000"/>
              <a:gd name="connsiteX76" fmla="*/ 0 w 5040000"/>
              <a:gd name="connsiteY76" fmla="*/ 2520000 h 5040000"/>
              <a:gd name="connsiteX77" fmla="*/ 948245 w 5040000"/>
              <a:gd name="connsiteY77" fmla="*/ 1874654 h 5040000"/>
              <a:gd name="connsiteX78" fmla="*/ 1149914 w 5040000"/>
              <a:gd name="connsiteY78" fmla="*/ 2077652 h 5040000"/>
              <a:gd name="connsiteX79" fmla="*/ 1144740 w 5040000"/>
              <a:gd name="connsiteY79" fmla="*/ 2091788 h 5040000"/>
              <a:gd name="connsiteX80" fmla="*/ 1112275 w 5040000"/>
              <a:gd name="connsiteY80" fmla="*/ 2218047 h 5040000"/>
              <a:gd name="connsiteX81" fmla="*/ 831514 w 5040000"/>
              <a:gd name="connsiteY81" fmla="*/ 2294266 h 5040000"/>
              <a:gd name="connsiteX82" fmla="*/ 844437 w 5040000"/>
              <a:gd name="connsiteY82" fmla="*/ 2209594 h 5040000"/>
              <a:gd name="connsiteX83" fmla="*/ 888792 w 5040000"/>
              <a:gd name="connsiteY83" fmla="*/ 2037092 h 5040000"/>
              <a:gd name="connsiteX84" fmla="*/ 4210332 w 5040000"/>
              <a:gd name="connsiteY84" fmla="*/ 1755296 h 5040000"/>
              <a:gd name="connsiteX85" fmla="*/ 4266414 w 5040000"/>
              <a:gd name="connsiteY85" fmla="*/ 1871716 h 5040000"/>
              <a:gd name="connsiteX86" fmla="*/ 4371298 w 5040000"/>
              <a:gd name="connsiteY86" fmla="*/ 2209594 h 5040000"/>
              <a:gd name="connsiteX87" fmla="*/ 4391816 w 5040000"/>
              <a:gd name="connsiteY87" fmla="*/ 2344035 h 5040000"/>
              <a:gd name="connsiteX88" fmla="*/ 3927725 w 5040000"/>
              <a:gd name="connsiteY88" fmla="*/ 2218047 h 5040000"/>
              <a:gd name="connsiteX89" fmla="*/ 3895261 w 5040000"/>
              <a:gd name="connsiteY89" fmla="*/ 2091788 h 5040000"/>
              <a:gd name="connsiteX90" fmla="*/ 3890087 w 5040000"/>
              <a:gd name="connsiteY90" fmla="*/ 2077652 h 5040000"/>
              <a:gd name="connsiteX91" fmla="*/ 4702384 w 5040000"/>
              <a:gd name="connsiteY91" fmla="*/ 1260000 h 5040000"/>
              <a:gd name="connsiteX92" fmla="*/ 4210332 w 5040000"/>
              <a:gd name="connsiteY92" fmla="*/ 1755296 h 5040000"/>
              <a:gd name="connsiteX93" fmla="*/ 4190617 w 5040000"/>
              <a:gd name="connsiteY93" fmla="*/ 1714370 h 5040000"/>
              <a:gd name="connsiteX94" fmla="*/ 4100456 w 5040000"/>
              <a:gd name="connsiteY94" fmla="*/ 1565960 h 5040000"/>
              <a:gd name="connsiteX95" fmla="*/ 4008810 w 5040000"/>
              <a:gd name="connsiteY95" fmla="*/ 1443403 h 5040000"/>
              <a:gd name="connsiteX96" fmla="*/ 337616 w 5040000"/>
              <a:gd name="connsiteY96" fmla="*/ 1260000 h 5040000"/>
              <a:gd name="connsiteX97" fmla="*/ 1177912 w 5040000"/>
              <a:gd name="connsiteY97" fmla="*/ 1482201 h 5040000"/>
              <a:gd name="connsiteX98" fmla="*/ 1115279 w 5040000"/>
              <a:gd name="connsiteY98" fmla="*/ 1565960 h 5040000"/>
              <a:gd name="connsiteX99" fmla="*/ 949320 w 5040000"/>
              <a:gd name="connsiteY99" fmla="*/ 1871716 h 5040000"/>
              <a:gd name="connsiteX100" fmla="*/ 948245 w 5040000"/>
              <a:gd name="connsiteY100" fmla="*/ 1874654 h 5040000"/>
              <a:gd name="connsiteX101" fmla="*/ 1480224 w 5040000"/>
              <a:gd name="connsiteY101" fmla="*/ 1170435 h 5040000"/>
              <a:gd name="connsiteX102" fmla="*/ 1555036 w 5040000"/>
              <a:gd name="connsiteY102" fmla="*/ 1453352 h 5040000"/>
              <a:gd name="connsiteX103" fmla="*/ 1501766 w 5040000"/>
              <a:gd name="connsiteY103" fmla="*/ 1501766 h 5040000"/>
              <a:gd name="connsiteX104" fmla="*/ 1453352 w 5040000"/>
              <a:gd name="connsiteY104" fmla="*/ 1555036 h 5040000"/>
              <a:gd name="connsiteX105" fmla="*/ 1177912 w 5040000"/>
              <a:gd name="connsiteY105" fmla="*/ 1482201 h 5040000"/>
              <a:gd name="connsiteX106" fmla="*/ 1218899 w 5040000"/>
              <a:gd name="connsiteY106" fmla="*/ 1427390 h 5040000"/>
              <a:gd name="connsiteX107" fmla="*/ 1462900 w 5040000"/>
              <a:gd name="connsiteY107" fmla="*/ 1183390 h 5040000"/>
              <a:gd name="connsiteX108" fmla="*/ 3587975 w 5040000"/>
              <a:gd name="connsiteY108" fmla="*/ 1063798 h 5040000"/>
              <a:gd name="connsiteX109" fmla="*/ 3614265 w 5040000"/>
              <a:gd name="connsiteY109" fmla="*/ 1079769 h 5040000"/>
              <a:gd name="connsiteX110" fmla="*/ 3996835 w 5040000"/>
              <a:gd name="connsiteY110" fmla="*/ 1427390 h 5040000"/>
              <a:gd name="connsiteX111" fmla="*/ 4008810 w 5040000"/>
              <a:gd name="connsiteY111" fmla="*/ 1443403 h 5040000"/>
              <a:gd name="connsiteX112" fmla="*/ 3586648 w 5040000"/>
              <a:gd name="connsiteY112" fmla="*/ 1555036 h 5040000"/>
              <a:gd name="connsiteX113" fmla="*/ 3538234 w 5040000"/>
              <a:gd name="connsiteY113" fmla="*/ 1501766 h 5040000"/>
              <a:gd name="connsiteX114" fmla="*/ 3484965 w 5040000"/>
              <a:gd name="connsiteY114" fmla="*/ 1453352 h 5040000"/>
              <a:gd name="connsiteX115" fmla="*/ 2302788 w 5040000"/>
              <a:gd name="connsiteY115" fmla="*/ 800123 h 5040000"/>
              <a:gd name="connsiteX116" fmla="*/ 2218047 w 5040000"/>
              <a:gd name="connsiteY116" fmla="*/ 1112275 h 5040000"/>
              <a:gd name="connsiteX117" fmla="*/ 2091788 w 5040000"/>
              <a:gd name="connsiteY117" fmla="*/ 1144740 h 5040000"/>
              <a:gd name="connsiteX118" fmla="*/ 2077652 w 5040000"/>
              <a:gd name="connsiteY118" fmla="*/ 1149914 h 5040000"/>
              <a:gd name="connsiteX119" fmla="*/ 1861947 w 5040000"/>
              <a:gd name="connsiteY119" fmla="*/ 935622 h 5040000"/>
              <a:gd name="connsiteX120" fmla="*/ 1907226 w 5040000"/>
              <a:gd name="connsiteY120" fmla="*/ 913810 h 5040000"/>
              <a:gd name="connsiteX121" fmla="*/ 2245104 w 5040000"/>
              <a:gd name="connsiteY121" fmla="*/ 808927 h 5040000"/>
              <a:gd name="connsiteX122" fmla="*/ 2731367 w 5040000"/>
              <a:gd name="connsiteY122" fmla="*/ 778593 h 5040000"/>
              <a:gd name="connsiteX123" fmla="*/ 2791907 w 5040000"/>
              <a:gd name="connsiteY123" fmla="*/ 781650 h 5040000"/>
              <a:gd name="connsiteX124" fmla="*/ 3143132 w 5040000"/>
              <a:gd name="connsiteY124" fmla="*/ 853282 h 5040000"/>
              <a:gd name="connsiteX125" fmla="*/ 3229220 w 5040000"/>
              <a:gd name="connsiteY125" fmla="*/ 884790 h 5040000"/>
              <a:gd name="connsiteX126" fmla="*/ 2962348 w 5040000"/>
              <a:gd name="connsiteY126" fmla="*/ 1149914 h 5040000"/>
              <a:gd name="connsiteX127" fmla="*/ 2948212 w 5040000"/>
              <a:gd name="connsiteY127" fmla="*/ 1144740 h 5040000"/>
              <a:gd name="connsiteX128" fmla="*/ 2821953 w 5040000"/>
              <a:gd name="connsiteY128" fmla="*/ 1112275 h 5040000"/>
              <a:gd name="connsiteX129" fmla="*/ 3780000 w 5040000"/>
              <a:gd name="connsiteY129" fmla="*/ 337616 h 5040000"/>
              <a:gd name="connsiteX130" fmla="*/ 3587975 w 5040000"/>
              <a:gd name="connsiteY130" fmla="*/ 1063798 h 5040000"/>
              <a:gd name="connsiteX131" fmla="*/ 3465854 w 5040000"/>
              <a:gd name="connsiteY131" fmla="*/ 989607 h 5040000"/>
              <a:gd name="connsiteX132" fmla="*/ 3308508 w 5040000"/>
              <a:gd name="connsiteY132" fmla="*/ 913810 h 5040000"/>
              <a:gd name="connsiteX133" fmla="*/ 3229220 w 5040000"/>
              <a:gd name="connsiteY133" fmla="*/ 884790 h 5040000"/>
              <a:gd name="connsiteX134" fmla="*/ 1260000 w 5040000"/>
              <a:gd name="connsiteY134" fmla="*/ 337616 h 5040000"/>
              <a:gd name="connsiteX135" fmla="*/ 1861947 w 5040000"/>
              <a:gd name="connsiteY135" fmla="*/ 935622 h 5040000"/>
              <a:gd name="connsiteX136" fmla="*/ 1749880 w 5040000"/>
              <a:gd name="connsiteY136" fmla="*/ 989607 h 5040000"/>
              <a:gd name="connsiteX137" fmla="*/ 1601470 w 5040000"/>
              <a:gd name="connsiteY137" fmla="*/ 1079769 h 5040000"/>
              <a:gd name="connsiteX138" fmla="*/ 1480224 w 5040000"/>
              <a:gd name="connsiteY138" fmla="*/ 1170435 h 5040000"/>
              <a:gd name="connsiteX139" fmla="*/ 2520000 w 5040000"/>
              <a:gd name="connsiteY139" fmla="*/ 0 h 5040000"/>
              <a:gd name="connsiteX140" fmla="*/ 2731367 w 5040000"/>
              <a:gd name="connsiteY140" fmla="*/ 778593 h 5040000"/>
              <a:gd name="connsiteX141" fmla="*/ 2607867 w 5040000"/>
              <a:gd name="connsiteY141" fmla="*/ 772357 h 5040000"/>
              <a:gd name="connsiteX142" fmla="*/ 2423828 w 5040000"/>
              <a:gd name="connsiteY142" fmla="*/ 781650 h 5040000"/>
              <a:gd name="connsiteX143" fmla="*/ 2302788 w 5040000"/>
              <a:gd name="connsiteY143" fmla="*/ 800123 h 50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040000" h="5040000">
                <a:moveTo>
                  <a:pt x="2332444" y="4349117"/>
                </a:moveTo>
                <a:lnTo>
                  <a:pt x="2423828" y="4363064"/>
                </a:lnTo>
                <a:cubicBezTo>
                  <a:pt x="2484338" y="4369209"/>
                  <a:pt x="2545735" y="4372357"/>
                  <a:pt x="2607867" y="4372357"/>
                </a:cubicBezTo>
                <a:lnTo>
                  <a:pt x="2702545" y="4367576"/>
                </a:lnTo>
                <a:lnTo>
                  <a:pt x="2520000" y="5040000"/>
                </a:lnTo>
                <a:close/>
                <a:moveTo>
                  <a:pt x="3611833" y="4066423"/>
                </a:moveTo>
                <a:lnTo>
                  <a:pt x="3780000" y="4702384"/>
                </a:lnTo>
                <a:lnTo>
                  <a:pt x="3306246" y="4231733"/>
                </a:lnTo>
                <a:lnTo>
                  <a:pt x="3308508" y="4230904"/>
                </a:lnTo>
                <a:cubicBezTo>
                  <a:pt x="3362346" y="4208133"/>
                  <a:pt x="3414845" y="4182817"/>
                  <a:pt x="3465854" y="4155107"/>
                </a:cubicBezTo>
                <a:close/>
                <a:moveTo>
                  <a:pt x="1457305" y="3956240"/>
                </a:moveTo>
                <a:lnTo>
                  <a:pt x="1462900" y="3961325"/>
                </a:lnTo>
                <a:cubicBezTo>
                  <a:pt x="1551799" y="4034691"/>
                  <a:pt x="1647861" y="4099687"/>
                  <a:pt x="1749880" y="4155107"/>
                </a:cubicBezTo>
                <a:lnTo>
                  <a:pt x="1790964" y="4174898"/>
                </a:lnTo>
                <a:lnTo>
                  <a:pt x="1260000" y="4702384"/>
                </a:lnTo>
                <a:close/>
                <a:moveTo>
                  <a:pt x="2962348" y="3890087"/>
                </a:moveTo>
                <a:lnTo>
                  <a:pt x="3306246" y="4231733"/>
                </a:lnTo>
                <a:lnTo>
                  <a:pt x="3143132" y="4291433"/>
                </a:lnTo>
                <a:cubicBezTo>
                  <a:pt x="3030405" y="4326494"/>
                  <a:pt x="2912928" y="4350774"/>
                  <a:pt x="2791907" y="4363064"/>
                </a:cubicBezTo>
                <a:lnTo>
                  <a:pt x="2702545" y="4367576"/>
                </a:lnTo>
                <a:lnTo>
                  <a:pt x="2821953" y="3927725"/>
                </a:lnTo>
                <a:lnTo>
                  <a:pt x="2948212" y="3895261"/>
                </a:lnTo>
                <a:close/>
                <a:moveTo>
                  <a:pt x="2077652" y="3890087"/>
                </a:moveTo>
                <a:lnTo>
                  <a:pt x="2091788" y="3895261"/>
                </a:lnTo>
                <a:lnTo>
                  <a:pt x="2218047" y="3927725"/>
                </a:lnTo>
                <a:lnTo>
                  <a:pt x="2332444" y="4349117"/>
                </a:lnTo>
                <a:lnTo>
                  <a:pt x="2245104" y="4335788"/>
                </a:lnTo>
                <a:cubicBezTo>
                  <a:pt x="2127929" y="4311810"/>
                  <a:pt x="2014900" y="4276447"/>
                  <a:pt x="1907226" y="4230904"/>
                </a:cubicBezTo>
                <a:lnTo>
                  <a:pt x="1790964" y="4174898"/>
                </a:lnTo>
                <a:close/>
                <a:moveTo>
                  <a:pt x="3586648" y="3484965"/>
                </a:moveTo>
                <a:lnTo>
                  <a:pt x="4074185" y="3613885"/>
                </a:lnTo>
                <a:lnTo>
                  <a:pt x="3996835" y="3717325"/>
                </a:lnTo>
                <a:cubicBezTo>
                  <a:pt x="3886786" y="3850673"/>
                  <a:pt x="3757905" y="3967904"/>
                  <a:pt x="3614265" y="4064946"/>
                </a:cubicBezTo>
                <a:lnTo>
                  <a:pt x="3611833" y="4066423"/>
                </a:lnTo>
                <a:lnTo>
                  <a:pt x="3484965" y="3586648"/>
                </a:lnTo>
                <a:lnTo>
                  <a:pt x="3538234" y="3538234"/>
                </a:lnTo>
                <a:close/>
                <a:moveTo>
                  <a:pt x="1453352" y="3484965"/>
                </a:moveTo>
                <a:lnTo>
                  <a:pt x="1501766" y="3538234"/>
                </a:lnTo>
                <a:lnTo>
                  <a:pt x="1555036" y="3586648"/>
                </a:lnTo>
                <a:lnTo>
                  <a:pt x="1457305" y="3956240"/>
                </a:lnTo>
                <a:lnTo>
                  <a:pt x="1335075" y="3845150"/>
                </a:lnTo>
                <a:cubicBezTo>
                  <a:pt x="1253641" y="3763716"/>
                  <a:pt x="1179973" y="3674515"/>
                  <a:pt x="1115279" y="3578755"/>
                </a:cubicBezTo>
                <a:lnTo>
                  <a:pt x="1112980" y="3574970"/>
                </a:lnTo>
                <a:close/>
                <a:moveTo>
                  <a:pt x="4244303" y="3318899"/>
                </a:moveTo>
                <a:lnTo>
                  <a:pt x="4702384" y="3780000"/>
                </a:lnTo>
                <a:lnTo>
                  <a:pt x="4074185" y="3613885"/>
                </a:lnTo>
                <a:lnTo>
                  <a:pt x="4100456" y="3578755"/>
                </a:lnTo>
                <a:cubicBezTo>
                  <a:pt x="4132803" y="3530874"/>
                  <a:pt x="4162907" y="3481354"/>
                  <a:pt x="4190617" y="3430344"/>
                </a:cubicBezTo>
                <a:close/>
                <a:moveTo>
                  <a:pt x="920237" y="3193539"/>
                </a:moveTo>
                <a:lnTo>
                  <a:pt x="949320" y="3272999"/>
                </a:lnTo>
                <a:cubicBezTo>
                  <a:pt x="972091" y="3326836"/>
                  <a:pt x="997407" y="3379335"/>
                  <a:pt x="1025117" y="3430344"/>
                </a:cubicBezTo>
                <a:lnTo>
                  <a:pt x="1112980" y="3574970"/>
                </a:lnTo>
                <a:lnTo>
                  <a:pt x="337616" y="3780000"/>
                </a:lnTo>
                <a:close/>
                <a:moveTo>
                  <a:pt x="816415" y="2741636"/>
                </a:moveTo>
                <a:lnTo>
                  <a:pt x="1112275" y="2821954"/>
                </a:lnTo>
                <a:lnTo>
                  <a:pt x="1144740" y="2948212"/>
                </a:lnTo>
                <a:lnTo>
                  <a:pt x="1149914" y="2962348"/>
                </a:lnTo>
                <a:lnTo>
                  <a:pt x="920237" y="3193539"/>
                </a:lnTo>
                <a:lnTo>
                  <a:pt x="888792" y="3107622"/>
                </a:lnTo>
                <a:cubicBezTo>
                  <a:pt x="853730" y="2994896"/>
                  <a:pt x="829451" y="2877418"/>
                  <a:pt x="817160" y="2756397"/>
                </a:cubicBezTo>
                <a:close/>
                <a:moveTo>
                  <a:pt x="4401762" y="2693265"/>
                </a:moveTo>
                <a:lnTo>
                  <a:pt x="4398574" y="2756397"/>
                </a:lnTo>
                <a:cubicBezTo>
                  <a:pt x="4380138" y="2937929"/>
                  <a:pt x="4334728" y="3111487"/>
                  <a:pt x="4266414" y="3272999"/>
                </a:cubicBezTo>
                <a:lnTo>
                  <a:pt x="4244303" y="3318899"/>
                </a:lnTo>
                <a:lnTo>
                  <a:pt x="3890087" y="2962348"/>
                </a:lnTo>
                <a:lnTo>
                  <a:pt x="3895261" y="2948212"/>
                </a:lnTo>
                <a:lnTo>
                  <a:pt x="3927725" y="2821954"/>
                </a:lnTo>
                <a:close/>
                <a:moveTo>
                  <a:pt x="4391816" y="2344035"/>
                </a:moveTo>
                <a:lnTo>
                  <a:pt x="5040000" y="2520000"/>
                </a:lnTo>
                <a:lnTo>
                  <a:pt x="4401762" y="2693265"/>
                </a:lnTo>
                <a:lnTo>
                  <a:pt x="4407867" y="2572357"/>
                </a:lnTo>
                <a:cubicBezTo>
                  <a:pt x="4407867" y="2510225"/>
                  <a:pt x="4404719" y="2448828"/>
                  <a:pt x="4398574" y="2388317"/>
                </a:cubicBezTo>
                <a:close/>
                <a:moveTo>
                  <a:pt x="831514" y="2294266"/>
                </a:moveTo>
                <a:lnTo>
                  <a:pt x="817160" y="2388317"/>
                </a:lnTo>
                <a:cubicBezTo>
                  <a:pt x="811015" y="2448828"/>
                  <a:pt x="807867" y="2510225"/>
                  <a:pt x="807867" y="2572357"/>
                </a:cubicBezTo>
                <a:lnTo>
                  <a:pt x="816415" y="2741636"/>
                </a:lnTo>
                <a:lnTo>
                  <a:pt x="0" y="2520000"/>
                </a:lnTo>
                <a:close/>
                <a:moveTo>
                  <a:pt x="948245" y="1874654"/>
                </a:moveTo>
                <a:lnTo>
                  <a:pt x="1149914" y="2077652"/>
                </a:lnTo>
                <a:lnTo>
                  <a:pt x="1144740" y="2091788"/>
                </a:lnTo>
                <a:lnTo>
                  <a:pt x="1112275" y="2218047"/>
                </a:lnTo>
                <a:lnTo>
                  <a:pt x="831514" y="2294266"/>
                </a:lnTo>
                <a:lnTo>
                  <a:pt x="844437" y="2209594"/>
                </a:lnTo>
                <a:cubicBezTo>
                  <a:pt x="856426" y="2151006"/>
                  <a:pt x="871261" y="2093455"/>
                  <a:pt x="888792" y="2037092"/>
                </a:cubicBezTo>
                <a:close/>
                <a:moveTo>
                  <a:pt x="4210332" y="1755296"/>
                </a:moveTo>
                <a:lnTo>
                  <a:pt x="4266414" y="1871716"/>
                </a:lnTo>
                <a:cubicBezTo>
                  <a:pt x="4311957" y="1979390"/>
                  <a:pt x="4347320" y="2092419"/>
                  <a:pt x="4371298" y="2209594"/>
                </a:cubicBezTo>
                <a:lnTo>
                  <a:pt x="4391816" y="2344035"/>
                </a:lnTo>
                <a:lnTo>
                  <a:pt x="3927725" y="2218047"/>
                </a:lnTo>
                <a:lnTo>
                  <a:pt x="3895261" y="2091788"/>
                </a:lnTo>
                <a:lnTo>
                  <a:pt x="3890087" y="2077652"/>
                </a:lnTo>
                <a:close/>
                <a:moveTo>
                  <a:pt x="4702384" y="1260000"/>
                </a:moveTo>
                <a:lnTo>
                  <a:pt x="4210332" y="1755296"/>
                </a:lnTo>
                <a:lnTo>
                  <a:pt x="4190617" y="1714370"/>
                </a:lnTo>
                <a:cubicBezTo>
                  <a:pt x="4162907" y="1663361"/>
                  <a:pt x="4132803" y="1613840"/>
                  <a:pt x="4100456" y="1565960"/>
                </a:cubicBezTo>
                <a:lnTo>
                  <a:pt x="4008810" y="1443403"/>
                </a:lnTo>
                <a:close/>
                <a:moveTo>
                  <a:pt x="337616" y="1260000"/>
                </a:moveTo>
                <a:lnTo>
                  <a:pt x="1177912" y="1482201"/>
                </a:lnTo>
                <a:lnTo>
                  <a:pt x="1115279" y="1565960"/>
                </a:lnTo>
                <a:cubicBezTo>
                  <a:pt x="1050584" y="1661720"/>
                  <a:pt x="994862" y="1764041"/>
                  <a:pt x="949320" y="1871716"/>
                </a:cubicBezTo>
                <a:lnTo>
                  <a:pt x="948245" y="1874654"/>
                </a:lnTo>
                <a:close/>
                <a:moveTo>
                  <a:pt x="1480224" y="1170435"/>
                </a:moveTo>
                <a:lnTo>
                  <a:pt x="1555036" y="1453352"/>
                </a:lnTo>
                <a:lnTo>
                  <a:pt x="1501766" y="1501766"/>
                </a:lnTo>
                <a:lnTo>
                  <a:pt x="1453352" y="1555036"/>
                </a:lnTo>
                <a:lnTo>
                  <a:pt x="1177912" y="1482201"/>
                </a:lnTo>
                <a:lnTo>
                  <a:pt x="1218899" y="1427390"/>
                </a:lnTo>
                <a:cubicBezTo>
                  <a:pt x="1292265" y="1338491"/>
                  <a:pt x="1374001" y="1256755"/>
                  <a:pt x="1462900" y="1183390"/>
                </a:cubicBezTo>
                <a:close/>
                <a:moveTo>
                  <a:pt x="3587975" y="1063798"/>
                </a:moveTo>
                <a:lnTo>
                  <a:pt x="3614265" y="1079769"/>
                </a:lnTo>
                <a:cubicBezTo>
                  <a:pt x="3757905" y="1176811"/>
                  <a:pt x="3886786" y="1294042"/>
                  <a:pt x="3996835" y="1427390"/>
                </a:cubicBezTo>
                <a:lnTo>
                  <a:pt x="4008810" y="1443403"/>
                </a:lnTo>
                <a:lnTo>
                  <a:pt x="3586648" y="1555036"/>
                </a:lnTo>
                <a:lnTo>
                  <a:pt x="3538234" y="1501766"/>
                </a:lnTo>
                <a:lnTo>
                  <a:pt x="3484965" y="1453352"/>
                </a:lnTo>
                <a:close/>
                <a:moveTo>
                  <a:pt x="2302788" y="800123"/>
                </a:moveTo>
                <a:lnTo>
                  <a:pt x="2218047" y="1112275"/>
                </a:lnTo>
                <a:lnTo>
                  <a:pt x="2091788" y="1144740"/>
                </a:lnTo>
                <a:lnTo>
                  <a:pt x="2077652" y="1149914"/>
                </a:lnTo>
                <a:lnTo>
                  <a:pt x="1861947" y="935622"/>
                </a:lnTo>
                <a:lnTo>
                  <a:pt x="1907226" y="913810"/>
                </a:lnTo>
                <a:cubicBezTo>
                  <a:pt x="2014900" y="868268"/>
                  <a:pt x="2127929" y="832904"/>
                  <a:pt x="2245104" y="808927"/>
                </a:cubicBezTo>
                <a:close/>
                <a:moveTo>
                  <a:pt x="2731367" y="778593"/>
                </a:moveTo>
                <a:lnTo>
                  <a:pt x="2791907" y="781650"/>
                </a:lnTo>
                <a:cubicBezTo>
                  <a:pt x="2912928" y="793941"/>
                  <a:pt x="3030405" y="818220"/>
                  <a:pt x="3143132" y="853282"/>
                </a:cubicBezTo>
                <a:lnTo>
                  <a:pt x="3229220" y="884790"/>
                </a:lnTo>
                <a:lnTo>
                  <a:pt x="2962348" y="1149914"/>
                </a:lnTo>
                <a:lnTo>
                  <a:pt x="2948212" y="1144740"/>
                </a:lnTo>
                <a:lnTo>
                  <a:pt x="2821953" y="1112275"/>
                </a:lnTo>
                <a:close/>
                <a:moveTo>
                  <a:pt x="3780000" y="337616"/>
                </a:moveTo>
                <a:lnTo>
                  <a:pt x="3587975" y="1063798"/>
                </a:lnTo>
                <a:lnTo>
                  <a:pt x="3465854" y="989607"/>
                </a:lnTo>
                <a:cubicBezTo>
                  <a:pt x="3414845" y="961897"/>
                  <a:pt x="3362346" y="936581"/>
                  <a:pt x="3308508" y="913810"/>
                </a:cubicBezTo>
                <a:lnTo>
                  <a:pt x="3229220" y="884790"/>
                </a:lnTo>
                <a:close/>
                <a:moveTo>
                  <a:pt x="1260000" y="337616"/>
                </a:moveTo>
                <a:lnTo>
                  <a:pt x="1861947" y="935622"/>
                </a:lnTo>
                <a:lnTo>
                  <a:pt x="1749880" y="989607"/>
                </a:lnTo>
                <a:cubicBezTo>
                  <a:pt x="1698871" y="1017317"/>
                  <a:pt x="1649350" y="1047422"/>
                  <a:pt x="1601470" y="1079769"/>
                </a:cubicBezTo>
                <a:lnTo>
                  <a:pt x="1480224" y="1170435"/>
                </a:lnTo>
                <a:close/>
                <a:moveTo>
                  <a:pt x="2520000" y="0"/>
                </a:moveTo>
                <a:lnTo>
                  <a:pt x="2731367" y="778593"/>
                </a:lnTo>
                <a:lnTo>
                  <a:pt x="2607867" y="772357"/>
                </a:lnTo>
                <a:cubicBezTo>
                  <a:pt x="2545735" y="772357"/>
                  <a:pt x="2484338" y="775505"/>
                  <a:pt x="2423828" y="781650"/>
                </a:cubicBezTo>
                <a:lnTo>
                  <a:pt x="2302788" y="800123"/>
                </a:lnTo>
                <a:close/>
              </a:path>
            </a:pathLst>
          </a:custGeom>
          <a:gradFill>
            <a:gsLst>
              <a:gs pos="0">
                <a:schemeClr val="tx1"/>
              </a:gs>
              <a:gs pos="100000">
                <a:schemeClr val="accent5">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Shape 14">
            <a:extLst>
              <a:ext uri="{FF2B5EF4-FFF2-40B4-BE49-F238E27FC236}">
                <a16:creationId xmlns:a16="http://schemas.microsoft.com/office/drawing/2014/main" id="{A95988DF-6BE8-40B4-8D4D-278E8806E4A3}"/>
              </a:ext>
            </a:extLst>
          </p:cNvPr>
          <p:cNvSpPr/>
          <p:nvPr/>
        </p:nvSpPr>
        <p:spPr>
          <a:xfrm>
            <a:off x="4725691" y="909000"/>
            <a:ext cx="2503502" cy="2520000"/>
          </a:xfrm>
          <a:custGeom>
            <a:avLst/>
            <a:gdLst>
              <a:gd name="connsiteX0" fmla="*/ 2332444 w 5040000"/>
              <a:gd name="connsiteY0" fmla="*/ 4349117 h 5040000"/>
              <a:gd name="connsiteX1" fmla="*/ 2423828 w 5040000"/>
              <a:gd name="connsiteY1" fmla="*/ 4363064 h 5040000"/>
              <a:gd name="connsiteX2" fmla="*/ 2607867 w 5040000"/>
              <a:gd name="connsiteY2" fmla="*/ 4372357 h 5040000"/>
              <a:gd name="connsiteX3" fmla="*/ 2702545 w 5040000"/>
              <a:gd name="connsiteY3" fmla="*/ 4367576 h 5040000"/>
              <a:gd name="connsiteX4" fmla="*/ 2520000 w 5040000"/>
              <a:gd name="connsiteY4" fmla="*/ 5040000 h 5040000"/>
              <a:gd name="connsiteX5" fmla="*/ 3611833 w 5040000"/>
              <a:gd name="connsiteY5" fmla="*/ 4066423 h 5040000"/>
              <a:gd name="connsiteX6" fmla="*/ 3780000 w 5040000"/>
              <a:gd name="connsiteY6" fmla="*/ 4702384 h 5040000"/>
              <a:gd name="connsiteX7" fmla="*/ 3306246 w 5040000"/>
              <a:gd name="connsiteY7" fmla="*/ 4231733 h 5040000"/>
              <a:gd name="connsiteX8" fmla="*/ 3308508 w 5040000"/>
              <a:gd name="connsiteY8" fmla="*/ 4230904 h 5040000"/>
              <a:gd name="connsiteX9" fmla="*/ 3465854 w 5040000"/>
              <a:gd name="connsiteY9" fmla="*/ 4155107 h 5040000"/>
              <a:gd name="connsiteX10" fmla="*/ 1457305 w 5040000"/>
              <a:gd name="connsiteY10" fmla="*/ 3956240 h 5040000"/>
              <a:gd name="connsiteX11" fmla="*/ 1462900 w 5040000"/>
              <a:gd name="connsiteY11" fmla="*/ 3961325 h 5040000"/>
              <a:gd name="connsiteX12" fmla="*/ 1749880 w 5040000"/>
              <a:gd name="connsiteY12" fmla="*/ 4155107 h 5040000"/>
              <a:gd name="connsiteX13" fmla="*/ 1790964 w 5040000"/>
              <a:gd name="connsiteY13" fmla="*/ 4174898 h 5040000"/>
              <a:gd name="connsiteX14" fmla="*/ 1260000 w 5040000"/>
              <a:gd name="connsiteY14" fmla="*/ 4702384 h 5040000"/>
              <a:gd name="connsiteX15" fmla="*/ 2962348 w 5040000"/>
              <a:gd name="connsiteY15" fmla="*/ 3890087 h 5040000"/>
              <a:gd name="connsiteX16" fmla="*/ 3306246 w 5040000"/>
              <a:gd name="connsiteY16" fmla="*/ 4231733 h 5040000"/>
              <a:gd name="connsiteX17" fmla="*/ 3143132 w 5040000"/>
              <a:gd name="connsiteY17" fmla="*/ 4291433 h 5040000"/>
              <a:gd name="connsiteX18" fmla="*/ 2791907 w 5040000"/>
              <a:gd name="connsiteY18" fmla="*/ 4363064 h 5040000"/>
              <a:gd name="connsiteX19" fmla="*/ 2702545 w 5040000"/>
              <a:gd name="connsiteY19" fmla="*/ 4367576 h 5040000"/>
              <a:gd name="connsiteX20" fmla="*/ 2821953 w 5040000"/>
              <a:gd name="connsiteY20" fmla="*/ 3927725 h 5040000"/>
              <a:gd name="connsiteX21" fmla="*/ 2948212 w 5040000"/>
              <a:gd name="connsiteY21" fmla="*/ 3895261 h 5040000"/>
              <a:gd name="connsiteX22" fmla="*/ 2077652 w 5040000"/>
              <a:gd name="connsiteY22" fmla="*/ 3890087 h 5040000"/>
              <a:gd name="connsiteX23" fmla="*/ 2091788 w 5040000"/>
              <a:gd name="connsiteY23" fmla="*/ 3895261 h 5040000"/>
              <a:gd name="connsiteX24" fmla="*/ 2218047 w 5040000"/>
              <a:gd name="connsiteY24" fmla="*/ 3927725 h 5040000"/>
              <a:gd name="connsiteX25" fmla="*/ 2332444 w 5040000"/>
              <a:gd name="connsiteY25" fmla="*/ 4349117 h 5040000"/>
              <a:gd name="connsiteX26" fmla="*/ 2245104 w 5040000"/>
              <a:gd name="connsiteY26" fmla="*/ 4335788 h 5040000"/>
              <a:gd name="connsiteX27" fmla="*/ 1907226 w 5040000"/>
              <a:gd name="connsiteY27" fmla="*/ 4230904 h 5040000"/>
              <a:gd name="connsiteX28" fmla="*/ 1790964 w 5040000"/>
              <a:gd name="connsiteY28" fmla="*/ 4174898 h 5040000"/>
              <a:gd name="connsiteX29" fmla="*/ 3586648 w 5040000"/>
              <a:gd name="connsiteY29" fmla="*/ 3484965 h 5040000"/>
              <a:gd name="connsiteX30" fmla="*/ 4074185 w 5040000"/>
              <a:gd name="connsiteY30" fmla="*/ 3613885 h 5040000"/>
              <a:gd name="connsiteX31" fmla="*/ 3996835 w 5040000"/>
              <a:gd name="connsiteY31" fmla="*/ 3717325 h 5040000"/>
              <a:gd name="connsiteX32" fmla="*/ 3614265 w 5040000"/>
              <a:gd name="connsiteY32" fmla="*/ 4064946 h 5040000"/>
              <a:gd name="connsiteX33" fmla="*/ 3611833 w 5040000"/>
              <a:gd name="connsiteY33" fmla="*/ 4066423 h 5040000"/>
              <a:gd name="connsiteX34" fmla="*/ 3484965 w 5040000"/>
              <a:gd name="connsiteY34" fmla="*/ 3586648 h 5040000"/>
              <a:gd name="connsiteX35" fmla="*/ 3538234 w 5040000"/>
              <a:gd name="connsiteY35" fmla="*/ 3538234 h 5040000"/>
              <a:gd name="connsiteX36" fmla="*/ 1453352 w 5040000"/>
              <a:gd name="connsiteY36" fmla="*/ 3484965 h 5040000"/>
              <a:gd name="connsiteX37" fmla="*/ 1501766 w 5040000"/>
              <a:gd name="connsiteY37" fmla="*/ 3538234 h 5040000"/>
              <a:gd name="connsiteX38" fmla="*/ 1555036 w 5040000"/>
              <a:gd name="connsiteY38" fmla="*/ 3586648 h 5040000"/>
              <a:gd name="connsiteX39" fmla="*/ 1457305 w 5040000"/>
              <a:gd name="connsiteY39" fmla="*/ 3956240 h 5040000"/>
              <a:gd name="connsiteX40" fmla="*/ 1335075 w 5040000"/>
              <a:gd name="connsiteY40" fmla="*/ 3845150 h 5040000"/>
              <a:gd name="connsiteX41" fmla="*/ 1115279 w 5040000"/>
              <a:gd name="connsiteY41" fmla="*/ 3578755 h 5040000"/>
              <a:gd name="connsiteX42" fmla="*/ 1112980 w 5040000"/>
              <a:gd name="connsiteY42" fmla="*/ 3574970 h 5040000"/>
              <a:gd name="connsiteX43" fmla="*/ 4244303 w 5040000"/>
              <a:gd name="connsiteY43" fmla="*/ 3318899 h 5040000"/>
              <a:gd name="connsiteX44" fmla="*/ 4702384 w 5040000"/>
              <a:gd name="connsiteY44" fmla="*/ 3780000 h 5040000"/>
              <a:gd name="connsiteX45" fmla="*/ 4074185 w 5040000"/>
              <a:gd name="connsiteY45" fmla="*/ 3613885 h 5040000"/>
              <a:gd name="connsiteX46" fmla="*/ 4100456 w 5040000"/>
              <a:gd name="connsiteY46" fmla="*/ 3578755 h 5040000"/>
              <a:gd name="connsiteX47" fmla="*/ 4190617 w 5040000"/>
              <a:gd name="connsiteY47" fmla="*/ 3430344 h 5040000"/>
              <a:gd name="connsiteX48" fmla="*/ 920237 w 5040000"/>
              <a:gd name="connsiteY48" fmla="*/ 3193539 h 5040000"/>
              <a:gd name="connsiteX49" fmla="*/ 949320 w 5040000"/>
              <a:gd name="connsiteY49" fmla="*/ 3272999 h 5040000"/>
              <a:gd name="connsiteX50" fmla="*/ 1025117 w 5040000"/>
              <a:gd name="connsiteY50" fmla="*/ 3430344 h 5040000"/>
              <a:gd name="connsiteX51" fmla="*/ 1112980 w 5040000"/>
              <a:gd name="connsiteY51" fmla="*/ 3574970 h 5040000"/>
              <a:gd name="connsiteX52" fmla="*/ 337616 w 5040000"/>
              <a:gd name="connsiteY52" fmla="*/ 3780000 h 5040000"/>
              <a:gd name="connsiteX53" fmla="*/ 816415 w 5040000"/>
              <a:gd name="connsiteY53" fmla="*/ 2741636 h 5040000"/>
              <a:gd name="connsiteX54" fmla="*/ 1112275 w 5040000"/>
              <a:gd name="connsiteY54" fmla="*/ 2821954 h 5040000"/>
              <a:gd name="connsiteX55" fmla="*/ 1144740 w 5040000"/>
              <a:gd name="connsiteY55" fmla="*/ 2948212 h 5040000"/>
              <a:gd name="connsiteX56" fmla="*/ 1149914 w 5040000"/>
              <a:gd name="connsiteY56" fmla="*/ 2962348 h 5040000"/>
              <a:gd name="connsiteX57" fmla="*/ 920237 w 5040000"/>
              <a:gd name="connsiteY57" fmla="*/ 3193539 h 5040000"/>
              <a:gd name="connsiteX58" fmla="*/ 888792 w 5040000"/>
              <a:gd name="connsiteY58" fmla="*/ 3107622 h 5040000"/>
              <a:gd name="connsiteX59" fmla="*/ 817160 w 5040000"/>
              <a:gd name="connsiteY59" fmla="*/ 2756397 h 5040000"/>
              <a:gd name="connsiteX60" fmla="*/ 4401762 w 5040000"/>
              <a:gd name="connsiteY60" fmla="*/ 2693265 h 5040000"/>
              <a:gd name="connsiteX61" fmla="*/ 4398574 w 5040000"/>
              <a:gd name="connsiteY61" fmla="*/ 2756397 h 5040000"/>
              <a:gd name="connsiteX62" fmla="*/ 4266414 w 5040000"/>
              <a:gd name="connsiteY62" fmla="*/ 3272999 h 5040000"/>
              <a:gd name="connsiteX63" fmla="*/ 4244303 w 5040000"/>
              <a:gd name="connsiteY63" fmla="*/ 3318899 h 5040000"/>
              <a:gd name="connsiteX64" fmla="*/ 3890087 w 5040000"/>
              <a:gd name="connsiteY64" fmla="*/ 2962348 h 5040000"/>
              <a:gd name="connsiteX65" fmla="*/ 3895261 w 5040000"/>
              <a:gd name="connsiteY65" fmla="*/ 2948212 h 5040000"/>
              <a:gd name="connsiteX66" fmla="*/ 3927725 w 5040000"/>
              <a:gd name="connsiteY66" fmla="*/ 2821954 h 5040000"/>
              <a:gd name="connsiteX67" fmla="*/ 4391816 w 5040000"/>
              <a:gd name="connsiteY67" fmla="*/ 2344035 h 5040000"/>
              <a:gd name="connsiteX68" fmla="*/ 5040000 w 5040000"/>
              <a:gd name="connsiteY68" fmla="*/ 2520000 h 5040000"/>
              <a:gd name="connsiteX69" fmla="*/ 4401762 w 5040000"/>
              <a:gd name="connsiteY69" fmla="*/ 2693265 h 5040000"/>
              <a:gd name="connsiteX70" fmla="*/ 4407867 w 5040000"/>
              <a:gd name="connsiteY70" fmla="*/ 2572357 h 5040000"/>
              <a:gd name="connsiteX71" fmla="*/ 4398574 w 5040000"/>
              <a:gd name="connsiteY71" fmla="*/ 2388317 h 5040000"/>
              <a:gd name="connsiteX72" fmla="*/ 831514 w 5040000"/>
              <a:gd name="connsiteY72" fmla="*/ 2294266 h 5040000"/>
              <a:gd name="connsiteX73" fmla="*/ 817160 w 5040000"/>
              <a:gd name="connsiteY73" fmla="*/ 2388317 h 5040000"/>
              <a:gd name="connsiteX74" fmla="*/ 807867 w 5040000"/>
              <a:gd name="connsiteY74" fmla="*/ 2572357 h 5040000"/>
              <a:gd name="connsiteX75" fmla="*/ 816415 w 5040000"/>
              <a:gd name="connsiteY75" fmla="*/ 2741636 h 5040000"/>
              <a:gd name="connsiteX76" fmla="*/ 0 w 5040000"/>
              <a:gd name="connsiteY76" fmla="*/ 2520000 h 5040000"/>
              <a:gd name="connsiteX77" fmla="*/ 948245 w 5040000"/>
              <a:gd name="connsiteY77" fmla="*/ 1874654 h 5040000"/>
              <a:gd name="connsiteX78" fmla="*/ 1149914 w 5040000"/>
              <a:gd name="connsiteY78" fmla="*/ 2077652 h 5040000"/>
              <a:gd name="connsiteX79" fmla="*/ 1144740 w 5040000"/>
              <a:gd name="connsiteY79" fmla="*/ 2091788 h 5040000"/>
              <a:gd name="connsiteX80" fmla="*/ 1112275 w 5040000"/>
              <a:gd name="connsiteY80" fmla="*/ 2218047 h 5040000"/>
              <a:gd name="connsiteX81" fmla="*/ 831514 w 5040000"/>
              <a:gd name="connsiteY81" fmla="*/ 2294266 h 5040000"/>
              <a:gd name="connsiteX82" fmla="*/ 844437 w 5040000"/>
              <a:gd name="connsiteY82" fmla="*/ 2209594 h 5040000"/>
              <a:gd name="connsiteX83" fmla="*/ 888792 w 5040000"/>
              <a:gd name="connsiteY83" fmla="*/ 2037092 h 5040000"/>
              <a:gd name="connsiteX84" fmla="*/ 4210332 w 5040000"/>
              <a:gd name="connsiteY84" fmla="*/ 1755296 h 5040000"/>
              <a:gd name="connsiteX85" fmla="*/ 4266414 w 5040000"/>
              <a:gd name="connsiteY85" fmla="*/ 1871716 h 5040000"/>
              <a:gd name="connsiteX86" fmla="*/ 4371298 w 5040000"/>
              <a:gd name="connsiteY86" fmla="*/ 2209594 h 5040000"/>
              <a:gd name="connsiteX87" fmla="*/ 4391816 w 5040000"/>
              <a:gd name="connsiteY87" fmla="*/ 2344035 h 5040000"/>
              <a:gd name="connsiteX88" fmla="*/ 3927725 w 5040000"/>
              <a:gd name="connsiteY88" fmla="*/ 2218047 h 5040000"/>
              <a:gd name="connsiteX89" fmla="*/ 3895261 w 5040000"/>
              <a:gd name="connsiteY89" fmla="*/ 2091788 h 5040000"/>
              <a:gd name="connsiteX90" fmla="*/ 3890087 w 5040000"/>
              <a:gd name="connsiteY90" fmla="*/ 2077652 h 5040000"/>
              <a:gd name="connsiteX91" fmla="*/ 4702384 w 5040000"/>
              <a:gd name="connsiteY91" fmla="*/ 1260000 h 5040000"/>
              <a:gd name="connsiteX92" fmla="*/ 4210332 w 5040000"/>
              <a:gd name="connsiteY92" fmla="*/ 1755296 h 5040000"/>
              <a:gd name="connsiteX93" fmla="*/ 4190617 w 5040000"/>
              <a:gd name="connsiteY93" fmla="*/ 1714370 h 5040000"/>
              <a:gd name="connsiteX94" fmla="*/ 4100456 w 5040000"/>
              <a:gd name="connsiteY94" fmla="*/ 1565960 h 5040000"/>
              <a:gd name="connsiteX95" fmla="*/ 4008810 w 5040000"/>
              <a:gd name="connsiteY95" fmla="*/ 1443403 h 5040000"/>
              <a:gd name="connsiteX96" fmla="*/ 337616 w 5040000"/>
              <a:gd name="connsiteY96" fmla="*/ 1260000 h 5040000"/>
              <a:gd name="connsiteX97" fmla="*/ 1177912 w 5040000"/>
              <a:gd name="connsiteY97" fmla="*/ 1482201 h 5040000"/>
              <a:gd name="connsiteX98" fmla="*/ 1115279 w 5040000"/>
              <a:gd name="connsiteY98" fmla="*/ 1565960 h 5040000"/>
              <a:gd name="connsiteX99" fmla="*/ 949320 w 5040000"/>
              <a:gd name="connsiteY99" fmla="*/ 1871716 h 5040000"/>
              <a:gd name="connsiteX100" fmla="*/ 948245 w 5040000"/>
              <a:gd name="connsiteY100" fmla="*/ 1874654 h 5040000"/>
              <a:gd name="connsiteX101" fmla="*/ 1480224 w 5040000"/>
              <a:gd name="connsiteY101" fmla="*/ 1170435 h 5040000"/>
              <a:gd name="connsiteX102" fmla="*/ 1555036 w 5040000"/>
              <a:gd name="connsiteY102" fmla="*/ 1453352 h 5040000"/>
              <a:gd name="connsiteX103" fmla="*/ 1501766 w 5040000"/>
              <a:gd name="connsiteY103" fmla="*/ 1501766 h 5040000"/>
              <a:gd name="connsiteX104" fmla="*/ 1453352 w 5040000"/>
              <a:gd name="connsiteY104" fmla="*/ 1555036 h 5040000"/>
              <a:gd name="connsiteX105" fmla="*/ 1177912 w 5040000"/>
              <a:gd name="connsiteY105" fmla="*/ 1482201 h 5040000"/>
              <a:gd name="connsiteX106" fmla="*/ 1218899 w 5040000"/>
              <a:gd name="connsiteY106" fmla="*/ 1427390 h 5040000"/>
              <a:gd name="connsiteX107" fmla="*/ 1462900 w 5040000"/>
              <a:gd name="connsiteY107" fmla="*/ 1183390 h 5040000"/>
              <a:gd name="connsiteX108" fmla="*/ 3587975 w 5040000"/>
              <a:gd name="connsiteY108" fmla="*/ 1063798 h 5040000"/>
              <a:gd name="connsiteX109" fmla="*/ 3614265 w 5040000"/>
              <a:gd name="connsiteY109" fmla="*/ 1079769 h 5040000"/>
              <a:gd name="connsiteX110" fmla="*/ 3996835 w 5040000"/>
              <a:gd name="connsiteY110" fmla="*/ 1427390 h 5040000"/>
              <a:gd name="connsiteX111" fmla="*/ 4008810 w 5040000"/>
              <a:gd name="connsiteY111" fmla="*/ 1443403 h 5040000"/>
              <a:gd name="connsiteX112" fmla="*/ 3586648 w 5040000"/>
              <a:gd name="connsiteY112" fmla="*/ 1555036 h 5040000"/>
              <a:gd name="connsiteX113" fmla="*/ 3538234 w 5040000"/>
              <a:gd name="connsiteY113" fmla="*/ 1501766 h 5040000"/>
              <a:gd name="connsiteX114" fmla="*/ 3484965 w 5040000"/>
              <a:gd name="connsiteY114" fmla="*/ 1453352 h 5040000"/>
              <a:gd name="connsiteX115" fmla="*/ 2302788 w 5040000"/>
              <a:gd name="connsiteY115" fmla="*/ 800123 h 5040000"/>
              <a:gd name="connsiteX116" fmla="*/ 2218047 w 5040000"/>
              <a:gd name="connsiteY116" fmla="*/ 1112275 h 5040000"/>
              <a:gd name="connsiteX117" fmla="*/ 2091788 w 5040000"/>
              <a:gd name="connsiteY117" fmla="*/ 1144740 h 5040000"/>
              <a:gd name="connsiteX118" fmla="*/ 2077652 w 5040000"/>
              <a:gd name="connsiteY118" fmla="*/ 1149914 h 5040000"/>
              <a:gd name="connsiteX119" fmla="*/ 1861947 w 5040000"/>
              <a:gd name="connsiteY119" fmla="*/ 935622 h 5040000"/>
              <a:gd name="connsiteX120" fmla="*/ 1907226 w 5040000"/>
              <a:gd name="connsiteY120" fmla="*/ 913810 h 5040000"/>
              <a:gd name="connsiteX121" fmla="*/ 2245104 w 5040000"/>
              <a:gd name="connsiteY121" fmla="*/ 808927 h 5040000"/>
              <a:gd name="connsiteX122" fmla="*/ 2731367 w 5040000"/>
              <a:gd name="connsiteY122" fmla="*/ 778593 h 5040000"/>
              <a:gd name="connsiteX123" fmla="*/ 2791907 w 5040000"/>
              <a:gd name="connsiteY123" fmla="*/ 781650 h 5040000"/>
              <a:gd name="connsiteX124" fmla="*/ 3143132 w 5040000"/>
              <a:gd name="connsiteY124" fmla="*/ 853282 h 5040000"/>
              <a:gd name="connsiteX125" fmla="*/ 3229220 w 5040000"/>
              <a:gd name="connsiteY125" fmla="*/ 884790 h 5040000"/>
              <a:gd name="connsiteX126" fmla="*/ 2962348 w 5040000"/>
              <a:gd name="connsiteY126" fmla="*/ 1149914 h 5040000"/>
              <a:gd name="connsiteX127" fmla="*/ 2948212 w 5040000"/>
              <a:gd name="connsiteY127" fmla="*/ 1144740 h 5040000"/>
              <a:gd name="connsiteX128" fmla="*/ 2821953 w 5040000"/>
              <a:gd name="connsiteY128" fmla="*/ 1112275 h 5040000"/>
              <a:gd name="connsiteX129" fmla="*/ 3780000 w 5040000"/>
              <a:gd name="connsiteY129" fmla="*/ 337616 h 5040000"/>
              <a:gd name="connsiteX130" fmla="*/ 3587975 w 5040000"/>
              <a:gd name="connsiteY130" fmla="*/ 1063798 h 5040000"/>
              <a:gd name="connsiteX131" fmla="*/ 3465854 w 5040000"/>
              <a:gd name="connsiteY131" fmla="*/ 989607 h 5040000"/>
              <a:gd name="connsiteX132" fmla="*/ 3308508 w 5040000"/>
              <a:gd name="connsiteY132" fmla="*/ 913810 h 5040000"/>
              <a:gd name="connsiteX133" fmla="*/ 3229220 w 5040000"/>
              <a:gd name="connsiteY133" fmla="*/ 884790 h 5040000"/>
              <a:gd name="connsiteX134" fmla="*/ 1260000 w 5040000"/>
              <a:gd name="connsiteY134" fmla="*/ 337616 h 5040000"/>
              <a:gd name="connsiteX135" fmla="*/ 1861947 w 5040000"/>
              <a:gd name="connsiteY135" fmla="*/ 935622 h 5040000"/>
              <a:gd name="connsiteX136" fmla="*/ 1749880 w 5040000"/>
              <a:gd name="connsiteY136" fmla="*/ 989607 h 5040000"/>
              <a:gd name="connsiteX137" fmla="*/ 1601470 w 5040000"/>
              <a:gd name="connsiteY137" fmla="*/ 1079769 h 5040000"/>
              <a:gd name="connsiteX138" fmla="*/ 1480224 w 5040000"/>
              <a:gd name="connsiteY138" fmla="*/ 1170435 h 5040000"/>
              <a:gd name="connsiteX139" fmla="*/ 2520000 w 5040000"/>
              <a:gd name="connsiteY139" fmla="*/ 0 h 5040000"/>
              <a:gd name="connsiteX140" fmla="*/ 2731367 w 5040000"/>
              <a:gd name="connsiteY140" fmla="*/ 778593 h 5040000"/>
              <a:gd name="connsiteX141" fmla="*/ 2607867 w 5040000"/>
              <a:gd name="connsiteY141" fmla="*/ 772357 h 5040000"/>
              <a:gd name="connsiteX142" fmla="*/ 2423828 w 5040000"/>
              <a:gd name="connsiteY142" fmla="*/ 781650 h 5040000"/>
              <a:gd name="connsiteX143" fmla="*/ 2302788 w 5040000"/>
              <a:gd name="connsiteY143" fmla="*/ 800123 h 50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040000" h="5040000">
                <a:moveTo>
                  <a:pt x="2332444" y="4349117"/>
                </a:moveTo>
                <a:lnTo>
                  <a:pt x="2423828" y="4363064"/>
                </a:lnTo>
                <a:cubicBezTo>
                  <a:pt x="2484338" y="4369209"/>
                  <a:pt x="2545735" y="4372357"/>
                  <a:pt x="2607867" y="4372357"/>
                </a:cubicBezTo>
                <a:lnTo>
                  <a:pt x="2702545" y="4367576"/>
                </a:lnTo>
                <a:lnTo>
                  <a:pt x="2520000" y="5040000"/>
                </a:lnTo>
                <a:close/>
                <a:moveTo>
                  <a:pt x="3611833" y="4066423"/>
                </a:moveTo>
                <a:lnTo>
                  <a:pt x="3780000" y="4702384"/>
                </a:lnTo>
                <a:lnTo>
                  <a:pt x="3306246" y="4231733"/>
                </a:lnTo>
                <a:lnTo>
                  <a:pt x="3308508" y="4230904"/>
                </a:lnTo>
                <a:cubicBezTo>
                  <a:pt x="3362346" y="4208133"/>
                  <a:pt x="3414845" y="4182817"/>
                  <a:pt x="3465854" y="4155107"/>
                </a:cubicBezTo>
                <a:close/>
                <a:moveTo>
                  <a:pt x="1457305" y="3956240"/>
                </a:moveTo>
                <a:lnTo>
                  <a:pt x="1462900" y="3961325"/>
                </a:lnTo>
                <a:cubicBezTo>
                  <a:pt x="1551799" y="4034691"/>
                  <a:pt x="1647861" y="4099687"/>
                  <a:pt x="1749880" y="4155107"/>
                </a:cubicBezTo>
                <a:lnTo>
                  <a:pt x="1790964" y="4174898"/>
                </a:lnTo>
                <a:lnTo>
                  <a:pt x="1260000" y="4702384"/>
                </a:lnTo>
                <a:close/>
                <a:moveTo>
                  <a:pt x="2962348" y="3890087"/>
                </a:moveTo>
                <a:lnTo>
                  <a:pt x="3306246" y="4231733"/>
                </a:lnTo>
                <a:lnTo>
                  <a:pt x="3143132" y="4291433"/>
                </a:lnTo>
                <a:cubicBezTo>
                  <a:pt x="3030405" y="4326494"/>
                  <a:pt x="2912928" y="4350774"/>
                  <a:pt x="2791907" y="4363064"/>
                </a:cubicBezTo>
                <a:lnTo>
                  <a:pt x="2702545" y="4367576"/>
                </a:lnTo>
                <a:lnTo>
                  <a:pt x="2821953" y="3927725"/>
                </a:lnTo>
                <a:lnTo>
                  <a:pt x="2948212" y="3895261"/>
                </a:lnTo>
                <a:close/>
                <a:moveTo>
                  <a:pt x="2077652" y="3890087"/>
                </a:moveTo>
                <a:lnTo>
                  <a:pt x="2091788" y="3895261"/>
                </a:lnTo>
                <a:lnTo>
                  <a:pt x="2218047" y="3927725"/>
                </a:lnTo>
                <a:lnTo>
                  <a:pt x="2332444" y="4349117"/>
                </a:lnTo>
                <a:lnTo>
                  <a:pt x="2245104" y="4335788"/>
                </a:lnTo>
                <a:cubicBezTo>
                  <a:pt x="2127929" y="4311810"/>
                  <a:pt x="2014900" y="4276447"/>
                  <a:pt x="1907226" y="4230904"/>
                </a:cubicBezTo>
                <a:lnTo>
                  <a:pt x="1790964" y="4174898"/>
                </a:lnTo>
                <a:close/>
                <a:moveTo>
                  <a:pt x="3586648" y="3484965"/>
                </a:moveTo>
                <a:lnTo>
                  <a:pt x="4074185" y="3613885"/>
                </a:lnTo>
                <a:lnTo>
                  <a:pt x="3996835" y="3717325"/>
                </a:lnTo>
                <a:cubicBezTo>
                  <a:pt x="3886786" y="3850673"/>
                  <a:pt x="3757905" y="3967904"/>
                  <a:pt x="3614265" y="4064946"/>
                </a:cubicBezTo>
                <a:lnTo>
                  <a:pt x="3611833" y="4066423"/>
                </a:lnTo>
                <a:lnTo>
                  <a:pt x="3484965" y="3586648"/>
                </a:lnTo>
                <a:lnTo>
                  <a:pt x="3538234" y="3538234"/>
                </a:lnTo>
                <a:close/>
                <a:moveTo>
                  <a:pt x="1453352" y="3484965"/>
                </a:moveTo>
                <a:lnTo>
                  <a:pt x="1501766" y="3538234"/>
                </a:lnTo>
                <a:lnTo>
                  <a:pt x="1555036" y="3586648"/>
                </a:lnTo>
                <a:lnTo>
                  <a:pt x="1457305" y="3956240"/>
                </a:lnTo>
                <a:lnTo>
                  <a:pt x="1335075" y="3845150"/>
                </a:lnTo>
                <a:cubicBezTo>
                  <a:pt x="1253641" y="3763716"/>
                  <a:pt x="1179973" y="3674515"/>
                  <a:pt x="1115279" y="3578755"/>
                </a:cubicBezTo>
                <a:lnTo>
                  <a:pt x="1112980" y="3574970"/>
                </a:lnTo>
                <a:close/>
                <a:moveTo>
                  <a:pt x="4244303" y="3318899"/>
                </a:moveTo>
                <a:lnTo>
                  <a:pt x="4702384" y="3780000"/>
                </a:lnTo>
                <a:lnTo>
                  <a:pt x="4074185" y="3613885"/>
                </a:lnTo>
                <a:lnTo>
                  <a:pt x="4100456" y="3578755"/>
                </a:lnTo>
                <a:cubicBezTo>
                  <a:pt x="4132803" y="3530874"/>
                  <a:pt x="4162907" y="3481354"/>
                  <a:pt x="4190617" y="3430344"/>
                </a:cubicBezTo>
                <a:close/>
                <a:moveTo>
                  <a:pt x="920237" y="3193539"/>
                </a:moveTo>
                <a:lnTo>
                  <a:pt x="949320" y="3272999"/>
                </a:lnTo>
                <a:cubicBezTo>
                  <a:pt x="972091" y="3326836"/>
                  <a:pt x="997407" y="3379335"/>
                  <a:pt x="1025117" y="3430344"/>
                </a:cubicBezTo>
                <a:lnTo>
                  <a:pt x="1112980" y="3574970"/>
                </a:lnTo>
                <a:lnTo>
                  <a:pt x="337616" y="3780000"/>
                </a:lnTo>
                <a:close/>
                <a:moveTo>
                  <a:pt x="816415" y="2741636"/>
                </a:moveTo>
                <a:lnTo>
                  <a:pt x="1112275" y="2821954"/>
                </a:lnTo>
                <a:lnTo>
                  <a:pt x="1144740" y="2948212"/>
                </a:lnTo>
                <a:lnTo>
                  <a:pt x="1149914" y="2962348"/>
                </a:lnTo>
                <a:lnTo>
                  <a:pt x="920237" y="3193539"/>
                </a:lnTo>
                <a:lnTo>
                  <a:pt x="888792" y="3107622"/>
                </a:lnTo>
                <a:cubicBezTo>
                  <a:pt x="853730" y="2994896"/>
                  <a:pt x="829451" y="2877418"/>
                  <a:pt x="817160" y="2756397"/>
                </a:cubicBezTo>
                <a:close/>
                <a:moveTo>
                  <a:pt x="4401762" y="2693265"/>
                </a:moveTo>
                <a:lnTo>
                  <a:pt x="4398574" y="2756397"/>
                </a:lnTo>
                <a:cubicBezTo>
                  <a:pt x="4380138" y="2937929"/>
                  <a:pt x="4334728" y="3111487"/>
                  <a:pt x="4266414" y="3272999"/>
                </a:cubicBezTo>
                <a:lnTo>
                  <a:pt x="4244303" y="3318899"/>
                </a:lnTo>
                <a:lnTo>
                  <a:pt x="3890087" y="2962348"/>
                </a:lnTo>
                <a:lnTo>
                  <a:pt x="3895261" y="2948212"/>
                </a:lnTo>
                <a:lnTo>
                  <a:pt x="3927725" y="2821954"/>
                </a:lnTo>
                <a:close/>
                <a:moveTo>
                  <a:pt x="4391816" y="2344035"/>
                </a:moveTo>
                <a:lnTo>
                  <a:pt x="5040000" y="2520000"/>
                </a:lnTo>
                <a:lnTo>
                  <a:pt x="4401762" y="2693265"/>
                </a:lnTo>
                <a:lnTo>
                  <a:pt x="4407867" y="2572357"/>
                </a:lnTo>
                <a:cubicBezTo>
                  <a:pt x="4407867" y="2510225"/>
                  <a:pt x="4404719" y="2448828"/>
                  <a:pt x="4398574" y="2388317"/>
                </a:cubicBezTo>
                <a:close/>
                <a:moveTo>
                  <a:pt x="831514" y="2294266"/>
                </a:moveTo>
                <a:lnTo>
                  <a:pt x="817160" y="2388317"/>
                </a:lnTo>
                <a:cubicBezTo>
                  <a:pt x="811015" y="2448828"/>
                  <a:pt x="807867" y="2510225"/>
                  <a:pt x="807867" y="2572357"/>
                </a:cubicBezTo>
                <a:lnTo>
                  <a:pt x="816415" y="2741636"/>
                </a:lnTo>
                <a:lnTo>
                  <a:pt x="0" y="2520000"/>
                </a:lnTo>
                <a:close/>
                <a:moveTo>
                  <a:pt x="948245" y="1874654"/>
                </a:moveTo>
                <a:lnTo>
                  <a:pt x="1149914" y="2077652"/>
                </a:lnTo>
                <a:lnTo>
                  <a:pt x="1144740" y="2091788"/>
                </a:lnTo>
                <a:lnTo>
                  <a:pt x="1112275" y="2218047"/>
                </a:lnTo>
                <a:lnTo>
                  <a:pt x="831514" y="2294266"/>
                </a:lnTo>
                <a:lnTo>
                  <a:pt x="844437" y="2209594"/>
                </a:lnTo>
                <a:cubicBezTo>
                  <a:pt x="856426" y="2151006"/>
                  <a:pt x="871261" y="2093455"/>
                  <a:pt x="888792" y="2037092"/>
                </a:cubicBezTo>
                <a:close/>
                <a:moveTo>
                  <a:pt x="4210332" y="1755296"/>
                </a:moveTo>
                <a:lnTo>
                  <a:pt x="4266414" y="1871716"/>
                </a:lnTo>
                <a:cubicBezTo>
                  <a:pt x="4311957" y="1979390"/>
                  <a:pt x="4347320" y="2092419"/>
                  <a:pt x="4371298" y="2209594"/>
                </a:cubicBezTo>
                <a:lnTo>
                  <a:pt x="4391816" y="2344035"/>
                </a:lnTo>
                <a:lnTo>
                  <a:pt x="3927725" y="2218047"/>
                </a:lnTo>
                <a:lnTo>
                  <a:pt x="3895261" y="2091788"/>
                </a:lnTo>
                <a:lnTo>
                  <a:pt x="3890087" y="2077652"/>
                </a:lnTo>
                <a:close/>
                <a:moveTo>
                  <a:pt x="4702384" y="1260000"/>
                </a:moveTo>
                <a:lnTo>
                  <a:pt x="4210332" y="1755296"/>
                </a:lnTo>
                <a:lnTo>
                  <a:pt x="4190617" y="1714370"/>
                </a:lnTo>
                <a:cubicBezTo>
                  <a:pt x="4162907" y="1663361"/>
                  <a:pt x="4132803" y="1613840"/>
                  <a:pt x="4100456" y="1565960"/>
                </a:cubicBezTo>
                <a:lnTo>
                  <a:pt x="4008810" y="1443403"/>
                </a:lnTo>
                <a:close/>
                <a:moveTo>
                  <a:pt x="337616" y="1260000"/>
                </a:moveTo>
                <a:lnTo>
                  <a:pt x="1177912" y="1482201"/>
                </a:lnTo>
                <a:lnTo>
                  <a:pt x="1115279" y="1565960"/>
                </a:lnTo>
                <a:cubicBezTo>
                  <a:pt x="1050584" y="1661720"/>
                  <a:pt x="994862" y="1764041"/>
                  <a:pt x="949320" y="1871716"/>
                </a:cubicBezTo>
                <a:lnTo>
                  <a:pt x="948245" y="1874654"/>
                </a:lnTo>
                <a:close/>
                <a:moveTo>
                  <a:pt x="1480224" y="1170435"/>
                </a:moveTo>
                <a:lnTo>
                  <a:pt x="1555036" y="1453352"/>
                </a:lnTo>
                <a:lnTo>
                  <a:pt x="1501766" y="1501766"/>
                </a:lnTo>
                <a:lnTo>
                  <a:pt x="1453352" y="1555036"/>
                </a:lnTo>
                <a:lnTo>
                  <a:pt x="1177912" y="1482201"/>
                </a:lnTo>
                <a:lnTo>
                  <a:pt x="1218899" y="1427390"/>
                </a:lnTo>
                <a:cubicBezTo>
                  <a:pt x="1292265" y="1338491"/>
                  <a:pt x="1374001" y="1256755"/>
                  <a:pt x="1462900" y="1183390"/>
                </a:cubicBezTo>
                <a:close/>
                <a:moveTo>
                  <a:pt x="3587975" y="1063798"/>
                </a:moveTo>
                <a:lnTo>
                  <a:pt x="3614265" y="1079769"/>
                </a:lnTo>
                <a:cubicBezTo>
                  <a:pt x="3757905" y="1176811"/>
                  <a:pt x="3886786" y="1294042"/>
                  <a:pt x="3996835" y="1427390"/>
                </a:cubicBezTo>
                <a:lnTo>
                  <a:pt x="4008810" y="1443403"/>
                </a:lnTo>
                <a:lnTo>
                  <a:pt x="3586648" y="1555036"/>
                </a:lnTo>
                <a:lnTo>
                  <a:pt x="3538234" y="1501766"/>
                </a:lnTo>
                <a:lnTo>
                  <a:pt x="3484965" y="1453352"/>
                </a:lnTo>
                <a:close/>
                <a:moveTo>
                  <a:pt x="2302788" y="800123"/>
                </a:moveTo>
                <a:lnTo>
                  <a:pt x="2218047" y="1112275"/>
                </a:lnTo>
                <a:lnTo>
                  <a:pt x="2091788" y="1144740"/>
                </a:lnTo>
                <a:lnTo>
                  <a:pt x="2077652" y="1149914"/>
                </a:lnTo>
                <a:lnTo>
                  <a:pt x="1861947" y="935622"/>
                </a:lnTo>
                <a:lnTo>
                  <a:pt x="1907226" y="913810"/>
                </a:lnTo>
                <a:cubicBezTo>
                  <a:pt x="2014900" y="868268"/>
                  <a:pt x="2127929" y="832904"/>
                  <a:pt x="2245104" y="808927"/>
                </a:cubicBezTo>
                <a:close/>
                <a:moveTo>
                  <a:pt x="2731367" y="778593"/>
                </a:moveTo>
                <a:lnTo>
                  <a:pt x="2791907" y="781650"/>
                </a:lnTo>
                <a:cubicBezTo>
                  <a:pt x="2912928" y="793941"/>
                  <a:pt x="3030405" y="818220"/>
                  <a:pt x="3143132" y="853282"/>
                </a:cubicBezTo>
                <a:lnTo>
                  <a:pt x="3229220" y="884790"/>
                </a:lnTo>
                <a:lnTo>
                  <a:pt x="2962348" y="1149914"/>
                </a:lnTo>
                <a:lnTo>
                  <a:pt x="2948212" y="1144740"/>
                </a:lnTo>
                <a:lnTo>
                  <a:pt x="2821953" y="1112275"/>
                </a:lnTo>
                <a:close/>
                <a:moveTo>
                  <a:pt x="3780000" y="337616"/>
                </a:moveTo>
                <a:lnTo>
                  <a:pt x="3587975" y="1063798"/>
                </a:lnTo>
                <a:lnTo>
                  <a:pt x="3465854" y="989607"/>
                </a:lnTo>
                <a:cubicBezTo>
                  <a:pt x="3414845" y="961897"/>
                  <a:pt x="3362346" y="936581"/>
                  <a:pt x="3308508" y="913810"/>
                </a:cubicBezTo>
                <a:lnTo>
                  <a:pt x="3229220" y="884790"/>
                </a:lnTo>
                <a:close/>
                <a:moveTo>
                  <a:pt x="1260000" y="337616"/>
                </a:moveTo>
                <a:lnTo>
                  <a:pt x="1861947" y="935622"/>
                </a:lnTo>
                <a:lnTo>
                  <a:pt x="1749880" y="989607"/>
                </a:lnTo>
                <a:cubicBezTo>
                  <a:pt x="1698871" y="1017317"/>
                  <a:pt x="1649350" y="1047422"/>
                  <a:pt x="1601470" y="1079769"/>
                </a:cubicBezTo>
                <a:lnTo>
                  <a:pt x="1480224" y="1170435"/>
                </a:lnTo>
                <a:close/>
                <a:moveTo>
                  <a:pt x="2520000" y="0"/>
                </a:moveTo>
                <a:lnTo>
                  <a:pt x="2731367" y="778593"/>
                </a:lnTo>
                <a:lnTo>
                  <a:pt x="2607867" y="772357"/>
                </a:lnTo>
                <a:cubicBezTo>
                  <a:pt x="2545735" y="772357"/>
                  <a:pt x="2484338" y="775505"/>
                  <a:pt x="2423828" y="781650"/>
                </a:cubicBezTo>
                <a:lnTo>
                  <a:pt x="2302788" y="800123"/>
                </a:lnTo>
                <a:close/>
              </a:path>
            </a:pathLst>
          </a:custGeom>
          <a:gradFill>
            <a:gsLst>
              <a:gs pos="0">
                <a:schemeClr val="tx1"/>
              </a:gs>
              <a:gs pos="100000">
                <a:schemeClr val="accent6">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15">
            <a:extLst>
              <a:ext uri="{FF2B5EF4-FFF2-40B4-BE49-F238E27FC236}">
                <a16:creationId xmlns:a16="http://schemas.microsoft.com/office/drawing/2014/main" id="{33B15B98-378C-4696-94CF-654DDFDEA50B}"/>
              </a:ext>
            </a:extLst>
          </p:cNvPr>
          <p:cNvSpPr/>
          <p:nvPr/>
        </p:nvSpPr>
        <p:spPr>
          <a:xfrm>
            <a:off x="6851129" y="3303123"/>
            <a:ext cx="2503502" cy="2520000"/>
          </a:xfrm>
          <a:custGeom>
            <a:avLst/>
            <a:gdLst>
              <a:gd name="connsiteX0" fmla="*/ 2332444 w 5040000"/>
              <a:gd name="connsiteY0" fmla="*/ 4349117 h 5040000"/>
              <a:gd name="connsiteX1" fmla="*/ 2423828 w 5040000"/>
              <a:gd name="connsiteY1" fmla="*/ 4363064 h 5040000"/>
              <a:gd name="connsiteX2" fmla="*/ 2607867 w 5040000"/>
              <a:gd name="connsiteY2" fmla="*/ 4372357 h 5040000"/>
              <a:gd name="connsiteX3" fmla="*/ 2702545 w 5040000"/>
              <a:gd name="connsiteY3" fmla="*/ 4367576 h 5040000"/>
              <a:gd name="connsiteX4" fmla="*/ 2520000 w 5040000"/>
              <a:gd name="connsiteY4" fmla="*/ 5040000 h 5040000"/>
              <a:gd name="connsiteX5" fmla="*/ 3611833 w 5040000"/>
              <a:gd name="connsiteY5" fmla="*/ 4066423 h 5040000"/>
              <a:gd name="connsiteX6" fmla="*/ 3780000 w 5040000"/>
              <a:gd name="connsiteY6" fmla="*/ 4702384 h 5040000"/>
              <a:gd name="connsiteX7" fmla="*/ 3306246 w 5040000"/>
              <a:gd name="connsiteY7" fmla="*/ 4231733 h 5040000"/>
              <a:gd name="connsiteX8" fmla="*/ 3308508 w 5040000"/>
              <a:gd name="connsiteY8" fmla="*/ 4230904 h 5040000"/>
              <a:gd name="connsiteX9" fmla="*/ 3465854 w 5040000"/>
              <a:gd name="connsiteY9" fmla="*/ 4155107 h 5040000"/>
              <a:gd name="connsiteX10" fmla="*/ 1457305 w 5040000"/>
              <a:gd name="connsiteY10" fmla="*/ 3956240 h 5040000"/>
              <a:gd name="connsiteX11" fmla="*/ 1462900 w 5040000"/>
              <a:gd name="connsiteY11" fmla="*/ 3961325 h 5040000"/>
              <a:gd name="connsiteX12" fmla="*/ 1749880 w 5040000"/>
              <a:gd name="connsiteY12" fmla="*/ 4155107 h 5040000"/>
              <a:gd name="connsiteX13" fmla="*/ 1790964 w 5040000"/>
              <a:gd name="connsiteY13" fmla="*/ 4174898 h 5040000"/>
              <a:gd name="connsiteX14" fmla="*/ 1260000 w 5040000"/>
              <a:gd name="connsiteY14" fmla="*/ 4702384 h 5040000"/>
              <a:gd name="connsiteX15" fmla="*/ 2962348 w 5040000"/>
              <a:gd name="connsiteY15" fmla="*/ 3890087 h 5040000"/>
              <a:gd name="connsiteX16" fmla="*/ 3306246 w 5040000"/>
              <a:gd name="connsiteY16" fmla="*/ 4231733 h 5040000"/>
              <a:gd name="connsiteX17" fmla="*/ 3143132 w 5040000"/>
              <a:gd name="connsiteY17" fmla="*/ 4291433 h 5040000"/>
              <a:gd name="connsiteX18" fmla="*/ 2791907 w 5040000"/>
              <a:gd name="connsiteY18" fmla="*/ 4363064 h 5040000"/>
              <a:gd name="connsiteX19" fmla="*/ 2702545 w 5040000"/>
              <a:gd name="connsiteY19" fmla="*/ 4367576 h 5040000"/>
              <a:gd name="connsiteX20" fmla="*/ 2821953 w 5040000"/>
              <a:gd name="connsiteY20" fmla="*/ 3927725 h 5040000"/>
              <a:gd name="connsiteX21" fmla="*/ 2948212 w 5040000"/>
              <a:gd name="connsiteY21" fmla="*/ 3895261 h 5040000"/>
              <a:gd name="connsiteX22" fmla="*/ 2077652 w 5040000"/>
              <a:gd name="connsiteY22" fmla="*/ 3890087 h 5040000"/>
              <a:gd name="connsiteX23" fmla="*/ 2091788 w 5040000"/>
              <a:gd name="connsiteY23" fmla="*/ 3895261 h 5040000"/>
              <a:gd name="connsiteX24" fmla="*/ 2218047 w 5040000"/>
              <a:gd name="connsiteY24" fmla="*/ 3927725 h 5040000"/>
              <a:gd name="connsiteX25" fmla="*/ 2332444 w 5040000"/>
              <a:gd name="connsiteY25" fmla="*/ 4349117 h 5040000"/>
              <a:gd name="connsiteX26" fmla="*/ 2245104 w 5040000"/>
              <a:gd name="connsiteY26" fmla="*/ 4335788 h 5040000"/>
              <a:gd name="connsiteX27" fmla="*/ 1907226 w 5040000"/>
              <a:gd name="connsiteY27" fmla="*/ 4230904 h 5040000"/>
              <a:gd name="connsiteX28" fmla="*/ 1790964 w 5040000"/>
              <a:gd name="connsiteY28" fmla="*/ 4174898 h 5040000"/>
              <a:gd name="connsiteX29" fmla="*/ 3586648 w 5040000"/>
              <a:gd name="connsiteY29" fmla="*/ 3484965 h 5040000"/>
              <a:gd name="connsiteX30" fmla="*/ 4074185 w 5040000"/>
              <a:gd name="connsiteY30" fmla="*/ 3613885 h 5040000"/>
              <a:gd name="connsiteX31" fmla="*/ 3996835 w 5040000"/>
              <a:gd name="connsiteY31" fmla="*/ 3717325 h 5040000"/>
              <a:gd name="connsiteX32" fmla="*/ 3614265 w 5040000"/>
              <a:gd name="connsiteY32" fmla="*/ 4064946 h 5040000"/>
              <a:gd name="connsiteX33" fmla="*/ 3611833 w 5040000"/>
              <a:gd name="connsiteY33" fmla="*/ 4066423 h 5040000"/>
              <a:gd name="connsiteX34" fmla="*/ 3484965 w 5040000"/>
              <a:gd name="connsiteY34" fmla="*/ 3586648 h 5040000"/>
              <a:gd name="connsiteX35" fmla="*/ 3538234 w 5040000"/>
              <a:gd name="connsiteY35" fmla="*/ 3538234 h 5040000"/>
              <a:gd name="connsiteX36" fmla="*/ 1453352 w 5040000"/>
              <a:gd name="connsiteY36" fmla="*/ 3484965 h 5040000"/>
              <a:gd name="connsiteX37" fmla="*/ 1501766 w 5040000"/>
              <a:gd name="connsiteY37" fmla="*/ 3538234 h 5040000"/>
              <a:gd name="connsiteX38" fmla="*/ 1555036 w 5040000"/>
              <a:gd name="connsiteY38" fmla="*/ 3586648 h 5040000"/>
              <a:gd name="connsiteX39" fmla="*/ 1457305 w 5040000"/>
              <a:gd name="connsiteY39" fmla="*/ 3956240 h 5040000"/>
              <a:gd name="connsiteX40" fmla="*/ 1335075 w 5040000"/>
              <a:gd name="connsiteY40" fmla="*/ 3845150 h 5040000"/>
              <a:gd name="connsiteX41" fmla="*/ 1115279 w 5040000"/>
              <a:gd name="connsiteY41" fmla="*/ 3578755 h 5040000"/>
              <a:gd name="connsiteX42" fmla="*/ 1112980 w 5040000"/>
              <a:gd name="connsiteY42" fmla="*/ 3574970 h 5040000"/>
              <a:gd name="connsiteX43" fmla="*/ 4244303 w 5040000"/>
              <a:gd name="connsiteY43" fmla="*/ 3318899 h 5040000"/>
              <a:gd name="connsiteX44" fmla="*/ 4702384 w 5040000"/>
              <a:gd name="connsiteY44" fmla="*/ 3780000 h 5040000"/>
              <a:gd name="connsiteX45" fmla="*/ 4074185 w 5040000"/>
              <a:gd name="connsiteY45" fmla="*/ 3613885 h 5040000"/>
              <a:gd name="connsiteX46" fmla="*/ 4100456 w 5040000"/>
              <a:gd name="connsiteY46" fmla="*/ 3578755 h 5040000"/>
              <a:gd name="connsiteX47" fmla="*/ 4190617 w 5040000"/>
              <a:gd name="connsiteY47" fmla="*/ 3430344 h 5040000"/>
              <a:gd name="connsiteX48" fmla="*/ 920237 w 5040000"/>
              <a:gd name="connsiteY48" fmla="*/ 3193539 h 5040000"/>
              <a:gd name="connsiteX49" fmla="*/ 949320 w 5040000"/>
              <a:gd name="connsiteY49" fmla="*/ 3272999 h 5040000"/>
              <a:gd name="connsiteX50" fmla="*/ 1025117 w 5040000"/>
              <a:gd name="connsiteY50" fmla="*/ 3430344 h 5040000"/>
              <a:gd name="connsiteX51" fmla="*/ 1112980 w 5040000"/>
              <a:gd name="connsiteY51" fmla="*/ 3574970 h 5040000"/>
              <a:gd name="connsiteX52" fmla="*/ 337616 w 5040000"/>
              <a:gd name="connsiteY52" fmla="*/ 3780000 h 5040000"/>
              <a:gd name="connsiteX53" fmla="*/ 816415 w 5040000"/>
              <a:gd name="connsiteY53" fmla="*/ 2741636 h 5040000"/>
              <a:gd name="connsiteX54" fmla="*/ 1112275 w 5040000"/>
              <a:gd name="connsiteY54" fmla="*/ 2821954 h 5040000"/>
              <a:gd name="connsiteX55" fmla="*/ 1144740 w 5040000"/>
              <a:gd name="connsiteY55" fmla="*/ 2948212 h 5040000"/>
              <a:gd name="connsiteX56" fmla="*/ 1149914 w 5040000"/>
              <a:gd name="connsiteY56" fmla="*/ 2962348 h 5040000"/>
              <a:gd name="connsiteX57" fmla="*/ 920237 w 5040000"/>
              <a:gd name="connsiteY57" fmla="*/ 3193539 h 5040000"/>
              <a:gd name="connsiteX58" fmla="*/ 888792 w 5040000"/>
              <a:gd name="connsiteY58" fmla="*/ 3107622 h 5040000"/>
              <a:gd name="connsiteX59" fmla="*/ 817160 w 5040000"/>
              <a:gd name="connsiteY59" fmla="*/ 2756397 h 5040000"/>
              <a:gd name="connsiteX60" fmla="*/ 4401762 w 5040000"/>
              <a:gd name="connsiteY60" fmla="*/ 2693265 h 5040000"/>
              <a:gd name="connsiteX61" fmla="*/ 4398574 w 5040000"/>
              <a:gd name="connsiteY61" fmla="*/ 2756397 h 5040000"/>
              <a:gd name="connsiteX62" fmla="*/ 4266414 w 5040000"/>
              <a:gd name="connsiteY62" fmla="*/ 3272999 h 5040000"/>
              <a:gd name="connsiteX63" fmla="*/ 4244303 w 5040000"/>
              <a:gd name="connsiteY63" fmla="*/ 3318899 h 5040000"/>
              <a:gd name="connsiteX64" fmla="*/ 3890087 w 5040000"/>
              <a:gd name="connsiteY64" fmla="*/ 2962348 h 5040000"/>
              <a:gd name="connsiteX65" fmla="*/ 3895261 w 5040000"/>
              <a:gd name="connsiteY65" fmla="*/ 2948212 h 5040000"/>
              <a:gd name="connsiteX66" fmla="*/ 3927725 w 5040000"/>
              <a:gd name="connsiteY66" fmla="*/ 2821954 h 5040000"/>
              <a:gd name="connsiteX67" fmla="*/ 4391816 w 5040000"/>
              <a:gd name="connsiteY67" fmla="*/ 2344035 h 5040000"/>
              <a:gd name="connsiteX68" fmla="*/ 5040000 w 5040000"/>
              <a:gd name="connsiteY68" fmla="*/ 2520000 h 5040000"/>
              <a:gd name="connsiteX69" fmla="*/ 4401762 w 5040000"/>
              <a:gd name="connsiteY69" fmla="*/ 2693265 h 5040000"/>
              <a:gd name="connsiteX70" fmla="*/ 4407867 w 5040000"/>
              <a:gd name="connsiteY70" fmla="*/ 2572357 h 5040000"/>
              <a:gd name="connsiteX71" fmla="*/ 4398574 w 5040000"/>
              <a:gd name="connsiteY71" fmla="*/ 2388317 h 5040000"/>
              <a:gd name="connsiteX72" fmla="*/ 831514 w 5040000"/>
              <a:gd name="connsiteY72" fmla="*/ 2294266 h 5040000"/>
              <a:gd name="connsiteX73" fmla="*/ 817160 w 5040000"/>
              <a:gd name="connsiteY73" fmla="*/ 2388317 h 5040000"/>
              <a:gd name="connsiteX74" fmla="*/ 807867 w 5040000"/>
              <a:gd name="connsiteY74" fmla="*/ 2572357 h 5040000"/>
              <a:gd name="connsiteX75" fmla="*/ 816415 w 5040000"/>
              <a:gd name="connsiteY75" fmla="*/ 2741636 h 5040000"/>
              <a:gd name="connsiteX76" fmla="*/ 0 w 5040000"/>
              <a:gd name="connsiteY76" fmla="*/ 2520000 h 5040000"/>
              <a:gd name="connsiteX77" fmla="*/ 948245 w 5040000"/>
              <a:gd name="connsiteY77" fmla="*/ 1874654 h 5040000"/>
              <a:gd name="connsiteX78" fmla="*/ 1149914 w 5040000"/>
              <a:gd name="connsiteY78" fmla="*/ 2077652 h 5040000"/>
              <a:gd name="connsiteX79" fmla="*/ 1144740 w 5040000"/>
              <a:gd name="connsiteY79" fmla="*/ 2091788 h 5040000"/>
              <a:gd name="connsiteX80" fmla="*/ 1112275 w 5040000"/>
              <a:gd name="connsiteY80" fmla="*/ 2218047 h 5040000"/>
              <a:gd name="connsiteX81" fmla="*/ 831514 w 5040000"/>
              <a:gd name="connsiteY81" fmla="*/ 2294266 h 5040000"/>
              <a:gd name="connsiteX82" fmla="*/ 844437 w 5040000"/>
              <a:gd name="connsiteY82" fmla="*/ 2209594 h 5040000"/>
              <a:gd name="connsiteX83" fmla="*/ 888792 w 5040000"/>
              <a:gd name="connsiteY83" fmla="*/ 2037092 h 5040000"/>
              <a:gd name="connsiteX84" fmla="*/ 4210332 w 5040000"/>
              <a:gd name="connsiteY84" fmla="*/ 1755296 h 5040000"/>
              <a:gd name="connsiteX85" fmla="*/ 4266414 w 5040000"/>
              <a:gd name="connsiteY85" fmla="*/ 1871716 h 5040000"/>
              <a:gd name="connsiteX86" fmla="*/ 4371298 w 5040000"/>
              <a:gd name="connsiteY86" fmla="*/ 2209594 h 5040000"/>
              <a:gd name="connsiteX87" fmla="*/ 4391816 w 5040000"/>
              <a:gd name="connsiteY87" fmla="*/ 2344035 h 5040000"/>
              <a:gd name="connsiteX88" fmla="*/ 3927725 w 5040000"/>
              <a:gd name="connsiteY88" fmla="*/ 2218047 h 5040000"/>
              <a:gd name="connsiteX89" fmla="*/ 3895261 w 5040000"/>
              <a:gd name="connsiteY89" fmla="*/ 2091788 h 5040000"/>
              <a:gd name="connsiteX90" fmla="*/ 3890087 w 5040000"/>
              <a:gd name="connsiteY90" fmla="*/ 2077652 h 5040000"/>
              <a:gd name="connsiteX91" fmla="*/ 4702384 w 5040000"/>
              <a:gd name="connsiteY91" fmla="*/ 1260000 h 5040000"/>
              <a:gd name="connsiteX92" fmla="*/ 4210332 w 5040000"/>
              <a:gd name="connsiteY92" fmla="*/ 1755296 h 5040000"/>
              <a:gd name="connsiteX93" fmla="*/ 4190617 w 5040000"/>
              <a:gd name="connsiteY93" fmla="*/ 1714370 h 5040000"/>
              <a:gd name="connsiteX94" fmla="*/ 4100456 w 5040000"/>
              <a:gd name="connsiteY94" fmla="*/ 1565960 h 5040000"/>
              <a:gd name="connsiteX95" fmla="*/ 4008810 w 5040000"/>
              <a:gd name="connsiteY95" fmla="*/ 1443403 h 5040000"/>
              <a:gd name="connsiteX96" fmla="*/ 337616 w 5040000"/>
              <a:gd name="connsiteY96" fmla="*/ 1260000 h 5040000"/>
              <a:gd name="connsiteX97" fmla="*/ 1177912 w 5040000"/>
              <a:gd name="connsiteY97" fmla="*/ 1482201 h 5040000"/>
              <a:gd name="connsiteX98" fmla="*/ 1115279 w 5040000"/>
              <a:gd name="connsiteY98" fmla="*/ 1565960 h 5040000"/>
              <a:gd name="connsiteX99" fmla="*/ 949320 w 5040000"/>
              <a:gd name="connsiteY99" fmla="*/ 1871716 h 5040000"/>
              <a:gd name="connsiteX100" fmla="*/ 948245 w 5040000"/>
              <a:gd name="connsiteY100" fmla="*/ 1874654 h 5040000"/>
              <a:gd name="connsiteX101" fmla="*/ 1480224 w 5040000"/>
              <a:gd name="connsiteY101" fmla="*/ 1170435 h 5040000"/>
              <a:gd name="connsiteX102" fmla="*/ 1555036 w 5040000"/>
              <a:gd name="connsiteY102" fmla="*/ 1453352 h 5040000"/>
              <a:gd name="connsiteX103" fmla="*/ 1501766 w 5040000"/>
              <a:gd name="connsiteY103" fmla="*/ 1501766 h 5040000"/>
              <a:gd name="connsiteX104" fmla="*/ 1453352 w 5040000"/>
              <a:gd name="connsiteY104" fmla="*/ 1555036 h 5040000"/>
              <a:gd name="connsiteX105" fmla="*/ 1177912 w 5040000"/>
              <a:gd name="connsiteY105" fmla="*/ 1482201 h 5040000"/>
              <a:gd name="connsiteX106" fmla="*/ 1218899 w 5040000"/>
              <a:gd name="connsiteY106" fmla="*/ 1427390 h 5040000"/>
              <a:gd name="connsiteX107" fmla="*/ 1462900 w 5040000"/>
              <a:gd name="connsiteY107" fmla="*/ 1183390 h 5040000"/>
              <a:gd name="connsiteX108" fmla="*/ 3587975 w 5040000"/>
              <a:gd name="connsiteY108" fmla="*/ 1063798 h 5040000"/>
              <a:gd name="connsiteX109" fmla="*/ 3614265 w 5040000"/>
              <a:gd name="connsiteY109" fmla="*/ 1079769 h 5040000"/>
              <a:gd name="connsiteX110" fmla="*/ 3996835 w 5040000"/>
              <a:gd name="connsiteY110" fmla="*/ 1427390 h 5040000"/>
              <a:gd name="connsiteX111" fmla="*/ 4008810 w 5040000"/>
              <a:gd name="connsiteY111" fmla="*/ 1443403 h 5040000"/>
              <a:gd name="connsiteX112" fmla="*/ 3586648 w 5040000"/>
              <a:gd name="connsiteY112" fmla="*/ 1555036 h 5040000"/>
              <a:gd name="connsiteX113" fmla="*/ 3538234 w 5040000"/>
              <a:gd name="connsiteY113" fmla="*/ 1501766 h 5040000"/>
              <a:gd name="connsiteX114" fmla="*/ 3484965 w 5040000"/>
              <a:gd name="connsiteY114" fmla="*/ 1453352 h 5040000"/>
              <a:gd name="connsiteX115" fmla="*/ 2302788 w 5040000"/>
              <a:gd name="connsiteY115" fmla="*/ 800123 h 5040000"/>
              <a:gd name="connsiteX116" fmla="*/ 2218047 w 5040000"/>
              <a:gd name="connsiteY116" fmla="*/ 1112275 h 5040000"/>
              <a:gd name="connsiteX117" fmla="*/ 2091788 w 5040000"/>
              <a:gd name="connsiteY117" fmla="*/ 1144740 h 5040000"/>
              <a:gd name="connsiteX118" fmla="*/ 2077652 w 5040000"/>
              <a:gd name="connsiteY118" fmla="*/ 1149914 h 5040000"/>
              <a:gd name="connsiteX119" fmla="*/ 1861947 w 5040000"/>
              <a:gd name="connsiteY119" fmla="*/ 935622 h 5040000"/>
              <a:gd name="connsiteX120" fmla="*/ 1907226 w 5040000"/>
              <a:gd name="connsiteY120" fmla="*/ 913810 h 5040000"/>
              <a:gd name="connsiteX121" fmla="*/ 2245104 w 5040000"/>
              <a:gd name="connsiteY121" fmla="*/ 808927 h 5040000"/>
              <a:gd name="connsiteX122" fmla="*/ 2731367 w 5040000"/>
              <a:gd name="connsiteY122" fmla="*/ 778593 h 5040000"/>
              <a:gd name="connsiteX123" fmla="*/ 2791907 w 5040000"/>
              <a:gd name="connsiteY123" fmla="*/ 781650 h 5040000"/>
              <a:gd name="connsiteX124" fmla="*/ 3143132 w 5040000"/>
              <a:gd name="connsiteY124" fmla="*/ 853282 h 5040000"/>
              <a:gd name="connsiteX125" fmla="*/ 3229220 w 5040000"/>
              <a:gd name="connsiteY125" fmla="*/ 884790 h 5040000"/>
              <a:gd name="connsiteX126" fmla="*/ 2962348 w 5040000"/>
              <a:gd name="connsiteY126" fmla="*/ 1149914 h 5040000"/>
              <a:gd name="connsiteX127" fmla="*/ 2948212 w 5040000"/>
              <a:gd name="connsiteY127" fmla="*/ 1144740 h 5040000"/>
              <a:gd name="connsiteX128" fmla="*/ 2821953 w 5040000"/>
              <a:gd name="connsiteY128" fmla="*/ 1112275 h 5040000"/>
              <a:gd name="connsiteX129" fmla="*/ 3780000 w 5040000"/>
              <a:gd name="connsiteY129" fmla="*/ 337616 h 5040000"/>
              <a:gd name="connsiteX130" fmla="*/ 3587975 w 5040000"/>
              <a:gd name="connsiteY130" fmla="*/ 1063798 h 5040000"/>
              <a:gd name="connsiteX131" fmla="*/ 3465854 w 5040000"/>
              <a:gd name="connsiteY131" fmla="*/ 989607 h 5040000"/>
              <a:gd name="connsiteX132" fmla="*/ 3308508 w 5040000"/>
              <a:gd name="connsiteY132" fmla="*/ 913810 h 5040000"/>
              <a:gd name="connsiteX133" fmla="*/ 3229220 w 5040000"/>
              <a:gd name="connsiteY133" fmla="*/ 884790 h 5040000"/>
              <a:gd name="connsiteX134" fmla="*/ 1260000 w 5040000"/>
              <a:gd name="connsiteY134" fmla="*/ 337616 h 5040000"/>
              <a:gd name="connsiteX135" fmla="*/ 1861947 w 5040000"/>
              <a:gd name="connsiteY135" fmla="*/ 935622 h 5040000"/>
              <a:gd name="connsiteX136" fmla="*/ 1749880 w 5040000"/>
              <a:gd name="connsiteY136" fmla="*/ 989607 h 5040000"/>
              <a:gd name="connsiteX137" fmla="*/ 1601470 w 5040000"/>
              <a:gd name="connsiteY137" fmla="*/ 1079769 h 5040000"/>
              <a:gd name="connsiteX138" fmla="*/ 1480224 w 5040000"/>
              <a:gd name="connsiteY138" fmla="*/ 1170435 h 5040000"/>
              <a:gd name="connsiteX139" fmla="*/ 2520000 w 5040000"/>
              <a:gd name="connsiteY139" fmla="*/ 0 h 5040000"/>
              <a:gd name="connsiteX140" fmla="*/ 2731367 w 5040000"/>
              <a:gd name="connsiteY140" fmla="*/ 778593 h 5040000"/>
              <a:gd name="connsiteX141" fmla="*/ 2607867 w 5040000"/>
              <a:gd name="connsiteY141" fmla="*/ 772357 h 5040000"/>
              <a:gd name="connsiteX142" fmla="*/ 2423828 w 5040000"/>
              <a:gd name="connsiteY142" fmla="*/ 781650 h 5040000"/>
              <a:gd name="connsiteX143" fmla="*/ 2302788 w 5040000"/>
              <a:gd name="connsiteY143" fmla="*/ 800123 h 50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040000" h="5040000">
                <a:moveTo>
                  <a:pt x="2332444" y="4349117"/>
                </a:moveTo>
                <a:lnTo>
                  <a:pt x="2423828" y="4363064"/>
                </a:lnTo>
                <a:cubicBezTo>
                  <a:pt x="2484338" y="4369209"/>
                  <a:pt x="2545735" y="4372357"/>
                  <a:pt x="2607867" y="4372357"/>
                </a:cubicBezTo>
                <a:lnTo>
                  <a:pt x="2702545" y="4367576"/>
                </a:lnTo>
                <a:lnTo>
                  <a:pt x="2520000" y="5040000"/>
                </a:lnTo>
                <a:close/>
                <a:moveTo>
                  <a:pt x="3611833" y="4066423"/>
                </a:moveTo>
                <a:lnTo>
                  <a:pt x="3780000" y="4702384"/>
                </a:lnTo>
                <a:lnTo>
                  <a:pt x="3306246" y="4231733"/>
                </a:lnTo>
                <a:lnTo>
                  <a:pt x="3308508" y="4230904"/>
                </a:lnTo>
                <a:cubicBezTo>
                  <a:pt x="3362346" y="4208133"/>
                  <a:pt x="3414845" y="4182817"/>
                  <a:pt x="3465854" y="4155107"/>
                </a:cubicBezTo>
                <a:close/>
                <a:moveTo>
                  <a:pt x="1457305" y="3956240"/>
                </a:moveTo>
                <a:lnTo>
                  <a:pt x="1462900" y="3961325"/>
                </a:lnTo>
                <a:cubicBezTo>
                  <a:pt x="1551799" y="4034691"/>
                  <a:pt x="1647861" y="4099687"/>
                  <a:pt x="1749880" y="4155107"/>
                </a:cubicBezTo>
                <a:lnTo>
                  <a:pt x="1790964" y="4174898"/>
                </a:lnTo>
                <a:lnTo>
                  <a:pt x="1260000" y="4702384"/>
                </a:lnTo>
                <a:close/>
                <a:moveTo>
                  <a:pt x="2962348" y="3890087"/>
                </a:moveTo>
                <a:lnTo>
                  <a:pt x="3306246" y="4231733"/>
                </a:lnTo>
                <a:lnTo>
                  <a:pt x="3143132" y="4291433"/>
                </a:lnTo>
                <a:cubicBezTo>
                  <a:pt x="3030405" y="4326494"/>
                  <a:pt x="2912928" y="4350774"/>
                  <a:pt x="2791907" y="4363064"/>
                </a:cubicBezTo>
                <a:lnTo>
                  <a:pt x="2702545" y="4367576"/>
                </a:lnTo>
                <a:lnTo>
                  <a:pt x="2821953" y="3927725"/>
                </a:lnTo>
                <a:lnTo>
                  <a:pt x="2948212" y="3895261"/>
                </a:lnTo>
                <a:close/>
                <a:moveTo>
                  <a:pt x="2077652" y="3890087"/>
                </a:moveTo>
                <a:lnTo>
                  <a:pt x="2091788" y="3895261"/>
                </a:lnTo>
                <a:lnTo>
                  <a:pt x="2218047" y="3927725"/>
                </a:lnTo>
                <a:lnTo>
                  <a:pt x="2332444" y="4349117"/>
                </a:lnTo>
                <a:lnTo>
                  <a:pt x="2245104" y="4335788"/>
                </a:lnTo>
                <a:cubicBezTo>
                  <a:pt x="2127929" y="4311810"/>
                  <a:pt x="2014900" y="4276447"/>
                  <a:pt x="1907226" y="4230904"/>
                </a:cubicBezTo>
                <a:lnTo>
                  <a:pt x="1790964" y="4174898"/>
                </a:lnTo>
                <a:close/>
                <a:moveTo>
                  <a:pt x="3586648" y="3484965"/>
                </a:moveTo>
                <a:lnTo>
                  <a:pt x="4074185" y="3613885"/>
                </a:lnTo>
                <a:lnTo>
                  <a:pt x="3996835" y="3717325"/>
                </a:lnTo>
                <a:cubicBezTo>
                  <a:pt x="3886786" y="3850673"/>
                  <a:pt x="3757905" y="3967904"/>
                  <a:pt x="3614265" y="4064946"/>
                </a:cubicBezTo>
                <a:lnTo>
                  <a:pt x="3611833" y="4066423"/>
                </a:lnTo>
                <a:lnTo>
                  <a:pt x="3484965" y="3586648"/>
                </a:lnTo>
                <a:lnTo>
                  <a:pt x="3538234" y="3538234"/>
                </a:lnTo>
                <a:close/>
                <a:moveTo>
                  <a:pt x="1453352" y="3484965"/>
                </a:moveTo>
                <a:lnTo>
                  <a:pt x="1501766" y="3538234"/>
                </a:lnTo>
                <a:lnTo>
                  <a:pt x="1555036" y="3586648"/>
                </a:lnTo>
                <a:lnTo>
                  <a:pt x="1457305" y="3956240"/>
                </a:lnTo>
                <a:lnTo>
                  <a:pt x="1335075" y="3845150"/>
                </a:lnTo>
                <a:cubicBezTo>
                  <a:pt x="1253641" y="3763716"/>
                  <a:pt x="1179973" y="3674515"/>
                  <a:pt x="1115279" y="3578755"/>
                </a:cubicBezTo>
                <a:lnTo>
                  <a:pt x="1112980" y="3574970"/>
                </a:lnTo>
                <a:close/>
                <a:moveTo>
                  <a:pt x="4244303" y="3318899"/>
                </a:moveTo>
                <a:lnTo>
                  <a:pt x="4702384" y="3780000"/>
                </a:lnTo>
                <a:lnTo>
                  <a:pt x="4074185" y="3613885"/>
                </a:lnTo>
                <a:lnTo>
                  <a:pt x="4100456" y="3578755"/>
                </a:lnTo>
                <a:cubicBezTo>
                  <a:pt x="4132803" y="3530874"/>
                  <a:pt x="4162907" y="3481354"/>
                  <a:pt x="4190617" y="3430344"/>
                </a:cubicBezTo>
                <a:close/>
                <a:moveTo>
                  <a:pt x="920237" y="3193539"/>
                </a:moveTo>
                <a:lnTo>
                  <a:pt x="949320" y="3272999"/>
                </a:lnTo>
                <a:cubicBezTo>
                  <a:pt x="972091" y="3326836"/>
                  <a:pt x="997407" y="3379335"/>
                  <a:pt x="1025117" y="3430344"/>
                </a:cubicBezTo>
                <a:lnTo>
                  <a:pt x="1112980" y="3574970"/>
                </a:lnTo>
                <a:lnTo>
                  <a:pt x="337616" y="3780000"/>
                </a:lnTo>
                <a:close/>
                <a:moveTo>
                  <a:pt x="816415" y="2741636"/>
                </a:moveTo>
                <a:lnTo>
                  <a:pt x="1112275" y="2821954"/>
                </a:lnTo>
                <a:lnTo>
                  <a:pt x="1144740" y="2948212"/>
                </a:lnTo>
                <a:lnTo>
                  <a:pt x="1149914" y="2962348"/>
                </a:lnTo>
                <a:lnTo>
                  <a:pt x="920237" y="3193539"/>
                </a:lnTo>
                <a:lnTo>
                  <a:pt x="888792" y="3107622"/>
                </a:lnTo>
                <a:cubicBezTo>
                  <a:pt x="853730" y="2994896"/>
                  <a:pt x="829451" y="2877418"/>
                  <a:pt x="817160" y="2756397"/>
                </a:cubicBezTo>
                <a:close/>
                <a:moveTo>
                  <a:pt x="4401762" y="2693265"/>
                </a:moveTo>
                <a:lnTo>
                  <a:pt x="4398574" y="2756397"/>
                </a:lnTo>
                <a:cubicBezTo>
                  <a:pt x="4380138" y="2937929"/>
                  <a:pt x="4334728" y="3111487"/>
                  <a:pt x="4266414" y="3272999"/>
                </a:cubicBezTo>
                <a:lnTo>
                  <a:pt x="4244303" y="3318899"/>
                </a:lnTo>
                <a:lnTo>
                  <a:pt x="3890087" y="2962348"/>
                </a:lnTo>
                <a:lnTo>
                  <a:pt x="3895261" y="2948212"/>
                </a:lnTo>
                <a:lnTo>
                  <a:pt x="3927725" y="2821954"/>
                </a:lnTo>
                <a:close/>
                <a:moveTo>
                  <a:pt x="4391816" y="2344035"/>
                </a:moveTo>
                <a:lnTo>
                  <a:pt x="5040000" y="2520000"/>
                </a:lnTo>
                <a:lnTo>
                  <a:pt x="4401762" y="2693265"/>
                </a:lnTo>
                <a:lnTo>
                  <a:pt x="4407867" y="2572357"/>
                </a:lnTo>
                <a:cubicBezTo>
                  <a:pt x="4407867" y="2510225"/>
                  <a:pt x="4404719" y="2448828"/>
                  <a:pt x="4398574" y="2388317"/>
                </a:cubicBezTo>
                <a:close/>
                <a:moveTo>
                  <a:pt x="831514" y="2294266"/>
                </a:moveTo>
                <a:lnTo>
                  <a:pt x="817160" y="2388317"/>
                </a:lnTo>
                <a:cubicBezTo>
                  <a:pt x="811015" y="2448828"/>
                  <a:pt x="807867" y="2510225"/>
                  <a:pt x="807867" y="2572357"/>
                </a:cubicBezTo>
                <a:lnTo>
                  <a:pt x="816415" y="2741636"/>
                </a:lnTo>
                <a:lnTo>
                  <a:pt x="0" y="2520000"/>
                </a:lnTo>
                <a:close/>
                <a:moveTo>
                  <a:pt x="948245" y="1874654"/>
                </a:moveTo>
                <a:lnTo>
                  <a:pt x="1149914" y="2077652"/>
                </a:lnTo>
                <a:lnTo>
                  <a:pt x="1144740" y="2091788"/>
                </a:lnTo>
                <a:lnTo>
                  <a:pt x="1112275" y="2218047"/>
                </a:lnTo>
                <a:lnTo>
                  <a:pt x="831514" y="2294266"/>
                </a:lnTo>
                <a:lnTo>
                  <a:pt x="844437" y="2209594"/>
                </a:lnTo>
                <a:cubicBezTo>
                  <a:pt x="856426" y="2151006"/>
                  <a:pt x="871261" y="2093455"/>
                  <a:pt x="888792" y="2037092"/>
                </a:cubicBezTo>
                <a:close/>
                <a:moveTo>
                  <a:pt x="4210332" y="1755296"/>
                </a:moveTo>
                <a:lnTo>
                  <a:pt x="4266414" y="1871716"/>
                </a:lnTo>
                <a:cubicBezTo>
                  <a:pt x="4311957" y="1979390"/>
                  <a:pt x="4347320" y="2092419"/>
                  <a:pt x="4371298" y="2209594"/>
                </a:cubicBezTo>
                <a:lnTo>
                  <a:pt x="4391816" y="2344035"/>
                </a:lnTo>
                <a:lnTo>
                  <a:pt x="3927725" y="2218047"/>
                </a:lnTo>
                <a:lnTo>
                  <a:pt x="3895261" y="2091788"/>
                </a:lnTo>
                <a:lnTo>
                  <a:pt x="3890087" y="2077652"/>
                </a:lnTo>
                <a:close/>
                <a:moveTo>
                  <a:pt x="4702384" y="1260000"/>
                </a:moveTo>
                <a:lnTo>
                  <a:pt x="4210332" y="1755296"/>
                </a:lnTo>
                <a:lnTo>
                  <a:pt x="4190617" y="1714370"/>
                </a:lnTo>
                <a:cubicBezTo>
                  <a:pt x="4162907" y="1663361"/>
                  <a:pt x="4132803" y="1613840"/>
                  <a:pt x="4100456" y="1565960"/>
                </a:cubicBezTo>
                <a:lnTo>
                  <a:pt x="4008810" y="1443403"/>
                </a:lnTo>
                <a:close/>
                <a:moveTo>
                  <a:pt x="337616" y="1260000"/>
                </a:moveTo>
                <a:lnTo>
                  <a:pt x="1177912" y="1482201"/>
                </a:lnTo>
                <a:lnTo>
                  <a:pt x="1115279" y="1565960"/>
                </a:lnTo>
                <a:cubicBezTo>
                  <a:pt x="1050584" y="1661720"/>
                  <a:pt x="994862" y="1764041"/>
                  <a:pt x="949320" y="1871716"/>
                </a:cubicBezTo>
                <a:lnTo>
                  <a:pt x="948245" y="1874654"/>
                </a:lnTo>
                <a:close/>
                <a:moveTo>
                  <a:pt x="1480224" y="1170435"/>
                </a:moveTo>
                <a:lnTo>
                  <a:pt x="1555036" y="1453352"/>
                </a:lnTo>
                <a:lnTo>
                  <a:pt x="1501766" y="1501766"/>
                </a:lnTo>
                <a:lnTo>
                  <a:pt x="1453352" y="1555036"/>
                </a:lnTo>
                <a:lnTo>
                  <a:pt x="1177912" y="1482201"/>
                </a:lnTo>
                <a:lnTo>
                  <a:pt x="1218899" y="1427390"/>
                </a:lnTo>
                <a:cubicBezTo>
                  <a:pt x="1292265" y="1338491"/>
                  <a:pt x="1374001" y="1256755"/>
                  <a:pt x="1462900" y="1183390"/>
                </a:cubicBezTo>
                <a:close/>
                <a:moveTo>
                  <a:pt x="3587975" y="1063798"/>
                </a:moveTo>
                <a:lnTo>
                  <a:pt x="3614265" y="1079769"/>
                </a:lnTo>
                <a:cubicBezTo>
                  <a:pt x="3757905" y="1176811"/>
                  <a:pt x="3886786" y="1294042"/>
                  <a:pt x="3996835" y="1427390"/>
                </a:cubicBezTo>
                <a:lnTo>
                  <a:pt x="4008810" y="1443403"/>
                </a:lnTo>
                <a:lnTo>
                  <a:pt x="3586648" y="1555036"/>
                </a:lnTo>
                <a:lnTo>
                  <a:pt x="3538234" y="1501766"/>
                </a:lnTo>
                <a:lnTo>
                  <a:pt x="3484965" y="1453352"/>
                </a:lnTo>
                <a:close/>
                <a:moveTo>
                  <a:pt x="2302788" y="800123"/>
                </a:moveTo>
                <a:lnTo>
                  <a:pt x="2218047" y="1112275"/>
                </a:lnTo>
                <a:lnTo>
                  <a:pt x="2091788" y="1144740"/>
                </a:lnTo>
                <a:lnTo>
                  <a:pt x="2077652" y="1149914"/>
                </a:lnTo>
                <a:lnTo>
                  <a:pt x="1861947" y="935622"/>
                </a:lnTo>
                <a:lnTo>
                  <a:pt x="1907226" y="913810"/>
                </a:lnTo>
                <a:cubicBezTo>
                  <a:pt x="2014900" y="868268"/>
                  <a:pt x="2127929" y="832904"/>
                  <a:pt x="2245104" y="808927"/>
                </a:cubicBezTo>
                <a:close/>
                <a:moveTo>
                  <a:pt x="2731367" y="778593"/>
                </a:moveTo>
                <a:lnTo>
                  <a:pt x="2791907" y="781650"/>
                </a:lnTo>
                <a:cubicBezTo>
                  <a:pt x="2912928" y="793941"/>
                  <a:pt x="3030405" y="818220"/>
                  <a:pt x="3143132" y="853282"/>
                </a:cubicBezTo>
                <a:lnTo>
                  <a:pt x="3229220" y="884790"/>
                </a:lnTo>
                <a:lnTo>
                  <a:pt x="2962348" y="1149914"/>
                </a:lnTo>
                <a:lnTo>
                  <a:pt x="2948212" y="1144740"/>
                </a:lnTo>
                <a:lnTo>
                  <a:pt x="2821953" y="1112275"/>
                </a:lnTo>
                <a:close/>
                <a:moveTo>
                  <a:pt x="3780000" y="337616"/>
                </a:moveTo>
                <a:lnTo>
                  <a:pt x="3587975" y="1063798"/>
                </a:lnTo>
                <a:lnTo>
                  <a:pt x="3465854" y="989607"/>
                </a:lnTo>
                <a:cubicBezTo>
                  <a:pt x="3414845" y="961897"/>
                  <a:pt x="3362346" y="936581"/>
                  <a:pt x="3308508" y="913810"/>
                </a:cubicBezTo>
                <a:lnTo>
                  <a:pt x="3229220" y="884790"/>
                </a:lnTo>
                <a:close/>
                <a:moveTo>
                  <a:pt x="1260000" y="337616"/>
                </a:moveTo>
                <a:lnTo>
                  <a:pt x="1861947" y="935622"/>
                </a:lnTo>
                <a:lnTo>
                  <a:pt x="1749880" y="989607"/>
                </a:lnTo>
                <a:cubicBezTo>
                  <a:pt x="1698871" y="1017317"/>
                  <a:pt x="1649350" y="1047422"/>
                  <a:pt x="1601470" y="1079769"/>
                </a:cubicBezTo>
                <a:lnTo>
                  <a:pt x="1480224" y="1170435"/>
                </a:lnTo>
                <a:close/>
                <a:moveTo>
                  <a:pt x="2520000" y="0"/>
                </a:moveTo>
                <a:lnTo>
                  <a:pt x="2731367" y="778593"/>
                </a:lnTo>
                <a:lnTo>
                  <a:pt x="2607867" y="772357"/>
                </a:lnTo>
                <a:cubicBezTo>
                  <a:pt x="2545735" y="772357"/>
                  <a:pt x="2484338" y="775505"/>
                  <a:pt x="2423828" y="781650"/>
                </a:cubicBezTo>
                <a:lnTo>
                  <a:pt x="2302788" y="800123"/>
                </a:lnTo>
                <a:close/>
              </a:path>
            </a:pathLst>
          </a:custGeom>
          <a:gradFill>
            <a:gsLst>
              <a:gs pos="0">
                <a:schemeClr val="tx1"/>
              </a:gs>
              <a:gs pos="100000">
                <a:srgbClr val="7030A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Graphic 17" descr="List with solid fill">
            <a:extLst>
              <a:ext uri="{FF2B5EF4-FFF2-40B4-BE49-F238E27FC236}">
                <a16:creationId xmlns:a16="http://schemas.microsoft.com/office/drawing/2014/main" id="{F34EDE53-9F0B-42B8-B834-1BE0FBB0A8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7497" y="1700422"/>
            <a:ext cx="914400" cy="914400"/>
          </a:xfrm>
          <a:prstGeom prst="rect">
            <a:avLst/>
          </a:prstGeom>
        </p:spPr>
      </p:pic>
      <p:pic>
        <p:nvPicPr>
          <p:cNvPr id="19" name="Graphic 18" descr="Chevron arrows with solid fill">
            <a:extLst>
              <a:ext uri="{FF2B5EF4-FFF2-40B4-BE49-F238E27FC236}">
                <a16:creationId xmlns:a16="http://schemas.microsoft.com/office/drawing/2014/main" id="{8EAAC067-04B5-476B-B270-30326A88B8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03799" y="4105923"/>
            <a:ext cx="914400" cy="914400"/>
          </a:xfrm>
          <a:prstGeom prst="rect">
            <a:avLst/>
          </a:prstGeom>
        </p:spPr>
      </p:pic>
      <p:pic>
        <p:nvPicPr>
          <p:cNvPr id="20" name="Graphic 19" descr="Gauge with solid fill">
            <a:extLst>
              <a:ext uri="{FF2B5EF4-FFF2-40B4-BE49-F238E27FC236}">
                <a16:creationId xmlns:a16="http://schemas.microsoft.com/office/drawing/2014/main" id="{20B754B9-D5CF-4F54-8197-C9BAE1A03A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20242" y="1647895"/>
            <a:ext cx="914400" cy="914400"/>
          </a:xfrm>
          <a:prstGeom prst="rect">
            <a:avLst/>
          </a:prstGeom>
        </p:spPr>
      </p:pic>
      <p:pic>
        <p:nvPicPr>
          <p:cNvPr id="21" name="Graphic 24">
            <a:extLst>
              <a:ext uri="{FF2B5EF4-FFF2-40B4-BE49-F238E27FC236}">
                <a16:creationId xmlns:a16="http://schemas.microsoft.com/office/drawing/2014/main" id="{09F2B1A8-3EB4-4EE7-9FE8-74B3980FE146}"/>
              </a:ext>
            </a:extLst>
          </p:cNvPr>
          <p:cNvPicPr>
            <a:picLocks noChangeAspect="1"/>
          </p:cNvPicPr>
          <p:nvPr/>
        </p:nvPicPr>
        <p:blipFill>
          <a:blip r:embed="rId9">
            <a:extLst>
              <a:ext uri="{BEBA8EAE-BF5A-486C-A8C5-ECC9F3942E4B}">
                <a14:imgProps xmlns:a14="http://schemas.microsoft.com/office/drawing/2010/main">
                  <a14:imgLayer r:embed="rId10">
                    <a14:imgEffect>
                      <a14:artisticMarker/>
                    </a14:imgEffect>
                  </a14:imgLayer>
                </a14:imgProps>
              </a:ext>
              <a:ext uri="{28A0092B-C50C-407E-A947-70E740481C1C}">
                <a14:useLocalDpi xmlns:a14="http://schemas.microsoft.com/office/drawing/2010/main" val="0"/>
              </a:ext>
            </a:extLst>
          </a:blip>
          <a:stretch>
            <a:fillRect/>
          </a:stretch>
        </p:blipFill>
        <p:spPr>
          <a:xfrm>
            <a:off x="7645680" y="4143527"/>
            <a:ext cx="914400" cy="914400"/>
          </a:xfrm>
          <a:prstGeom prst="rect">
            <a:avLst/>
          </a:prstGeom>
          <a:solidFill>
            <a:schemeClr val="bg1"/>
          </a:solidFill>
        </p:spPr>
      </p:pic>
      <p:sp>
        <p:nvSpPr>
          <p:cNvPr id="33" name="TextBox 32">
            <a:extLst>
              <a:ext uri="{FF2B5EF4-FFF2-40B4-BE49-F238E27FC236}">
                <a16:creationId xmlns:a16="http://schemas.microsoft.com/office/drawing/2014/main" id="{A9B1526F-39C2-485B-AEA3-EDBFC3AB1C3E}"/>
              </a:ext>
            </a:extLst>
          </p:cNvPr>
          <p:cNvSpPr txBox="1"/>
          <p:nvPr/>
        </p:nvSpPr>
        <p:spPr>
          <a:xfrm>
            <a:off x="805355" y="153889"/>
            <a:ext cx="1740309" cy="830997"/>
          </a:xfrm>
          <a:prstGeom prst="rect">
            <a:avLst/>
          </a:prstGeom>
          <a:noFill/>
        </p:spPr>
        <p:txBody>
          <a:bodyPr wrap="square" rtlCol="0">
            <a:spAutoFit/>
          </a:bodyPr>
          <a:lstStyle/>
          <a:p>
            <a:pPr algn="ctr"/>
            <a:r>
              <a:rPr lang="en-US" sz="2400" dirty="0">
                <a:latin typeface="Cooper Black" panose="0208090404030B020404" pitchFamily="18" charset="0"/>
              </a:rPr>
              <a:t>Project</a:t>
            </a:r>
          </a:p>
          <a:p>
            <a:pPr algn="ctr"/>
            <a:r>
              <a:rPr lang="en-US" sz="2400" dirty="0">
                <a:latin typeface="Cooper Black" panose="0208090404030B020404" pitchFamily="18" charset="0"/>
              </a:rPr>
              <a:t>Summary</a:t>
            </a:r>
          </a:p>
        </p:txBody>
      </p:sp>
      <p:sp>
        <p:nvSpPr>
          <p:cNvPr id="34" name="TextBox 33">
            <a:extLst>
              <a:ext uri="{FF2B5EF4-FFF2-40B4-BE49-F238E27FC236}">
                <a16:creationId xmlns:a16="http://schemas.microsoft.com/office/drawing/2014/main" id="{E7EC1DC3-F57A-486A-9E9F-57B234127345}"/>
              </a:ext>
            </a:extLst>
          </p:cNvPr>
          <p:cNvSpPr txBox="1"/>
          <p:nvPr/>
        </p:nvSpPr>
        <p:spPr>
          <a:xfrm>
            <a:off x="2462840" y="5776404"/>
            <a:ext cx="2525028" cy="400110"/>
          </a:xfrm>
          <a:prstGeom prst="rect">
            <a:avLst/>
          </a:prstGeom>
          <a:noFill/>
        </p:spPr>
        <p:txBody>
          <a:bodyPr wrap="square" rtlCol="0">
            <a:spAutoFit/>
          </a:bodyPr>
          <a:lstStyle/>
          <a:p>
            <a:r>
              <a:rPr lang="en-US" sz="2000" dirty="0">
                <a:latin typeface="Cooper Black" panose="0208090404030B020404" pitchFamily="18" charset="0"/>
              </a:rPr>
              <a:t>Charts &amp; Insights</a:t>
            </a:r>
          </a:p>
        </p:txBody>
      </p:sp>
      <p:sp>
        <p:nvSpPr>
          <p:cNvPr id="36" name="TextBox 35">
            <a:extLst>
              <a:ext uri="{FF2B5EF4-FFF2-40B4-BE49-F238E27FC236}">
                <a16:creationId xmlns:a16="http://schemas.microsoft.com/office/drawing/2014/main" id="{5B06D107-6E39-4925-A0E5-676EA40733FD}"/>
              </a:ext>
            </a:extLst>
          </p:cNvPr>
          <p:cNvSpPr txBox="1"/>
          <p:nvPr/>
        </p:nvSpPr>
        <p:spPr>
          <a:xfrm>
            <a:off x="4872982" y="201114"/>
            <a:ext cx="2153265" cy="400110"/>
          </a:xfrm>
          <a:prstGeom prst="rect">
            <a:avLst/>
          </a:prstGeom>
          <a:noFill/>
        </p:spPr>
        <p:txBody>
          <a:bodyPr wrap="square" rtlCol="0">
            <a:spAutoFit/>
          </a:bodyPr>
          <a:lstStyle/>
          <a:p>
            <a:pPr algn="ctr"/>
            <a:r>
              <a:rPr lang="en-US" sz="2000" dirty="0">
                <a:latin typeface="Cooper Black" panose="0208090404030B020404" pitchFamily="18" charset="0"/>
              </a:rPr>
              <a:t>Data Model</a:t>
            </a:r>
          </a:p>
        </p:txBody>
      </p:sp>
      <p:sp>
        <p:nvSpPr>
          <p:cNvPr id="37" name="TextBox 36">
            <a:extLst>
              <a:ext uri="{FF2B5EF4-FFF2-40B4-BE49-F238E27FC236}">
                <a16:creationId xmlns:a16="http://schemas.microsoft.com/office/drawing/2014/main" id="{74F4AD1B-5492-4749-9641-94222C2037CD}"/>
              </a:ext>
            </a:extLst>
          </p:cNvPr>
          <p:cNvSpPr txBox="1"/>
          <p:nvPr/>
        </p:nvSpPr>
        <p:spPr>
          <a:xfrm>
            <a:off x="7026247" y="5776404"/>
            <a:ext cx="2153265" cy="400110"/>
          </a:xfrm>
          <a:prstGeom prst="rect">
            <a:avLst/>
          </a:prstGeom>
          <a:noFill/>
        </p:spPr>
        <p:txBody>
          <a:bodyPr wrap="square" rtlCol="0">
            <a:spAutoFit/>
          </a:bodyPr>
          <a:lstStyle/>
          <a:p>
            <a:pPr algn="ctr"/>
            <a:r>
              <a:rPr lang="en-US" sz="2000" dirty="0">
                <a:latin typeface="Cooper Black" panose="0208090404030B020404" pitchFamily="18" charset="0"/>
              </a:rPr>
              <a:t>Dashboard</a:t>
            </a:r>
          </a:p>
        </p:txBody>
      </p:sp>
    </p:spTree>
    <p:extLst>
      <p:ext uri="{BB962C8B-B14F-4D97-AF65-F5344CB8AC3E}">
        <p14:creationId xmlns:p14="http://schemas.microsoft.com/office/powerpoint/2010/main" val="1734424409"/>
      </p:ext>
    </p:extLst>
  </p:cSld>
  <p:clrMapOvr>
    <a:masterClrMapping/>
  </p:clrMapOvr>
  <mc:AlternateContent xmlns:mc="http://schemas.openxmlformats.org/markup-compatibility/2006" xmlns:p14="http://schemas.microsoft.com/office/powerpoint/2010/main">
    <mc:Choice Requires="p14">
      <p:transition spd="slow" p14:dur="5250">
        <p:push dir="u"/>
        <p:sndAc>
          <p:stSnd>
            <p:snd r:embed="rId2" name="camera.wav"/>
          </p:stSnd>
        </p:sndAc>
      </p:transition>
    </mc:Choice>
    <mc:Fallback xmlns="">
      <p:transition spd="slow">
        <p:push dir="u"/>
        <p:sndAc>
          <p:stSnd>
            <p:snd r:embed="rId14" name="camera.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afterEffect">
                                  <p:stCondLst>
                                    <p:cond delay="0"/>
                                  </p:stCondLst>
                                  <p:childTnLst>
                                    <p:animRot by="21600000">
                                      <p:cBhvr>
                                        <p:cTn id="6" dur="3000" fill="hold"/>
                                        <p:tgtEl>
                                          <p:spTgt spid="11"/>
                                        </p:tgtEl>
                                        <p:attrNameLst>
                                          <p:attrName>r</p:attrName>
                                        </p:attrNameLst>
                                      </p:cBhvr>
                                    </p:animRot>
                                  </p:childTnLst>
                                </p:cTn>
                              </p:par>
                            </p:childTnLst>
                          </p:cTn>
                        </p:par>
                        <p:par>
                          <p:cTn id="7" fill="hold">
                            <p:stCondLst>
                              <p:cond delay="3000"/>
                            </p:stCondLst>
                            <p:childTnLst>
                              <p:par>
                                <p:cTn id="8" presetID="42" presetClass="entr" presetSubtype="0"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000"/>
                                        <p:tgtEl>
                                          <p:spTgt spid="18"/>
                                        </p:tgtEl>
                                      </p:cBhvr>
                                    </p:animEffect>
                                    <p:anim calcmode="lin" valueType="num">
                                      <p:cBhvr>
                                        <p:cTn id="11" dur="1000" fill="hold"/>
                                        <p:tgtEl>
                                          <p:spTgt spid="18"/>
                                        </p:tgtEl>
                                        <p:attrNameLst>
                                          <p:attrName>ppt_x</p:attrName>
                                        </p:attrNameLst>
                                      </p:cBhvr>
                                      <p:tavLst>
                                        <p:tav tm="0">
                                          <p:val>
                                            <p:strVal val="#ppt_x"/>
                                          </p:val>
                                        </p:tav>
                                        <p:tav tm="100000">
                                          <p:val>
                                            <p:strVal val="#ppt_x"/>
                                          </p:val>
                                        </p:tav>
                                      </p:tavLst>
                                    </p:anim>
                                    <p:anim calcmode="lin" valueType="num">
                                      <p:cBhvr>
                                        <p:cTn id="12" dur="1000" fill="hold"/>
                                        <p:tgtEl>
                                          <p:spTgt spid="18"/>
                                        </p:tgtEl>
                                        <p:attrNameLst>
                                          <p:attrName>ppt_y</p:attrName>
                                        </p:attrNameLst>
                                      </p:cBhvr>
                                      <p:tavLst>
                                        <p:tav tm="0">
                                          <p:val>
                                            <p:strVal val="#ppt_y+.1"/>
                                          </p:val>
                                        </p:tav>
                                        <p:tav tm="100000">
                                          <p:val>
                                            <p:strVal val="#ppt_y"/>
                                          </p:val>
                                        </p:tav>
                                      </p:tavLst>
                                    </p:anim>
                                  </p:childTnLst>
                                </p:cTn>
                              </p:par>
                            </p:childTnLst>
                          </p:cTn>
                        </p:par>
                        <p:par>
                          <p:cTn id="13" fill="hold">
                            <p:stCondLst>
                              <p:cond delay="4000"/>
                            </p:stCondLst>
                            <p:childTnLst>
                              <p:par>
                                <p:cTn id="14" presetID="47"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childTnLst>
                          </p:cTn>
                        </p:par>
                        <p:par>
                          <p:cTn id="19" fill="hold">
                            <p:stCondLst>
                              <p:cond delay="5000"/>
                            </p:stCondLst>
                            <p:childTnLst>
                              <p:par>
                                <p:cTn id="20" presetID="8" presetClass="emph" presetSubtype="0" repeatCount="indefinite" fill="hold" grpId="0" nodeType="afterEffect">
                                  <p:stCondLst>
                                    <p:cond delay="0"/>
                                  </p:stCondLst>
                                  <p:childTnLst>
                                    <p:animRot by="-21600000">
                                      <p:cBhvr>
                                        <p:cTn id="21" dur="3000" fill="hold"/>
                                        <p:tgtEl>
                                          <p:spTgt spid="12"/>
                                        </p:tgtEl>
                                        <p:attrNameLst>
                                          <p:attrName>r</p:attrName>
                                        </p:attrNameLst>
                                      </p:cBhvr>
                                    </p:animRot>
                                  </p:childTnLst>
                                </p:cTn>
                              </p:par>
                            </p:childTnLst>
                          </p:cTn>
                        </p:par>
                        <p:par>
                          <p:cTn id="22" fill="hold">
                            <p:stCondLst>
                              <p:cond delay="8000"/>
                            </p:stCondLst>
                            <p:childTnLst>
                              <p:par>
                                <p:cTn id="23" presetID="2" presetClass="entr" presetSubtype="4"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1000" fill="hold"/>
                                        <p:tgtEl>
                                          <p:spTgt spid="19"/>
                                        </p:tgtEl>
                                        <p:attrNameLst>
                                          <p:attrName>ppt_x</p:attrName>
                                        </p:attrNameLst>
                                      </p:cBhvr>
                                      <p:tavLst>
                                        <p:tav tm="0">
                                          <p:val>
                                            <p:strVal val="#ppt_x"/>
                                          </p:val>
                                        </p:tav>
                                        <p:tav tm="100000">
                                          <p:val>
                                            <p:strVal val="#ppt_x"/>
                                          </p:val>
                                        </p:tav>
                                      </p:tavLst>
                                    </p:anim>
                                    <p:anim calcmode="lin" valueType="num">
                                      <p:cBhvr additive="base">
                                        <p:cTn id="26" dur="1000" fill="hold"/>
                                        <p:tgtEl>
                                          <p:spTgt spid="19"/>
                                        </p:tgtEl>
                                        <p:attrNameLst>
                                          <p:attrName>ppt_y</p:attrName>
                                        </p:attrNameLst>
                                      </p:cBhvr>
                                      <p:tavLst>
                                        <p:tav tm="0">
                                          <p:val>
                                            <p:strVal val="1+#ppt_h/2"/>
                                          </p:val>
                                        </p:tav>
                                        <p:tav tm="100000">
                                          <p:val>
                                            <p:strVal val="#ppt_y"/>
                                          </p:val>
                                        </p:tav>
                                      </p:tavLst>
                                    </p:anim>
                                  </p:childTnLst>
                                </p:cTn>
                              </p:par>
                            </p:childTnLst>
                          </p:cTn>
                        </p:par>
                        <p:par>
                          <p:cTn id="27" fill="hold">
                            <p:stCondLst>
                              <p:cond delay="9000"/>
                            </p:stCondLst>
                            <p:childTnLst>
                              <p:par>
                                <p:cTn id="28" presetID="42"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1000"/>
                                        <p:tgtEl>
                                          <p:spTgt spid="34"/>
                                        </p:tgtEl>
                                      </p:cBhvr>
                                    </p:animEffect>
                                    <p:anim calcmode="lin" valueType="num">
                                      <p:cBhvr>
                                        <p:cTn id="31" dur="1000" fill="hold"/>
                                        <p:tgtEl>
                                          <p:spTgt spid="34"/>
                                        </p:tgtEl>
                                        <p:attrNameLst>
                                          <p:attrName>ppt_x</p:attrName>
                                        </p:attrNameLst>
                                      </p:cBhvr>
                                      <p:tavLst>
                                        <p:tav tm="0">
                                          <p:val>
                                            <p:strVal val="#ppt_x"/>
                                          </p:val>
                                        </p:tav>
                                        <p:tav tm="100000">
                                          <p:val>
                                            <p:strVal val="#ppt_x"/>
                                          </p:val>
                                        </p:tav>
                                      </p:tavLst>
                                    </p:anim>
                                    <p:anim calcmode="lin" valueType="num">
                                      <p:cBhvr>
                                        <p:cTn id="32" dur="1000" fill="hold"/>
                                        <p:tgtEl>
                                          <p:spTgt spid="34"/>
                                        </p:tgtEl>
                                        <p:attrNameLst>
                                          <p:attrName>ppt_y</p:attrName>
                                        </p:attrNameLst>
                                      </p:cBhvr>
                                      <p:tavLst>
                                        <p:tav tm="0">
                                          <p:val>
                                            <p:strVal val="#ppt_y+.1"/>
                                          </p:val>
                                        </p:tav>
                                        <p:tav tm="100000">
                                          <p:val>
                                            <p:strVal val="#ppt_y"/>
                                          </p:val>
                                        </p:tav>
                                      </p:tavLst>
                                    </p:anim>
                                  </p:childTnLst>
                                </p:cTn>
                              </p:par>
                            </p:childTnLst>
                          </p:cTn>
                        </p:par>
                        <p:par>
                          <p:cTn id="33" fill="hold">
                            <p:stCondLst>
                              <p:cond delay="10000"/>
                            </p:stCondLst>
                            <p:childTnLst>
                              <p:par>
                                <p:cTn id="34" presetID="8" presetClass="emph" presetSubtype="0" repeatCount="indefinite" fill="hold" grpId="0" nodeType="afterEffect">
                                  <p:stCondLst>
                                    <p:cond delay="0"/>
                                  </p:stCondLst>
                                  <p:childTnLst>
                                    <p:animRot by="21600000">
                                      <p:cBhvr>
                                        <p:cTn id="35" dur="3000" fill="hold"/>
                                        <p:tgtEl>
                                          <p:spTgt spid="15"/>
                                        </p:tgtEl>
                                        <p:attrNameLst>
                                          <p:attrName>r</p:attrName>
                                        </p:attrNameLst>
                                      </p:cBhvr>
                                    </p:animRot>
                                  </p:childTnLst>
                                </p:cTn>
                              </p:par>
                            </p:childTnLst>
                          </p:cTn>
                        </p:par>
                        <p:par>
                          <p:cTn id="36" fill="hold">
                            <p:stCondLst>
                              <p:cond delay="13000"/>
                            </p:stCondLst>
                            <p:childTnLst>
                              <p:par>
                                <p:cTn id="37" presetID="2" presetClass="entr" presetSubtype="4"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1000" fill="hold"/>
                                        <p:tgtEl>
                                          <p:spTgt spid="20"/>
                                        </p:tgtEl>
                                        <p:attrNameLst>
                                          <p:attrName>ppt_x</p:attrName>
                                        </p:attrNameLst>
                                      </p:cBhvr>
                                      <p:tavLst>
                                        <p:tav tm="0">
                                          <p:val>
                                            <p:strVal val="#ppt_x"/>
                                          </p:val>
                                        </p:tav>
                                        <p:tav tm="100000">
                                          <p:val>
                                            <p:strVal val="#ppt_x"/>
                                          </p:val>
                                        </p:tav>
                                      </p:tavLst>
                                    </p:anim>
                                    <p:anim calcmode="lin" valueType="num">
                                      <p:cBhvr additive="base">
                                        <p:cTn id="40" dur="1000" fill="hold"/>
                                        <p:tgtEl>
                                          <p:spTgt spid="20"/>
                                        </p:tgtEl>
                                        <p:attrNameLst>
                                          <p:attrName>ppt_y</p:attrName>
                                        </p:attrNameLst>
                                      </p:cBhvr>
                                      <p:tavLst>
                                        <p:tav tm="0">
                                          <p:val>
                                            <p:strVal val="1+#ppt_h/2"/>
                                          </p:val>
                                        </p:tav>
                                        <p:tav tm="100000">
                                          <p:val>
                                            <p:strVal val="#ppt_y"/>
                                          </p:val>
                                        </p:tav>
                                      </p:tavLst>
                                    </p:anim>
                                  </p:childTnLst>
                                </p:cTn>
                              </p:par>
                            </p:childTnLst>
                          </p:cTn>
                        </p:par>
                        <p:par>
                          <p:cTn id="41" fill="hold">
                            <p:stCondLst>
                              <p:cond delay="14000"/>
                            </p:stCondLst>
                            <p:childTnLst>
                              <p:par>
                                <p:cTn id="42" presetID="47"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anim calcmode="lin" valueType="num">
                                      <p:cBhvr>
                                        <p:cTn id="45" dur="1000" fill="hold"/>
                                        <p:tgtEl>
                                          <p:spTgt spid="36"/>
                                        </p:tgtEl>
                                        <p:attrNameLst>
                                          <p:attrName>ppt_x</p:attrName>
                                        </p:attrNameLst>
                                      </p:cBhvr>
                                      <p:tavLst>
                                        <p:tav tm="0">
                                          <p:val>
                                            <p:strVal val="#ppt_x"/>
                                          </p:val>
                                        </p:tav>
                                        <p:tav tm="100000">
                                          <p:val>
                                            <p:strVal val="#ppt_x"/>
                                          </p:val>
                                        </p:tav>
                                      </p:tavLst>
                                    </p:anim>
                                    <p:anim calcmode="lin" valueType="num">
                                      <p:cBhvr>
                                        <p:cTn id="46" dur="1000" fill="hold"/>
                                        <p:tgtEl>
                                          <p:spTgt spid="36"/>
                                        </p:tgtEl>
                                        <p:attrNameLst>
                                          <p:attrName>ppt_y</p:attrName>
                                        </p:attrNameLst>
                                      </p:cBhvr>
                                      <p:tavLst>
                                        <p:tav tm="0">
                                          <p:val>
                                            <p:strVal val="#ppt_y-.1"/>
                                          </p:val>
                                        </p:tav>
                                        <p:tav tm="100000">
                                          <p:val>
                                            <p:strVal val="#ppt_y"/>
                                          </p:val>
                                        </p:tav>
                                      </p:tavLst>
                                    </p:anim>
                                  </p:childTnLst>
                                </p:cTn>
                              </p:par>
                            </p:childTnLst>
                          </p:cTn>
                        </p:par>
                        <p:par>
                          <p:cTn id="47" fill="hold">
                            <p:stCondLst>
                              <p:cond delay="15000"/>
                            </p:stCondLst>
                            <p:childTnLst>
                              <p:par>
                                <p:cTn id="48" presetID="8" presetClass="emph" presetSubtype="0" repeatCount="indefinite" fill="hold" grpId="0" nodeType="afterEffect">
                                  <p:stCondLst>
                                    <p:cond delay="0"/>
                                  </p:stCondLst>
                                  <p:childTnLst>
                                    <p:animRot by="-21600000">
                                      <p:cBhvr>
                                        <p:cTn id="49" dur="3000" fill="hold"/>
                                        <p:tgtEl>
                                          <p:spTgt spid="16"/>
                                        </p:tgtEl>
                                        <p:attrNameLst>
                                          <p:attrName>r</p:attrName>
                                        </p:attrNameLst>
                                      </p:cBhvr>
                                    </p:animRot>
                                  </p:childTnLst>
                                </p:cTn>
                              </p:par>
                            </p:childTnLst>
                          </p:cTn>
                        </p:par>
                        <p:par>
                          <p:cTn id="50" fill="hold">
                            <p:stCondLst>
                              <p:cond delay="18000"/>
                            </p:stCondLst>
                            <p:childTnLst>
                              <p:par>
                                <p:cTn id="51" presetID="42" presetClass="entr" presetSubtype="0"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1000"/>
                                        <p:tgtEl>
                                          <p:spTgt spid="37"/>
                                        </p:tgtEl>
                                      </p:cBhvr>
                                    </p:animEffect>
                                    <p:anim calcmode="lin" valueType="num">
                                      <p:cBhvr>
                                        <p:cTn id="59" dur="1000" fill="hold"/>
                                        <p:tgtEl>
                                          <p:spTgt spid="37"/>
                                        </p:tgtEl>
                                        <p:attrNameLst>
                                          <p:attrName>ppt_x</p:attrName>
                                        </p:attrNameLst>
                                      </p:cBhvr>
                                      <p:tavLst>
                                        <p:tav tm="0">
                                          <p:val>
                                            <p:strVal val="#ppt_x"/>
                                          </p:val>
                                        </p:tav>
                                        <p:tav tm="100000">
                                          <p:val>
                                            <p:strVal val="#ppt_x"/>
                                          </p:val>
                                        </p:tav>
                                      </p:tavLst>
                                    </p:anim>
                                    <p:anim calcmode="lin" valueType="num">
                                      <p:cBhvr>
                                        <p:cTn id="6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6" grpId="0" animBg="1"/>
      <p:bldP spid="33" grpId="0"/>
      <p:bldP spid="34" grpId="0"/>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FABFCE7-36C7-9690-08C2-CF4B66494EC6}"/>
              </a:ext>
            </a:extLst>
          </p:cNvPr>
          <p:cNvSpPr txBox="1">
            <a:spLocks/>
          </p:cNvSpPr>
          <p:nvPr/>
        </p:nvSpPr>
        <p:spPr>
          <a:xfrm>
            <a:off x="606856" y="201961"/>
            <a:ext cx="5614470" cy="666395"/>
          </a:xfrm>
          <a:prstGeom prst="rect">
            <a:avLst/>
          </a:prstGeom>
          <a:solidFill>
            <a:srgbClr val="00B0F0"/>
          </a:solidFill>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200">
                <a:solidFill>
                  <a:schemeClr val="bg1"/>
                </a:solidFill>
                <a:latin typeface="Cooper Black" panose="0208090404030B020404" pitchFamily="18" charset="0"/>
              </a:rPr>
              <a:t>Project Summary</a:t>
            </a:r>
            <a:endParaRPr lang="en-IN" sz="3200" dirty="0">
              <a:solidFill>
                <a:schemeClr val="bg1"/>
              </a:solidFill>
              <a:latin typeface="Cooper Black" panose="0208090404030B020404" pitchFamily="18" charset="0"/>
            </a:endParaRPr>
          </a:p>
        </p:txBody>
      </p:sp>
      <p:sp>
        <p:nvSpPr>
          <p:cNvPr id="3" name="Flowchart: Preparation 2">
            <a:extLst>
              <a:ext uri="{FF2B5EF4-FFF2-40B4-BE49-F238E27FC236}">
                <a16:creationId xmlns:a16="http://schemas.microsoft.com/office/drawing/2014/main" id="{BE09368A-80CE-54F2-8746-4E9D13BF8D6C}"/>
              </a:ext>
            </a:extLst>
          </p:cNvPr>
          <p:cNvSpPr/>
          <p:nvPr/>
        </p:nvSpPr>
        <p:spPr>
          <a:xfrm>
            <a:off x="8447297" y="1006316"/>
            <a:ext cx="1926455" cy="1484789"/>
          </a:xfrm>
          <a:prstGeom prst="flowChartPrepa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bg1"/>
                </a:solidFill>
              </a:rPr>
              <a:t>Extract the Data</a:t>
            </a:r>
            <a:br>
              <a:rPr lang="en-IN" sz="1600" b="1" i="1" dirty="0">
                <a:solidFill>
                  <a:schemeClr val="bg1"/>
                </a:solidFill>
              </a:rPr>
            </a:br>
            <a:endParaRPr lang="en-IN" sz="1600" b="1" i="1" dirty="0">
              <a:solidFill>
                <a:schemeClr val="bg1"/>
              </a:solidFill>
            </a:endParaRPr>
          </a:p>
        </p:txBody>
      </p:sp>
      <p:sp>
        <p:nvSpPr>
          <p:cNvPr id="4" name="TextBox 3">
            <a:extLst>
              <a:ext uri="{FF2B5EF4-FFF2-40B4-BE49-F238E27FC236}">
                <a16:creationId xmlns:a16="http://schemas.microsoft.com/office/drawing/2014/main" id="{BB0A864F-405D-8E91-9DD1-C2214F2A6FB2}"/>
              </a:ext>
            </a:extLst>
          </p:cNvPr>
          <p:cNvSpPr txBox="1"/>
          <p:nvPr/>
        </p:nvSpPr>
        <p:spPr>
          <a:xfrm>
            <a:off x="8729805" y="2820233"/>
            <a:ext cx="1544320" cy="861774"/>
          </a:xfrm>
          <a:prstGeom prst="rect">
            <a:avLst/>
          </a:prstGeom>
          <a:noFill/>
        </p:spPr>
        <p:txBody>
          <a:bodyPr wrap="square" rtlCol="0">
            <a:spAutoFit/>
          </a:bodyPr>
          <a:lstStyle/>
          <a:p>
            <a:pPr algn="ctr"/>
            <a:r>
              <a:rPr lang="en-US" sz="2500" b="1" i="1" dirty="0">
                <a:solidFill>
                  <a:srgbClr val="00B0F0"/>
                </a:solidFill>
              </a:rPr>
              <a:t>Project Pipeline</a:t>
            </a:r>
            <a:endParaRPr lang="en-IN" sz="2500" b="1" i="1" dirty="0">
              <a:solidFill>
                <a:srgbClr val="00B0F0"/>
              </a:solidFill>
            </a:endParaRPr>
          </a:p>
        </p:txBody>
      </p:sp>
      <p:sp>
        <p:nvSpPr>
          <p:cNvPr id="5" name="Flowchart: Preparation 4">
            <a:extLst>
              <a:ext uri="{FF2B5EF4-FFF2-40B4-BE49-F238E27FC236}">
                <a16:creationId xmlns:a16="http://schemas.microsoft.com/office/drawing/2014/main" id="{B094DA00-AD7E-BEAC-6EDD-B50D42E4A032}"/>
              </a:ext>
            </a:extLst>
          </p:cNvPr>
          <p:cNvSpPr/>
          <p:nvPr/>
        </p:nvSpPr>
        <p:spPr>
          <a:xfrm>
            <a:off x="6925879" y="1766331"/>
            <a:ext cx="1926456" cy="1484789"/>
          </a:xfrm>
          <a:prstGeom prst="flowChartPrepa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bg1"/>
                </a:solidFill>
              </a:rPr>
              <a:t>Create Dashboard</a:t>
            </a:r>
            <a:br>
              <a:rPr lang="en-IN" sz="1700" b="1" i="1" dirty="0">
                <a:solidFill>
                  <a:schemeClr val="bg1"/>
                </a:solidFill>
              </a:rPr>
            </a:br>
            <a:endParaRPr lang="en-IN" sz="1700" b="1" i="1" dirty="0">
              <a:solidFill>
                <a:schemeClr val="bg1"/>
              </a:solidFill>
            </a:endParaRPr>
          </a:p>
        </p:txBody>
      </p:sp>
      <p:sp>
        <p:nvSpPr>
          <p:cNvPr id="6" name="Flowchart: Preparation 5">
            <a:extLst>
              <a:ext uri="{FF2B5EF4-FFF2-40B4-BE49-F238E27FC236}">
                <a16:creationId xmlns:a16="http://schemas.microsoft.com/office/drawing/2014/main" id="{35B1A34B-F62B-ACA8-EC11-7AF023DDEB9D}"/>
              </a:ext>
            </a:extLst>
          </p:cNvPr>
          <p:cNvSpPr/>
          <p:nvPr/>
        </p:nvSpPr>
        <p:spPr>
          <a:xfrm>
            <a:off x="9968714" y="1766331"/>
            <a:ext cx="1926455" cy="1484789"/>
          </a:xfrm>
          <a:prstGeom prst="flowChartPrepa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bg1"/>
                </a:solidFill>
              </a:rPr>
              <a:t>Clean the Data</a:t>
            </a:r>
          </a:p>
        </p:txBody>
      </p:sp>
      <p:sp>
        <p:nvSpPr>
          <p:cNvPr id="8" name="Content Placeholder 8">
            <a:extLst>
              <a:ext uri="{FF2B5EF4-FFF2-40B4-BE49-F238E27FC236}">
                <a16:creationId xmlns:a16="http://schemas.microsoft.com/office/drawing/2014/main" id="{2F9FEAFE-A9A4-4663-1EF9-8FDA26D8DFC8}"/>
              </a:ext>
            </a:extLst>
          </p:cNvPr>
          <p:cNvSpPr txBox="1">
            <a:spLocks/>
          </p:cNvSpPr>
          <p:nvPr/>
        </p:nvSpPr>
        <p:spPr>
          <a:xfrm>
            <a:off x="552516" y="1095935"/>
            <a:ext cx="5668810" cy="4643961"/>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t>"</a:t>
            </a:r>
            <a:r>
              <a:rPr lang="en-US" sz="1600" dirty="0" err="1"/>
              <a:t>AirPure</a:t>
            </a:r>
            <a:r>
              <a:rPr lang="en-US" sz="1600" dirty="0"/>
              <a:t> Innovations" is a startup born out of the air quality crisis in India, with 14 cities ranking among the world’s top 20 most polluted urban centers. The company is in the early stages of product development and is unsure whether there is a strong, sustained demand for its air purifier product. </a:t>
            </a:r>
          </a:p>
          <a:p>
            <a:pPr marL="0" indent="0">
              <a:buNone/>
            </a:pPr>
            <a:r>
              <a:rPr lang="en-US" sz="1600" dirty="0"/>
              <a:t>Before committing to production and R&amp;D, they want to study the market before they launch their product.</a:t>
            </a:r>
            <a:br>
              <a:rPr lang="en-US" sz="1600" dirty="0"/>
            </a:br>
            <a:endParaRPr lang="en-US" sz="1600" dirty="0"/>
          </a:p>
          <a:p>
            <a:pPr marL="0" indent="0">
              <a:buNone/>
            </a:pPr>
            <a:r>
              <a:rPr lang="en-US" sz="1600" dirty="0"/>
              <a:t>Key Questions </a:t>
            </a:r>
            <a:r>
              <a:rPr lang="en-US" sz="1600" dirty="0" err="1"/>
              <a:t>AirPure</a:t>
            </a:r>
            <a:r>
              <a:rPr lang="en-US" sz="1600" dirty="0"/>
              <a:t> Innovations is seeking answers for are</a:t>
            </a:r>
          </a:p>
          <a:p>
            <a:pPr marL="342900" indent="-342900">
              <a:buFont typeface="+mj-lt"/>
              <a:buAutoNum type="arabicPeriod"/>
            </a:pPr>
            <a:r>
              <a:rPr lang="en-US" sz="1600" dirty="0"/>
              <a:t>pollutants or particles their air purifier should target</a:t>
            </a:r>
          </a:p>
          <a:p>
            <a:pPr marL="342900" indent="-342900">
              <a:buFont typeface="+mj-lt"/>
              <a:buAutoNum type="arabicPeriod"/>
            </a:pPr>
            <a:r>
              <a:rPr lang="en-US" sz="1600" dirty="0"/>
              <a:t>Cities that have the highest demand for air purifiers</a:t>
            </a:r>
          </a:p>
          <a:p>
            <a:pPr marL="342900" indent="-342900">
              <a:buFont typeface="+mj-lt"/>
              <a:buAutoNum type="arabicPeriod"/>
            </a:pPr>
            <a:r>
              <a:rPr lang="en-US" sz="1600" dirty="0"/>
              <a:t>How EV adoption is affecting the Air Quality Index</a:t>
            </a:r>
          </a:p>
          <a:p>
            <a:pPr marL="342900" indent="-342900">
              <a:buFont typeface="+mj-lt"/>
              <a:buAutoNum type="arabicPeriod"/>
            </a:pPr>
            <a:r>
              <a:rPr lang="en-US" sz="1600" dirty="0"/>
              <a:t>Weekend &amp; Weekday is their any difference in Air Quality Index</a:t>
            </a:r>
          </a:p>
          <a:p>
            <a:pPr marL="342900" indent="-342900">
              <a:buFont typeface="+mj-lt"/>
              <a:buAutoNum type="arabicPeriod"/>
            </a:pPr>
            <a:r>
              <a:rPr lang="en-US" sz="1600" dirty="0" err="1"/>
              <a:t>Corelation</a:t>
            </a:r>
            <a:r>
              <a:rPr lang="en-US" sz="1600" dirty="0"/>
              <a:t> of AQI with respiratory diseases.</a:t>
            </a:r>
            <a:endParaRPr lang="en-IN" sz="1600" b="1" i="1" dirty="0">
              <a:ea typeface="Cascadia Code" panose="020B0609020000020004" pitchFamily="49" charset="0"/>
              <a:cs typeface="Cascadia Code" panose="020B0609020000020004" pitchFamily="49" charset="0"/>
            </a:endParaRPr>
          </a:p>
        </p:txBody>
      </p:sp>
      <p:sp>
        <p:nvSpPr>
          <p:cNvPr id="9" name="Flowchart: Preparation 8">
            <a:extLst>
              <a:ext uri="{FF2B5EF4-FFF2-40B4-BE49-F238E27FC236}">
                <a16:creationId xmlns:a16="http://schemas.microsoft.com/office/drawing/2014/main" id="{21AA2673-3A8E-FE18-2835-033B5D65C835}"/>
              </a:ext>
            </a:extLst>
          </p:cNvPr>
          <p:cNvSpPr/>
          <p:nvPr/>
        </p:nvSpPr>
        <p:spPr>
          <a:xfrm>
            <a:off x="9968713" y="3251120"/>
            <a:ext cx="1926455" cy="1484789"/>
          </a:xfrm>
          <a:prstGeom prst="flowChartPrepa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bg1"/>
                </a:solidFill>
              </a:rPr>
              <a:t>Transform the Data</a:t>
            </a:r>
          </a:p>
        </p:txBody>
      </p:sp>
      <p:sp>
        <p:nvSpPr>
          <p:cNvPr id="10" name="Flowchart: Preparation 9">
            <a:extLst>
              <a:ext uri="{FF2B5EF4-FFF2-40B4-BE49-F238E27FC236}">
                <a16:creationId xmlns:a16="http://schemas.microsoft.com/office/drawing/2014/main" id="{DEBFE5C4-5202-032B-B72F-427F47DCD37E}"/>
              </a:ext>
            </a:extLst>
          </p:cNvPr>
          <p:cNvSpPr/>
          <p:nvPr/>
        </p:nvSpPr>
        <p:spPr>
          <a:xfrm>
            <a:off x="8447297" y="3993514"/>
            <a:ext cx="1926455" cy="1484789"/>
          </a:xfrm>
          <a:prstGeom prst="flowChartPrepa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bg1"/>
                </a:solidFill>
              </a:rPr>
              <a:t>Analyse the Data</a:t>
            </a:r>
          </a:p>
        </p:txBody>
      </p:sp>
      <p:sp>
        <p:nvSpPr>
          <p:cNvPr id="11" name="Flowchart: Preparation 10">
            <a:extLst>
              <a:ext uri="{FF2B5EF4-FFF2-40B4-BE49-F238E27FC236}">
                <a16:creationId xmlns:a16="http://schemas.microsoft.com/office/drawing/2014/main" id="{CB3DF35F-44F0-D64E-4DD3-10A03F309FA8}"/>
              </a:ext>
            </a:extLst>
          </p:cNvPr>
          <p:cNvSpPr/>
          <p:nvPr/>
        </p:nvSpPr>
        <p:spPr>
          <a:xfrm>
            <a:off x="6925879" y="3268740"/>
            <a:ext cx="1926455" cy="1484789"/>
          </a:xfrm>
          <a:prstGeom prst="flowChartPrepa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bg1"/>
                </a:solidFill>
              </a:rPr>
              <a:t>Create Visuals</a:t>
            </a:r>
          </a:p>
        </p:txBody>
      </p:sp>
    </p:spTree>
    <p:extLst>
      <p:ext uri="{BB962C8B-B14F-4D97-AF65-F5344CB8AC3E}">
        <p14:creationId xmlns:p14="http://schemas.microsoft.com/office/powerpoint/2010/main" val="1396662483"/>
      </p:ext>
    </p:extLst>
  </p:cSld>
  <p:clrMapOvr>
    <a:masterClrMapping/>
  </p:clrMapOvr>
  <p:transition spd="slow">
    <p:push dir="u"/>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xEl>
                                              <p:pRg st="5" end="5"/>
                                            </p:txEl>
                                          </p:spTgt>
                                        </p:tgtEl>
                                        <p:attrNameLst>
                                          <p:attrName>style.visibility</p:attrName>
                                        </p:attrNameLst>
                                      </p:cBhvr>
                                      <p:to>
                                        <p:strVal val="visible"/>
                                      </p:to>
                                    </p:set>
                                    <p:anim calcmode="lin" valueType="num">
                                      <p:cBhvr additive="base">
                                        <p:cTn id="6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xEl>
                                              <p:pRg st="6" end="6"/>
                                            </p:txEl>
                                          </p:spTgt>
                                        </p:tgtEl>
                                        <p:attrNameLst>
                                          <p:attrName>style.visibility</p:attrName>
                                        </p:attrNameLst>
                                      </p:cBhvr>
                                      <p:to>
                                        <p:strVal val="visible"/>
                                      </p:to>
                                    </p:set>
                                    <p:anim calcmode="lin" valueType="num">
                                      <p:cBhvr additive="base">
                                        <p:cTn id="7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
                                            <p:txEl>
                                              <p:pRg st="7" end="7"/>
                                            </p:txEl>
                                          </p:spTgt>
                                        </p:tgtEl>
                                        <p:attrNameLst>
                                          <p:attrName>style.visibility</p:attrName>
                                        </p:attrNameLst>
                                      </p:cBhvr>
                                      <p:to>
                                        <p:strVal val="visible"/>
                                      </p:to>
                                    </p:set>
                                    <p:anim calcmode="lin" valueType="num">
                                      <p:cBhvr additive="base">
                                        <p:cTn id="7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9"/>
                                        </p:tgtEl>
                                        <p:attrNameLst>
                                          <p:attrName>style.visibility</p:attrName>
                                        </p:attrNameLst>
                                      </p:cBhvr>
                                      <p:to>
                                        <p:strVal val="visible"/>
                                      </p:to>
                                    </p:set>
                                    <p:anim calcmode="lin" valueType="num">
                                      <p:cBhvr additive="base">
                                        <p:cTn id="85" dur="500" fill="hold"/>
                                        <p:tgtEl>
                                          <p:spTgt spid="9"/>
                                        </p:tgtEl>
                                        <p:attrNameLst>
                                          <p:attrName>ppt_x</p:attrName>
                                        </p:attrNameLst>
                                      </p:cBhvr>
                                      <p:tavLst>
                                        <p:tav tm="0">
                                          <p:val>
                                            <p:strVal val="#ppt_x"/>
                                          </p:val>
                                        </p:tav>
                                        <p:tav tm="100000">
                                          <p:val>
                                            <p:strVal val="#ppt_x"/>
                                          </p:val>
                                        </p:tav>
                                      </p:tavLst>
                                    </p:anim>
                                    <p:anim calcmode="lin" valueType="num">
                                      <p:cBhvr additive="base">
                                        <p:cTn id="8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0"/>
                                        </p:tgtEl>
                                        <p:attrNameLst>
                                          <p:attrName>style.visibility</p:attrName>
                                        </p:attrNameLst>
                                      </p:cBhvr>
                                      <p:to>
                                        <p:strVal val="visible"/>
                                      </p:to>
                                    </p:set>
                                    <p:anim calcmode="lin" valueType="num">
                                      <p:cBhvr additive="base">
                                        <p:cTn id="91" dur="500" fill="hold"/>
                                        <p:tgtEl>
                                          <p:spTgt spid="10"/>
                                        </p:tgtEl>
                                        <p:attrNameLst>
                                          <p:attrName>ppt_x</p:attrName>
                                        </p:attrNameLst>
                                      </p:cBhvr>
                                      <p:tavLst>
                                        <p:tav tm="0">
                                          <p:val>
                                            <p:strVal val="#ppt_x"/>
                                          </p:val>
                                        </p:tav>
                                        <p:tav tm="100000">
                                          <p:val>
                                            <p:strVal val="#ppt_x"/>
                                          </p:val>
                                        </p:tav>
                                      </p:tavLst>
                                    </p:anim>
                                    <p:anim calcmode="lin" valueType="num">
                                      <p:cBhvr additive="base">
                                        <p:cTn id="9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additive="base">
                                        <p:cTn id="97" dur="500" fill="hold"/>
                                        <p:tgtEl>
                                          <p:spTgt spid="11"/>
                                        </p:tgtEl>
                                        <p:attrNameLst>
                                          <p:attrName>ppt_x</p:attrName>
                                        </p:attrNameLst>
                                      </p:cBhvr>
                                      <p:tavLst>
                                        <p:tav tm="0">
                                          <p:val>
                                            <p:strVal val="#ppt_x"/>
                                          </p:val>
                                        </p:tav>
                                        <p:tav tm="100000">
                                          <p:val>
                                            <p:strVal val="#ppt_x"/>
                                          </p:val>
                                        </p:tav>
                                      </p:tavLst>
                                    </p:anim>
                                    <p:anim calcmode="lin" valueType="num">
                                      <p:cBhvr additive="base">
                                        <p:cTn id="9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data dashboard&#10;&#10;AI-generated content may be incorrect.">
            <a:extLst>
              <a:ext uri="{FF2B5EF4-FFF2-40B4-BE49-F238E27FC236}">
                <a16:creationId xmlns:a16="http://schemas.microsoft.com/office/drawing/2014/main" id="{08AE63F2-4EB9-80B7-5F86-729011792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59" y="307506"/>
            <a:ext cx="5892141" cy="3272083"/>
          </a:xfrm>
          <a:prstGeom prst="rect">
            <a:avLst/>
          </a:prstGeom>
        </p:spPr>
      </p:pic>
      <p:sp>
        <p:nvSpPr>
          <p:cNvPr id="5" name="Rectangle: Rounded Corners 4">
            <a:extLst>
              <a:ext uri="{FF2B5EF4-FFF2-40B4-BE49-F238E27FC236}">
                <a16:creationId xmlns:a16="http://schemas.microsoft.com/office/drawing/2014/main" id="{27D12296-AF73-4D27-BE59-7977BAC6E84B}"/>
              </a:ext>
            </a:extLst>
          </p:cNvPr>
          <p:cNvSpPr/>
          <p:nvPr/>
        </p:nvSpPr>
        <p:spPr>
          <a:xfrm>
            <a:off x="8057914" y="992540"/>
            <a:ext cx="2204720" cy="951007"/>
          </a:xfrm>
          <a:prstGeom prst="round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Dashboards</a:t>
            </a:r>
            <a:endParaRPr lang="en-IN" dirty="0"/>
          </a:p>
        </p:txBody>
      </p:sp>
      <p:sp>
        <p:nvSpPr>
          <p:cNvPr id="21" name="Title 1">
            <a:extLst>
              <a:ext uri="{FF2B5EF4-FFF2-40B4-BE49-F238E27FC236}">
                <a16:creationId xmlns:a16="http://schemas.microsoft.com/office/drawing/2014/main" id="{7FE2A417-7FBE-24AC-DA9B-44A325D2A482}"/>
              </a:ext>
            </a:extLst>
          </p:cNvPr>
          <p:cNvSpPr txBox="1">
            <a:spLocks/>
          </p:cNvSpPr>
          <p:nvPr/>
        </p:nvSpPr>
        <p:spPr>
          <a:xfrm>
            <a:off x="569460" y="5271495"/>
            <a:ext cx="3703775" cy="426405"/>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000" b="1" dirty="0"/>
              <a:t>Weekday &amp; Weekend Analysis</a:t>
            </a:r>
          </a:p>
        </p:txBody>
      </p:sp>
      <p:sp>
        <p:nvSpPr>
          <p:cNvPr id="22" name="Title 1">
            <a:extLst>
              <a:ext uri="{FF2B5EF4-FFF2-40B4-BE49-F238E27FC236}">
                <a16:creationId xmlns:a16="http://schemas.microsoft.com/office/drawing/2014/main" id="{125F8D88-10C8-5D54-DB34-C2543BCBB1B5}"/>
              </a:ext>
            </a:extLst>
          </p:cNvPr>
          <p:cNvSpPr txBox="1">
            <a:spLocks/>
          </p:cNvSpPr>
          <p:nvPr/>
        </p:nvSpPr>
        <p:spPr>
          <a:xfrm>
            <a:off x="500251" y="3983000"/>
            <a:ext cx="3351304" cy="740228"/>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GB" sz="2000" b="1" dirty="0"/>
              <a:t>Population Projection</a:t>
            </a:r>
          </a:p>
        </p:txBody>
      </p:sp>
      <p:pic>
        <p:nvPicPr>
          <p:cNvPr id="6" name="Picture 5" descr="A screenshot of a graph&#10;&#10;AI-generated content may be incorrect.">
            <a:extLst>
              <a:ext uri="{FF2B5EF4-FFF2-40B4-BE49-F238E27FC236}">
                <a16:creationId xmlns:a16="http://schemas.microsoft.com/office/drawing/2014/main" id="{CD1020A9-AE34-264C-F61C-11E01C966B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2407" y="2953156"/>
            <a:ext cx="5655734" cy="3166987"/>
          </a:xfrm>
          <a:prstGeom prst="rect">
            <a:avLst/>
          </a:prstGeom>
        </p:spPr>
      </p:pic>
      <p:cxnSp>
        <p:nvCxnSpPr>
          <p:cNvPr id="8" name="Straight Arrow Connector 7">
            <a:extLst>
              <a:ext uri="{FF2B5EF4-FFF2-40B4-BE49-F238E27FC236}">
                <a16:creationId xmlns:a16="http://schemas.microsoft.com/office/drawing/2014/main" id="{A67D5E90-4743-CB8A-C654-287F31900E97}"/>
              </a:ext>
            </a:extLst>
          </p:cNvPr>
          <p:cNvCxnSpPr>
            <a:cxnSpLocks/>
          </p:cNvCxnSpPr>
          <p:nvPr/>
        </p:nvCxnSpPr>
        <p:spPr>
          <a:xfrm flipV="1">
            <a:off x="2055137" y="615636"/>
            <a:ext cx="832918" cy="3512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FC42425-E380-F903-55C1-B56C3F1A391D}"/>
              </a:ext>
            </a:extLst>
          </p:cNvPr>
          <p:cNvCxnSpPr>
            <a:cxnSpLocks/>
          </p:cNvCxnSpPr>
          <p:nvPr/>
        </p:nvCxnSpPr>
        <p:spPr>
          <a:xfrm flipV="1">
            <a:off x="3558521" y="4127856"/>
            <a:ext cx="4019229" cy="1356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625987"/>
      </p:ext>
    </p:extLst>
  </p:cSld>
  <p:clrMapOvr>
    <a:masterClrMapping/>
  </p:clrMapOvr>
  <p:transition spd="slow">
    <p:push dir="u"/>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C4523-A2F1-6D71-81E3-DE07C814B2A3}"/>
            </a:ext>
          </a:extLst>
        </p:cNvPr>
        <p:cNvGrpSpPr/>
        <p:nvPr/>
      </p:nvGrpSpPr>
      <p:grpSpPr>
        <a:xfrm>
          <a:off x="0" y="0"/>
          <a:ext cx="0" cy="0"/>
          <a:chOff x="0" y="0"/>
          <a:chExt cx="0" cy="0"/>
        </a:xfrm>
      </p:grpSpPr>
      <p:sp>
        <p:nvSpPr>
          <p:cNvPr id="7" name="Subtitle 2">
            <a:extLst>
              <a:ext uri="{FF2B5EF4-FFF2-40B4-BE49-F238E27FC236}">
                <a16:creationId xmlns:a16="http://schemas.microsoft.com/office/drawing/2014/main" id="{0C8CA8D4-D94A-CDC2-DE47-6F1F5085C5CD}"/>
              </a:ext>
            </a:extLst>
          </p:cNvPr>
          <p:cNvSpPr txBox="1">
            <a:spLocks/>
          </p:cNvSpPr>
          <p:nvPr/>
        </p:nvSpPr>
        <p:spPr>
          <a:xfrm>
            <a:off x="5669082" y="3987168"/>
            <a:ext cx="5810712" cy="105502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dirty="0"/>
              <a:t>with such a huge difference between the Average AQI’s recorded for all areas and the top 5 Areas</a:t>
            </a:r>
            <a:br>
              <a:rPr lang="en-US" sz="1500" dirty="0"/>
            </a:br>
            <a:br>
              <a:rPr lang="en-US" sz="1800" dirty="0"/>
            </a:br>
            <a:r>
              <a:rPr lang="en-US" sz="1700" b="1" dirty="0"/>
              <a:t>Airpure Innovations has a huge market in these Top 5 Areas with high AQIs</a:t>
            </a:r>
            <a:endParaRPr lang="en-GB" sz="1700" b="1" dirty="0"/>
          </a:p>
        </p:txBody>
      </p:sp>
      <p:sp>
        <p:nvSpPr>
          <p:cNvPr id="4" name="Subtitle 2">
            <a:extLst>
              <a:ext uri="{FF2B5EF4-FFF2-40B4-BE49-F238E27FC236}">
                <a16:creationId xmlns:a16="http://schemas.microsoft.com/office/drawing/2014/main" id="{A0C5E5F7-E95F-D894-D3C0-23D9479885AB}"/>
              </a:ext>
            </a:extLst>
          </p:cNvPr>
          <p:cNvSpPr txBox="1">
            <a:spLocks/>
          </p:cNvSpPr>
          <p:nvPr/>
        </p:nvSpPr>
        <p:spPr>
          <a:xfrm>
            <a:off x="475265" y="1691980"/>
            <a:ext cx="2043939" cy="1117503"/>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For all Areas: </a:t>
            </a:r>
            <a:r>
              <a:rPr lang="en-US" sz="4000" b="1" dirty="0"/>
              <a:t>116.53</a:t>
            </a:r>
            <a:br>
              <a:rPr lang="en-US" sz="4000" dirty="0"/>
            </a:br>
            <a:br>
              <a:rPr lang="en-US" sz="4000" dirty="0"/>
            </a:br>
            <a:r>
              <a:rPr lang="en-US" sz="4000" dirty="0"/>
              <a:t>vs</a:t>
            </a:r>
            <a:br>
              <a:rPr lang="en-US" sz="4000" dirty="0"/>
            </a:br>
            <a:br>
              <a:rPr lang="en-US" sz="4000" dirty="0"/>
            </a:br>
            <a:r>
              <a:rPr lang="en-US" sz="4000" dirty="0"/>
              <a:t>Top 5 Areas : </a:t>
            </a:r>
            <a:r>
              <a:rPr lang="en-US" sz="4000" b="1" dirty="0"/>
              <a:t>237.74</a:t>
            </a:r>
            <a:r>
              <a:rPr lang="en-US" sz="1800" b="1" dirty="0"/>
              <a:t> </a:t>
            </a:r>
          </a:p>
          <a:p>
            <a:pPr marL="0" indent="0">
              <a:buNone/>
            </a:pPr>
            <a:br>
              <a:rPr lang="en-US" dirty="0"/>
            </a:br>
            <a:endParaRPr lang="en-US" dirty="0"/>
          </a:p>
          <a:p>
            <a:endParaRPr lang="en-GB" dirty="0"/>
          </a:p>
        </p:txBody>
      </p:sp>
      <p:sp>
        <p:nvSpPr>
          <p:cNvPr id="10" name="Subtitle 2">
            <a:extLst>
              <a:ext uri="{FF2B5EF4-FFF2-40B4-BE49-F238E27FC236}">
                <a16:creationId xmlns:a16="http://schemas.microsoft.com/office/drawing/2014/main" id="{C73D670F-23C9-7B0B-B200-8B08AD5C629E}"/>
              </a:ext>
            </a:extLst>
          </p:cNvPr>
          <p:cNvSpPr txBox="1">
            <a:spLocks/>
          </p:cNvSpPr>
          <p:nvPr/>
        </p:nvSpPr>
        <p:spPr>
          <a:xfrm>
            <a:off x="8769259" y="1379196"/>
            <a:ext cx="3045514" cy="3569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TOP 5 AREAS (High Air Quality Index)</a:t>
            </a:r>
          </a:p>
          <a:p>
            <a:pPr marL="0" indent="0">
              <a:buNone/>
            </a:pPr>
            <a:endParaRPr lang="en-US" sz="1400" dirty="0"/>
          </a:p>
          <a:p>
            <a:pPr marL="0" indent="0">
              <a:buNone/>
            </a:pPr>
            <a:br>
              <a:rPr lang="en-US" sz="1400" dirty="0"/>
            </a:br>
            <a:endParaRPr lang="en-US" sz="1400" dirty="0"/>
          </a:p>
          <a:p>
            <a:pPr marL="0" indent="0">
              <a:buNone/>
            </a:pPr>
            <a:endParaRPr lang="en-GB" sz="1400" dirty="0"/>
          </a:p>
        </p:txBody>
      </p:sp>
      <p:pic>
        <p:nvPicPr>
          <p:cNvPr id="13" name="Picture 12" descr="A screenshot of a computer&#10;&#10;AI-generated content may be incorrect.">
            <a:extLst>
              <a:ext uri="{FF2B5EF4-FFF2-40B4-BE49-F238E27FC236}">
                <a16:creationId xmlns:a16="http://schemas.microsoft.com/office/drawing/2014/main" id="{22BEDEEC-0091-5FF1-C241-846E7B124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917" y="2738370"/>
            <a:ext cx="5718487" cy="3083010"/>
          </a:xfrm>
          <a:prstGeom prst="rect">
            <a:avLst/>
          </a:prstGeom>
        </p:spPr>
      </p:pic>
      <p:sp>
        <p:nvSpPr>
          <p:cNvPr id="14" name="Title 1">
            <a:extLst>
              <a:ext uri="{FF2B5EF4-FFF2-40B4-BE49-F238E27FC236}">
                <a16:creationId xmlns:a16="http://schemas.microsoft.com/office/drawing/2014/main" id="{AE84B61A-27D3-119C-0F45-71E90396F712}"/>
              </a:ext>
            </a:extLst>
          </p:cNvPr>
          <p:cNvSpPr txBox="1">
            <a:spLocks/>
          </p:cNvSpPr>
          <p:nvPr/>
        </p:nvSpPr>
        <p:spPr>
          <a:xfrm>
            <a:off x="256276" y="450822"/>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3600" b="1" dirty="0"/>
              <a:t>Charts &amp; Insights</a:t>
            </a:r>
          </a:p>
        </p:txBody>
      </p:sp>
      <p:sp>
        <p:nvSpPr>
          <p:cNvPr id="15" name="Subtitle 2">
            <a:extLst>
              <a:ext uri="{FF2B5EF4-FFF2-40B4-BE49-F238E27FC236}">
                <a16:creationId xmlns:a16="http://schemas.microsoft.com/office/drawing/2014/main" id="{ACD3E088-EF9B-340D-1404-5299E7C62E37}"/>
              </a:ext>
            </a:extLst>
          </p:cNvPr>
          <p:cNvSpPr txBox="1">
            <a:spLocks/>
          </p:cNvSpPr>
          <p:nvPr/>
        </p:nvSpPr>
        <p:spPr>
          <a:xfrm>
            <a:off x="4055175" y="906577"/>
            <a:ext cx="4081650" cy="273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AREA WISE AQI ANALYSIS(LAST 6 MONTHS)</a:t>
            </a:r>
            <a:endParaRPr lang="en-GB" sz="1600" dirty="0"/>
          </a:p>
        </p:txBody>
      </p:sp>
      <p:cxnSp>
        <p:nvCxnSpPr>
          <p:cNvPr id="16" name="Straight Connector 15">
            <a:extLst>
              <a:ext uri="{FF2B5EF4-FFF2-40B4-BE49-F238E27FC236}">
                <a16:creationId xmlns:a16="http://schemas.microsoft.com/office/drawing/2014/main" id="{A6FDC05E-0A65-394F-F3B0-78ABA6BA7BEE}"/>
              </a:ext>
            </a:extLst>
          </p:cNvPr>
          <p:cNvCxnSpPr/>
          <p:nvPr/>
        </p:nvCxnSpPr>
        <p:spPr>
          <a:xfrm>
            <a:off x="697117" y="1210718"/>
            <a:ext cx="1078267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2F510728-C033-B998-8792-4227B1BD159A}"/>
              </a:ext>
            </a:extLst>
          </p:cNvPr>
          <p:cNvSpPr txBox="1">
            <a:spLocks/>
          </p:cNvSpPr>
          <p:nvPr/>
        </p:nvSpPr>
        <p:spPr>
          <a:xfrm>
            <a:off x="481720" y="1330219"/>
            <a:ext cx="3943536" cy="4424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Last 6 months Average AQI’s</a:t>
            </a:r>
            <a:endParaRPr lang="en-GB" dirty="0"/>
          </a:p>
        </p:txBody>
      </p:sp>
      <p:sp>
        <p:nvSpPr>
          <p:cNvPr id="19" name="Subtitle 2">
            <a:extLst>
              <a:ext uri="{FF2B5EF4-FFF2-40B4-BE49-F238E27FC236}">
                <a16:creationId xmlns:a16="http://schemas.microsoft.com/office/drawing/2014/main" id="{C1B4FFBB-1109-06B2-C620-878D8CF77B90}"/>
              </a:ext>
            </a:extLst>
          </p:cNvPr>
          <p:cNvSpPr txBox="1">
            <a:spLocks/>
          </p:cNvSpPr>
          <p:nvPr/>
        </p:nvSpPr>
        <p:spPr>
          <a:xfrm>
            <a:off x="5630376" y="5121874"/>
            <a:ext cx="5849418" cy="11009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All </a:t>
            </a:r>
            <a:r>
              <a:rPr lang="en-US" sz="1400" b="1" dirty="0"/>
              <a:t>top 5 Areas with high Air Quality Index </a:t>
            </a:r>
            <a:r>
              <a:rPr lang="en-US" sz="1400" dirty="0"/>
              <a:t>values fall in </a:t>
            </a:r>
            <a:r>
              <a:rPr lang="en-US" sz="1400" b="1" dirty="0"/>
              <a:t>North</a:t>
            </a:r>
            <a:r>
              <a:rPr lang="en-US" sz="1400" dirty="0"/>
              <a:t> and </a:t>
            </a:r>
            <a:r>
              <a:rPr lang="en-US" sz="1400" b="1" dirty="0"/>
              <a:t>North-East</a:t>
            </a:r>
            <a:r>
              <a:rPr lang="en-US" sz="1400" dirty="0"/>
              <a:t> regions.</a:t>
            </a:r>
            <a:br>
              <a:rPr lang="en-US" sz="1400" dirty="0"/>
            </a:br>
            <a:br>
              <a:rPr lang="en-US" sz="1400" dirty="0"/>
            </a:br>
            <a:r>
              <a:rPr lang="en-US" sz="1400" dirty="0"/>
              <a:t>2 of these Areas </a:t>
            </a:r>
            <a:r>
              <a:rPr lang="en-US" sz="1400" b="1" dirty="0"/>
              <a:t>Bahadurgarh</a:t>
            </a:r>
            <a:r>
              <a:rPr lang="en-US" sz="1400" dirty="0"/>
              <a:t> &amp; </a:t>
            </a:r>
            <a:r>
              <a:rPr lang="en-US" sz="1400" b="1" dirty="0"/>
              <a:t>Gurugram</a:t>
            </a:r>
            <a:r>
              <a:rPr lang="en-US" sz="1400" dirty="0"/>
              <a:t> comes from the same state - </a:t>
            </a:r>
            <a:r>
              <a:rPr lang="en-US" sz="1400" b="1" dirty="0"/>
              <a:t>Haryana</a:t>
            </a:r>
          </a:p>
          <a:p>
            <a:pPr marL="0" indent="0">
              <a:buNone/>
            </a:pPr>
            <a:endParaRPr lang="en-US" sz="1400" dirty="0"/>
          </a:p>
          <a:p>
            <a:pPr marL="0" indent="0">
              <a:buNone/>
            </a:pPr>
            <a:br>
              <a:rPr lang="en-US" sz="1400" dirty="0"/>
            </a:br>
            <a:endParaRPr lang="en-US" sz="1400" dirty="0"/>
          </a:p>
          <a:p>
            <a:pPr marL="0" indent="0">
              <a:buNone/>
            </a:pPr>
            <a:endParaRPr lang="en-GB" sz="1400" dirty="0"/>
          </a:p>
        </p:txBody>
      </p:sp>
      <p:graphicFrame>
        <p:nvGraphicFramePr>
          <p:cNvPr id="21" name="Table 20">
            <a:extLst>
              <a:ext uri="{FF2B5EF4-FFF2-40B4-BE49-F238E27FC236}">
                <a16:creationId xmlns:a16="http://schemas.microsoft.com/office/drawing/2014/main" id="{4366A376-E121-0B0E-5E6B-FEA02D91860F}"/>
              </a:ext>
            </a:extLst>
          </p:cNvPr>
          <p:cNvGraphicFramePr>
            <a:graphicFrameLocks noGrp="1"/>
          </p:cNvGraphicFramePr>
          <p:nvPr>
            <p:extLst>
              <p:ext uri="{D42A27DB-BD31-4B8C-83A1-F6EECF244321}">
                <p14:modId xmlns:p14="http://schemas.microsoft.com/office/powerpoint/2010/main" val="710387903"/>
              </p:ext>
            </p:extLst>
          </p:nvPr>
        </p:nvGraphicFramePr>
        <p:xfrm>
          <a:off x="5799544" y="1688081"/>
          <a:ext cx="2337281" cy="2035055"/>
        </p:xfrm>
        <a:graphic>
          <a:graphicData uri="http://schemas.openxmlformats.org/drawingml/2006/table">
            <a:tbl>
              <a:tblPr firstRow="1" bandRow="1">
                <a:tableStyleId>{5C22544A-7EE6-4342-B048-85BDC9FD1C3A}</a:tableStyleId>
              </a:tblPr>
              <a:tblGrid>
                <a:gridCol w="360907">
                  <a:extLst>
                    <a:ext uri="{9D8B030D-6E8A-4147-A177-3AD203B41FA5}">
                      <a16:colId xmlns:a16="http://schemas.microsoft.com/office/drawing/2014/main" val="2701996369"/>
                    </a:ext>
                  </a:extLst>
                </a:gridCol>
                <a:gridCol w="1976374">
                  <a:extLst>
                    <a:ext uri="{9D8B030D-6E8A-4147-A177-3AD203B41FA5}">
                      <a16:colId xmlns:a16="http://schemas.microsoft.com/office/drawing/2014/main" val="3346748119"/>
                    </a:ext>
                  </a:extLst>
                </a:gridCol>
              </a:tblGrid>
              <a:tr h="294268">
                <a:tc>
                  <a:txBody>
                    <a:bodyPr/>
                    <a:lstStyle/>
                    <a:p>
                      <a:endParaRPr lang="en-GB" sz="1400" b="1" dirty="0"/>
                    </a:p>
                  </a:txBody>
                  <a:tcPr/>
                </a:tc>
                <a:tc>
                  <a:txBody>
                    <a:bodyPr/>
                    <a:lstStyle/>
                    <a:p>
                      <a:r>
                        <a:rPr lang="en-GB" sz="1400" b="1" dirty="0"/>
                        <a:t>Areas</a:t>
                      </a:r>
                    </a:p>
                  </a:txBody>
                  <a:tcPr/>
                </a:tc>
                <a:extLst>
                  <a:ext uri="{0D108BD9-81ED-4DB2-BD59-A6C34878D82A}">
                    <a16:rowId xmlns:a16="http://schemas.microsoft.com/office/drawing/2014/main" val="3943422567"/>
                  </a:ext>
                </a:extLst>
              </a:tr>
              <a:tr h="346051">
                <a:tc>
                  <a:txBody>
                    <a:bodyPr/>
                    <a:lstStyle/>
                    <a:p>
                      <a:r>
                        <a:rPr lang="en-GB" sz="1400" b="1" dirty="0"/>
                        <a:t>1.</a:t>
                      </a:r>
                    </a:p>
                  </a:txBody>
                  <a:tcPr/>
                </a:tc>
                <a:tc>
                  <a:txBody>
                    <a:bodyPr/>
                    <a:lstStyle/>
                    <a:p>
                      <a:r>
                        <a:rPr lang="en-GB" sz="1400" b="1" dirty="0" err="1"/>
                        <a:t>Byrnihat</a:t>
                      </a:r>
                      <a:endParaRPr lang="en-GB" sz="1400" b="1" dirty="0"/>
                    </a:p>
                  </a:txBody>
                  <a:tcPr/>
                </a:tc>
                <a:extLst>
                  <a:ext uri="{0D108BD9-81ED-4DB2-BD59-A6C34878D82A}">
                    <a16:rowId xmlns:a16="http://schemas.microsoft.com/office/drawing/2014/main" val="4272187514"/>
                  </a:ext>
                </a:extLst>
              </a:tr>
              <a:tr h="346051">
                <a:tc>
                  <a:txBody>
                    <a:bodyPr/>
                    <a:lstStyle/>
                    <a:p>
                      <a:r>
                        <a:rPr lang="en-GB" sz="1400" b="1" dirty="0"/>
                        <a:t>2.</a:t>
                      </a:r>
                    </a:p>
                  </a:txBody>
                  <a:tcPr/>
                </a:tc>
                <a:tc>
                  <a:txBody>
                    <a:bodyPr/>
                    <a:lstStyle/>
                    <a:p>
                      <a:r>
                        <a:rPr lang="en-GB" sz="1400" b="1" dirty="0"/>
                        <a:t>Delhi</a:t>
                      </a:r>
                    </a:p>
                  </a:txBody>
                  <a:tcPr/>
                </a:tc>
                <a:extLst>
                  <a:ext uri="{0D108BD9-81ED-4DB2-BD59-A6C34878D82A}">
                    <a16:rowId xmlns:a16="http://schemas.microsoft.com/office/drawing/2014/main" val="881955469"/>
                  </a:ext>
                </a:extLst>
              </a:tr>
              <a:tr h="346051">
                <a:tc>
                  <a:txBody>
                    <a:bodyPr/>
                    <a:lstStyle/>
                    <a:p>
                      <a:r>
                        <a:rPr lang="en-GB" sz="1400" b="1" dirty="0"/>
                        <a:t>3.</a:t>
                      </a:r>
                    </a:p>
                  </a:txBody>
                  <a:tcPr/>
                </a:tc>
                <a:tc>
                  <a:txBody>
                    <a:bodyPr/>
                    <a:lstStyle/>
                    <a:p>
                      <a:r>
                        <a:rPr lang="en-GB" sz="1400" b="1" dirty="0" err="1"/>
                        <a:t>Hajpur</a:t>
                      </a:r>
                      <a:endParaRPr lang="en-GB" sz="1400" b="1" dirty="0"/>
                    </a:p>
                  </a:txBody>
                  <a:tcPr/>
                </a:tc>
                <a:extLst>
                  <a:ext uri="{0D108BD9-81ED-4DB2-BD59-A6C34878D82A}">
                    <a16:rowId xmlns:a16="http://schemas.microsoft.com/office/drawing/2014/main" val="2963617408"/>
                  </a:ext>
                </a:extLst>
              </a:tr>
              <a:tr h="346051">
                <a:tc>
                  <a:txBody>
                    <a:bodyPr/>
                    <a:lstStyle/>
                    <a:p>
                      <a:r>
                        <a:rPr lang="en-GB" sz="1400" b="1" dirty="0"/>
                        <a:t>4.</a:t>
                      </a:r>
                    </a:p>
                  </a:txBody>
                  <a:tcPr/>
                </a:tc>
                <a:tc>
                  <a:txBody>
                    <a:bodyPr/>
                    <a:lstStyle/>
                    <a:p>
                      <a:r>
                        <a:rPr lang="en-GB" sz="1400" b="1" dirty="0"/>
                        <a:t>Bahadurgarh</a:t>
                      </a:r>
                    </a:p>
                  </a:txBody>
                  <a:tcPr/>
                </a:tc>
                <a:extLst>
                  <a:ext uri="{0D108BD9-81ED-4DB2-BD59-A6C34878D82A}">
                    <a16:rowId xmlns:a16="http://schemas.microsoft.com/office/drawing/2014/main" val="1712771134"/>
                  </a:ext>
                </a:extLst>
              </a:tr>
              <a:tr h="346051">
                <a:tc>
                  <a:txBody>
                    <a:bodyPr/>
                    <a:lstStyle/>
                    <a:p>
                      <a:r>
                        <a:rPr lang="en-GB" sz="1400" b="1" dirty="0"/>
                        <a:t>5.</a:t>
                      </a:r>
                    </a:p>
                  </a:txBody>
                  <a:tcPr/>
                </a:tc>
                <a:tc>
                  <a:txBody>
                    <a:bodyPr/>
                    <a:lstStyle/>
                    <a:p>
                      <a:r>
                        <a:rPr lang="en-GB" sz="1400" b="1" dirty="0"/>
                        <a:t>Gurugram</a:t>
                      </a:r>
                    </a:p>
                  </a:txBody>
                  <a:tcPr/>
                </a:tc>
                <a:extLst>
                  <a:ext uri="{0D108BD9-81ED-4DB2-BD59-A6C34878D82A}">
                    <a16:rowId xmlns:a16="http://schemas.microsoft.com/office/drawing/2014/main" val="1771706705"/>
                  </a:ext>
                </a:extLst>
              </a:tr>
            </a:tbl>
          </a:graphicData>
        </a:graphic>
      </p:graphicFrame>
      <p:graphicFrame>
        <p:nvGraphicFramePr>
          <p:cNvPr id="22" name="Table 21">
            <a:extLst>
              <a:ext uri="{FF2B5EF4-FFF2-40B4-BE49-F238E27FC236}">
                <a16:creationId xmlns:a16="http://schemas.microsoft.com/office/drawing/2014/main" id="{A8CEC17C-1C3E-ED49-61CD-60042219FC17}"/>
              </a:ext>
            </a:extLst>
          </p:cNvPr>
          <p:cNvGraphicFramePr>
            <a:graphicFrameLocks noGrp="1"/>
          </p:cNvGraphicFramePr>
          <p:nvPr>
            <p:extLst>
              <p:ext uri="{D42A27DB-BD31-4B8C-83A1-F6EECF244321}">
                <p14:modId xmlns:p14="http://schemas.microsoft.com/office/powerpoint/2010/main" val="3218217658"/>
              </p:ext>
            </p:extLst>
          </p:nvPr>
        </p:nvGraphicFramePr>
        <p:xfrm>
          <a:off x="8942114" y="1688081"/>
          <a:ext cx="2475052" cy="2035055"/>
        </p:xfrm>
        <a:graphic>
          <a:graphicData uri="http://schemas.openxmlformats.org/drawingml/2006/table">
            <a:tbl>
              <a:tblPr firstRow="1" bandRow="1">
                <a:tableStyleId>{5C22544A-7EE6-4342-B048-85BDC9FD1C3A}</a:tableStyleId>
              </a:tblPr>
              <a:tblGrid>
                <a:gridCol w="473878">
                  <a:extLst>
                    <a:ext uri="{9D8B030D-6E8A-4147-A177-3AD203B41FA5}">
                      <a16:colId xmlns:a16="http://schemas.microsoft.com/office/drawing/2014/main" val="2701996369"/>
                    </a:ext>
                  </a:extLst>
                </a:gridCol>
                <a:gridCol w="2001174">
                  <a:extLst>
                    <a:ext uri="{9D8B030D-6E8A-4147-A177-3AD203B41FA5}">
                      <a16:colId xmlns:a16="http://schemas.microsoft.com/office/drawing/2014/main" val="3346748119"/>
                    </a:ext>
                  </a:extLst>
                </a:gridCol>
              </a:tblGrid>
              <a:tr h="335295">
                <a:tc>
                  <a:txBody>
                    <a:bodyPr/>
                    <a:lstStyle/>
                    <a:p>
                      <a:endParaRPr lang="en-GB" sz="1400" b="1" dirty="0"/>
                    </a:p>
                  </a:txBody>
                  <a:tcPr/>
                </a:tc>
                <a:tc>
                  <a:txBody>
                    <a:bodyPr/>
                    <a:lstStyle/>
                    <a:p>
                      <a:r>
                        <a:rPr lang="en-GB" sz="1400" b="1" dirty="0"/>
                        <a:t>Areas</a:t>
                      </a:r>
                    </a:p>
                  </a:txBody>
                  <a:tcPr/>
                </a:tc>
                <a:extLst>
                  <a:ext uri="{0D108BD9-81ED-4DB2-BD59-A6C34878D82A}">
                    <a16:rowId xmlns:a16="http://schemas.microsoft.com/office/drawing/2014/main" val="3943422567"/>
                  </a:ext>
                </a:extLst>
              </a:tr>
              <a:tr h="339952">
                <a:tc>
                  <a:txBody>
                    <a:bodyPr/>
                    <a:lstStyle/>
                    <a:p>
                      <a:r>
                        <a:rPr lang="en-GB" sz="1400" b="1" dirty="0"/>
                        <a:t>1.</a:t>
                      </a:r>
                    </a:p>
                  </a:txBody>
                  <a:tcPr/>
                </a:tc>
                <a:tc>
                  <a:txBody>
                    <a:bodyPr/>
                    <a:lstStyle/>
                    <a:p>
                      <a:r>
                        <a:rPr lang="en-GB" sz="1400" b="1" dirty="0"/>
                        <a:t>Tirunelveli</a:t>
                      </a:r>
                    </a:p>
                  </a:txBody>
                  <a:tcPr/>
                </a:tc>
                <a:extLst>
                  <a:ext uri="{0D108BD9-81ED-4DB2-BD59-A6C34878D82A}">
                    <a16:rowId xmlns:a16="http://schemas.microsoft.com/office/drawing/2014/main" val="4272187514"/>
                  </a:ext>
                </a:extLst>
              </a:tr>
              <a:tr h="339952">
                <a:tc>
                  <a:txBody>
                    <a:bodyPr/>
                    <a:lstStyle/>
                    <a:p>
                      <a:r>
                        <a:rPr lang="en-GB" sz="1400" b="1" dirty="0"/>
                        <a:t>2.</a:t>
                      </a:r>
                    </a:p>
                  </a:txBody>
                  <a:tcPr/>
                </a:tc>
                <a:tc>
                  <a:txBody>
                    <a:bodyPr/>
                    <a:lstStyle/>
                    <a:p>
                      <a:r>
                        <a:rPr lang="en-GB" sz="1400" b="1" dirty="0" err="1"/>
                        <a:t>Palkalaiperur</a:t>
                      </a:r>
                      <a:endParaRPr lang="en-GB" sz="1400" b="1" dirty="0"/>
                    </a:p>
                  </a:txBody>
                  <a:tcPr/>
                </a:tc>
                <a:extLst>
                  <a:ext uri="{0D108BD9-81ED-4DB2-BD59-A6C34878D82A}">
                    <a16:rowId xmlns:a16="http://schemas.microsoft.com/office/drawing/2014/main" val="881955469"/>
                  </a:ext>
                </a:extLst>
              </a:tr>
              <a:tr h="339952">
                <a:tc>
                  <a:txBody>
                    <a:bodyPr/>
                    <a:lstStyle/>
                    <a:p>
                      <a:r>
                        <a:rPr lang="en-GB" sz="1400" b="1" dirty="0"/>
                        <a:t>3.</a:t>
                      </a:r>
                    </a:p>
                  </a:txBody>
                  <a:tcPr/>
                </a:tc>
                <a:tc>
                  <a:txBody>
                    <a:bodyPr/>
                    <a:lstStyle/>
                    <a:p>
                      <a:r>
                        <a:rPr lang="en-GB" sz="1400" b="1" dirty="0" err="1"/>
                        <a:t>Madkeri</a:t>
                      </a:r>
                      <a:endParaRPr lang="en-GB" sz="1400" b="1" dirty="0"/>
                    </a:p>
                  </a:txBody>
                  <a:tcPr/>
                </a:tc>
                <a:extLst>
                  <a:ext uri="{0D108BD9-81ED-4DB2-BD59-A6C34878D82A}">
                    <a16:rowId xmlns:a16="http://schemas.microsoft.com/office/drawing/2014/main" val="2963617408"/>
                  </a:ext>
                </a:extLst>
              </a:tr>
              <a:tr h="339952">
                <a:tc>
                  <a:txBody>
                    <a:bodyPr/>
                    <a:lstStyle/>
                    <a:p>
                      <a:r>
                        <a:rPr lang="en-GB" sz="1400" b="1" dirty="0"/>
                        <a:t>4.</a:t>
                      </a:r>
                    </a:p>
                  </a:txBody>
                  <a:tcPr/>
                </a:tc>
                <a:tc>
                  <a:txBody>
                    <a:bodyPr/>
                    <a:lstStyle/>
                    <a:p>
                      <a:r>
                        <a:rPr lang="en-GB" sz="1400" b="1" dirty="0"/>
                        <a:t>Vijayapura</a:t>
                      </a:r>
                    </a:p>
                  </a:txBody>
                  <a:tcPr/>
                </a:tc>
                <a:extLst>
                  <a:ext uri="{0D108BD9-81ED-4DB2-BD59-A6C34878D82A}">
                    <a16:rowId xmlns:a16="http://schemas.microsoft.com/office/drawing/2014/main" val="1712771134"/>
                  </a:ext>
                </a:extLst>
              </a:tr>
              <a:tr h="339952">
                <a:tc>
                  <a:txBody>
                    <a:bodyPr/>
                    <a:lstStyle/>
                    <a:p>
                      <a:r>
                        <a:rPr lang="en-GB" sz="1400" b="1" dirty="0"/>
                        <a:t>5.</a:t>
                      </a:r>
                    </a:p>
                  </a:txBody>
                  <a:tcPr/>
                </a:tc>
                <a:tc>
                  <a:txBody>
                    <a:bodyPr/>
                    <a:lstStyle/>
                    <a:p>
                      <a:r>
                        <a:rPr lang="en-GB" sz="1400" b="1" dirty="0" err="1"/>
                        <a:t>Chamarajnagar</a:t>
                      </a:r>
                      <a:endParaRPr lang="en-GB" sz="1400" b="1" dirty="0"/>
                    </a:p>
                  </a:txBody>
                  <a:tcPr/>
                </a:tc>
                <a:extLst>
                  <a:ext uri="{0D108BD9-81ED-4DB2-BD59-A6C34878D82A}">
                    <a16:rowId xmlns:a16="http://schemas.microsoft.com/office/drawing/2014/main" val="1771706705"/>
                  </a:ext>
                </a:extLst>
              </a:tr>
            </a:tbl>
          </a:graphicData>
        </a:graphic>
      </p:graphicFrame>
      <p:sp>
        <p:nvSpPr>
          <p:cNvPr id="23" name="Subtitle 2">
            <a:extLst>
              <a:ext uri="{FF2B5EF4-FFF2-40B4-BE49-F238E27FC236}">
                <a16:creationId xmlns:a16="http://schemas.microsoft.com/office/drawing/2014/main" id="{E707B183-8511-BA6E-6FF4-30EB92C6B583}"/>
              </a:ext>
            </a:extLst>
          </p:cNvPr>
          <p:cNvSpPr txBox="1">
            <a:spLocks/>
          </p:cNvSpPr>
          <p:nvPr/>
        </p:nvSpPr>
        <p:spPr>
          <a:xfrm>
            <a:off x="5492544" y="1379196"/>
            <a:ext cx="3045514" cy="3569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t>TOP 5 AREAS (High Air Quality Index)</a:t>
            </a:r>
          </a:p>
          <a:p>
            <a:pPr marL="0" indent="0">
              <a:buNone/>
            </a:pPr>
            <a:endParaRPr lang="en-US" sz="1400" dirty="0"/>
          </a:p>
          <a:p>
            <a:pPr marL="0" indent="0">
              <a:buNone/>
            </a:pPr>
            <a:br>
              <a:rPr lang="en-US" sz="1400" dirty="0"/>
            </a:br>
            <a:endParaRPr lang="en-US" sz="1400" dirty="0"/>
          </a:p>
          <a:p>
            <a:pPr marL="0" indent="0">
              <a:buNone/>
            </a:pPr>
            <a:endParaRPr lang="en-GB" sz="1400" dirty="0"/>
          </a:p>
        </p:txBody>
      </p:sp>
    </p:spTree>
    <p:extLst>
      <p:ext uri="{BB962C8B-B14F-4D97-AF65-F5344CB8AC3E}">
        <p14:creationId xmlns:p14="http://schemas.microsoft.com/office/powerpoint/2010/main" val="20115811"/>
      </p:ext>
    </p:extLst>
  </p:cSld>
  <p:clrMapOvr>
    <a:masterClrMapping/>
  </p:clrMapOvr>
  <p:transition spd="slow">
    <p:push dir="u"/>
    <p:sndAc>
      <p:stSnd>
        <p:snd r:embed="rId2" name="camera.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6411B-64ED-D1F8-EB7D-0DE27115AA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AC86E-6328-53CF-68DE-FA34D1B23FED}"/>
              </a:ext>
            </a:extLst>
          </p:cNvPr>
          <p:cNvSpPr txBox="1">
            <a:spLocks/>
          </p:cNvSpPr>
          <p:nvPr/>
        </p:nvSpPr>
        <p:spPr>
          <a:xfrm>
            <a:off x="256276" y="450822"/>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3600" b="1" dirty="0"/>
              <a:t>Charts &amp; Insights</a:t>
            </a:r>
          </a:p>
        </p:txBody>
      </p:sp>
      <p:sp>
        <p:nvSpPr>
          <p:cNvPr id="16" name="Subtitle 2">
            <a:extLst>
              <a:ext uri="{FF2B5EF4-FFF2-40B4-BE49-F238E27FC236}">
                <a16:creationId xmlns:a16="http://schemas.microsoft.com/office/drawing/2014/main" id="{5FD8A18B-D7A5-C4E5-D1F1-C21ECA0FD33E}"/>
              </a:ext>
            </a:extLst>
          </p:cNvPr>
          <p:cNvSpPr txBox="1">
            <a:spLocks/>
          </p:cNvSpPr>
          <p:nvPr/>
        </p:nvSpPr>
        <p:spPr>
          <a:xfrm>
            <a:off x="4845067" y="937082"/>
            <a:ext cx="2661041" cy="273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Electric Vehicles Analysis</a:t>
            </a:r>
            <a:endParaRPr lang="en-GB" sz="1600" dirty="0"/>
          </a:p>
        </p:txBody>
      </p:sp>
      <p:pic>
        <p:nvPicPr>
          <p:cNvPr id="5" name="Picture 4" descr="A screenshot of a computer&#10;&#10;AI-generated content may be incorrect.">
            <a:extLst>
              <a:ext uri="{FF2B5EF4-FFF2-40B4-BE49-F238E27FC236}">
                <a16:creationId xmlns:a16="http://schemas.microsoft.com/office/drawing/2014/main" id="{E867E1A8-5C3A-5710-A734-933B28997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4570" y="1837919"/>
            <a:ext cx="6803013" cy="3729837"/>
          </a:xfrm>
          <a:prstGeom prst="rect">
            <a:avLst/>
          </a:prstGeom>
        </p:spPr>
      </p:pic>
      <p:sp>
        <p:nvSpPr>
          <p:cNvPr id="8" name="Subtitle 2">
            <a:extLst>
              <a:ext uri="{FF2B5EF4-FFF2-40B4-BE49-F238E27FC236}">
                <a16:creationId xmlns:a16="http://schemas.microsoft.com/office/drawing/2014/main" id="{98756D36-5FB8-51E2-6CA1-A49D70AC7E6C}"/>
              </a:ext>
            </a:extLst>
          </p:cNvPr>
          <p:cNvSpPr txBox="1">
            <a:spLocks/>
          </p:cNvSpPr>
          <p:nvPr/>
        </p:nvSpPr>
        <p:spPr>
          <a:xfrm>
            <a:off x="663044" y="1693189"/>
            <a:ext cx="4182023" cy="184535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EV Adoption Rate  - </a:t>
            </a:r>
            <a:r>
              <a:rPr lang="en-US" sz="1600" b="1" dirty="0"/>
              <a:t>18.40 %</a:t>
            </a:r>
            <a:br>
              <a:rPr lang="en-US" sz="1600" b="1" dirty="0"/>
            </a:br>
            <a:br>
              <a:rPr lang="en-US" sz="1600" b="1" dirty="0"/>
            </a:br>
            <a:r>
              <a:rPr lang="en-US" sz="1600" dirty="0"/>
              <a:t>This KPI gives us the ratio of number of Electric Vehicle registered to the total Vehicles registered</a:t>
            </a:r>
            <a:r>
              <a:rPr lang="en-US" sz="1600" b="1" dirty="0"/>
              <a:t>.</a:t>
            </a:r>
            <a:br>
              <a:rPr lang="en-US" sz="1600" b="1" dirty="0"/>
            </a:br>
            <a:br>
              <a:rPr lang="en-US" sz="1600" dirty="0"/>
            </a:br>
            <a:r>
              <a:rPr lang="en-GB" sz="1600" dirty="0"/>
              <a:t>Total  Vehicles : 65 K</a:t>
            </a:r>
            <a:br>
              <a:rPr lang="en-GB" sz="1600" dirty="0"/>
            </a:br>
            <a:r>
              <a:rPr lang="en-GB" sz="1600" dirty="0"/>
              <a:t>Non EV   : 53 K</a:t>
            </a:r>
            <a:br>
              <a:rPr lang="en-GB" sz="1600" dirty="0"/>
            </a:br>
            <a:r>
              <a:rPr lang="en-GB" sz="1600" dirty="0"/>
              <a:t>EV: 12k</a:t>
            </a:r>
          </a:p>
          <a:p>
            <a:pPr algn="l"/>
            <a:br>
              <a:rPr lang="en-GB" sz="1600" dirty="0"/>
            </a:br>
            <a:br>
              <a:rPr lang="en-GB" sz="1600" dirty="0"/>
            </a:br>
            <a:endParaRPr lang="en-GB" sz="1600" dirty="0"/>
          </a:p>
        </p:txBody>
      </p:sp>
      <p:sp>
        <p:nvSpPr>
          <p:cNvPr id="9" name="Subtitle 2">
            <a:extLst>
              <a:ext uri="{FF2B5EF4-FFF2-40B4-BE49-F238E27FC236}">
                <a16:creationId xmlns:a16="http://schemas.microsoft.com/office/drawing/2014/main" id="{BE65298B-B093-F4D7-2936-7EB90328D2CE}"/>
              </a:ext>
            </a:extLst>
          </p:cNvPr>
          <p:cNvSpPr txBox="1">
            <a:spLocks/>
          </p:cNvSpPr>
          <p:nvPr/>
        </p:nvSpPr>
        <p:spPr>
          <a:xfrm>
            <a:off x="663044" y="3927094"/>
            <a:ext cx="4182024" cy="17201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Looking at the charts provided</a:t>
            </a:r>
            <a:br>
              <a:rPr lang="en-US" sz="1600" dirty="0"/>
            </a:br>
            <a:br>
              <a:rPr lang="en-US" sz="1600" dirty="0"/>
            </a:br>
            <a:r>
              <a:rPr lang="en-US" sz="1600" dirty="0"/>
              <a:t>States with huge market for Electric Vehicles  are also the states with higher demand for the vehicles</a:t>
            </a:r>
            <a:br>
              <a:rPr lang="en-US" sz="1600" dirty="0"/>
            </a:br>
            <a:r>
              <a:rPr lang="en-US" sz="1600" dirty="0"/>
              <a:t>(irrespective of EV or Non EV) </a:t>
            </a:r>
            <a:br>
              <a:rPr lang="en-US" sz="1600" dirty="0"/>
            </a:br>
            <a:r>
              <a:rPr lang="en-US" sz="1600" dirty="0"/>
              <a:t>hence  </a:t>
            </a:r>
            <a:r>
              <a:rPr lang="en-US" sz="1600" b="1" dirty="0"/>
              <a:t>average AQI’s are not affected based of high demand of EV.</a:t>
            </a:r>
            <a:r>
              <a:rPr lang="en-US" sz="1600" dirty="0"/>
              <a:t> </a:t>
            </a:r>
          </a:p>
        </p:txBody>
      </p:sp>
      <p:cxnSp>
        <p:nvCxnSpPr>
          <p:cNvPr id="11" name="Straight Connector 10">
            <a:extLst>
              <a:ext uri="{FF2B5EF4-FFF2-40B4-BE49-F238E27FC236}">
                <a16:creationId xmlns:a16="http://schemas.microsoft.com/office/drawing/2014/main" id="{613293F8-8C79-D262-FBFD-F02B7305E8F9}"/>
              </a:ext>
            </a:extLst>
          </p:cNvPr>
          <p:cNvCxnSpPr/>
          <p:nvPr/>
        </p:nvCxnSpPr>
        <p:spPr>
          <a:xfrm>
            <a:off x="697117" y="1210718"/>
            <a:ext cx="107826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200971"/>
      </p:ext>
    </p:extLst>
  </p:cSld>
  <p:clrMapOvr>
    <a:masterClrMapping/>
  </p:clrMapOvr>
  <p:transition spd="slow">
    <p:push dir="u"/>
    <p:sndAc>
      <p:stSnd>
        <p:snd r:embed="rId2" name="camera.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46D9546-48C2-1AF8-978B-C1B045A8F23D}"/>
              </a:ext>
            </a:extLst>
          </p:cNvPr>
          <p:cNvSpPr txBox="1">
            <a:spLocks/>
          </p:cNvSpPr>
          <p:nvPr/>
        </p:nvSpPr>
        <p:spPr>
          <a:xfrm>
            <a:off x="662367" y="4504140"/>
            <a:ext cx="4139582" cy="19871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Since winter months are prone to cold flu, “Airpure Innovations” can focus promoting their product in these months.</a:t>
            </a:r>
            <a:br>
              <a:rPr lang="en-GB" sz="1800" dirty="0"/>
            </a:br>
            <a:br>
              <a:rPr lang="en-GB" sz="1800" dirty="0"/>
            </a:br>
            <a:r>
              <a:rPr lang="en-GB" sz="1800" dirty="0"/>
              <a:t>Mainly focussing on the features such as air purifiers can filter viruses causing these ailments and help you be better prepared for winters.</a:t>
            </a:r>
          </a:p>
        </p:txBody>
      </p:sp>
      <p:sp>
        <p:nvSpPr>
          <p:cNvPr id="5" name="Subtitle 2">
            <a:extLst>
              <a:ext uri="{FF2B5EF4-FFF2-40B4-BE49-F238E27FC236}">
                <a16:creationId xmlns:a16="http://schemas.microsoft.com/office/drawing/2014/main" id="{E645F5D3-5E8A-62E0-EA94-0A341E33C45A}"/>
              </a:ext>
            </a:extLst>
          </p:cNvPr>
          <p:cNvSpPr txBox="1">
            <a:spLocks/>
          </p:cNvSpPr>
          <p:nvPr/>
        </p:nvSpPr>
        <p:spPr>
          <a:xfrm>
            <a:off x="662367" y="1422002"/>
            <a:ext cx="4139582" cy="69888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3 States with distinct areas are </a:t>
            </a:r>
            <a:br>
              <a:rPr lang="en-US" sz="1800" dirty="0"/>
            </a:br>
            <a:endParaRPr lang="en-GB" dirty="0"/>
          </a:p>
          <a:p>
            <a:pPr marL="0" indent="0">
              <a:buNone/>
            </a:pPr>
            <a:endParaRPr lang="en-GB" dirty="0"/>
          </a:p>
        </p:txBody>
      </p:sp>
      <p:pic>
        <p:nvPicPr>
          <p:cNvPr id="7" name="Picture 6" descr="A screenshot of a graph&#10;&#10;AI-generated content may be incorrect.">
            <a:extLst>
              <a:ext uri="{FF2B5EF4-FFF2-40B4-BE49-F238E27FC236}">
                <a16:creationId xmlns:a16="http://schemas.microsoft.com/office/drawing/2014/main" id="{FCD5A990-5B84-FB12-CAC7-2BE1A68C4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6240" y="1888736"/>
            <a:ext cx="6966762" cy="3606717"/>
          </a:xfrm>
          <a:prstGeom prst="rect">
            <a:avLst/>
          </a:prstGeom>
        </p:spPr>
      </p:pic>
      <p:sp>
        <p:nvSpPr>
          <p:cNvPr id="8" name="Title 1">
            <a:extLst>
              <a:ext uri="{FF2B5EF4-FFF2-40B4-BE49-F238E27FC236}">
                <a16:creationId xmlns:a16="http://schemas.microsoft.com/office/drawing/2014/main" id="{10BFE205-F49B-7D6F-1D41-57AC407F5BF0}"/>
              </a:ext>
            </a:extLst>
          </p:cNvPr>
          <p:cNvSpPr txBox="1">
            <a:spLocks/>
          </p:cNvSpPr>
          <p:nvPr/>
        </p:nvSpPr>
        <p:spPr>
          <a:xfrm>
            <a:off x="256276" y="450822"/>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3600" b="1" dirty="0"/>
              <a:t>Charts &amp; Insights</a:t>
            </a:r>
          </a:p>
        </p:txBody>
      </p:sp>
      <p:sp>
        <p:nvSpPr>
          <p:cNvPr id="9" name="Subtitle 2">
            <a:extLst>
              <a:ext uri="{FF2B5EF4-FFF2-40B4-BE49-F238E27FC236}">
                <a16:creationId xmlns:a16="http://schemas.microsoft.com/office/drawing/2014/main" id="{1F54B655-9A0B-E922-C566-42B7ED99D529}"/>
              </a:ext>
            </a:extLst>
          </p:cNvPr>
          <p:cNvSpPr txBox="1">
            <a:spLocks/>
          </p:cNvSpPr>
          <p:nvPr/>
        </p:nvSpPr>
        <p:spPr>
          <a:xfrm>
            <a:off x="3387460" y="906236"/>
            <a:ext cx="6272588" cy="273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Monthly AQI Report for Top 10 States with Distinct Area Count</a:t>
            </a:r>
            <a:endParaRPr lang="en-GB" sz="1600" dirty="0"/>
          </a:p>
        </p:txBody>
      </p:sp>
      <p:cxnSp>
        <p:nvCxnSpPr>
          <p:cNvPr id="10" name="Straight Connector 9">
            <a:extLst>
              <a:ext uri="{FF2B5EF4-FFF2-40B4-BE49-F238E27FC236}">
                <a16:creationId xmlns:a16="http://schemas.microsoft.com/office/drawing/2014/main" id="{90B4D56D-0F8F-24CA-300D-BCFAABC737E7}"/>
              </a:ext>
            </a:extLst>
          </p:cNvPr>
          <p:cNvCxnSpPr/>
          <p:nvPr/>
        </p:nvCxnSpPr>
        <p:spPr>
          <a:xfrm>
            <a:off x="697117" y="1210718"/>
            <a:ext cx="1078267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D8D9D2D8-A9FE-A3E6-ACB2-FA7DA4BF38D2}"/>
              </a:ext>
            </a:extLst>
          </p:cNvPr>
          <p:cNvSpPr txBox="1">
            <a:spLocks/>
          </p:cNvSpPr>
          <p:nvPr/>
        </p:nvSpPr>
        <p:spPr>
          <a:xfrm>
            <a:off x="747362" y="1803111"/>
            <a:ext cx="4139582" cy="97252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Rajasthan</a:t>
            </a:r>
          </a:p>
          <a:p>
            <a:r>
              <a:rPr lang="en-US" sz="1800" dirty="0"/>
              <a:t>Maharashtra</a:t>
            </a:r>
          </a:p>
          <a:p>
            <a:r>
              <a:rPr lang="en-US" sz="1800" dirty="0"/>
              <a:t>Karnataka</a:t>
            </a:r>
          </a:p>
          <a:p>
            <a:endParaRPr lang="en-GB" dirty="0"/>
          </a:p>
        </p:txBody>
      </p:sp>
      <p:sp>
        <p:nvSpPr>
          <p:cNvPr id="12" name="Subtitle 2">
            <a:extLst>
              <a:ext uri="{FF2B5EF4-FFF2-40B4-BE49-F238E27FC236}">
                <a16:creationId xmlns:a16="http://schemas.microsoft.com/office/drawing/2014/main" id="{81BD4AA0-FD39-3731-CF41-189250F257FE}"/>
              </a:ext>
            </a:extLst>
          </p:cNvPr>
          <p:cNvSpPr txBox="1">
            <a:spLocks/>
          </p:cNvSpPr>
          <p:nvPr/>
        </p:nvSpPr>
        <p:spPr>
          <a:xfrm>
            <a:off x="662367" y="2812677"/>
            <a:ext cx="4139582" cy="9594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3 Months recording high AQI in these states</a:t>
            </a:r>
          </a:p>
          <a:p>
            <a:endParaRPr lang="en-GB" dirty="0"/>
          </a:p>
        </p:txBody>
      </p:sp>
      <p:sp>
        <p:nvSpPr>
          <p:cNvPr id="13" name="Subtitle 2">
            <a:extLst>
              <a:ext uri="{FF2B5EF4-FFF2-40B4-BE49-F238E27FC236}">
                <a16:creationId xmlns:a16="http://schemas.microsoft.com/office/drawing/2014/main" id="{791704B6-06AF-3E5C-9486-E4E938E960A8}"/>
              </a:ext>
            </a:extLst>
          </p:cNvPr>
          <p:cNvSpPr txBox="1">
            <a:spLocks/>
          </p:cNvSpPr>
          <p:nvPr/>
        </p:nvSpPr>
        <p:spPr>
          <a:xfrm>
            <a:off x="706514" y="3429000"/>
            <a:ext cx="4139582" cy="97252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December</a:t>
            </a:r>
          </a:p>
          <a:p>
            <a:r>
              <a:rPr lang="en-US" sz="1800" dirty="0"/>
              <a:t>January</a:t>
            </a:r>
          </a:p>
          <a:p>
            <a:r>
              <a:rPr lang="en-US" sz="1800" dirty="0"/>
              <a:t>November</a:t>
            </a:r>
          </a:p>
          <a:p>
            <a:endParaRPr lang="en-GB" dirty="0"/>
          </a:p>
        </p:txBody>
      </p:sp>
    </p:spTree>
    <p:extLst>
      <p:ext uri="{BB962C8B-B14F-4D97-AF65-F5344CB8AC3E}">
        <p14:creationId xmlns:p14="http://schemas.microsoft.com/office/powerpoint/2010/main" val="3780064332"/>
      </p:ext>
    </p:extLst>
  </p:cSld>
  <p:clrMapOvr>
    <a:masterClrMapping/>
  </p:clrMapOvr>
  <p:transition spd="slow">
    <p:push dir="u"/>
    <p:sndAc>
      <p:stSnd>
        <p:snd r:embed="rId2" name="camera.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A207B-53A8-D85D-FB8B-4C7C91C4C486}"/>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1405E182-902C-21D9-EA27-7A0500EFCB56}"/>
              </a:ext>
            </a:extLst>
          </p:cNvPr>
          <p:cNvSpPr txBox="1">
            <a:spLocks/>
          </p:cNvSpPr>
          <p:nvPr/>
        </p:nvSpPr>
        <p:spPr>
          <a:xfrm>
            <a:off x="662367" y="4050410"/>
            <a:ext cx="4139582" cy="15968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t>However irrespective of High &amp; Low AQI values the weekend &amp; weekday AQIs have been consistent and there is very less significant difference noticed.</a:t>
            </a:r>
            <a:br>
              <a:rPr lang="en-GB" sz="1800" dirty="0"/>
            </a:br>
            <a:br>
              <a:rPr lang="en-GB" sz="1800" dirty="0"/>
            </a:br>
            <a:r>
              <a:rPr lang="en-GB" sz="1800" dirty="0"/>
              <a:t>Weekend AQIs are slightly less compared to weekdays</a:t>
            </a:r>
          </a:p>
        </p:txBody>
      </p:sp>
      <p:sp>
        <p:nvSpPr>
          <p:cNvPr id="5" name="Subtitle 2">
            <a:extLst>
              <a:ext uri="{FF2B5EF4-FFF2-40B4-BE49-F238E27FC236}">
                <a16:creationId xmlns:a16="http://schemas.microsoft.com/office/drawing/2014/main" id="{44A1920A-39B7-C756-DACA-3531FDD510C6}"/>
              </a:ext>
            </a:extLst>
          </p:cNvPr>
          <p:cNvSpPr txBox="1">
            <a:spLocks/>
          </p:cNvSpPr>
          <p:nvPr/>
        </p:nvSpPr>
        <p:spPr>
          <a:xfrm>
            <a:off x="662367" y="1422002"/>
            <a:ext cx="4139582" cy="69888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This reports looks into Weekend &amp; Weekday AQI’s recorded across Metro Cities last year </a:t>
            </a:r>
            <a:br>
              <a:rPr lang="en-US" sz="1800" dirty="0"/>
            </a:br>
            <a:endParaRPr lang="en-GB" dirty="0"/>
          </a:p>
          <a:p>
            <a:pPr marL="0" indent="0">
              <a:buNone/>
            </a:pPr>
            <a:endParaRPr lang="en-GB" dirty="0"/>
          </a:p>
        </p:txBody>
      </p:sp>
      <p:sp>
        <p:nvSpPr>
          <p:cNvPr id="8" name="Title 1">
            <a:extLst>
              <a:ext uri="{FF2B5EF4-FFF2-40B4-BE49-F238E27FC236}">
                <a16:creationId xmlns:a16="http://schemas.microsoft.com/office/drawing/2014/main" id="{86EC7DCE-1FAF-E234-AC63-82F035CD7E56}"/>
              </a:ext>
            </a:extLst>
          </p:cNvPr>
          <p:cNvSpPr txBox="1">
            <a:spLocks/>
          </p:cNvSpPr>
          <p:nvPr/>
        </p:nvSpPr>
        <p:spPr>
          <a:xfrm>
            <a:off x="256276" y="450822"/>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3600" b="1" dirty="0"/>
              <a:t>Charts &amp; Insights</a:t>
            </a:r>
          </a:p>
        </p:txBody>
      </p:sp>
      <p:sp>
        <p:nvSpPr>
          <p:cNvPr id="9" name="Subtitle 2">
            <a:extLst>
              <a:ext uri="{FF2B5EF4-FFF2-40B4-BE49-F238E27FC236}">
                <a16:creationId xmlns:a16="http://schemas.microsoft.com/office/drawing/2014/main" id="{396E0FAD-7846-48A9-4A51-59F9A1268540}"/>
              </a:ext>
            </a:extLst>
          </p:cNvPr>
          <p:cNvSpPr txBox="1">
            <a:spLocks/>
          </p:cNvSpPr>
          <p:nvPr/>
        </p:nvSpPr>
        <p:spPr>
          <a:xfrm>
            <a:off x="3387460" y="906236"/>
            <a:ext cx="6272588" cy="273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Weekend &amp; Weekday AQI’s </a:t>
            </a:r>
            <a:endParaRPr lang="en-GB" sz="1600" dirty="0"/>
          </a:p>
        </p:txBody>
      </p:sp>
      <p:cxnSp>
        <p:nvCxnSpPr>
          <p:cNvPr id="10" name="Straight Connector 9">
            <a:extLst>
              <a:ext uri="{FF2B5EF4-FFF2-40B4-BE49-F238E27FC236}">
                <a16:creationId xmlns:a16="http://schemas.microsoft.com/office/drawing/2014/main" id="{ED82F7C2-9505-A972-254E-F4E8048D31B5}"/>
              </a:ext>
            </a:extLst>
          </p:cNvPr>
          <p:cNvCxnSpPr/>
          <p:nvPr/>
        </p:nvCxnSpPr>
        <p:spPr>
          <a:xfrm>
            <a:off x="697117" y="1210718"/>
            <a:ext cx="10782677"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4231C4D8-760D-34D6-AD2B-7E75460E6199}"/>
              </a:ext>
            </a:extLst>
          </p:cNvPr>
          <p:cNvSpPr txBox="1">
            <a:spLocks/>
          </p:cNvSpPr>
          <p:nvPr/>
        </p:nvSpPr>
        <p:spPr>
          <a:xfrm>
            <a:off x="697117" y="2477481"/>
            <a:ext cx="4139582" cy="97252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Delhi</a:t>
            </a:r>
          </a:p>
          <a:p>
            <a:r>
              <a:rPr lang="en-US" sz="1800" dirty="0"/>
              <a:t>Ahmedabad</a:t>
            </a:r>
          </a:p>
          <a:p>
            <a:r>
              <a:rPr lang="en-US" sz="1800" dirty="0"/>
              <a:t>Pune</a:t>
            </a:r>
          </a:p>
          <a:p>
            <a:endParaRPr lang="en-GB" dirty="0"/>
          </a:p>
        </p:txBody>
      </p:sp>
      <p:sp>
        <p:nvSpPr>
          <p:cNvPr id="13" name="Subtitle 2">
            <a:extLst>
              <a:ext uri="{FF2B5EF4-FFF2-40B4-BE49-F238E27FC236}">
                <a16:creationId xmlns:a16="http://schemas.microsoft.com/office/drawing/2014/main" id="{00592742-29B3-A7AE-66E7-7F7F3E5B3E6F}"/>
              </a:ext>
            </a:extLst>
          </p:cNvPr>
          <p:cNvSpPr txBox="1">
            <a:spLocks/>
          </p:cNvSpPr>
          <p:nvPr/>
        </p:nvSpPr>
        <p:spPr>
          <a:xfrm>
            <a:off x="662367" y="1970615"/>
            <a:ext cx="4139582" cy="404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t>These 3 cities had the highest AQI values</a:t>
            </a:r>
          </a:p>
        </p:txBody>
      </p:sp>
      <p:pic>
        <p:nvPicPr>
          <p:cNvPr id="2" name="Picture 1" descr="A screenshot of a graph&#10;&#10;AI-generated content may be incorrect.">
            <a:extLst>
              <a:ext uri="{FF2B5EF4-FFF2-40B4-BE49-F238E27FC236}">
                <a16:creationId xmlns:a16="http://schemas.microsoft.com/office/drawing/2014/main" id="{5D1527D6-C7FB-C895-4303-54094303C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4326" y="1771442"/>
            <a:ext cx="6666660" cy="3733065"/>
          </a:xfrm>
          <a:prstGeom prst="rect">
            <a:avLst/>
          </a:prstGeom>
        </p:spPr>
      </p:pic>
      <p:sp>
        <p:nvSpPr>
          <p:cNvPr id="3" name="Subtitle 2">
            <a:extLst>
              <a:ext uri="{FF2B5EF4-FFF2-40B4-BE49-F238E27FC236}">
                <a16:creationId xmlns:a16="http://schemas.microsoft.com/office/drawing/2014/main" id="{993E3D4F-1431-00BF-BA35-8BCFFE0A3E04}"/>
              </a:ext>
            </a:extLst>
          </p:cNvPr>
          <p:cNvSpPr txBox="1">
            <a:spLocks/>
          </p:cNvSpPr>
          <p:nvPr/>
        </p:nvSpPr>
        <p:spPr>
          <a:xfrm>
            <a:off x="662367" y="3507311"/>
            <a:ext cx="4139582" cy="404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t>Month of July has recorded the least AQI’s</a:t>
            </a:r>
          </a:p>
        </p:txBody>
      </p:sp>
    </p:spTree>
    <p:extLst>
      <p:ext uri="{BB962C8B-B14F-4D97-AF65-F5344CB8AC3E}">
        <p14:creationId xmlns:p14="http://schemas.microsoft.com/office/powerpoint/2010/main" val="2512516933"/>
      </p:ext>
    </p:extLst>
  </p:cSld>
  <p:clrMapOvr>
    <a:masterClrMapping/>
  </p:clrMapOvr>
  <p:transition spd="slow">
    <p:push dir="u"/>
    <p:sndAc>
      <p:stSnd>
        <p:snd r:embed="rId2" name="camera.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5A626B92-FB9C-300E-C9CE-23694147AA1E}"/>
              </a:ext>
            </a:extLst>
          </p:cNvPr>
          <p:cNvSpPr txBox="1">
            <a:spLocks/>
          </p:cNvSpPr>
          <p:nvPr/>
        </p:nvSpPr>
        <p:spPr>
          <a:xfrm>
            <a:off x="7661417" y="1612190"/>
            <a:ext cx="3722293" cy="972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The Charts here present a detailed report for Prominent Pollutants &amp; Diseases reported per state.</a:t>
            </a:r>
          </a:p>
          <a:p>
            <a:endParaRPr lang="en-GB" dirty="0"/>
          </a:p>
        </p:txBody>
      </p:sp>
      <p:pic>
        <p:nvPicPr>
          <p:cNvPr id="5" name="Picture 4" descr="A screenshot of a computer&#10;&#10;AI-generated content may be incorrect.">
            <a:extLst>
              <a:ext uri="{FF2B5EF4-FFF2-40B4-BE49-F238E27FC236}">
                <a16:creationId xmlns:a16="http://schemas.microsoft.com/office/drawing/2014/main" id="{AEAEDD4B-3CD7-0BC7-0770-B58AC8ECB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427" y="1526397"/>
            <a:ext cx="6642875" cy="3479922"/>
          </a:xfrm>
          <a:prstGeom prst="rect">
            <a:avLst/>
          </a:prstGeom>
        </p:spPr>
      </p:pic>
      <p:sp>
        <p:nvSpPr>
          <p:cNvPr id="6" name="Title 1">
            <a:extLst>
              <a:ext uri="{FF2B5EF4-FFF2-40B4-BE49-F238E27FC236}">
                <a16:creationId xmlns:a16="http://schemas.microsoft.com/office/drawing/2014/main" id="{03A9F555-6117-B2E1-BF92-E547E619EF13}"/>
              </a:ext>
            </a:extLst>
          </p:cNvPr>
          <p:cNvSpPr txBox="1">
            <a:spLocks/>
          </p:cNvSpPr>
          <p:nvPr/>
        </p:nvSpPr>
        <p:spPr>
          <a:xfrm>
            <a:off x="256276" y="450822"/>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GB" sz="3600" b="1" dirty="0"/>
              <a:t>Charts &amp; Insights</a:t>
            </a:r>
          </a:p>
        </p:txBody>
      </p:sp>
      <p:sp>
        <p:nvSpPr>
          <p:cNvPr id="7" name="Subtitle 2">
            <a:extLst>
              <a:ext uri="{FF2B5EF4-FFF2-40B4-BE49-F238E27FC236}">
                <a16:creationId xmlns:a16="http://schemas.microsoft.com/office/drawing/2014/main" id="{C54DF5DE-0567-EDAD-102F-5C7274E67022}"/>
              </a:ext>
            </a:extLst>
          </p:cNvPr>
          <p:cNvSpPr txBox="1">
            <a:spLocks/>
          </p:cNvSpPr>
          <p:nvPr/>
        </p:nvSpPr>
        <p:spPr>
          <a:xfrm>
            <a:off x="3387460" y="906236"/>
            <a:ext cx="6272588" cy="2736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dirty="0"/>
              <a:t>Top 2 Prominent Pollutants &amp; Diseases Reported Post Covid</a:t>
            </a:r>
            <a:endParaRPr lang="en-GB" sz="1600" dirty="0"/>
          </a:p>
        </p:txBody>
      </p:sp>
      <p:cxnSp>
        <p:nvCxnSpPr>
          <p:cNvPr id="8" name="Straight Connector 7">
            <a:extLst>
              <a:ext uri="{FF2B5EF4-FFF2-40B4-BE49-F238E27FC236}">
                <a16:creationId xmlns:a16="http://schemas.microsoft.com/office/drawing/2014/main" id="{90B23A47-4BCB-823B-72A0-C2011C951E7E}"/>
              </a:ext>
            </a:extLst>
          </p:cNvPr>
          <p:cNvCxnSpPr/>
          <p:nvPr/>
        </p:nvCxnSpPr>
        <p:spPr>
          <a:xfrm>
            <a:off x="697117" y="1210718"/>
            <a:ext cx="10782677"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CA633372-2463-53C1-B4F2-17084BB2CCCC}"/>
              </a:ext>
            </a:extLst>
          </p:cNvPr>
          <p:cNvSpPr txBox="1">
            <a:spLocks/>
          </p:cNvSpPr>
          <p:nvPr/>
        </p:nvSpPr>
        <p:spPr>
          <a:xfrm>
            <a:off x="7661417" y="2584710"/>
            <a:ext cx="3722293" cy="662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Post Covid Total Number of Diseases reported across Country is 5,549.</a:t>
            </a:r>
          </a:p>
          <a:p>
            <a:endParaRPr lang="en-GB" dirty="0"/>
          </a:p>
        </p:txBody>
      </p:sp>
      <p:sp>
        <p:nvSpPr>
          <p:cNvPr id="10" name="Subtitle 2">
            <a:extLst>
              <a:ext uri="{FF2B5EF4-FFF2-40B4-BE49-F238E27FC236}">
                <a16:creationId xmlns:a16="http://schemas.microsoft.com/office/drawing/2014/main" id="{FBD41F05-F164-2CB0-633B-A062D1B436D7}"/>
              </a:ext>
            </a:extLst>
          </p:cNvPr>
          <p:cNvSpPr txBox="1">
            <a:spLocks/>
          </p:cNvSpPr>
          <p:nvPr/>
        </p:nvSpPr>
        <p:spPr>
          <a:xfrm>
            <a:off x="7661417" y="3234683"/>
            <a:ext cx="3722293" cy="193102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This table shows the top 2 diseases reported for each state.</a:t>
            </a:r>
          </a:p>
          <a:p>
            <a:r>
              <a:rPr lang="en-US" sz="1900" dirty="0"/>
              <a:t>Top 3 states with highest number of diseases reported being</a:t>
            </a:r>
          </a:p>
          <a:p>
            <a:r>
              <a:rPr lang="en-US" sz="1900" dirty="0"/>
              <a:t>Kerala</a:t>
            </a:r>
          </a:p>
          <a:p>
            <a:r>
              <a:rPr lang="en-US" sz="1900" dirty="0"/>
              <a:t>Odisha</a:t>
            </a:r>
          </a:p>
          <a:p>
            <a:r>
              <a:rPr lang="en-US" sz="1900" dirty="0"/>
              <a:t>Maharashtra</a:t>
            </a:r>
          </a:p>
          <a:p>
            <a:endParaRPr lang="en-GB" dirty="0"/>
          </a:p>
        </p:txBody>
      </p:sp>
      <p:cxnSp>
        <p:nvCxnSpPr>
          <p:cNvPr id="12" name="Straight Arrow Connector 11">
            <a:extLst>
              <a:ext uri="{FF2B5EF4-FFF2-40B4-BE49-F238E27FC236}">
                <a16:creationId xmlns:a16="http://schemas.microsoft.com/office/drawing/2014/main" id="{2897B2C0-19EE-AFD0-58E3-8D37E799601F}"/>
              </a:ext>
            </a:extLst>
          </p:cNvPr>
          <p:cNvCxnSpPr/>
          <p:nvPr/>
        </p:nvCxnSpPr>
        <p:spPr>
          <a:xfrm flipH="1" flipV="1">
            <a:off x="5848539" y="2480650"/>
            <a:ext cx="1812879" cy="94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Subtitle 2">
            <a:extLst>
              <a:ext uri="{FF2B5EF4-FFF2-40B4-BE49-F238E27FC236}">
                <a16:creationId xmlns:a16="http://schemas.microsoft.com/office/drawing/2014/main" id="{8548D0EA-1676-60CC-4E57-CC324C809AAF}"/>
              </a:ext>
            </a:extLst>
          </p:cNvPr>
          <p:cNvSpPr txBox="1">
            <a:spLocks/>
          </p:cNvSpPr>
          <p:nvPr/>
        </p:nvSpPr>
        <p:spPr>
          <a:xfrm>
            <a:off x="6405109" y="5200402"/>
            <a:ext cx="5305836" cy="972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These tables shows the top 2 &amp; bottom 2 pollutants found each South Indian State</a:t>
            </a:r>
          </a:p>
          <a:p>
            <a:r>
              <a:rPr lang="en-US" sz="1600" dirty="0"/>
              <a:t>PM 10 was recorded as highest pollutant.</a:t>
            </a:r>
          </a:p>
          <a:p>
            <a:endParaRPr lang="en-GB" dirty="0"/>
          </a:p>
        </p:txBody>
      </p:sp>
      <p:sp>
        <p:nvSpPr>
          <p:cNvPr id="14" name="Left Brace 13">
            <a:extLst>
              <a:ext uri="{FF2B5EF4-FFF2-40B4-BE49-F238E27FC236}">
                <a16:creationId xmlns:a16="http://schemas.microsoft.com/office/drawing/2014/main" id="{9504EF13-25EB-14B4-66B7-D2FC64392FBE}"/>
              </a:ext>
            </a:extLst>
          </p:cNvPr>
          <p:cNvSpPr/>
          <p:nvPr/>
        </p:nvSpPr>
        <p:spPr>
          <a:xfrm>
            <a:off x="785427" y="5197639"/>
            <a:ext cx="45719" cy="2806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97C8A741-B007-31DC-7978-4479D1460680}"/>
              </a:ext>
            </a:extLst>
          </p:cNvPr>
          <p:cNvSpPr/>
          <p:nvPr/>
        </p:nvSpPr>
        <p:spPr>
          <a:xfrm>
            <a:off x="4978954" y="5153506"/>
            <a:ext cx="45719" cy="28065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7" name="Straight Connector 16">
            <a:extLst>
              <a:ext uri="{FF2B5EF4-FFF2-40B4-BE49-F238E27FC236}">
                <a16:creationId xmlns:a16="http://schemas.microsoft.com/office/drawing/2014/main" id="{5954CC3B-02B6-7A39-06BB-821A22540BFD}"/>
              </a:ext>
            </a:extLst>
          </p:cNvPr>
          <p:cNvCxnSpPr>
            <a:cxnSpLocks/>
          </p:cNvCxnSpPr>
          <p:nvPr/>
        </p:nvCxnSpPr>
        <p:spPr>
          <a:xfrm>
            <a:off x="945600" y="5319860"/>
            <a:ext cx="40333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E97A272C-B646-9AEC-BE45-D5B801B7E7B6}"/>
              </a:ext>
            </a:extLst>
          </p:cNvPr>
          <p:cNvCxnSpPr>
            <a:cxnSpLocks/>
          </p:cNvCxnSpPr>
          <p:nvPr/>
        </p:nvCxnSpPr>
        <p:spPr>
          <a:xfrm>
            <a:off x="2544541" y="5326299"/>
            <a:ext cx="3720457" cy="42342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096452"/>
      </p:ext>
    </p:extLst>
  </p:cSld>
  <p:clrMapOvr>
    <a:masterClrMapping/>
  </p:clrMapOvr>
  <p:transition spd="slow">
    <p:push dir="u"/>
    <p:sndAc>
      <p:stSnd>
        <p:snd r:embed="rId2" name="camera.wav"/>
      </p:stSnd>
    </p:sndAc>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4878</TotalTime>
  <Words>1485</Words>
  <Application>Microsoft Office PowerPoint</Application>
  <PresentationFormat>Widescreen</PresentationFormat>
  <Paragraphs>167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Cascadia Code</vt:lpstr>
      <vt:lpstr>Cooper Black</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PowerBI</dc:creator>
  <cp:lastModifiedBy>amina azmath</cp:lastModifiedBy>
  <cp:revision>95</cp:revision>
  <dcterms:created xsi:type="dcterms:W3CDTF">2025-07-10T18:59:56Z</dcterms:created>
  <dcterms:modified xsi:type="dcterms:W3CDTF">2025-08-11T23:19:19Z</dcterms:modified>
</cp:coreProperties>
</file>