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8" r:id="rId3"/>
  </p:sldIdLst>
  <p:sldSz cx="30275213" cy="213836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95"/>
    <a:srgbClr val="267C68"/>
    <a:srgbClr val="00A881"/>
    <a:srgbClr val="1C5C4D"/>
    <a:srgbClr val="D3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6A5A6-40BE-4EA0-A4C8-C9EDDD507B77}" v="1656" dt="2022-01-29T11:49:59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5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F500B1-B0EF-4198-AD19-A8E9C5FE5F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4D2F3E-D345-458C-B28F-378A9B394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4567-1522-4537-A9CC-21469352E759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7D6A3-7FAE-448A-A509-C7B01C3973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6F0C03-14B1-4132-94F3-1B768EB5B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E9BCA-C4A4-46F8-BB74-D9DA50C4E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6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7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29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9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fik 107">
            <a:extLst>
              <a:ext uri="{FF2B5EF4-FFF2-40B4-BE49-F238E27FC236}">
                <a16:creationId xmlns:a16="http://schemas.microsoft.com/office/drawing/2014/main" id="{CDD9E6DD-BB06-4407-81D4-568BED16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" y="7771"/>
            <a:ext cx="30272306" cy="21383625"/>
          </a:xfrm>
          <a:prstGeom prst="rect">
            <a:avLst/>
          </a:prstGeom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1A7E896C-19D3-4B4E-8113-392E44CF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932">
            <a:off x="13079403" y="7243373"/>
            <a:ext cx="3446663" cy="3442354"/>
          </a:xfrm>
          <a:prstGeom prst="rect">
            <a:avLst/>
          </a:prstGeom>
        </p:spPr>
      </p:pic>
      <p:pic>
        <p:nvPicPr>
          <p:cNvPr id="21" name="Picture 2" descr="Pepper Roboter | Kauf &amp;amp; Entwicklung | PROBO Robotics">
            <a:extLst>
              <a:ext uri="{FF2B5EF4-FFF2-40B4-BE49-F238E27FC236}">
                <a16:creationId xmlns:a16="http://schemas.microsoft.com/office/drawing/2014/main" id="{21EB567F-E881-4883-ACFB-91B9F580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245" y="14920161"/>
            <a:ext cx="2465718" cy="525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A06BA5D6-4FE2-4ECD-84AA-4CEE0C7E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0" y="438629"/>
            <a:ext cx="20448347" cy="3733200"/>
          </a:xfrm>
        </p:spPr>
        <p:txBody>
          <a:bodyPr>
            <a:normAutofit/>
          </a:bodyPr>
          <a:lstStyle/>
          <a:p>
            <a:r>
              <a:rPr lang="de-DE" sz="10800" dirty="0">
                <a:solidFill>
                  <a:schemeClr val="bg1">
                    <a:lumMod val="95000"/>
                  </a:schemeClr>
                </a:solidFill>
              </a:rPr>
              <a:t>Pepper mit Pepp - Die humanoide KI als Hochschulassistenz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2AA5E8-EBFB-433E-9081-74B511B0C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31984" y="-91683"/>
            <a:ext cx="6046239" cy="3367178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E17D08B-45C1-44E6-BB53-56ADD7E45DBD}"/>
              </a:ext>
            </a:extLst>
          </p:cNvPr>
          <p:cNvGrpSpPr/>
          <p:nvPr/>
        </p:nvGrpSpPr>
        <p:grpSpPr>
          <a:xfrm>
            <a:off x="1192118" y="6084551"/>
            <a:ext cx="13628781" cy="6707639"/>
            <a:chOff x="1676479" y="7222505"/>
            <a:chExt cx="5748179" cy="616401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8A5854F-556C-4B5A-B763-71766D1577DE}"/>
                </a:ext>
              </a:extLst>
            </p:cNvPr>
            <p:cNvSpPr/>
            <p:nvPr/>
          </p:nvSpPr>
          <p:spPr>
            <a:xfrm>
              <a:off x="1676479" y="7303617"/>
              <a:ext cx="5736670" cy="6082905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7EC657-C13B-4DF6-960B-2C94D9DD6F28}"/>
                </a:ext>
              </a:extLst>
            </p:cNvPr>
            <p:cNvSpPr/>
            <p:nvPr/>
          </p:nvSpPr>
          <p:spPr>
            <a:xfrm>
              <a:off x="1737673" y="7898014"/>
              <a:ext cx="5619494" cy="5361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0B17542-84DE-4480-88BB-41D0AFAADEA9}"/>
                </a:ext>
              </a:extLst>
            </p:cNvPr>
            <p:cNvSpPr txBox="1"/>
            <p:nvPr/>
          </p:nvSpPr>
          <p:spPr>
            <a:xfrm>
              <a:off x="6944019" y="7222505"/>
              <a:ext cx="480639" cy="5373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3200" b="1">
                  <a:cs typeface="Calibri"/>
                </a:rPr>
                <a:t>       x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C5F4A40-7A37-4750-944C-F7897BE14C52}"/>
                </a:ext>
              </a:extLst>
            </p:cNvPr>
            <p:cNvSpPr txBox="1"/>
            <p:nvPr/>
          </p:nvSpPr>
          <p:spPr>
            <a:xfrm>
              <a:off x="1815745" y="9001675"/>
              <a:ext cx="2405008" cy="35354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80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&gt; Interesse an Robotern und </a:t>
              </a:r>
            </a:p>
            <a:p>
              <a:r>
                <a:rPr lang="de-DE" sz="280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  Webentwicklung</a:t>
              </a:r>
            </a:p>
            <a:p>
              <a:pPr marL="342900" indent="-342900">
                <a:buFontTx/>
                <a:buChar char="-"/>
              </a:pPr>
              <a:endPara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endParaRPr>
            </a:p>
            <a:p>
              <a:r>
                <a:rPr lang="de-DE" sz="280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&gt; durch Kurse wie Big Data und </a:t>
              </a:r>
            </a:p>
            <a:p>
              <a:r>
                <a:rPr lang="de-DE" sz="280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  KI - ML aufmerksam geworden</a:t>
              </a:r>
            </a:p>
            <a:p>
              <a:pPr marL="342900" indent="-342900">
                <a:buFontTx/>
                <a:buChar char="-"/>
              </a:pPr>
              <a:endPara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endParaRPr>
            </a:p>
            <a:p>
              <a:r>
                <a:rPr lang="de-DE" sz="280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&gt; Spaß am programmieren</a:t>
              </a:r>
            </a:p>
            <a:p>
              <a:endParaRPr lang="de-DE" sz="4800">
                <a:solidFill>
                  <a:schemeClr val="bg1"/>
                </a:solidFill>
                <a:latin typeface="SimSun-ExtB"/>
                <a:ea typeface="SimSun-ExtB"/>
                <a:cs typeface="Calibri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15CE23-A041-4242-A551-F7295CCF39A3}"/>
                </a:ext>
              </a:extLst>
            </p:cNvPr>
            <p:cNvSpPr txBox="1"/>
            <p:nvPr/>
          </p:nvSpPr>
          <p:spPr>
            <a:xfrm>
              <a:off x="1851232" y="7296267"/>
              <a:ext cx="2743199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Motivation</a:t>
              </a:r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0BC53257-D7A6-4768-9476-09772AAF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" y="17933500"/>
            <a:ext cx="3446663" cy="344235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35398FB-BAEB-4128-BDFA-37244E697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75" y="19879845"/>
            <a:ext cx="2128837" cy="164209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4D3BD6A-2DDF-4E23-9DFE-59BBFF479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41" y="15368015"/>
            <a:ext cx="2984047" cy="23017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3C1B6E1-1433-4453-BE4D-8E2CE37B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07" y="-1721176"/>
            <a:ext cx="3446663" cy="344235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7E35D04-F8A4-4F19-B84B-ABDC38637B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416" y="-72244"/>
            <a:ext cx="2128837" cy="1642093"/>
          </a:xfrm>
          <a:prstGeom prst="rect">
            <a:avLst/>
          </a:prstGeom>
        </p:spPr>
      </p:pic>
      <p:pic>
        <p:nvPicPr>
          <p:cNvPr id="1028" name="Picture 4" descr="Pepper le robot humanoïde et programmable | SoftBank Robotics">
            <a:extLst>
              <a:ext uri="{FF2B5EF4-FFF2-40B4-BE49-F238E27FC236}">
                <a16:creationId xmlns:a16="http://schemas.microsoft.com/office/drawing/2014/main" id="{7198BFFF-B5DF-4577-9A9E-E6D59810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452" y="1535961"/>
            <a:ext cx="4720832" cy="33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D2FBD3E-71D2-429E-80BE-619757FC0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779" y="5426080"/>
            <a:ext cx="2128837" cy="1642093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165D214-57A4-4E15-BA25-EE241D7D026A}"/>
              </a:ext>
            </a:extLst>
          </p:cNvPr>
          <p:cNvGrpSpPr/>
          <p:nvPr/>
        </p:nvGrpSpPr>
        <p:grpSpPr>
          <a:xfrm>
            <a:off x="1188333" y="13590093"/>
            <a:ext cx="13601493" cy="6681479"/>
            <a:chOff x="1676479" y="7222505"/>
            <a:chExt cx="5748179" cy="616401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5D6E4D9-539E-4B42-985F-935BC1107B6C}"/>
                </a:ext>
              </a:extLst>
            </p:cNvPr>
            <p:cNvSpPr/>
            <p:nvPr/>
          </p:nvSpPr>
          <p:spPr>
            <a:xfrm>
              <a:off x="1676479" y="7246545"/>
              <a:ext cx="5736670" cy="6139977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9ED85F3-EB0B-4DCF-AC81-D8C64F2729C6}"/>
                </a:ext>
              </a:extLst>
            </p:cNvPr>
            <p:cNvSpPr/>
            <p:nvPr/>
          </p:nvSpPr>
          <p:spPr>
            <a:xfrm>
              <a:off x="1739395" y="7833987"/>
              <a:ext cx="5599529" cy="54258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22820BA-34EA-4BD1-AC80-708B7737296C}"/>
                </a:ext>
              </a:extLst>
            </p:cNvPr>
            <p:cNvSpPr txBox="1"/>
            <p:nvPr/>
          </p:nvSpPr>
          <p:spPr>
            <a:xfrm>
              <a:off x="6944019" y="7222505"/>
              <a:ext cx="480639" cy="5394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cs typeface="Calibri"/>
                </a:rPr>
                <a:t>      x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8E86741-2078-4A55-A356-235812409C1D}"/>
                </a:ext>
              </a:extLst>
            </p:cNvPr>
            <p:cNvSpPr txBox="1"/>
            <p:nvPr/>
          </p:nvSpPr>
          <p:spPr>
            <a:xfrm>
              <a:off x="3926966" y="8221727"/>
              <a:ext cx="3222410" cy="47622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&gt; humanoider Roboter von Softbank 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  Robotics 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&gt; Integrierte Bild, Ton und  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  Objekterkennung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&gt; programmierbares Verhalten  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	&gt; Animationen / Bewegungen  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	&gt; Sprache  </a:t>
              </a:r>
            </a:p>
            <a:p>
              <a:pPr>
                <a:lnSpc>
                  <a:spcPct val="150000"/>
                </a:lnSpc>
              </a:pPr>
              <a:r>
                <a:rPr lang="de-DE" sz="2800" dirty="0">
                  <a:solidFill>
                    <a:schemeClr val="bg1"/>
                  </a:solidFill>
                  <a:latin typeface="SimSun-ExtB"/>
                  <a:ea typeface="SimSun-ExtB"/>
                  <a:cs typeface="Calibri"/>
                </a:rPr>
                <a:t>	&gt; Ein- und Ausgabe von Informationen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8B98598-11BA-4272-902D-430C5E75EF53}"/>
                </a:ext>
              </a:extLst>
            </p:cNvPr>
            <p:cNvSpPr txBox="1"/>
            <p:nvPr/>
          </p:nvSpPr>
          <p:spPr>
            <a:xfrm>
              <a:off x="1879547" y="7303118"/>
              <a:ext cx="4338581" cy="5874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Wer ist Pepper?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B74C0F6-BA23-418A-B8AC-C50E16497531}"/>
              </a:ext>
            </a:extLst>
          </p:cNvPr>
          <p:cNvGrpSpPr/>
          <p:nvPr/>
        </p:nvGrpSpPr>
        <p:grpSpPr>
          <a:xfrm>
            <a:off x="15896708" y="6168674"/>
            <a:ext cx="13158999" cy="14102900"/>
            <a:chOff x="1676479" y="7244741"/>
            <a:chExt cx="5748179" cy="614178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B46A211-3616-4D04-BA5A-779FDB015FD3}"/>
                </a:ext>
              </a:extLst>
            </p:cNvPr>
            <p:cNvSpPr/>
            <p:nvPr/>
          </p:nvSpPr>
          <p:spPr>
            <a:xfrm>
              <a:off x="1676479" y="7246545"/>
              <a:ext cx="5736670" cy="6139977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0A9D5FE-F896-4926-AAED-701F4527E297}"/>
                </a:ext>
              </a:extLst>
            </p:cNvPr>
            <p:cNvSpPr/>
            <p:nvPr/>
          </p:nvSpPr>
          <p:spPr>
            <a:xfrm>
              <a:off x="1730793" y="7517687"/>
              <a:ext cx="5627144" cy="58039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111B015-BF8E-4D9D-BAB8-835110FA8E2E}"/>
                </a:ext>
              </a:extLst>
            </p:cNvPr>
            <p:cNvSpPr txBox="1"/>
            <p:nvPr/>
          </p:nvSpPr>
          <p:spPr>
            <a:xfrm>
              <a:off x="6944019" y="7260431"/>
              <a:ext cx="480639" cy="2546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cs typeface="Calibri"/>
                </a:rPr>
                <a:t>     x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AB1780B-DBDC-4D12-95FF-3D1FF987BD5A}"/>
                </a:ext>
              </a:extLst>
            </p:cNvPr>
            <p:cNvSpPr txBox="1"/>
            <p:nvPr/>
          </p:nvSpPr>
          <p:spPr>
            <a:xfrm>
              <a:off x="1831282" y="7244741"/>
              <a:ext cx="2743199" cy="5085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 err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Anwendungsfaelle</a:t>
              </a:r>
              <a:endParaRPr lang="de-DE" sz="3200" b="1">
                <a:solidFill>
                  <a:schemeClr val="bg1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Calibri"/>
              </a:endParaRP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7D163A5-0CA9-4A32-8220-A82A43E3A716}"/>
              </a:ext>
            </a:extLst>
          </p:cNvPr>
          <p:cNvSpPr/>
          <p:nvPr/>
        </p:nvSpPr>
        <p:spPr>
          <a:xfrm>
            <a:off x="16270052" y="7917041"/>
            <a:ext cx="3947606" cy="610664"/>
          </a:xfrm>
          <a:prstGeom prst="rect">
            <a:avLst/>
          </a:prstGeom>
          <a:solidFill>
            <a:srgbClr val="00A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561E951-A20D-4B67-BA5E-3097314E7133}"/>
              </a:ext>
            </a:extLst>
          </p:cNvPr>
          <p:cNvSpPr/>
          <p:nvPr/>
        </p:nvSpPr>
        <p:spPr>
          <a:xfrm>
            <a:off x="16278986" y="7124846"/>
            <a:ext cx="12398900" cy="563770"/>
          </a:xfrm>
          <a:prstGeom prst="rect">
            <a:avLst/>
          </a:prstGeom>
          <a:solidFill>
            <a:srgbClr val="26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9864B6B-7EC1-4C7E-9FED-66F0C05B7224}"/>
              </a:ext>
            </a:extLst>
          </p:cNvPr>
          <p:cNvSpPr txBox="1"/>
          <p:nvPr/>
        </p:nvSpPr>
        <p:spPr>
          <a:xfrm>
            <a:off x="16603925" y="7094553"/>
            <a:ext cx="2070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solidFill>
                  <a:srgbClr val="D3EDE0"/>
                </a:solidFill>
                <a:latin typeface="SimSun-ExtB"/>
                <a:ea typeface="SimSun-ExtB"/>
                <a:cs typeface="Calibri"/>
              </a:rPr>
              <a:t>Anwender</a:t>
            </a:r>
            <a:endParaRPr lang="de-DE" sz="5400" b="1">
              <a:solidFill>
                <a:srgbClr val="D3EDE0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1C3D858-984F-49F1-870B-6E77D10C886B}"/>
              </a:ext>
            </a:extLst>
          </p:cNvPr>
          <p:cNvSpPr/>
          <p:nvPr/>
        </p:nvSpPr>
        <p:spPr>
          <a:xfrm>
            <a:off x="16178208" y="15129017"/>
            <a:ext cx="4611816" cy="540370"/>
          </a:xfrm>
          <a:prstGeom prst="rect">
            <a:avLst/>
          </a:prstGeom>
          <a:solidFill>
            <a:srgbClr val="26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EB07C58-A79F-49EB-9823-05C36E333021}"/>
              </a:ext>
            </a:extLst>
          </p:cNvPr>
          <p:cNvSpPr txBox="1"/>
          <p:nvPr/>
        </p:nvSpPr>
        <p:spPr>
          <a:xfrm>
            <a:off x="16270052" y="15073956"/>
            <a:ext cx="2499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solidFill>
                  <a:srgbClr val="D3EDE0"/>
                </a:solidFill>
                <a:latin typeface="SimSun-ExtB"/>
                <a:ea typeface="SimSun-ExtB"/>
                <a:cs typeface="Calibri"/>
              </a:rPr>
              <a:t>Entwickler</a:t>
            </a:r>
            <a:endParaRPr lang="de-DE" sz="5400" b="1">
              <a:solidFill>
                <a:srgbClr val="D3EDE0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8540B8E0-B437-41C8-AB80-18357B6D1F53}"/>
              </a:ext>
            </a:extLst>
          </p:cNvPr>
          <p:cNvSpPr txBox="1"/>
          <p:nvPr/>
        </p:nvSpPr>
        <p:spPr>
          <a:xfrm>
            <a:off x="16107039" y="15830441"/>
            <a:ext cx="6567959" cy="3869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Einsicht in das Verhalten der 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Anwender (Kennenlernen des 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Kunden / der Studenten)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Aufdecken von Fehlern und   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Auffälligkeiten</a:t>
            </a:r>
          </a:p>
          <a:p>
            <a:pPr>
              <a:lnSpc>
                <a:spcPct val="150000"/>
              </a:lnSpc>
            </a:pP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Optimierung der eigenen Anwendung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C60872-A56D-4D93-813C-A389B1D94814}"/>
              </a:ext>
            </a:extLst>
          </p:cNvPr>
          <p:cNvSpPr txBox="1"/>
          <p:nvPr/>
        </p:nvSpPr>
        <p:spPr>
          <a:xfrm>
            <a:off x="16446074" y="7962547"/>
            <a:ext cx="2070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D3EDE0"/>
                </a:solidFill>
                <a:latin typeface="SimSun-ExtB"/>
                <a:ea typeface="SimSun-ExtB"/>
                <a:cs typeface="Calibri"/>
              </a:rPr>
              <a:t>Stundenplan</a:t>
            </a:r>
            <a:endParaRPr lang="de-DE" sz="4400" b="1">
              <a:solidFill>
                <a:srgbClr val="D3EDE0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1E743C8-5F0C-47D7-856F-164545C4B6EA}"/>
              </a:ext>
            </a:extLst>
          </p:cNvPr>
          <p:cNvSpPr/>
          <p:nvPr/>
        </p:nvSpPr>
        <p:spPr>
          <a:xfrm>
            <a:off x="20512026" y="7917041"/>
            <a:ext cx="3953965" cy="610664"/>
          </a:xfrm>
          <a:prstGeom prst="rect">
            <a:avLst/>
          </a:prstGeom>
          <a:solidFill>
            <a:srgbClr val="00A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0B381317-B9A6-43A2-BDAF-35A80263041B}"/>
              </a:ext>
            </a:extLst>
          </p:cNvPr>
          <p:cNvSpPr txBox="1"/>
          <p:nvPr/>
        </p:nvSpPr>
        <p:spPr>
          <a:xfrm>
            <a:off x="20688049" y="7962547"/>
            <a:ext cx="2743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D3EDE0"/>
                </a:solidFill>
                <a:latin typeface="SimSun-ExtB"/>
                <a:ea typeface="SimSun-ExtB"/>
                <a:cs typeface="Calibri"/>
              </a:rPr>
              <a:t>Mensaplan</a:t>
            </a:r>
            <a:endParaRPr lang="de-DE" sz="4400" b="1">
              <a:solidFill>
                <a:srgbClr val="D3EDE0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EC93D43-7C3D-4B3B-AF14-F81105E50BBD}"/>
              </a:ext>
            </a:extLst>
          </p:cNvPr>
          <p:cNvSpPr/>
          <p:nvPr/>
        </p:nvSpPr>
        <p:spPr>
          <a:xfrm>
            <a:off x="24728494" y="7915277"/>
            <a:ext cx="3947606" cy="610664"/>
          </a:xfrm>
          <a:prstGeom prst="rect">
            <a:avLst/>
          </a:prstGeom>
          <a:solidFill>
            <a:srgbClr val="00A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AF31DAF6-24C3-47EF-8B36-E492229DE093}"/>
              </a:ext>
            </a:extLst>
          </p:cNvPr>
          <p:cNvSpPr txBox="1"/>
          <p:nvPr/>
        </p:nvSpPr>
        <p:spPr>
          <a:xfrm>
            <a:off x="24904516" y="7960783"/>
            <a:ext cx="27393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D3EDE0"/>
                </a:solidFill>
                <a:latin typeface="SimSun-ExtB"/>
                <a:ea typeface="SimSun-ExtB"/>
                <a:cs typeface="Calibri"/>
              </a:rPr>
              <a:t>Raumfinder</a:t>
            </a:r>
            <a:endParaRPr lang="de-DE" sz="4400" b="1">
              <a:solidFill>
                <a:srgbClr val="D3EDE0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4DEF9D9-90AA-4894-8B19-5D219C9A7FA8}"/>
              </a:ext>
            </a:extLst>
          </p:cNvPr>
          <p:cNvSpPr/>
          <p:nvPr/>
        </p:nvSpPr>
        <p:spPr>
          <a:xfrm>
            <a:off x="22961088" y="14635356"/>
            <a:ext cx="5715011" cy="610664"/>
          </a:xfrm>
          <a:prstGeom prst="rect">
            <a:avLst/>
          </a:prstGeom>
          <a:solidFill>
            <a:srgbClr val="00A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C37EEB-FB46-4754-BB14-DBA1A7854364}"/>
              </a:ext>
            </a:extLst>
          </p:cNvPr>
          <p:cNvSpPr txBox="1"/>
          <p:nvPr/>
        </p:nvSpPr>
        <p:spPr>
          <a:xfrm>
            <a:off x="23109105" y="14689199"/>
            <a:ext cx="35005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D3EDE0"/>
                </a:solidFill>
                <a:latin typeface="SimSun-ExtB"/>
                <a:ea typeface="SimSun-ExtB"/>
                <a:cs typeface="Calibri"/>
              </a:rPr>
              <a:t>Info / Smalltalk</a:t>
            </a:r>
            <a:endParaRPr lang="de-DE" sz="4400" b="1">
              <a:solidFill>
                <a:srgbClr val="D3EDE0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52DA438D-B491-4FE5-B44B-8E4BBE1B414A}"/>
              </a:ext>
            </a:extLst>
          </p:cNvPr>
          <p:cNvSpPr txBox="1"/>
          <p:nvPr/>
        </p:nvSpPr>
        <p:spPr>
          <a:xfrm>
            <a:off x="16245931" y="8848768"/>
            <a:ext cx="410195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Auskunft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ueber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den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Stundenplan von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jedem Studiengang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Anzeigen vom 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Stundenplan auf dem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Tablet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99F741D-ACA1-416A-92B7-E81E412F812B}"/>
              </a:ext>
            </a:extLst>
          </p:cNvPr>
          <p:cNvSpPr txBox="1"/>
          <p:nvPr/>
        </p:nvSpPr>
        <p:spPr>
          <a:xfrm>
            <a:off x="20509580" y="8807854"/>
            <a:ext cx="382082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Anzeigen des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Mensaplans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Genaue Auskunft,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wann und an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welchem Tag es was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zu essen gibt  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53428A6-9F3C-4E05-AA4F-B442A5E8C6B8}"/>
              </a:ext>
            </a:extLst>
          </p:cNvPr>
          <p:cNvSpPr txBox="1"/>
          <p:nvPr/>
        </p:nvSpPr>
        <p:spPr>
          <a:xfrm>
            <a:off x="24708472" y="8804953"/>
            <a:ext cx="396762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Pepper kann den Weg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zu jedem Raum in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der Hochschule in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einem kurzen Video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zeigen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QR Code zum Video</a:t>
            </a:r>
          </a:p>
          <a:p>
            <a:pPr marL="342900" indent="-342900">
              <a:buFontTx/>
              <a:buChar char="-"/>
            </a:pPr>
            <a:endParaRPr lang="de-DE" sz="2800">
              <a:solidFill>
                <a:schemeClr val="bg1"/>
              </a:solidFill>
              <a:latin typeface="SimSun-ExtB"/>
              <a:ea typeface="SimSun-ExtB"/>
              <a:cs typeface="Calibri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7F55F8F-2E5B-4F40-8FA5-1BF707A33DA6}"/>
              </a:ext>
            </a:extLst>
          </p:cNvPr>
          <p:cNvSpPr txBox="1"/>
          <p:nvPr/>
        </p:nvSpPr>
        <p:spPr>
          <a:xfrm>
            <a:off x="22856183" y="15669707"/>
            <a:ext cx="602015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Der User kann sich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ueber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verschiedene Themen mit Pepper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unterhalten und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smalltalk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führen</a:t>
            </a:r>
          </a:p>
          <a:p>
            <a:pPr marL="342900" indent="-342900">
              <a:buFontTx/>
              <a:buChar char="-"/>
            </a:pPr>
            <a:endParaRPr lang="de-DE" sz="2800">
              <a:solidFill>
                <a:schemeClr val="bg1"/>
              </a:solidFill>
              <a:latin typeface="SimSun-ExtB"/>
              <a:ea typeface="SimSun-ExtB"/>
              <a:cs typeface="Calibri"/>
            </a:endParaRP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Pepper besitzt ebenfalls die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Moeglichkeit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, verschiedene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Informationen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ueber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die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Hochschule zu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erzaehlen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.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7677F38C-9A53-4B17-A155-AF9791A16ED3}"/>
              </a:ext>
            </a:extLst>
          </p:cNvPr>
          <p:cNvSpPr txBox="1"/>
          <p:nvPr/>
        </p:nvSpPr>
        <p:spPr>
          <a:xfrm>
            <a:off x="24808455" y="14310644"/>
            <a:ext cx="272936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i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Generiert von 3D-Berlin </a:t>
            </a:r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5834DF40-AFB7-4261-A790-39406A7B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384" y="11591056"/>
            <a:ext cx="3583437" cy="2664450"/>
          </a:xfrm>
          <a:prstGeom prst="rect">
            <a:avLst/>
          </a:prstGeom>
        </p:spPr>
      </p:pic>
      <p:pic>
        <p:nvPicPr>
          <p:cNvPr id="105" name="Grafik 10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F994DB-3253-4F4B-A3E4-CE94AA1048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362" y="11613474"/>
            <a:ext cx="3874845" cy="2642032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F3C295AF-11AA-44F0-96B5-F87670D3E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165" y="4559097"/>
            <a:ext cx="2128837" cy="1642093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1AB3037E-FEC7-49F5-8DED-3A5B5A265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72227" y="11627914"/>
            <a:ext cx="4101958" cy="262759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6D9A63A-94F9-4852-8725-05A485F2C793}"/>
              </a:ext>
            </a:extLst>
          </p:cNvPr>
          <p:cNvSpPr/>
          <p:nvPr/>
        </p:nvSpPr>
        <p:spPr>
          <a:xfrm>
            <a:off x="-1" y="4833258"/>
            <a:ext cx="3027521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8" name="Grafik 117">
            <a:extLst>
              <a:ext uri="{FF2B5EF4-FFF2-40B4-BE49-F238E27FC236}">
                <a16:creationId xmlns:a16="http://schemas.microsoft.com/office/drawing/2014/main" id="{DCABE556-4536-40EC-874E-3F2CDCAAF9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28" y="2213763"/>
            <a:ext cx="2759692" cy="2759692"/>
          </a:xfrm>
          <a:prstGeom prst="rect">
            <a:avLst/>
          </a:prstGeom>
        </p:spPr>
      </p:pic>
      <p:sp>
        <p:nvSpPr>
          <p:cNvPr id="127" name="Textfeld 126">
            <a:extLst>
              <a:ext uri="{FF2B5EF4-FFF2-40B4-BE49-F238E27FC236}">
                <a16:creationId xmlns:a16="http://schemas.microsoft.com/office/drawing/2014/main" id="{D3B0092F-2834-4DD9-90C0-5A2197B8CC66}"/>
              </a:ext>
            </a:extLst>
          </p:cNvPr>
          <p:cNvSpPr txBox="1"/>
          <p:nvPr/>
        </p:nvSpPr>
        <p:spPr>
          <a:xfrm>
            <a:off x="7419728" y="11793536"/>
            <a:ext cx="49518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Heiko Sandelmann/BIS</a:t>
            </a:r>
          </a:p>
        </p:txBody>
      </p:sp>
      <p:pic>
        <p:nvPicPr>
          <p:cNvPr id="1024" name="Grafik 1023" descr="Ein Bild, das Person, draußen, Boden, stehend enthält.&#10;&#10;Automatisch generierte Beschreibung">
            <a:extLst>
              <a:ext uri="{FF2B5EF4-FFF2-40B4-BE49-F238E27FC236}">
                <a16:creationId xmlns:a16="http://schemas.microsoft.com/office/drawing/2014/main" id="{2A901FBB-1835-4F74-985E-F0C4AA8090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78" y="7711524"/>
            <a:ext cx="6939297" cy="3999283"/>
          </a:xfrm>
          <a:prstGeom prst="rect">
            <a:avLst/>
          </a:prstGeom>
        </p:spPr>
      </p:pic>
      <p:pic>
        <p:nvPicPr>
          <p:cNvPr id="41" name="Grafik 40" descr="Ein Bild, das Licht, Automat enthält.&#10;&#10;Automatisch generierte Beschreibung">
            <a:extLst>
              <a:ext uri="{FF2B5EF4-FFF2-40B4-BE49-F238E27FC236}">
                <a16:creationId xmlns:a16="http://schemas.microsoft.com/office/drawing/2014/main" id="{1DCB33DB-429E-4D91-8E12-9579677CFE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55" y="14708884"/>
            <a:ext cx="3951120" cy="5413645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1A80193F-D6BA-4D49-8391-A5F186C9DF02}"/>
              </a:ext>
            </a:extLst>
          </p:cNvPr>
          <p:cNvSpPr/>
          <p:nvPr/>
        </p:nvSpPr>
        <p:spPr>
          <a:xfrm flipV="1">
            <a:off x="15994699" y="14636624"/>
            <a:ext cx="6657358" cy="117599"/>
          </a:xfrm>
          <a:prstGeom prst="rect">
            <a:avLst/>
          </a:prstGeom>
          <a:solidFill>
            <a:srgbClr val="00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65704CCC-4251-477C-A73B-6922CF9192BE}"/>
              </a:ext>
            </a:extLst>
          </p:cNvPr>
          <p:cNvSpPr/>
          <p:nvPr/>
        </p:nvSpPr>
        <p:spPr>
          <a:xfrm>
            <a:off x="22652057" y="14636624"/>
            <a:ext cx="119526" cy="5516198"/>
          </a:xfrm>
          <a:prstGeom prst="rect">
            <a:avLst/>
          </a:prstGeom>
          <a:solidFill>
            <a:srgbClr val="00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rafik 108">
            <a:extLst>
              <a:ext uri="{FF2B5EF4-FFF2-40B4-BE49-F238E27FC236}">
                <a16:creationId xmlns:a16="http://schemas.microsoft.com/office/drawing/2014/main" id="{AF471825-991E-4E36-B764-83EB67AAF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" y="7771"/>
            <a:ext cx="30272306" cy="21383625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9BD2F224-7FD1-4A74-9A7D-46C606AA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752" y="12350868"/>
            <a:ext cx="2560107" cy="1974756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A06BA5D6-4FE2-4ECD-84AA-4CEE0C7E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0" y="442786"/>
            <a:ext cx="20448347" cy="3733200"/>
          </a:xfrm>
        </p:spPr>
        <p:txBody>
          <a:bodyPr>
            <a:normAutofit/>
          </a:bodyPr>
          <a:lstStyle/>
          <a:p>
            <a:r>
              <a:rPr lang="de-DE" sz="10800" dirty="0">
                <a:solidFill>
                  <a:schemeClr val="bg1">
                    <a:lumMod val="95000"/>
                  </a:schemeClr>
                </a:solidFill>
              </a:rPr>
              <a:t>Pepper mit Pepp - Die humanoide KI als Hochschulassistenz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2AA5E8-EBFB-433E-9081-74B511B0C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1984" y="-91683"/>
            <a:ext cx="6046239" cy="336717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C53257-D7A6-4768-9476-09772AAFD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" y="17933500"/>
            <a:ext cx="3446663" cy="344235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35398FB-BAEB-4128-BDFA-37244E697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75" y="19879845"/>
            <a:ext cx="2128837" cy="164209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4D3BD6A-2DDF-4E23-9DFE-59BBFF479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41" y="15368015"/>
            <a:ext cx="2984047" cy="23017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3C1B6E1-1433-4453-BE4D-8E2CE37B8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07" y="-1721176"/>
            <a:ext cx="3446663" cy="344235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7E35D04-F8A4-4F19-B84B-ABDC38637B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416" y="-72244"/>
            <a:ext cx="2128837" cy="1642093"/>
          </a:xfrm>
          <a:prstGeom prst="rect">
            <a:avLst/>
          </a:prstGeom>
        </p:spPr>
      </p:pic>
      <p:pic>
        <p:nvPicPr>
          <p:cNvPr id="1028" name="Picture 4" descr="Pepper le robot humanoïde et programmable | SoftBank Robotics">
            <a:extLst>
              <a:ext uri="{FF2B5EF4-FFF2-40B4-BE49-F238E27FC236}">
                <a16:creationId xmlns:a16="http://schemas.microsoft.com/office/drawing/2014/main" id="{7198BFFF-B5DF-4577-9A9E-E6D59810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452" y="1535961"/>
            <a:ext cx="4720832" cy="33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D2FBD3E-71D2-429E-80BE-619757FC0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931" y="5074469"/>
            <a:ext cx="2128837" cy="1642093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93793D9-EC45-4F15-838A-7E1FF4F3DC6B}"/>
              </a:ext>
            </a:extLst>
          </p:cNvPr>
          <p:cNvGrpSpPr/>
          <p:nvPr/>
        </p:nvGrpSpPr>
        <p:grpSpPr>
          <a:xfrm>
            <a:off x="1214529" y="13353483"/>
            <a:ext cx="17665203" cy="7196850"/>
            <a:chOff x="1676479" y="7210483"/>
            <a:chExt cx="5968879" cy="617603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D794276-C87B-4302-8FA6-C096AF8224EE}"/>
                </a:ext>
              </a:extLst>
            </p:cNvPr>
            <p:cNvSpPr/>
            <p:nvPr/>
          </p:nvSpPr>
          <p:spPr>
            <a:xfrm>
              <a:off x="1676479" y="7246545"/>
              <a:ext cx="5736670" cy="6139977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B2C9013-01BD-40AF-AB82-E76C2A0A24F0}"/>
                </a:ext>
              </a:extLst>
            </p:cNvPr>
            <p:cNvSpPr/>
            <p:nvPr/>
          </p:nvSpPr>
          <p:spPr>
            <a:xfrm>
              <a:off x="1737924" y="7698222"/>
              <a:ext cx="5612917" cy="56023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BED94FB-EBE1-4BF7-959B-A6055E38BC51}"/>
                </a:ext>
              </a:extLst>
            </p:cNvPr>
            <p:cNvSpPr txBox="1"/>
            <p:nvPr/>
          </p:nvSpPr>
          <p:spPr>
            <a:xfrm>
              <a:off x="7164719" y="7222505"/>
              <a:ext cx="480639" cy="2559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cs typeface="Calibri"/>
                </a:rPr>
                <a:t>  x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AF29532-FAE3-4251-8D66-BFD7CA89B714}"/>
                </a:ext>
              </a:extLst>
            </p:cNvPr>
            <p:cNvSpPr txBox="1"/>
            <p:nvPr/>
          </p:nvSpPr>
          <p:spPr>
            <a:xfrm>
              <a:off x="1851232" y="7210483"/>
              <a:ext cx="2743199" cy="4625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Webanwendung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A22820BA-34EA-4BD1-AC80-708B7737296C}"/>
              </a:ext>
            </a:extLst>
          </p:cNvPr>
          <p:cNvSpPr txBox="1"/>
          <p:nvPr/>
        </p:nvSpPr>
        <p:spPr>
          <a:xfrm>
            <a:off x="12739940" y="6112528"/>
            <a:ext cx="453587" cy="584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cs typeface="Calibri"/>
              </a:rPr>
              <a:t>x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CAAE740-E9CA-4BEF-8CBD-7ECF5CF9D064}"/>
              </a:ext>
            </a:extLst>
          </p:cNvPr>
          <p:cNvGrpSpPr/>
          <p:nvPr/>
        </p:nvGrpSpPr>
        <p:grpSpPr>
          <a:xfrm>
            <a:off x="1246735" y="5774237"/>
            <a:ext cx="17015138" cy="7020830"/>
            <a:chOff x="1676479" y="7172863"/>
            <a:chExt cx="5748179" cy="6213659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86B3631E-C757-4566-BEA4-4DFA26DD03A2}"/>
                </a:ext>
              </a:extLst>
            </p:cNvPr>
            <p:cNvSpPr/>
            <p:nvPr/>
          </p:nvSpPr>
          <p:spPr>
            <a:xfrm>
              <a:off x="1676479" y="7246545"/>
              <a:ext cx="5736670" cy="6139977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697356A-74F0-47AC-81A3-D93AF2D58258}"/>
                </a:ext>
              </a:extLst>
            </p:cNvPr>
            <p:cNvSpPr/>
            <p:nvPr/>
          </p:nvSpPr>
          <p:spPr>
            <a:xfrm>
              <a:off x="1739395" y="7698753"/>
              <a:ext cx="5599529" cy="5561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091DEFB-FAD1-4B89-AF8A-3FFB56AB5D23}"/>
                </a:ext>
              </a:extLst>
            </p:cNvPr>
            <p:cNvSpPr txBox="1"/>
            <p:nvPr/>
          </p:nvSpPr>
          <p:spPr>
            <a:xfrm>
              <a:off x="6944019" y="7172863"/>
              <a:ext cx="480639" cy="5555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cs typeface="Calibri"/>
                </a:rPr>
                <a:t>         x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7942BEE-E47E-4E1D-BA5A-00D3B6DA46D3}"/>
                </a:ext>
              </a:extLst>
            </p:cNvPr>
            <p:cNvSpPr txBox="1"/>
            <p:nvPr/>
          </p:nvSpPr>
          <p:spPr>
            <a:xfrm>
              <a:off x="1859012" y="7193688"/>
              <a:ext cx="4338581" cy="5175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Planung</a:t>
              </a: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1C0E074B-CC62-46DB-A362-38A79CAA1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51" y="14350113"/>
            <a:ext cx="11063612" cy="5671787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0C71FB03-F1AE-4E6C-B8B9-B4959B2A8347}"/>
              </a:ext>
            </a:extLst>
          </p:cNvPr>
          <p:cNvSpPr txBox="1"/>
          <p:nvPr/>
        </p:nvSpPr>
        <p:spPr>
          <a:xfrm>
            <a:off x="13417032" y="14907460"/>
            <a:ext cx="404721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API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fuer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Input und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Output von Peppers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Daten</a:t>
            </a:r>
          </a:p>
          <a:p>
            <a:endParaRPr lang="de-DE" sz="2800">
              <a:solidFill>
                <a:schemeClr val="bg1"/>
              </a:solidFill>
              <a:latin typeface="SimSun-ExtB"/>
              <a:ea typeface="SimSun-ExtB"/>
              <a:cs typeface="Calibri"/>
            </a:endParaRPr>
          </a:p>
          <a:p>
            <a:endParaRPr lang="de-DE" sz="2800">
              <a:solidFill>
                <a:schemeClr val="bg1"/>
              </a:solidFill>
              <a:latin typeface="SimSun-ExtB"/>
              <a:ea typeface="SimSun-ExtB"/>
              <a:cs typeface="Calibri"/>
            </a:endParaRP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Admin Dashboard</a:t>
            </a:r>
          </a:p>
          <a:p>
            <a:pPr marL="457200" indent="-457200">
              <a:buFontTx/>
              <a:buChar char="-"/>
            </a:pPr>
            <a:endParaRPr lang="de-DE" sz="2800">
              <a:solidFill>
                <a:schemeClr val="bg1"/>
              </a:solidFill>
              <a:latin typeface="SimSun-ExtB"/>
              <a:ea typeface="SimSun-ExtB"/>
              <a:cs typeface="Calibri"/>
            </a:endParaRPr>
          </a:p>
          <a:p>
            <a:pPr marL="457200" indent="-457200">
              <a:buFontTx/>
              <a:buChar char="-"/>
            </a:pPr>
            <a:endParaRPr lang="de-DE" sz="2800">
              <a:solidFill>
                <a:schemeClr val="bg1"/>
              </a:solidFill>
              <a:latin typeface="SimSun-ExtB"/>
              <a:ea typeface="SimSun-ExtB"/>
              <a:cs typeface="Calibri"/>
            </a:endParaRP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Erweiterbarkeit</a:t>
            </a:r>
          </a:p>
        </p:txBody>
      </p:sp>
      <p:pic>
        <p:nvPicPr>
          <p:cNvPr id="116" name="Grafik 115">
            <a:extLst>
              <a:ext uri="{FF2B5EF4-FFF2-40B4-BE49-F238E27FC236}">
                <a16:creationId xmlns:a16="http://schemas.microsoft.com/office/drawing/2014/main" id="{F3C295AF-11AA-44F0-96B5-F87670D3E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165" y="4559097"/>
            <a:ext cx="2128837" cy="1642093"/>
          </a:xfrm>
          <a:prstGeom prst="rect">
            <a:avLst/>
          </a:prstGeom>
        </p:spPr>
      </p:pic>
      <p:pic>
        <p:nvPicPr>
          <p:cNvPr id="110" name="Grafik 109">
            <a:extLst>
              <a:ext uri="{FF2B5EF4-FFF2-40B4-BE49-F238E27FC236}">
                <a16:creationId xmlns:a16="http://schemas.microsoft.com/office/drawing/2014/main" id="{306D3965-718F-4431-8AE7-C020E5FDC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53" y="7748301"/>
            <a:ext cx="7424762" cy="4452232"/>
          </a:xfrm>
          <a:prstGeom prst="rect">
            <a:avLst/>
          </a:prstGeom>
        </p:spPr>
      </p:pic>
      <p:pic>
        <p:nvPicPr>
          <p:cNvPr id="112" name="Grafik 111">
            <a:extLst>
              <a:ext uri="{FF2B5EF4-FFF2-40B4-BE49-F238E27FC236}">
                <a16:creationId xmlns:a16="http://schemas.microsoft.com/office/drawing/2014/main" id="{F9414970-EFB1-4753-98F5-2818E35CB7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6"/>
          <a:stretch/>
        </p:blipFill>
        <p:spPr>
          <a:xfrm>
            <a:off x="9224276" y="7748301"/>
            <a:ext cx="8667978" cy="4471599"/>
          </a:xfrm>
          <a:prstGeom prst="rect">
            <a:avLst/>
          </a:prstGeom>
        </p:spPr>
      </p:pic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D89C762-D1B0-48FA-B49D-30D7FB50C63F}"/>
              </a:ext>
            </a:extLst>
          </p:cNvPr>
          <p:cNvGrpSpPr/>
          <p:nvPr/>
        </p:nvGrpSpPr>
        <p:grpSpPr>
          <a:xfrm>
            <a:off x="18816124" y="5739259"/>
            <a:ext cx="10244559" cy="9628756"/>
            <a:chOff x="1676479" y="7222505"/>
            <a:chExt cx="5748179" cy="6164017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5F6343D8-6C8A-4A06-BA1B-13B17CA2D6C9}"/>
                </a:ext>
              </a:extLst>
            </p:cNvPr>
            <p:cNvSpPr/>
            <p:nvPr/>
          </p:nvSpPr>
          <p:spPr>
            <a:xfrm>
              <a:off x="1676479" y="7246545"/>
              <a:ext cx="5736670" cy="6139977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C3829DA-96B2-4096-972E-9B1819B8A560}"/>
                </a:ext>
              </a:extLst>
            </p:cNvPr>
            <p:cNvSpPr/>
            <p:nvPr/>
          </p:nvSpPr>
          <p:spPr>
            <a:xfrm>
              <a:off x="1765507" y="7625287"/>
              <a:ext cx="5557116" cy="56481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CDF4E47-668C-46E6-B518-C58E2ACE82DF}"/>
                </a:ext>
              </a:extLst>
            </p:cNvPr>
            <p:cNvSpPr txBox="1"/>
            <p:nvPr/>
          </p:nvSpPr>
          <p:spPr>
            <a:xfrm>
              <a:off x="6944019" y="7222505"/>
              <a:ext cx="480639" cy="2559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cs typeface="Calibri"/>
                </a:rPr>
                <a:t>  x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5A63DF08-B383-4162-BEBD-7F1B27B557C3}"/>
                </a:ext>
              </a:extLst>
            </p:cNvPr>
            <p:cNvSpPr txBox="1"/>
            <p:nvPr/>
          </p:nvSpPr>
          <p:spPr>
            <a:xfrm>
              <a:off x="1851232" y="7267701"/>
              <a:ext cx="2743199" cy="4625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Datenanalyse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B6D9A63A-94F9-4852-8725-05A485F2C793}"/>
              </a:ext>
            </a:extLst>
          </p:cNvPr>
          <p:cNvSpPr/>
          <p:nvPr/>
        </p:nvSpPr>
        <p:spPr>
          <a:xfrm>
            <a:off x="-1" y="4833258"/>
            <a:ext cx="3027521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8" name="Grafik 117">
            <a:extLst>
              <a:ext uri="{FF2B5EF4-FFF2-40B4-BE49-F238E27FC236}">
                <a16:creationId xmlns:a16="http://schemas.microsoft.com/office/drawing/2014/main" id="{DCABE556-4536-40EC-874E-3F2CDCAAF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28" y="2213763"/>
            <a:ext cx="2759692" cy="2759692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70228196-FF2A-488A-83AF-A13B12AB5B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325" y="9412475"/>
            <a:ext cx="9076502" cy="5509812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9626CC3A-CDCF-4778-9103-4428F72C5CD5}"/>
              </a:ext>
            </a:extLst>
          </p:cNvPr>
          <p:cNvSpPr txBox="1"/>
          <p:nvPr/>
        </p:nvSpPr>
        <p:spPr>
          <a:xfrm>
            <a:off x="19340190" y="6857889"/>
            <a:ext cx="95488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Generierung von automatisierten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woechentlichen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Berichten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Visualisierung, Analyse und Auswertung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verschiedener Zusammenhänge in verschiedenen  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Jupyter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Notebooks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CE6F225-C6A7-49B4-A293-9DA544A35A01}"/>
              </a:ext>
            </a:extLst>
          </p:cNvPr>
          <p:cNvGrpSpPr/>
          <p:nvPr/>
        </p:nvGrpSpPr>
        <p:grpSpPr>
          <a:xfrm>
            <a:off x="18814787" y="15867431"/>
            <a:ext cx="10245897" cy="4682902"/>
            <a:chOff x="1675729" y="7222505"/>
            <a:chExt cx="5748929" cy="6282991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E3CBEE6F-ECA0-496A-B07A-224AB73C05E7}"/>
                </a:ext>
              </a:extLst>
            </p:cNvPr>
            <p:cNvSpPr/>
            <p:nvPr/>
          </p:nvSpPr>
          <p:spPr>
            <a:xfrm>
              <a:off x="1675729" y="7365519"/>
              <a:ext cx="5736670" cy="6139977"/>
            </a:xfrm>
            <a:prstGeom prst="rect">
              <a:avLst/>
            </a:prstGeom>
            <a:solidFill>
              <a:srgbClr val="00C195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63851BAC-3A9E-4916-813A-1A89072DDD40}"/>
                </a:ext>
              </a:extLst>
            </p:cNvPr>
            <p:cNvSpPr/>
            <p:nvPr/>
          </p:nvSpPr>
          <p:spPr>
            <a:xfrm>
              <a:off x="1765507" y="8179250"/>
              <a:ext cx="5557116" cy="50420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465AD693-A88C-4A7C-A909-E4B4DFC46288}"/>
                </a:ext>
              </a:extLst>
            </p:cNvPr>
            <p:cNvSpPr txBox="1"/>
            <p:nvPr/>
          </p:nvSpPr>
          <p:spPr>
            <a:xfrm>
              <a:off x="6944019" y="7222505"/>
              <a:ext cx="480639" cy="2559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cs typeface="Calibri"/>
                </a:rPr>
                <a:t>  x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E6090F67-A442-4EBD-844A-F393A5AF8FE9}"/>
                </a:ext>
              </a:extLst>
            </p:cNvPr>
            <p:cNvSpPr txBox="1"/>
            <p:nvPr/>
          </p:nvSpPr>
          <p:spPr>
            <a:xfrm>
              <a:off x="1851232" y="7344379"/>
              <a:ext cx="2743199" cy="7845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3200" b="1">
                  <a:solidFill>
                    <a:schemeClr val="bg1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Calibri"/>
                </a:rPr>
                <a:t>Wer sind wir</a:t>
              </a: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B825B467-214E-4082-BC17-70A09E3828A3}"/>
              </a:ext>
            </a:extLst>
          </p:cNvPr>
          <p:cNvSpPr txBox="1"/>
          <p:nvPr/>
        </p:nvSpPr>
        <p:spPr>
          <a:xfrm>
            <a:off x="1787049" y="6805261"/>
            <a:ext cx="153437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Use-Case Diagramm										&gt;	Lernzyklus</a:t>
            </a:r>
          </a:p>
        </p:txBody>
      </p:sp>
      <p:pic>
        <p:nvPicPr>
          <p:cNvPr id="102" name="Grafik 101">
            <a:extLst>
              <a:ext uri="{FF2B5EF4-FFF2-40B4-BE49-F238E27FC236}">
                <a16:creationId xmlns:a16="http://schemas.microsoft.com/office/drawing/2014/main" id="{EB8088CF-0015-4DFF-BE67-23BF0174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27" y="19965009"/>
            <a:ext cx="2984047" cy="2301765"/>
          </a:xfrm>
          <a:prstGeom prst="rect">
            <a:avLst/>
          </a:prstGeom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353FEC2B-F858-45F8-84EC-BD32EFDAF3A5}"/>
              </a:ext>
            </a:extLst>
          </p:cNvPr>
          <p:cNvSpPr txBox="1"/>
          <p:nvPr/>
        </p:nvSpPr>
        <p:spPr>
          <a:xfrm>
            <a:off x="19127573" y="16768390"/>
            <a:ext cx="96125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Wir sind Studenten der Hochschule Bremerhaven und haben im Rahmen unseres Bachelorstudiums dieses Projekt in Kooperation mit dem KI-Labor </a:t>
            </a:r>
            <a:r>
              <a:rPr lang="de-DE" sz="2800" err="1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durchgefuehrt</a:t>
            </a:r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    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17401BFD-7A2F-413B-AFB8-250C9D527FB5}"/>
              </a:ext>
            </a:extLst>
          </p:cNvPr>
          <p:cNvSpPr txBox="1"/>
          <p:nvPr/>
        </p:nvSpPr>
        <p:spPr>
          <a:xfrm>
            <a:off x="19120547" y="18636905"/>
            <a:ext cx="96125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Benjamin T. Schwertfeger (36036)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Jacob B. Menge (35878)</a:t>
            </a:r>
          </a:p>
          <a:p>
            <a:r>
              <a:rPr lang="de-DE" sz="2800">
                <a:solidFill>
                  <a:schemeClr val="bg1"/>
                </a:solidFill>
                <a:latin typeface="SimSun-ExtB"/>
                <a:ea typeface="SimSun-ExtB"/>
                <a:cs typeface="Calibri"/>
              </a:rPr>
              <a:t>&gt; Kristian Kellermann (35751)</a:t>
            </a:r>
          </a:p>
        </p:txBody>
      </p:sp>
    </p:spTree>
    <p:extLst>
      <p:ext uri="{BB962C8B-B14F-4D97-AF65-F5344CB8AC3E}">
        <p14:creationId xmlns:p14="http://schemas.microsoft.com/office/powerpoint/2010/main" val="33420022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Benutzerdefiniert</PresentationFormat>
  <Paragraphs>92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SimSun-ExtB</vt:lpstr>
      <vt:lpstr>Arial</vt:lpstr>
      <vt:lpstr>Calibri</vt:lpstr>
      <vt:lpstr>Calibri Light</vt:lpstr>
      <vt:lpstr>Larissa</vt:lpstr>
      <vt:lpstr>Pepper mit Pepp - Die humanoide KI als Hochschulassistenz</vt:lpstr>
      <vt:lpstr>Pepper mit Pepp - Die humanoide KI als Hochschulassistenz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kristian Kellermann</cp:lastModifiedBy>
  <cp:revision>5</cp:revision>
  <dcterms:created xsi:type="dcterms:W3CDTF">2022-01-04T18:05:51Z</dcterms:created>
  <dcterms:modified xsi:type="dcterms:W3CDTF">2022-01-29T17:41:59Z</dcterms:modified>
</cp:coreProperties>
</file>