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Lst>
  <p:notesMasterIdLst>
    <p:notesMasterId r:id="rId24"/>
  </p:notesMasterIdLst>
  <p:handoutMasterIdLst>
    <p:handoutMasterId r:id="rId25"/>
  </p:handoutMasterIdLst>
  <p:sldIdLst>
    <p:sldId id="256" r:id="rId4"/>
    <p:sldId id="257" r:id="rId5"/>
    <p:sldId id="258" r:id="rId6"/>
    <p:sldId id="259" r:id="rId7"/>
    <p:sldId id="261" r:id="rId8"/>
    <p:sldId id="262" r:id="rId9"/>
    <p:sldId id="263" r:id="rId10"/>
    <p:sldId id="264" r:id="rId11"/>
    <p:sldId id="265" r:id="rId12"/>
    <p:sldId id="272" r:id="rId13"/>
    <p:sldId id="273" r:id="rId14"/>
    <p:sldId id="274" r:id="rId15"/>
    <p:sldId id="291" r:id="rId16"/>
    <p:sldId id="292" r:id="rId17"/>
    <p:sldId id="293" r:id="rId18"/>
    <p:sldId id="294" r:id="rId19"/>
    <p:sldId id="296" r:id="rId20"/>
    <p:sldId id="297" r:id="rId21"/>
    <p:sldId id="298" r:id="rId22"/>
    <p:sldId id="299" r:id="rId23"/>
  </p:sldIdLst>
  <p:sldSz cx="10691813"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2EAD8C9-ED44-4D97-970E-F8CF670F7536}">
          <p14:sldIdLst>
            <p14:sldId id="256"/>
          </p14:sldIdLst>
        </p14:section>
        <p14:section name="Section sans titre" id="{CFC44194-8D79-405A-A53C-8DAF8E40B1F0}">
          <p14:sldIdLst>
            <p14:sldId id="257"/>
            <p14:sldId id="258"/>
            <p14:sldId id="259"/>
            <p14:sldId id="261"/>
            <p14:sldId id="262"/>
            <p14:sldId id="263"/>
            <p14:sldId id="264"/>
            <p14:sldId id="265"/>
            <p14:sldId id="272"/>
            <p14:sldId id="273"/>
            <p14:sldId id="274"/>
            <p14:sldId id="291"/>
            <p14:sldId id="292"/>
            <p14:sldId id="293"/>
            <p14:sldId id="294"/>
            <p14:sldId id="296"/>
            <p14:sldId id="297"/>
            <p14:sldId id="298"/>
            <p14:sldId id="299"/>
          </p14:sldIdLst>
        </p14:section>
      </p14:sectionLst>
    </p:ext>
    <p:ext uri="{EFAFB233-063F-42B5-8137-9DF3F51BA10A}">
      <p15:sldGuideLst xmlns:p15="http://schemas.microsoft.com/office/powerpoint/2012/main">
        <p15:guide id="1" orient="horz" pos="2381" userDrawn="1">
          <p15:clr>
            <a:srgbClr val="A4A3A4"/>
          </p15:clr>
        </p15:guide>
        <p15:guide id="2" pos="33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snapToGrid="0">
      <p:cViewPr varScale="1">
        <p:scale>
          <a:sx n="92" d="100"/>
          <a:sy n="92" d="100"/>
        </p:scale>
        <p:origin x="1626" y="84"/>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0" d="100"/>
          <a:sy n="70" d="100"/>
        </p:scale>
        <p:origin x="396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F928E77-D456-4A9A-E5E7-9E27B3753236}"/>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BC3702C-D17D-DC0A-738E-08A744BBB7E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C0B2DFCE-5A1B-462B-ADFD-89EDD1962D0F}" type="datetimeFigureOut">
              <a:rPr lang="fr-FR" smtClean="0"/>
              <a:t>23/08/2023</a:t>
            </a:fld>
            <a:endParaRPr lang="fr-FR"/>
          </a:p>
        </p:txBody>
      </p:sp>
      <p:sp>
        <p:nvSpPr>
          <p:cNvPr id="4" name="Espace réservé du pied de page 3">
            <a:extLst>
              <a:ext uri="{FF2B5EF4-FFF2-40B4-BE49-F238E27FC236}">
                <a16:creationId xmlns:a16="http://schemas.microsoft.com/office/drawing/2014/main" id="{B2C30DD4-87EC-944B-1DD4-537CDF79D524}"/>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83FFDD4-80D3-430B-6834-F2CA6084C64C}"/>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D15ECA36-2511-41F9-8816-3DF258730C8D}" type="slidenum">
              <a:rPr lang="fr-FR" smtClean="0"/>
              <a:t>‹N°›</a:t>
            </a:fld>
            <a:endParaRPr lang="fr-FR"/>
          </a:p>
        </p:txBody>
      </p:sp>
    </p:spTree>
    <p:extLst>
      <p:ext uri="{BB962C8B-B14F-4D97-AF65-F5344CB8AC3E}">
        <p14:creationId xmlns:p14="http://schemas.microsoft.com/office/powerpoint/2010/main" val="55373229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367" userDrawn="1">
          <p15:clr>
            <a:srgbClr val="F26B43"/>
          </p15:clr>
        </p15:guide>
        <p15:guide id="2" pos="238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0232250-60C8-4511-92ED-F976C36D63FD}" type="datetimeFigureOut">
              <a:rPr lang="fr-FR" smtClean="0"/>
              <a:t>23/08/2023</a:t>
            </a:fld>
            <a:endParaRPr lang="fr-FR"/>
          </a:p>
        </p:txBody>
      </p:sp>
      <p:sp>
        <p:nvSpPr>
          <p:cNvPr id="4" name="Espace réservé de l'image des diapositives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B777B09-8F98-4B59-91D4-01A975DBF346}" type="slidenum">
              <a:rPr lang="fr-FR" smtClean="0"/>
              <a:t>‹N°›</a:t>
            </a:fld>
            <a:endParaRPr lang="fr-FR"/>
          </a:p>
        </p:txBody>
      </p:sp>
    </p:spTree>
    <p:extLst>
      <p:ext uri="{BB962C8B-B14F-4D97-AF65-F5344CB8AC3E}">
        <p14:creationId xmlns:p14="http://schemas.microsoft.com/office/powerpoint/2010/main" val="367295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67BBC3F-70E6-0E2F-AF14-6EA9403F11C7}"/>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7C99F375-1C32-5B3A-FA6E-E833FBAC4170}"/>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BAE8F471-5053-49EE-FA61-AAA341DC129D}"/>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29" name="PlaceHolder 2"/>
          <p:cNvSpPr>
            <a:spLocks noGrp="1"/>
          </p:cNvSpPr>
          <p:nvPr>
            <p:ph type="body"/>
          </p:nvPr>
        </p:nvSpPr>
        <p:spPr>
          <a:xfrm>
            <a:off x="534600" y="176904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0" name="PlaceHolder 3"/>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32"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3"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4"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5" name="PlaceHolder 5"/>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37" name="PlaceHolder 2"/>
          <p:cNvSpPr>
            <a:spLocks noGrp="1"/>
          </p:cNvSpPr>
          <p:nvPr>
            <p:ph type="body"/>
          </p:nvPr>
        </p:nvSpPr>
        <p:spPr>
          <a:xfrm>
            <a:off x="534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8" name="PlaceHolder 3"/>
          <p:cNvSpPr>
            <a:spLocks noGrp="1"/>
          </p:cNvSpPr>
          <p:nvPr>
            <p:ph type="body"/>
          </p:nvPr>
        </p:nvSpPr>
        <p:spPr>
          <a:xfrm>
            <a:off x="378792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39" name="PlaceHolder 4"/>
          <p:cNvSpPr>
            <a:spLocks noGrp="1"/>
          </p:cNvSpPr>
          <p:nvPr>
            <p:ph type="body"/>
          </p:nvPr>
        </p:nvSpPr>
        <p:spPr>
          <a:xfrm>
            <a:off x="7041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40" name="PlaceHolder 5"/>
          <p:cNvSpPr>
            <a:spLocks noGrp="1"/>
          </p:cNvSpPr>
          <p:nvPr>
            <p:ph type="body"/>
          </p:nvPr>
        </p:nvSpPr>
        <p:spPr>
          <a:xfrm>
            <a:off x="534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41" name="PlaceHolder 6"/>
          <p:cNvSpPr>
            <a:spLocks noGrp="1"/>
          </p:cNvSpPr>
          <p:nvPr>
            <p:ph type="body"/>
          </p:nvPr>
        </p:nvSpPr>
        <p:spPr>
          <a:xfrm>
            <a:off x="378792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42" name="PlaceHolder 7"/>
          <p:cNvSpPr>
            <a:spLocks noGrp="1"/>
          </p:cNvSpPr>
          <p:nvPr>
            <p:ph type="body"/>
          </p:nvPr>
        </p:nvSpPr>
        <p:spPr>
          <a:xfrm>
            <a:off x="7041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9A6B717B-8327-490A-8BA8-1A4450BA726D}"/>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7" name="Espace réservé du pied de page 6">
            <a:extLst>
              <a:ext uri="{FF2B5EF4-FFF2-40B4-BE49-F238E27FC236}">
                <a16:creationId xmlns:a16="http://schemas.microsoft.com/office/drawing/2014/main" id="{BF3E5AF8-145F-7DDA-1937-63CAC79542DF}"/>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8" name="Espace réservé du numéro de diapositive 7">
            <a:extLst>
              <a:ext uri="{FF2B5EF4-FFF2-40B4-BE49-F238E27FC236}">
                <a16:creationId xmlns:a16="http://schemas.microsoft.com/office/drawing/2014/main" id="{F11C8096-8B61-A5DE-5A14-CCE4E620DB7D}"/>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52" name="PlaceHolder 2"/>
          <p:cNvSpPr>
            <a:spLocks noGrp="1"/>
          </p:cNvSpPr>
          <p:nvPr>
            <p:ph type="subTitle"/>
          </p:nvPr>
        </p:nvSpPr>
        <p:spPr>
          <a:xfrm>
            <a:off x="534600" y="1769040"/>
            <a:ext cx="9622440" cy="4384440"/>
          </a:xfrm>
          <a:prstGeom prst="rect">
            <a:avLst/>
          </a:prstGeom>
        </p:spPr>
        <p:txBody>
          <a:bodyPr lIns="0" tIns="0" rIns="0" bIns="0" anchor="ctr">
            <a:noAutofit/>
          </a:bodyPr>
          <a:lstStyle/>
          <a:p>
            <a:pPr algn="ctr"/>
            <a:endParaRPr lang="fr-FR" sz="3200" b="0" strike="noStrike" spc="-1">
              <a:latin typeface="Arial"/>
            </a:endParaRPr>
          </a:p>
        </p:txBody>
      </p:sp>
      <p:sp>
        <p:nvSpPr>
          <p:cNvPr id="2" name="Espace réservé de la date 1">
            <a:extLst>
              <a:ext uri="{FF2B5EF4-FFF2-40B4-BE49-F238E27FC236}">
                <a16:creationId xmlns:a16="http://schemas.microsoft.com/office/drawing/2014/main" id="{758B746C-BB95-6A26-740C-48677BE9FA30}"/>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9B5CB159-0F9F-EA64-9BD2-693E16F3CF11}"/>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B39CE2C0-0521-C6F7-FDED-FBA3A0D68849}"/>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54" name="PlaceHolder 2"/>
          <p:cNvSpPr>
            <a:spLocks noGrp="1"/>
          </p:cNvSpPr>
          <p:nvPr>
            <p:ph type="body"/>
          </p:nvPr>
        </p:nvSpPr>
        <p:spPr>
          <a:xfrm>
            <a:off x="534600" y="1769040"/>
            <a:ext cx="962244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97EBEFDC-E566-A88C-FFD3-0128962480EE}"/>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3BB6D580-C7B9-78D5-CA65-123B8F59D391}"/>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B1734F1D-D89A-E3C0-8DF2-F9B1B9BD87E3}"/>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56"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57"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6275C8FA-AC4C-ADF9-BA58-89D2CC8E1791}"/>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3B433D6A-5D2D-58C2-FD93-865C036784BD}"/>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B431C088-039E-C87E-990F-A0B6C8B18368}"/>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DBA1429E-FCCD-834A-86E4-D75ECF26B07C}"/>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B9BDB9FC-3BC0-4BB1-7DAD-0B2AB49C8925}"/>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DBE8DCD4-1420-2912-2BDC-521AC0FB139F}"/>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34600" y="301320"/>
            <a:ext cx="9622440" cy="5851800"/>
          </a:xfrm>
          <a:prstGeom prst="rect">
            <a:avLst/>
          </a:prstGeom>
        </p:spPr>
        <p:txBody>
          <a:bodyPr lIns="0" tIns="0" rIns="0" bIns="0" anchor="ctr">
            <a:noAutofit/>
          </a:bodyPr>
          <a:lstStyle/>
          <a:p>
            <a:pPr algn="ctr"/>
            <a:endParaRPr lang="fr-FR" sz="3200" b="0" strike="noStrike" spc="-1">
              <a:latin typeface="Arial"/>
            </a:endParaRPr>
          </a:p>
        </p:txBody>
      </p:sp>
      <p:sp>
        <p:nvSpPr>
          <p:cNvPr id="2" name="Espace réservé de la date 1">
            <a:extLst>
              <a:ext uri="{FF2B5EF4-FFF2-40B4-BE49-F238E27FC236}">
                <a16:creationId xmlns:a16="http://schemas.microsoft.com/office/drawing/2014/main" id="{DA3A497B-FE2C-85E5-2365-6020F0C7F7A7}"/>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5B6E7202-39B0-C421-BFB2-EA7C9D1EA330}"/>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45E069B6-A149-3C29-855F-3D50A452F757}"/>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61"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62"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63"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8" name="PlaceHolder 2"/>
          <p:cNvSpPr>
            <a:spLocks noGrp="1"/>
          </p:cNvSpPr>
          <p:nvPr>
            <p:ph type="subTitle"/>
          </p:nvPr>
        </p:nvSpPr>
        <p:spPr>
          <a:xfrm>
            <a:off x="534600" y="1769040"/>
            <a:ext cx="9622440" cy="4384440"/>
          </a:xfrm>
          <a:prstGeom prst="rect">
            <a:avLst/>
          </a:prstGeom>
        </p:spPr>
        <p:txBody>
          <a:bodyPr lIns="0" tIns="0" rIns="0" bIns="0" anchor="ctr">
            <a:noAutofit/>
          </a:bodyPr>
          <a:lstStyle/>
          <a:p>
            <a:pPr algn="ctr"/>
            <a:endParaRPr lang="fr-FR" sz="3200" b="0" strike="noStrike" spc="-1">
              <a:latin typeface="Arial"/>
            </a:endParaRPr>
          </a:p>
        </p:txBody>
      </p:sp>
      <p:sp>
        <p:nvSpPr>
          <p:cNvPr id="2" name="Espace réservé de la date 1">
            <a:extLst>
              <a:ext uri="{FF2B5EF4-FFF2-40B4-BE49-F238E27FC236}">
                <a16:creationId xmlns:a16="http://schemas.microsoft.com/office/drawing/2014/main" id="{5281DCEF-268D-E955-E04E-DB6A89FA666A}"/>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B4B333E3-A0A7-6372-0C1F-C56CF7517E3E}"/>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FE9DB032-3D2D-FE8F-3AD5-7FEC3AF681B1}"/>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65"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66"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67" name="PlaceHolder 4"/>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69"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0"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1" name="PlaceHolder 4"/>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73" name="PlaceHolder 2"/>
          <p:cNvSpPr>
            <a:spLocks noGrp="1"/>
          </p:cNvSpPr>
          <p:nvPr>
            <p:ph type="body"/>
          </p:nvPr>
        </p:nvSpPr>
        <p:spPr>
          <a:xfrm>
            <a:off x="534600" y="176904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4" name="PlaceHolder 3"/>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76"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7"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8"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79" name="PlaceHolder 5"/>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81" name="PlaceHolder 2"/>
          <p:cNvSpPr>
            <a:spLocks noGrp="1"/>
          </p:cNvSpPr>
          <p:nvPr>
            <p:ph type="body"/>
          </p:nvPr>
        </p:nvSpPr>
        <p:spPr>
          <a:xfrm>
            <a:off x="534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82" name="PlaceHolder 3"/>
          <p:cNvSpPr>
            <a:spLocks noGrp="1"/>
          </p:cNvSpPr>
          <p:nvPr>
            <p:ph type="body"/>
          </p:nvPr>
        </p:nvSpPr>
        <p:spPr>
          <a:xfrm>
            <a:off x="378792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83" name="PlaceHolder 4"/>
          <p:cNvSpPr>
            <a:spLocks noGrp="1"/>
          </p:cNvSpPr>
          <p:nvPr>
            <p:ph type="body"/>
          </p:nvPr>
        </p:nvSpPr>
        <p:spPr>
          <a:xfrm>
            <a:off x="7041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84" name="PlaceHolder 5"/>
          <p:cNvSpPr>
            <a:spLocks noGrp="1"/>
          </p:cNvSpPr>
          <p:nvPr>
            <p:ph type="body"/>
          </p:nvPr>
        </p:nvSpPr>
        <p:spPr>
          <a:xfrm>
            <a:off x="534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85" name="PlaceHolder 6"/>
          <p:cNvSpPr>
            <a:spLocks noGrp="1"/>
          </p:cNvSpPr>
          <p:nvPr>
            <p:ph type="body"/>
          </p:nvPr>
        </p:nvSpPr>
        <p:spPr>
          <a:xfrm>
            <a:off x="378792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86" name="PlaceHolder 7"/>
          <p:cNvSpPr>
            <a:spLocks noGrp="1"/>
          </p:cNvSpPr>
          <p:nvPr>
            <p:ph type="body"/>
          </p:nvPr>
        </p:nvSpPr>
        <p:spPr>
          <a:xfrm>
            <a:off x="7041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91" name="PlaceHolder 2"/>
          <p:cNvSpPr>
            <a:spLocks noGrp="1"/>
          </p:cNvSpPr>
          <p:nvPr>
            <p:ph type="subTitle"/>
          </p:nvPr>
        </p:nvSpPr>
        <p:spPr>
          <a:xfrm>
            <a:off x="534600" y="1769040"/>
            <a:ext cx="9622440" cy="438444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93" name="PlaceHolder 2"/>
          <p:cNvSpPr>
            <a:spLocks noGrp="1"/>
          </p:cNvSpPr>
          <p:nvPr>
            <p:ph type="body"/>
          </p:nvPr>
        </p:nvSpPr>
        <p:spPr>
          <a:xfrm>
            <a:off x="534600" y="1769040"/>
            <a:ext cx="9622440" cy="43844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95"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96"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0" name="PlaceHolder 2"/>
          <p:cNvSpPr>
            <a:spLocks noGrp="1"/>
          </p:cNvSpPr>
          <p:nvPr>
            <p:ph type="body"/>
          </p:nvPr>
        </p:nvSpPr>
        <p:spPr>
          <a:xfrm>
            <a:off x="534600" y="1769040"/>
            <a:ext cx="962244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2B71881D-437B-9E12-C559-02134EDE1AF8}"/>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E5740413-BFB3-0118-E460-D7E1FBF4BCD1}"/>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E58C78E1-0ACB-5128-234D-84AEA3C9F8E8}"/>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534600" y="301320"/>
            <a:ext cx="9622440" cy="5851800"/>
          </a:xfrm>
          <a:prstGeom prst="rect">
            <a:avLst/>
          </a:prstGeom>
        </p:spPr>
        <p:txBody>
          <a:bodyPr lIns="0" tIns="0" rIns="0" bIns="0" anchor="ctr">
            <a:noAutofit/>
          </a:bodyPr>
          <a:lstStyle/>
          <a:p>
            <a:pPr algn="ctr"/>
            <a:endParaRPr lang="fr-F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00"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01"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02"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04"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05"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06" name="PlaceHolder 4"/>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08"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09"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10" name="PlaceHolder 4"/>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12" name="PlaceHolder 2"/>
          <p:cNvSpPr>
            <a:spLocks noGrp="1"/>
          </p:cNvSpPr>
          <p:nvPr>
            <p:ph type="body"/>
          </p:nvPr>
        </p:nvSpPr>
        <p:spPr>
          <a:xfrm>
            <a:off x="534600" y="176904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13" name="PlaceHolder 3"/>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15"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16"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17"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18" name="PlaceHolder 5"/>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20" name="PlaceHolder 2"/>
          <p:cNvSpPr>
            <a:spLocks noGrp="1"/>
          </p:cNvSpPr>
          <p:nvPr>
            <p:ph type="body"/>
          </p:nvPr>
        </p:nvSpPr>
        <p:spPr>
          <a:xfrm>
            <a:off x="534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21" name="PlaceHolder 3"/>
          <p:cNvSpPr>
            <a:spLocks noGrp="1"/>
          </p:cNvSpPr>
          <p:nvPr>
            <p:ph type="body"/>
          </p:nvPr>
        </p:nvSpPr>
        <p:spPr>
          <a:xfrm>
            <a:off x="378792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22" name="PlaceHolder 4"/>
          <p:cNvSpPr>
            <a:spLocks noGrp="1"/>
          </p:cNvSpPr>
          <p:nvPr>
            <p:ph type="body"/>
          </p:nvPr>
        </p:nvSpPr>
        <p:spPr>
          <a:xfrm>
            <a:off x="7041600" y="176904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23" name="PlaceHolder 5"/>
          <p:cNvSpPr>
            <a:spLocks noGrp="1"/>
          </p:cNvSpPr>
          <p:nvPr>
            <p:ph type="body"/>
          </p:nvPr>
        </p:nvSpPr>
        <p:spPr>
          <a:xfrm>
            <a:off x="534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24" name="PlaceHolder 6"/>
          <p:cNvSpPr>
            <a:spLocks noGrp="1"/>
          </p:cNvSpPr>
          <p:nvPr>
            <p:ph type="body"/>
          </p:nvPr>
        </p:nvSpPr>
        <p:spPr>
          <a:xfrm>
            <a:off x="378792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25" name="PlaceHolder 7"/>
          <p:cNvSpPr>
            <a:spLocks noGrp="1"/>
          </p:cNvSpPr>
          <p:nvPr>
            <p:ph type="body"/>
          </p:nvPr>
        </p:nvSpPr>
        <p:spPr>
          <a:xfrm>
            <a:off x="7041600" y="4059360"/>
            <a:ext cx="309816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2"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3"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67458675-20C6-B69E-5D81-E1905D26B423}"/>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CEF25E26-1332-E28F-CF34-A98DD2C24601}"/>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2A7D7EFD-F0DD-AC75-EB57-077341BF7EF1}"/>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2" name="Espace réservé de la date 1">
            <a:extLst>
              <a:ext uri="{FF2B5EF4-FFF2-40B4-BE49-F238E27FC236}">
                <a16:creationId xmlns:a16="http://schemas.microsoft.com/office/drawing/2014/main" id="{86CBA0B2-E41D-2E73-6DED-1440D698672A}"/>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13CEC8CD-4E27-B78E-3D69-B001873A556C}"/>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673F48C2-AB0C-FB92-A90A-36D2A8A25EFE}"/>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34600" y="301320"/>
            <a:ext cx="9622440" cy="5851800"/>
          </a:xfrm>
          <a:prstGeom prst="rect">
            <a:avLst/>
          </a:prstGeom>
        </p:spPr>
        <p:txBody>
          <a:bodyPr lIns="0" tIns="0" rIns="0" bIns="0" anchor="ctr">
            <a:noAutofit/>
          </a:bodyPr>
          <a:lstStyle/>
          <a:p>
            <a:pPr algn="ctr"/>
            <a:endParaRPr lang="fr-FR" sz="3200" b="0" strike="noStrike" spc="-1">
              <a:latin typeface="Arial"/>
            </a:endParaRPr>
          </a:p>
        </p:txBody>
      </p:sp>
      <p:sp>
        <p:nvSpPr>
          <p:cNvPr id="2" name="Espace réservé de la date 1">
            <a:extLst>
              <a:ext uri="{FF2B5EF4-FFF2-40B4-BE49-F238E27FC236}">
                <a16:creationId xmlns:a16="http://schemas.microsoft.com/office/drawing/2014/main" id="{F2F3D5A0-ECA5-7533-5CD3-E88C296E8D5A}"/>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3" name="Espace réservé du pied de page 2">
            <a:extLst>
              <a:ext uri="{FF2B5EF4-FFF2-40B4-BE49-F238E27FC236}">
                <a16:creationId xmlns:a16="http://schemas.microsoft.com/office/drawing/2014/main" id="{13EC9456-815B-1CC2-FDF5-595B3F59699E}"/>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4" name="Espace réservé du numéro de diapositive 3">
            <a:extLst>
              <a:ext uri="{FF2B5EF4-FFF2-40B4-BE49-F238E27FC236}">
                <a16:creationId xmlns:a16="http://schemas.microsoft.com/office/drawing/2014/main" id="{9974581C-3304-803F-3C7A-813CB3FFDEAD}"/>
              </a:ext>
            </a:extLst>
          </p:cNvPr>
          <p:cNvSpPr>
            <a:spLocks noGrp="1"/>
          </p:cNvSpPr>
          <p:nvPr>
            <p:ph type="sldNum" idx="12"/>
          </p:nvPr>
        </p:nvSpPr>
        <p:spPr/>
        <p:txBody>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17"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8" name="PlaceHolder 3"/>
          <p:cNvSpPr>
            <a:spLocks noGrp="1"/>
          </p:cNvSpPr>
          <p:nvPr>
            <p:ph type="body"/>
          </p:nvPr>
        </p:nvSpPr>
        <p:spPr>
          <a:xfrm>
            <a:off x="546516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19" name="PlaceHolder 4"/>
          <p:cNvSpPr>
            <a:spLocks noGrp="1"/>
          </p:cNvSpPr>
          <p:nvPr>
            <p:ph type="body"/>
          </p:nvPr>
        </p:nvSpPr>
        <p:spPr>
          <a:xfrm>
            <a:off x="53460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21" name="PlaceHolder 2"/>
          <p:cNvSpPr>
            <a:spLocks noGrp="1"/>
          </p:cNvSpPr>
          <p:nvPr>
            <p:ph type="body"/>
          </p:nvPr>
        </p:nvSpPr>
        <p:spPr>
          <a:xfrm>
            <a:off x="534600" y="1769040"/>
            <a:ext cx="4695480" cy="43844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2"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3" name="PlaceHolder 4"/>
          <p:cNvSpPr>
            <a:spLocks noGrp="1"/>
          </p:cNvSpPr>
          <p:nvPr>
            <p:ph type="body"/>
          </p:nvPr>
        </p:nvSpPr>
        <p:spPr>
          <a:xfrm>
            <a:off x="5465160" y="405936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34600" y="301320"/>
            <a:ext cx="9622440" cy="1262160"/>
          </a:xfrm>
          <a:prstGeom prst="rect">
            <a:avLst/>
          </a:prstGeom>
        </p:spPr>
        <p:txBody>
          <a:bodyPr lIns="0" tIns="0" rIns="0" bIns="0" anchor="ctr">
            <a:noAutofit/>
          </a:bodyPr>
          <a:lstStyle/>
          <a:p>
            <a:endParaRPr lang="de-CH" sz="2410" b="0" strike="noStrike" spc="-1">
              <a:solidFill>
                <a:srgbClr val="000000"/>
              </a:solidFill>
              <a:latin typeface="Arial"/>
            </a:endParaRPr>
          </a:p>
        </p:txBody>
      </p:sp>
      <p:sp>
        <p:nvSpPr>
          <p:cNvPr id="25" name="PlaceHolder 2"/>
          <p:cNvSpPr>
            <a:spLocks noGrp="1"/>
          </p:cNvSpPr>
          <p:nvPr>
            <p:ph type="body"/>
          </p:nvPr>
        </p:nvSpPr>
        <p:spPr>
          <a:xfrm>
            <a:off x="53460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6" name="PlaceHolder 3"/>
          <p:cNvSpPr>
            <a:spLocks noGrp="1"/>
          </p:cNvSpPr>
          <p:nvPr>
            <p:ph type="body"/>
          </p:nvPr>
        </p:nvSpPr>
        <p:spPr>
          <a:xfrm>
            <a:off x="5465160" y="1769040"/>
            <a:ext cx="4695480" cy="2091240"/>
          </a:xfrm>
          <a:prstGeom prst="rect">
            <a:avLst/>
          </a:prstGeom>
        </p:spPr>
        <p:txBody>
          <a:bodyPr lIns="0" tIns="0" rIns="0" bIns="0">
            <a:normAutofit/>
          </a:bodyPr>
          <a:lstStyle/>
          <a:p>
            <a:endParaRPr lang="de-CH" sz="2100" b="0" strike="noStrike" spc="-1">
              <a:solidFill>
                <a:srgbClr val="000000"/>
              </a:solidFill>
              <a:latin typeface="Arial"/>
            </a:endParaRPr>
          </a:p>
        </p:txBody>
      </p:sp>
      <p:sp>
        <p:nvSpPr>
          <p:cNvPr id="27" name="PlaceHolder 4"/>
          <p:cNvSpPr>
            <a:spLocks noGrp="1"/>
          </p:cNvSpPr>
          <p:nvPr>
            <p:ph type="body"/>
          </p:nvPr>
        </p:nvSpPr>
        <p:spPr>
          <a:xfrm>
            <a:off x="534600" y="4059360"/>
            <a:ext cx="9622440" cy="2091240"/>
          </a:xfrm>
          <a:prstGeom prst="rect">
            <a:avLst/>
          </a:prstGeom>
        </p:spPr>
        <p:txBody>
          <a:bodyPr lIns="0" tIns="0" rIns="0" bIns="0">
            <a:normAutofit/>
          </a:bodyPr>
          <a:lstStyle/>
          <a:p>
            <a:endParaRPr lang="de-CH" sz="21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p:cNvSpPr>
          <p:nvPr>
            <p:ph type="title"/>
          </p:nvPr>
        </p:nvSpPr>
        <p:spPr>
          <a:xfrm>
            <a:off x="649080" y="3168000"/>
            <a:ext cx="9164880" cy="1296000"/>
          </a:xfrm>
          <a:prstGeom prst="rect">
            <a:avLst/>
          </a:prstGeom>
        </p:spPr>
        <p:txBody>
          <a:bodyPr lIns="0" tIns="0" rIns="0" bIns="0" anchor="ctr">
            <a:noAutofit/>
          </a:bodyPr>
          <a:lstStyle/>
          <a:p>
            <a:r>
              <a:rPr lang="fr-FR" sz="3200" b="1" strike="noStrike" spc="-1">
                <a:latin typeface="Arial"/>
              </a:rPr>
              <a:t>Feu clic per a editar el format del text del títol</a:t>
            </a:r>
          </a:p>
        </p:txBody>
      </p:sp>
      <p:sp>
        <p:nvSpPr>
          <p:cNvPr id="8" name="PlaceHolder 2"/>
          <p:cNvSpPr>
            <a:spLocks noGrp="1"/>
          </p:cNvSpPr>
          <p:nvPr>
            <p:ph type="body"/>
          </p:nvPr>
        </p:nvSpPr>
        <p:spPr>
          <a:xfrm>
            <a:off x="11382840" y="2832120"/>
            <a:ext cx="5805720" cy="3861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3200" b="0" strike="noStrike" spc="-1">
                <a:latin typeface="Arial"/>
              </a:rPr>
              <a:t>Feu clic per a editar el format del text de l'esquema</a:t>
            </a:r>
          </a:p>
          <a:p>
            <a:pPr marL="864000" lvl="1" indent="-324000">
              <a:spcBef>
                <a:spcPts val="1134"/>
              </a:spcBef>
              <a:buClr>
                <a:srgbClr val="000000"/>
              </a:buClr>
              <a:buSzPct val="75000"/>
              <a:buFont typeface="Symbol" charset="2"/>
              <a:buChar char=""/>
            </a:pPr>
            <a:r>
              <a:rPr lang="fr-FR" sz="2800" b="0" strike="noStrike" spc="-1">
                <a:latin typeface="Arial"/>
              </a:rPr>
              <a:t>Segon nivell d'esquema</a:t>
            </a:r>
          </a:p>
          <a:p>
            <a:pPr marL="1296000" lvl="2" indent="-288000">
              <a:spcBef>
                <a:spcPts val="850"/>
              </a:spcBef>
              <a:buClr>
                <a:srgbClr val="000000"/>
              </a:buClr>
              <a:buSzPct val="45000"/>
              <a:buFont typeface="Wingdings" charset="2"/>
              <a:buChar char=""/>
            </a:pPr>
            <a:r>
              <a:rPr lang="fr-FR" sz="2400" b="0" strike="noStrike" spc="-1">
                <a:latin typeface="Arial"/>
              </a:rPr>
              <a:t>Tercer nivell d'esquema</a:t>
            </a:r>
          </a:p>
          <a:p>
            <a:pPr marL="1728000" lvl="3" indent="-216000">
              <a:spcBef>
                <a:spcPts val="567"/>
              </a:spcBef>
              <a:buClr>
                <a:srgbClr val="000000"/>
              </a:buClr>
              <a:buSzPct val="75000"/>
              <a:buFont typeface="Symbol" charset="2"/>
              <a:buChar char=""/>
            </a:pPr>
            <a:r>
              <a:rPr lang="fr-FR" sz="2000" b="0" strike="noStrike" spc="-1">
                <a:latin typeface="Arial"/>
              </a:rPr>
              <a:t>Quart nivell d'esquema</a:t>
            </a:r>
          </a:p>
          <a:p>
            <a:pPr marL="2160000" lvl="4" indent="-216000">
              <a:spcBef>
                <a:spcPts val="283"/>
              </a:spcBef>
              <a:buClr>
                <a:srgbClr val="000000"/>
              </a:buClr>
              <a:buSzPct val="45000"/>
              <a:buFont typeface="Wingdings" charset="2"/>
              <a:buChar char=""/>
            </a:pPr>
            <a:r>
              <a:rPr lang="fr-FR" sz="2000" b="0" strike="noStrike" spc="-1">
                <a:latin typeface="Arial"/>
              </a:rPr>
              <a:t>Cinquè nivell d'esquema</a:t>
            </a:r>
          </a:p>
          <a:p>
            <a:pPr marL="2592000" lvl="5" indent="-216000">
              <a:spcBef>
                <a:spcPts val="283"/>
              </a:spcBef>
              <a:buClr>
                <a:srgbClr val="000000"/>
              </a:buClr>
              <a:buSzPct val="45000"/>
              <a:buFont typeface="Wingdings" charset="2"/>
              <a:buChar char=""/>
            </a:pPr>
            <a:r>
              <a:rPr lang="fr-FR" sz="2000" b="0" strike="noStrike" spc="-1">
                <a:latin typeface="Arial"/>
              </a:rPr>
              <a:t>Sisè nivell d'esquema</a:t>
            </a:r>
          </a:p>
          <a:p>
            <a:pPr marL="3024000" lvl="6" indent="-216000">
              <a:spcBef>
                <a:spcPts val="283"/>
              </a:spcBef>
              <a:buClr>
                <a:srgbClr val="000000"/>
              </a:buClr>
              <a:buSzPct val="45000"/>
              <a:buFont typeface="Wingdings" charset="2"/>
              <a:buChar char=""/>
            </a:pPr>
            <a:r>
              <a:rPr lang="fr-FR" sz="2000" b="0" strike="noStrike" spc="-1">
                <a:latin typeface="Arial"/>
              </a:rPr>
              <a:t>Setè nivell d'esquema</a:t>
            </a:r>
          </a:p>
        </p:txBody>
      </p:sp>
      <p:pic>
        <p:nvPicPr>
          <p:cNvPr id="4" name="Image 3"/>
          <p:cNvPicPr/>
          <p:nvPr/>
        </p:nvPicPr>
        <p:blipFill>
          <a:blip r:embed="rId14"/>
          <a:stretch/>
        </p:blipFill>
        <p:spPr>
          <a:xfrm>
            <a:off x="1933200" y="252000"/>
            <a:ext cx="992880" cy="936000"/>
          </a:xfrm>
          <a:prstGeom prst="rect">
            <a:avLst/>
          </a:prstGeom>
          <a:ln w="36000">
            <a:noFill/>
          </a:ln>
        </p:spPr>
      </p:pic>
      <p:pic>
        <p:nvPicPr>
          <p:cNvPr id="5" name="Image 4"/>
          <p:cNvPicPr/>
          <p:nvPr/>
        </p:nvPicPr>
        <p:blipFill>
          <a:blip r:embed="rId15"/>
          <a:stretch/>
        </p:blipFill>
        <p:spPr>
          <a:xfrm>
            <a:off x="648000" y="252000"/>
            <a:ext cx="1159920" cy="935280"/>
          </a:xfrm>
          <a:prstGeom prst="rect">
            <a:avLst/>
          </a:prstGeom>
          <a:ln w="36000">
            <a:noFill/>
          </a:ln>
        </p:spPr>
      </p:pic>
      <p:sp>
        <p:nvSpPr>
          <p:cNvPr id="6" name="Connecteur droit 5"/>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sp>
      <p:sp>
        <p:nvSpPr>
          <p:cNvPr id="11" name="PlaceHolder 3">
            <a:extLst>
              <a:ext uri="{FF2B5EF4-FFF2-40B4-BE49-F238E27FC236}">
                <a16:creationId xmlns:a16="http://schemas.microsoft.com/office/drawing/2014/main" id="{8D3E54B4-9F57-7434-9A3B-FBF31154148B}"/>
              </a:ext>
            </a:extLst>
          </p:cNvPr>
          <p:cNvSpPr>
            <a:spLocks noGrp="1"/>
          </p:cNvSpPr>
          <p:nvPr>
            <p:ph type="ftr" idx="3"/>
          </p:nvPr>
        </p:nvSpPr>
        <p:spPr>
          <a:xfrm>
            <a:off x="1359360" y="7200000"/>
            <a:ext cx="7345800" cy="360000"/>
          </a:xfrm>
          <a:prstGeom prst="rect">
            <a:avLst/>
          </a:prstGeom>
        </p:spPr>
        <p:txBody>
          <a:bodyPr lIns="0" tIns="0" rIns="0" bIns="0">
            <a:noAutofit/>
          </a:bodyPr>
          <a:lstStyle/>
          <a:p>
            <a:pPr algn="ctr"/>
            <a:r>
              <a:rPr lang="fr-FR" sz="1400" spc="-1" dirty="0">
                <a:solidFill>
                  <a:srgbClr val="3465A4"/>
                </a:solidFill>
                <a:latin typeface="Times New Roman"/>
              </a:rPr>
              <a:t>AMS Radar </a:t>
            </a:r>
            <a:r>
              <a:rPr lang="fr-FR" sz="1400" spc="-1" dirty="0" err="1">
                <a:solidFill>
                  <a:srgbClr val="3465A4"/>
                </a:solidFill>
                <a:latin typeface="Times New Roman"/>
              </a:rPr>
              <a:t>Conference</a:t>
            </a:r>
            <a:r>
              <a:rPr lang="fr-FR" sz="1400" spc="-1" dirty="0">
                <a:solidFill>
                  <a:srgbClr val="3465A4"/>
                </a:solidFill>
                <a:latin typeface="Times New Roman"/>
              </a:rPr>
              <a:t> 2023 Open Radar Short Course</a:t>
            </a:r>
            <a:endParaRPr lang="fr-FR" sz="1400" b="0" strike="noStrike" spc="-1" dirty="0">
              <a:solidFill>
                <a:srgbClr val="3465A4"/>
              </a:solidFill>
              <a:latin typeface="Times New Roman"/>
            </a:endParaRPr>
          </a:p>
        </p:txBody>
      </p:sp>
      <p:sp>
        <p:nvSpPr>
          <p:cNvPr id="12" name="PlaceHolder 4">
            <a:extLst>
              <a:ext uri="{FF2B5EF4-FFF2-40B4-BE49-F238E27FC236}">
                <a16:creationId xmlns:a16="http://schemas.microsoft.com/office/drawing/2014/main" id="{5063E816-9CD7-4B7F-6EB4-53E81883C7F2}"/>
              </a:ext>
            </a:extLst>
          </p:cNvPr>
          <p:cNvSpPr>
            <a:spLocks noGrp="1"/>
          </p:cNvSpPr>
          <p:nvPr>
            <p:ph type="sldNum" idx="4"/>
          </p:nvPr>
        </p:nvSpPr>
        <p:spPr>
          <a:xfrm>
            <a:off x="9478800" y="7192080"/>
            <a:ext cx="1040040" cy="208440"/>
          </a:xfrm>
          <a:prstGeom prst="rect">
            <a:avLst/>
          </a:prstGeom>
        </p:spPr>
        <p:txBody>
          <a:bodyPr lIns="0" tIns="0" rIns="0" bIns="0">
            <a:noAutofit/>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sp>
        <p:nvSpPr>
          <p:cNvPr id="13" name="PlaceHolder 5">
            <a:extLst>
              <a:ext uri="{FF2B5EF4-FFF2-40B4-BE49-F238E27FC236}">
                <a16:creationId xmlns:a16="http://schemas.microsoft.com/office/drawing/2014/main" id="{899CF509-FBE3-B5CC-69D3-0BE9A8C2CCF8}"/>
              </a:ext>
            </a:extLst>
          </p:cNvPr>
          <p:cNvSpPr>
            <a:spLocks noGrp="1"/>
          </p:cNvSpPr>
          <p:nvPr>
            <p:ph type="dt" idx="2"/>
          </p:nvPr>
        </p:nvSpPr>
        <p:spPr>
          <a:xfrm>
            <a:off x="273960" y="7200000"/>
            <a:ext cx="2490840" cy="521280"/>
          </a:xfrm>
          <a:prstGeom prst="rect">
            <a:avLst/>
          </a:prstGeom>
        </p:spPr>
        <p:txBody>
          <a:bodyPr lIns="0" tIns="0" rIns="0" bIns="0">
            <a:noAutofit/>
          </a:bodyPr>
          <a:lstStyle/>
          <a:p>
            <a:r>
              <a:rPr lang="fr-FR" sz="1400" spc="-1"/>
              <a:t>26/08/2023</a:t>
            </a:r>
            <a:endParaRPr lang="fr-FR" sz="14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3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892160" y="248400"/>
            <a:ext cx="8448120" cy="615600"/>
          </a:xfrm>
          <a:prstGeom prst="rect">
            <a:avLst/>
          </a:prstGeom>
        </p:spPr>
        <p:txBody>
          <a:bodyPr lIns="0" tIns="0" rIns="0" bIns="0" anchor="ctr">
            <a:noAutofit/>
          </a:bodyPr>
          <a:lstStyle/>
          <a:p>
            <a:r>
              <a:rPr lang="fr-FR" sz="2400" b="1" strike="noStrike" spc="-1">
                <a:latin typeface="Arial"/>
              </a:rPr>
              <a:t>Feu clic per a editar el format del text del títol</a:t>
            </a:r>
          </a:p>
        </p:txBody>
      </p:sp>
      <p:sp>
        <p:nvSpPr>
          <p:cNvPr id="44" name="PlaceHolder 2"/>
          <p:cNvSpPr>
            <a:spLocks noGrp="1"/>
          </p:cNvSpPr>
          <p:nvPr>
            <p:ph type="body"/>
          </p:nvPr>
        </p:nvSpPr>
        <p:spPr>
          <a:xfrm>
            <a:off x="272880" y="1356120"/>
            <a:ext cx="10160280" cy="5454000"/>
          </a:xfrm>
          <a:prstGeom prst="rect">
            <a:avLst/>
          </a:prstGeom>
        </p:spPr>
        <p:txBody>
          <a:bodyPr lIns="0" tIns="0" rIns="0" bIns="0">
            <a:normAutofit/>
          </a:bodyPr>
          <a:lstStyle/>
          <a:p>
            <a:pPr marL="612000" indent="-504000">
              <a:spcBef>
                <a:spcPts val="972"/>
              </a:spcBef>
            </a:pPr>
            <a:r>
              <a:rPr lang="fr-FR" sz="2200" b="0" strike="noStrike" spc="-1">
                <a:latin typeface="Arial"/>
              </a:rPr>
              <a:t>Cliquez pour éditer le format du plan de texte</a:t>
            </a:r>
          </a:p>
          <a:p>
            <a:pPr marL="1044000" lvl="1" indent="-504000">
              <a:spcBef>
                <a:spcPts val="1131"/>
              </a:spcBef>
              <a:buClr>
                <a:srgbClr val="000000"/>
              </a:buClr>
              <a:buSzPct val="80000"/>
              <a:buFont typeface="Segoe UI"/>
              <a:buChar char="–"/>
            </a:pPr>
            <a:r>
              <a:rPr lang="fr-FR" sz="2200" b="0" strike="noStrike" spc="-1">
                <a:latin typeface="Arial"/>
              </a:rPr>
              <a:t>Second niveau de plan</a:t>
            </a:r>
          </a:p>
          <a:p>
            <a:pPr marL="1512000" lvl="2" indent="-504000">
              <a:spcBef>
                <a:spcPts val="850"/>
              </a:spcBef>
              <a:buClr>
                <a:srgbClr val="000000"/>
              </a:buClr>
              <a:buSzPct val="50000"/>
              <a:buFont typeface="Noto Sans"/>
              <a:buChar char="►"/>
            </a:pPr>
            <a:r>
              <a:rPr lang="fr-FR" sz="2200" b="0" strike="noStrike" spc="-1">
                <a:latin typeface="Arial"/>
              </a:rPr>
              <a:t>Troisième niveau de plan</a:t>
            </a:r>
          </a:p>
          <a:p>
            <a:pPr marL="2016000" lvl="3" indent="-504000">
              <a:spcBef>
                <a:spcPts val="567"/>
              </a:spcBef>
              <a:buClr>
                <a:srgbClr val="000000"/>
              </a:buClr>
              <a:buSzPct val="75000"/>
              <a:buFont typeface="Noto Sans"/>
              <a:buChar char="—"/>
            </a:pPr>
            <a:r>
              <a:rPr lang="fr-FR" sz="2000" b="0" strike="noStrike" spc="-1">
                <a:latin typeface="Arial"/>
              </a:rPr>
              <a:t>Quatrième niveau de plan</a:t>
            </a:r>
          </a:p>
          <a:p>
            <a:pPr marL="2448000" lvl="4" indent="-504000">
              <a:spcBef>
                <a:spcPts val="283"/>
              </a:spcBef>
              <a:buClr>
                <a:srgbClr val="000000"/>
              </a:buClr>
              <a:buFont typeface="Segoe UI"/>
              <a:buChar char="»"/>
            </a:pPr>
            <a:r>
              <a:rPr lang="fr-FR" sz="2000" b="0" strike="noStrike" spc="-1">
                <a:latin typeface="Arial"/>
              </a:rPr>
              <a:t>Cinquième niveau de plan</a:t>
            </a:r>
          </a:p>
          <a:p>
            <a:pPr marL="2880000" lvl="5" indent="-504000">
              <a:spcBef>
                <a:spcPts val="283"/>
              </a:spcBef>
              <a:buClr>
                <a:srgbClr val="000000"/>
              </a:buClr>
              <a:buSzPct val="45000"/>
              <a:buFont typeface="Noto Sans"/>
              <a:buChar char="»"/>
            </a:pPr>
            <a:r>
              <a:rPr lang="fr-FR" sz="2000" b="0" strike="noStrike" spc="-1">
                <a:latin typeface="Arial"/>
              </a:rPr>
              <a:t>Sixième niveau de plan</a:t>
            </a:r>
          </a:p>
          <a:p>
            <a:pPr marL="3312000" lvl="6" indent="-504000">
              <a:spcBef>
                <a:spcPts val="283"/>
              </a:spcBef>
              <a:buClr>
                <a:srgbClr val="000000"/>
              </a:buClr>
              <a:buSzPct val="45000"/>
              <a:buFont typeface="Noto Sans"/>
              <a:buChar char="»"/>
            </a:pPr>
            <a:r>
              <a:rPr lang="fr-FR" sz="2000" b="0" strike="noStrike" spc="-1">
                <a:latin typeface="Arial"/>
              </a:rPr>
              <a:t>Septième niveau de plan</a:t>
            </a:r>
          </a:p>
        </p:txBody>
      </p:sp>
      <p:sp>
        <p:nvSpPr>
          <p:cNvPr id="45" name="PlaceHolder 3"/>
          <p:cNvSpPr>
            <a:spLocks noGrp="1"/>
          </p:cNvSpPr>
          <p:nvPr>
            <p:ph type="ftr"/>
          </p:nvPr>
        </p:nvSpPr>
        <p:spPr>
          <a:xfrm>
            <a:off x="1359360" y="7200000"/>
            <a:ext cx="7345800" cy="360000"/>
          </a:xfrm>
          <a:prstGeom prst="rect">
            <a:avLst/>
          </a:prstGeom>
        </p:spPr>
        <p:txBody>
          <a:bodyPr lIns="0" tIns="0" rIns="0" bIns="0">
            <a:noAutofit/>
          </a:bodyPr>
          <a:lstStyle/>
          <a:p>
            <a:pPr algn="ctr"/>
            <a:r>
              <a:rPr lang="fr-FR" sz="1400" spc="-1" dirty="0">
                <a:solidFill>
                  <a:srgbClr val="3465A4"/>
                </a:solidFill>
                <a:latin typeface="Times New Roman"/>
              </a:rPr>
              <a:t>AMS Radar </a:t>
            </a:r>
            <a:r>
              <a:rPr lang="fr-FR" sz="1400" spc="-1" dirty="0" err="1">
                <a:solidFill>
                  <a:srgbClr val="3465A4"/>
                </a:solidFill>
                <a:latin typeface="Times New Roman"/>
              </a:rPr>
              <a:t>Conference</a:t>
            </a:r>
            <a:r>
              <a:rPr lang="fr-FR" sz="1400" spc="-1" dirty="0">
                <a:solidFill>
                  <a:srgbClr val="3465A4"/>
                </a:solidFill>
                <a:latin typeface="Times New Roman"/>
              </a:rPr>
              <a:t> 2023 Open Radar Short Course</a:t>
            </a:r>
            <a:endParaRPr lang="fr-FR" sz="1400" b="0" strike="noStrike" spc="-1" dirty="0">
              <a:solidFill>
                <a:srgbClr val="3465A4"/>
              </a:solidFill>
              <a:latin typeface="Times New Roman"/>
            </a:endParaRPr>
          </a:p>
        </p:txBody>
      </p:sp>
      <p:sp>
        <p:nvSpPr>
          <p:cNvPr id="46" name="PlaceHolder 4"/>
          <p:cNvSpPr>
            <a:spLocks noGrp="1"/>
          </p:cNvSpPr>
          <p:nvPr>
            <p:ph type="sldNum"/>
          </p:nvPr>
        </p:nvSpPr>
        <p:spPr>
          <a:xfrm>
            <a:off x="9478800" y="7192080"/>
            <a:ext cx="1040040" cy="208440"/>
          </a:xfrm>
          <a:prstGeom prst="rect">
            <a:avLst/>
          </a:prstGeom>
        </p:spPr>
        <p:txBody>
          <a:bodyPr lIns="0" tIns="0" rIns="0" bIns="0">
            <a:noAutofit/>
          </a:bodyPr>
          <a:lstStyle/>
          <a:p>
            <a:pPr algn="ctr"/>
            <a:fld id="{9640F13D-E941-42FC-AA00-2DF3500FA157}" type="slidenum">
              <a:rPr lang="fr-FR" sz="1400" spc="-1" smtClean="0">
                <a:solidFill>
                  <a:srgbClr val="000000"/>
                </a:solidFill>
              </a:rPr>
              <a:pPr algn="ctr"/>
              <a:t>‹N°›</a:t>
            </a:fld>
            <a:r>
              <a:rPr lang="fr-FR" sz="1400" spc="-1" dirty="0">
                <a:solidFill>
                  <a:srgbClr val="000000"/>
                </a:solidFill>
              </a:rPr>
              <a:t>/20</a:t>
            </a:r>
            <a:endParaRPr lang="fr-FR" sz="1400" b="0" strike="noStrike" spc="-1" dirty="0">
              <a:solidFill>
                <a:srgbClr val="3465A4"/>
              </a:solidFill>
              <a:latin typeface="Arial"/>
            </a:endParaRPr>
          </a:p>
        </p:txBody>
      </p:sp>
      <p:pic>
        <p:nvPicPr>
          <p:cNvPr id="47" name="Image 46"/>
          <p:cNvPicPr/>
          <p:nvPr/>
        </p:nvPicPr>
        <p:blipFill>
          <a:blip r:embed="rId14"/>
          <a:stretch/>
        </p:blipFill>
        <p:spPr>
          <a:xfrm>
            <a:off x="1101600" y="252000"/>
            <a:ext cx="612000" cy="612000"/>
          </a:xfrm>
          <a:prstGeom prst="rect">
            <a:avLst/>
          </a:prstGeom>
          <a:ln w="36000">
            <a:noFill/>
          </a:ln>
        </p:spPr>
      </p:pic>
      <p:pic>
        <p:nvPicPr>
          <p:cNvPr id="48" name="Image 47"/>
          <p:cNvPicPr/>
          <p:nvPr/>
        </p:nvPicPr>
        <p:blipFill>
          <a:blip r:embed="rId15"/>
          <a:stretch/>
        </p:blipFill>
        <p:spPr>
          <a:xfrm>
            <a:off x="284400" y="252000"/>
            <a:ext cx="759960" cy="612000"/>
          </a:xfrm>
          <a:prstGeom prst="rect">
            <a:avLst/>
          </a:prstGeom>
          <a:ln w="36000">
            <a:noFill/>
          </a:ln>
        </p:spPr>
      </p:pic>
      <p:sp>
        <p:nvSpPr>
          <p:cNvPr id="49" name="PlaceHolder 5"/>
          <p:cNvSpPr>
            <a:spLocks noGrp="1"/>
          </p:cNvSpPr>
          <p:nvPr>
            <p:ph type="dt"/>
          </p:nvPr>
        </p:nvSpPr>
        <p:spPr>
          <a:xfrm>
            <a:off x="273960" y="7200000"/>
            <a:ext cx="2490840" cy="521280"/>
          </a:xfrm>
          <a:prstGeom prst="rect">
            <a:avLst/>
          </a:prstGeom>
        </p:spPr>
        <p:txBody>
          <a:bodyPr lIns="0" tIns="0" rIns="0" bIns="0">
            <a:noAutofit/>
          </a:bodyPr>
          <a:lstStyle/>
          <a:p>
            <a:r>
              <a:rPr lang="fr-FR" sz="1400" spc="-1"/>
              <a:t>26/08/2023</a:t>
            </a:r>
            <a:endParaRPr lang="fr-FR" sz="1400" b="0" strike="noStrike" spc="-1" dirty="0">
              <a:latin typeface="Arial"/>
            </a:endParaRPr>
          </a:p>
        </p:txBody>
      </p:sp>
      <p:sp>
        <p:nvSpPr>
          <p:cNvPr id="50" name="Connecteur droit 49"/>
          <p:cNvSpPr/>
          <p:nvPr/>
        </p:nvSpPr>
        <p:spPr>
          <a:xfrm>
            <a:off x="282240" y="7041600"/>
            <a:ext cx="10141920" cy="7560"/>
          </a:xfrm>
          <a:prstGeom prst="line">
            <a:avLst/>
          </a:prstGeom>
          <a:ln w="36000">
            <a:solidFill>
              <a:srgbClr val="5770B6"/>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3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Text Box 25"/>
          <p:cNvSpPr/>
          <p:nvPr/>
        </p:nvSpPr>
        <p:spPr>
          <a:xfrm>
            <a:off x="623520" y="335880"/>
            <a:ext cx="5969520" cy="503640"/>
          </a:xfrm>
          <a:prstGeom prst="rect">
            <a:avLst/>
          </a:prstGeom>
          <a:noFill/>
          <a:ln w="0">
            <a:noFill/>
          </a:ln>
        </p:spPr>
        <p:style>
          <a:lnRef idx="0">
            <a:scrgbClr r="0" g="0" b="0"/>
          </a:lnRef>
          <a:fillRef idx="0">
            <a:scrgbClr r="0" g="0" b="0"/>
          </a:fillRef>
          <a:effectRef idx="0">
            <a:scrgbClr r="0" g="0" b="0"/>
          </a:effectRef>
          <a:fontRef idx="minor"/>
        </p:style>
      </p:sp>
      <p:sp>
        <p:nvSpPr>
          <p:cNvPr id="88" name="PlaceHolder 1"/>
          <p:cNvSpPr>
            <a:spLocks noGrp="1"/>
          </p:cNvSpPr>
          <p:nvPr>
            <p:ph type="title"/>
          </p:nvPr>
        </p:nvSpPr>
        <p:spPr>
          <a:xfrm>
            <a:off x="534600" y="301320"/>
            <a:ext cx="9622440" cy="1262160"/>
          </a:xfrm>
          <a:prstGeom prst="rect">
            <a:avLst/>
          </a:prstGeom>
        </p:spPr>
        <p:txBody>
          <a:bodyPr lIns="0" tIns="0" rIns="0" bIns="0" anchor="ctr">
            <a:noAutofit/>
          </a:bodyPr>
          <a:lstStyle/>
          <a:p>
            <a:r>
              <a:rPr lang="de-CH" sz="2410" b="0" strike="noStrike" spc="-1">
                <a:solidFill>
                  <a:srgbClr val="000000"/>
                </a:solidFill>
                <a:latin typeface="Arial"/>
              </a:rPr>
              <a:t>Feu clic per a editar el format del text del títol</a:t>
            </a:r>
          </a:p>
        </p:txBody>
      </p:sp>
      <p:sp>
        <p:nvSpPr>
          <p:cNvPr id="89" name="PlaceHolder 2"/>
          <p:cNvSpPr>
            <a:spLocks noGrp="1"/>
          </p:cNvSpPr>
          <p:nvPr>
            <p:ph type="body"/>
          </p:nvPr>
        </p:nvSpPr>
        <p:spPr>
          <a:xfrm>
            <a:off x="534600" y="1769040"/>
            <a:ext cx="962244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de-CH" sz="2100" b="0" strike="noStrike" spc="-1">
                <a:solidFill>
                  <a:srgbClr val="000000"/>
                </a:solidFill>
                <a:latin typeface="Arial"/>
              </a:rPr>
              <a:t>Feu clic per a editar el format del text de l'esquema</a:t>
            </a:r>
          </a:p>
          <a:p>
            <a:pPr marL="864000" lvl="1" indent="-324000">
              <a:spcBef>
                <a:spcPts val="1134"/>
              </a:spcBef>
              <a:buClr>
                <a:srgbClr val="000000"/>
              </a:buClr>
              <a:buSzPct val="75000"/>
              <a:buFont typeface="Symbol" charset="2"/>
              <a:buChar char=""/>
            </a:pPr>
            <a:r>
              <a:rPr lang="de-CH" sz="2100" b="0" strike="noStrike" spc="-1">
                <a:solidFill>
                  <a:srgbClr val="000000"/>
                </a:solidFill>
                <a:latin typeface="Arial"/>
              </a:rPr>
              <a:t>Segon nivell d'esquema</a:t>
            </a:r>
          </a:p>
          <a:p>
            <a:pPr marL="1296000" lvl="2" indent="-288000">
              <a:spcBef>
                <a:spcPts val="850"/>
              </a:spcBef>
              <a:buClr>
                <a:srgbClr val="000000"/>
              </a:buClr>
              <a:buSzPct val="45000"/>
              <a:buFont typeface="Wingdings" charset="2"/>
              <a:buChar char=""/>
            </a:pPr>
            <a:r>
              <a:rPr lang="de-CH" sz="2100" b="0" strike="noStrike" spc="-1">
                <a:solidFill>
                  <a:srgbClr val="000000"/>
                </a:solidFill>
                <a:latin typeface="Arial"/>
              </a:rPr>
              <a:t>Tercer nivell d'esquema</a:t>
            </a:r>
          </a:p>
          <a:p>
            <a:pPr marL="1728000" lvl="3" indent="-216000">
              <a:spcBef>
                <a:spcPts val="567"/>
              </a:spcBef>
              <a:buClr>
                <a:srgbClr val="000000"/>
              </a:buClr>
              <a:buSzPct val="75000"/>
              <a:buFont typeface="Symbol" charset="2"/>
              <a:buChar char=""/>
            </a:pPr>
            <a:r>
              <a:rPr lang="de-CH" sz="2100" b="0" strike="noStrike" spc="-1">
                <a:solidFill>
                  <a:srgbClr val="000000"/>
                </a:solidFill>
                <a:latin typeface="Arial"/>
              </a:rPr>
              <a:t>Quart nivell d'esquema</a:t>
            </a:r>
          </a:p>
          <a:p>
            <a:pPr marL="2160000" lvl="4" indent="-216000">
              <a:spcBef>
                <a:spcPts val="283"/>
              </a:spcBef>
              <a:buClr>
                <a:srgbClr val="000000"/>
              </a:buClr>
              <a:buSzPct val="45000"/>
              <a:buFont typeface="Wingdings" charset="2"/>
              <a:buChar char=""/>
            </a:pPr>
            <a:r>
              <a:rPr lang="de-CH" sz="2000" b="0" strike="noStrike" spc="-1">
                <a:solidFill>
                  <a:srgbClr val="000000"/>
                </a:solidFill>
                <a:latin typeface="Arial"/>
              </a:rPr>
              <a:t>Cinquè nivell d'esquema</a:t>
            </a:r>
          </a:p>
          <a:p>
            <a:pPr marL="2592000" lvl="5" indent="-216000">
              <a:spcBef>
                <a:spcPts val="283"/>
              </a:spcBef>
              <a:buClr>
                <a:srgbClr val="000000"/>
              </a:buClr>
              <a:buSzPct val="45000"/>
              <a:buFont typeface="Wingdings" charset="2"/>
              <a:buChar char=""/>
            </a:pPr>
            <a:r>
              <a:rPr lang="de-CH" sz="2000" b="0" strike="noStrike" spc="-1">
                <a:solidFill>
                  <a:srgbClr val="000000"/>
                </a:solidFill>
                <a:latin typeface="Arial"/>
              </a:rPr>
              <a:t>Sisè nivell d'esquema</a:t>
            </a:r>
          </a:p>
          <a:p>
            <a:pPr marL="3024000" lvl="6" indent="-216000">
              <a:spcBef>
                <a:spcPts val="283"/>
              </a:spcBef>
              <a:buClr>
                <a:srgbClr val="000000"/>
              </a:buClr>
              <a:buSzPct val="45000"/>
              <a:buFont typeface="Wingdings" charset="2"/>
              <a:buChar char=""/>
            </a:pPr>
            <a:r>
              <a:rPr lang="de-CH" sz="2000" b="0" strike="noStrike" spc="-1">
                <a:solidFill>
                  <a:srgbClr val="000000"/>
                </a:solidFill>
                <a:latin typeface="Arial"/>
              </a:rPr>
              <a:t>Setè nivell d'esquema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36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hyperlink" Target="https://meteoswiss.github.io/pyrad/overview/list_products.html" TargetMode="External"/><Relationship Id="rId2" Type="http://schemas.openxmlformats.org/officeDocument/2006/relationships/hyperlink" Target="https://meteoswiss.github.io/pyrad/overview/list_process.html"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meteoswiss.github.io/pyrad/overview/list_variables.html#py-art-to-pyrad" TargetMode="External"/><Relationship Id="rId2" Type="http://schemas.openxmlformats.org/officeDocument/2006/relationships/hyperlink" Target="https://github.com/MeteoSwiss/pyrad/blob/master/src/pyrad_proc/pyrad/io/io_aux.py"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eteoswiss/pyart" TargetMode="External"/><Relationship Id="rId7" Type="http://schemas.openxmlformats.org/officeDocument/2006/relationships/hyperlink" Target="https://anaconda.org/conda-forge/pyrad_mch" TargetMode="External"/><Relationship Id="rId2" Type="http://schemas.openxmlformats.org/officeDocument/2006/relationships/hyperlink" Target="https://github.com/MeteoSwiss/pyrad" TargetMode="External"/><Relationship Id="rId1" Type="http://schemas.openxmlformats.org/officeDocument/2006/relationships/slideLayout" Target="../slideLayouts/slideLayout15.xml"/><Relationship Id="rId6" Type="http://schemas.openxmlformats.org/officeDocument/2006/relationships/hyperlink" Target="https://pypi.org/project/pyrad-mch/" TargetMode="External"/><Relationship Id="rId5" Type="http://schemas.openxmlformats.org/officeDocument/2006/relationships/hyperlink" Target="https://meteoswiss.github.io/pyrad/" TargetMode="External"/><Relationship Id="rId4" Type="http://schemas.openxmlformats.org/officeDocument/2006/relationships/hyperlink" Target="https://github.com/arm-doe/pya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eteoSwiss/pyrad-examples"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ZoneTexte 125"/>
          <p:cNvSpPr txBox="1"/>
          <p:nvPr/>
        </p:nvSpPr>
        <p:spPr>
          <a:xfrm>
            <a:off x="641520" y="2888640"/>
            <a:ext cx="9072000" cy="1803960"/>
          </a:xfrm>
          <a:prstGeom prst="rect">
            <a:avLst/>
          </a:prstGeom>
          <a:noFill/>
          <a:ln w="0">
            <a:noFill/>
          </a:ln>
        </p:spPr>
        <p:txBody>
          <a:bodyPr lIns="0" tIns="0" rIns="0" bIns="0" anchor="ctr">
            <a:noAutofit/>
          </a:bodyPr>
          <a:lstStyle/>
          <a:p>
            <a:r>
              <a:rPr lang="en-GB" sz="3200" b="1" strike="noStrike" spc="-1">
                <a:solidFill>
                  <a:srgbClr val="5770BE"/>
                </a:solidFill>
                <a:latin typeface="Arial"/>
              </a:rPr>
              <a:t>Pyrad architecture and principles</a:t>
            </a:r>
            <a:endParaRPr lang="fr-FR" sz="3200" b="1" strike="noStrike" spc="-1">
              <a:latin typeface="Arial"/>
            </a:endParaRPr>
          </a:p>
        </p:txBody>
      </p:sp>
      <p:sp>
        <p:nvSpPr>
          <p:cNvPr id="127" name="ZoneTexte 126"/>
          <p:cNvSpPr txBox="1"/>
          <p:nvPr/>
        </p:nvSpPr>
        <p:spPr>
          <a:xfrm>
            <a:off x="660960" y="4906440"/>
            <a:ext cx="8777520" cy="972000"/>
          </a:xfrm>
          <a:prstGeom prst="rect">
            <a:avLst/>
          </a:prstGeom>
          <a:noFill/>
          <a:ln w="0">
            <a:noFill/>
          </a:ln>
        </p:spPr>
        <p:txBody>
          <a:bodyPr lIns="0" tIns="0" rIns="0" bIns="0" anchor="ctr">
            <a:noAutofit/>
          </a:bodyPr>
          <a:lstStyle/>
          <a:p>
            <a:r>
              <a:rPr lang="en-GB" sz="2200" b="0" strike="noStrike" spc="-1">
                <a:solidFill>
                  <a:srgbClr val="000000"/>
                </a:solidFill>
                <a:latin typeface="Arial"/>
              </a:rPr>
              <a:t>Jordi Figueras i Ventura, Daniel Wolfensberger</a:t>
            </a:r>
            <a:br/>
            <a:r>
              <a:rPr lang="en-GB" sz="2200" b="0" strike="noStrike" spc="-1">
                <a:solidFill>
                  <a:srgbClr val="000000"/>
                </a:solidFill>
                <a:latin typeface="Arial"/>
              </a:rPr>
              <a:t>AMS Radar conference 2023 - Open Radar Short Course</a:t>
            </a:r>
            <a:endParaRPr lang="fr-FR" sz="2200" b="1" strike="noStrike" spc="-1">
              <a:latin typeface="Arial"/>
            </a:endParaRPr>
          </a:p>
        </p:txBody>
      </p:sp>
      <p:pic>
        <p:nvPicPr>
          <p:cNvPr id="128" name="Image 127"/>
          <p:cNvPicPr/>
          <p:nvPr/>
        </p:nvPicPr>
        <p:blipFill>
          <a:blip r:embed="rId2"/>
          <a:stretch/>
        </p:blipFill>
        <p:spPr>
          <a:xfrm>
            <a:off x="6624000" y="252000"/>
            <a:ext cx="3744000" cy="936000"/>
          </a:xfrm>
          <a:prstGeom prst="rect">
            <a:avLst/>
          </a:prstGeom>
          <a:ln w="360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ZoneTexte 197"/>
          <p:cNvSpPr txBox="1"/>
          <p:nvPr/>
        </p:nvSpPr>
        <p:spPr>
          <a:xfrm>
            <a:off x="328320" y="1962720"/>
            <a:ext cx="8448120" cy="2854800"/>
          </a:xfrm>
          <a:prstGeom prst="rect">
            <a:avLst/>
          </a:prstGeom>
          <a:noFill/>
          <a:ln w="0">
            <a:noFill/>
          </a:ln>
        </p:spPr>
        <p:txBody>
          <a:bodyPr lIns="0" tIns="0" rIns="0" bIns="0" anchor="ctr">
            <a:noAutofit/>
          </a:bodyPr>
          <a:lstStyle/>
          <a:p>
            <a:r>
              <a:rPr lang="en-GB" sz="3200" b="1" spc="-1" dirty="0">
                <a:solidFill>
                  <a:srgbClr val="5770BE"/>
                </a:solidFill>
                <a:latin typeface="Arial"/>
              </a:rPr>
              <a:t>3</a:t>
            </a:r>
            <a:r>
              <a:rPr lang="en-GB" sz="3200" b="1" strike="noStrike" spc="-1" dirty="0">
                <a:solidFill>
                  <a:srgbClr val="5770BE"/>
                </a:solidFill>
                <a:latin typeface="Arial"/>
              </a:rPr>
              <a:t>. Launching </a:t>
            </a:r>
            <a:r>
              <a:rPr lang="en-GB" sz="3200" b="1" strike="noStrike" spc="-1" dirty="0" err="1">
                <a:solidFill>
                  <a:srgbClr val="5770BE"/>
                </a:solidFill>
                <a:latin typeface="Arial"/>
              </a:rPr>
              <a:t>Pyrad</a:t>
            </a:r>
            <a:endParaRPr lang="fr-FR" sz="3200" b="0" strike="noStrike" spc="-1" dirty="0">
              <a:latin typeface="Arial"/>
            </a:endParaRPr>
          </a:p>
        </p:txBody>
      </p:sp>
      <p:sp>
        <p:nvSpPr>
          <p:cNvPr id="5" name="Espace réservé de la date 4">
            <a:extLst>
              <a:ext uri="{FF2B5EF4-FFF2-40B4-BE49-F238E27FC236}">
                <a16:creationId xmlns:a16="http://schemas.microsoft.com/office/drawing/2014/main" id="{52D8B786-8EE8-9662-34ED-4A097938085D}"/>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D1FBAA1C-7E28-12C0-2CF0-9C4414CA4439}"/>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6F321553-6A28-4B9A-B7C8-B0385607B28C}"/>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10</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ZoneTexte 198"/>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Pyrad processing status</a:t>
            </a:r>
            <a:endParaRPr lang="fr-FR" sz="2400" b="1" strike="noStrike" spc="-1">
              <a:latin typeface="Arial"/>
            </a:endParaRPr>
          </a:p>
        </p:txBody>
      </p:sp>
      <p:sp>
        <p:nvSpPr>
          <p:cNvPr id="200" name="ZoneTexte 199"/>
          <p:cNvSpPr txBox="1"/>
          <p:nvPr/>
        </p:nvSpPr>
        <p:spPr>
          <a:xfrm>
            <a:off x="272880" y="1356120"/>
            <a:ext cx="10160280" cy="5454000"/>
          </a:xfrm>
          <a:prstGeom prst="rect">
            <a:avLst/>
          </a:prstGeom>
          <a:noFill/>
          <a:ln w="0">
            <a:noFill/>
          </a:ln>
        </p:spPr>
        <p:txBody>
          <a:bodyPr lIns="0" tIns="0" rIns="0" bIns="0">
            <a:normAutofit/>
          </a:bodyPr>
          <a:lstStyle/>
          <a:p>
            <a:pPr marL="612000" indent="-504000">
              <a:spcBef>
                <a:spcPts val="972"/>
              </a:spcBef>
            </a:pPr>
            <a:r>
              <a:rPr lang="en-GB" sz="2200" b="0" strike="noStrike" spc="-1">
                <a:latin typeface="Arial"/>
              </a:rPr>
              <a:t>Status 0 : Initialization of datasets</a:t>
            </a:r>
            <a:endParaRPr lang="fr-FR" sz="2200" b="0" strike="noStrike" spc="-1">
              <a:latin typeface="Arial"/>
            </a:endParaRPr>
          </a:p>
          <a:p>
            <a:pPr marL="612000" indent="-504000">
              <a:spcBef>
                <a:spcPts val="972"/>
              </a:spcBef>
            </a:pPr>
            <a:r>
              <a:rPr lang="en-GB" sz="2200" b="0" strike="noStrike" spc="-1">
                <a:latin typeface="Arial"/>
              </a:rPr>
              <a:t>Status 1 : Sequential processing of input data. Persistent data and parameters are stored internally</a:t>
            </a:r>
            <a:endParaRPr lang="fr-FR" sz="2200" b="0" strike="noStrike" spc="-1">
              <a:latin typeface="Arial"/>
            </a:endParaRPr>
          </a:p>
          <a:p>
            <a:pPr marL="612000" indent="-504000">
              <a:spcBef>
                <a:spcPts val="972"/>
              </a:spcBef>
            </a:pPr>
            <a:r>
              <a:rPr lang="en-GB" sz="2200" b="0" strike="noStrike" spc="-1">
                <a:latin typeface="Arial"/>
              </a:rPr>
              <a:t>Status 2 : All input data consumed. Final dataset production if necessary </a:t>
            </a:r>
            <a:endParaRPr lang="fr-FR" sz="2200" b="0" strike="noStrike" spc="-1">
              <a:latin typeface="Arial"/>
            </a:endParaRPr>
          </a:p>
        </p:txBody>
      </p:sp>
      <p:sp>
        <p:nvSpPr>
          <p:cNvPr id="5" name="Espace réservé de la date 4">
            <a:extLst>
              <a:ext uri="{FF2B5EF4-FFF2-40B4-BE49-F238E27FC236}">
                <a16:creationId xmlns:a16="http://schemas.microsoft.com/office/drawing/2014/main" id="{1BDCD37D-BECF-3FC4-1350-12385FA402E6}"/>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D0D7FB4F-8E6D-941F-05DF-C87B5863E6C8}"/>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5B00423D-423B-3F17-2D1E-D71B83839097}"/>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11</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ZoneTexte 200"/>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Pyrad Launching scripts</a:t>
            </a:r>
            <a:endParaRPr lang="fr-FR" sz="2400" b="1" strike="noStrike" spc="-1">
              <a:latin typeface="Arial"/>
            </a:endParaRPr>
          </a:p>
        </p:txBody>
      </p:sp>
      <p:graphicFrame>
        <p:nvGraphicFramePr>
          <p:cNvPr id="202" name="Tableau 201"/>
          <p:cNvGraphicFramePr/>
          <p:nvPr/>
        </p:nvGraphicFramePr>
        <p:xfrm>
          <a:off x="272880" y="1356120"/>
          <a:ext cx="10160280" cy="1645920"/>
        </p:xfrm>
        <a:graphic>
          <a:graphicData uri="http://schemas.openxmlformats.org/drawingml/2006/table">
            <a:tbl>
              <a:tblPr/>
              <a:tblGrid>
                <a:gridCol w="3304080">
                  <a:extLst>
                    <a:ext uri="{9D8B030D-6E8A-4147-A177-3AD203B41FA5}">
                      <a16:colId xmlns:a16="http://schemas.microsoft.com/office/drawing/2014/main" val="20000"/>
                    </a:ext>
                  </a:extLst>
                </a:gridCol>
                <a:gridCol w="6856200">
                  <a:extLst>
                    <a:ext uri="{9D8B030D-6E8A-4147-A177-3AD203B41FA5}">
                      <a16:colId xmlns:a16="http://schemas.microsoft.com/office/drawing/2014/main" val="20001"/>
                    </a:ext>
                  </a:extLst>
                </a:gridCol>
              </a:tblGrid>
              <a:tr h="605880">
                <a:tc>
                  <a:txBody>
                    <a:bodyPr/>
                    <a:lstStyle/>
                    <a:p>
                      <a:r>
                        <a:rPr lang="en-GB" sz="1800" b="0" strike="noStrike" spc="-1">
                          <a:latin typeface="Arial"/>
                        </a:rPr>
                        <a:t>main_process_data.py</a:t>
                      </a:r>
                      <a:endParaRPr lang="fr-FR" sz="1800" b="0" strike="noStrike" spc="-1">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GB" sz="1800" b="0" strike="noStrike" spc="-1">
                          <a:latin typeface="Arial"/>
                        </a:rPr>
                        <a:t>Process data sequentially according to starttime and endtime defined in command line or by input file</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605880">
                <a:tc>
                  <a:txBody>
                    <a:bodyPr/>
                    <a:lstStyle/>
                    <a:p>
                      <a:r>
                        <a:rPr lang="en-GB" sz="1800" b="0" strike="noStrike" spc="-1">
                          <a:latin typeface="Arial"/>
                        </a:rPr>
                        <a:t>main_process_data_period.py</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Process available data within time intervals specified by user between dates specified by user. Useful to obtain daily statistics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9920">
                <a:tc>
                  <a:txBody>
                    <a:bodyPr/>
                    <a:lstStyle/>
                    <a:p>
                      <a:r>
                        <a:rPr lang="en-GB" sz="1800" b="0" strike="noStrike" spc="-1">
                          <a:latin typeface="Arial"/>
                        </a:rPr>
                        <a:t>main_process_data_rt.py</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Real time data processing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5" name="Espace réservé de la date 4">
            <a:extLst>
              <a:ext uri="{FF2B5EF4-FFF2-40B4-BE49-F238E27FC236}">
                <a16:creationId xmlns:a16="http://schemas.microsoft.com/office/drawing/2014/main" id="{2FBA30FD-479E-6344-1470-2B755816EF21}"/>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1BBB6596-AF59-FD2C-CE30-B4CBD22E68DE}"/>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C309A855-89D6-5D78-9883-BEAE847A73C9}"/>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12</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ZoneTexte 241"/>
          <p:cNvSpPr txBox="1"/>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6. Constructing the processing chain</a:t>
            </a:r>
            <a:endParaRPr lang="fr-FR" sz="3200" b="0" strike="noStrike" spc="-1">
              <a:latin typeface="Arial"/>
            </a:endParaRPr>
          </a:p>
        </p:txBody>
      </p:sp>
      <p:sp>
        <p:nvSpPr>
          <p:cNvPr id="5" name="Espace réservé de la date 4">
            <a:extLst>
              <a:ext uri="{FF2B5EF4-FFF2-40B4-BE49-F238E27FC236}">
                <a16:creationId xmlns:a16="http://schemas.microsoft.com/office/drawing/2014/main" id="{B06C9E66-8D52-56C3-4F52-5F4E628A7B20}"/>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56ED80B9-9A24-96FB-00FF-87360EE90D2C}"/>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D26B54E2-E907-FAD2-F461-9E3F981F7092}"/>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13</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ZoneTexte 242"/>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Constructing the processing chain</a:t>
            </a:r>
            <a:endParaRPr lang="fr-FR" sz="2400" b="1" strike="noStrike" spc="-1">
              <a:latin typeface="Arial"/>
            </a:endParaRPr>
          </a:p>
        </p:txBody>
      </p:sp>
      <p:sp>
        <p:nvSpPr>
          <p:cNvPr id="244" name="ZoneTexte 243"/>
          <p:cNvSpPr txBox="1"/>
          <p:nvPr/>
        </p:nvSpPr>
        <p:spPr>
          <a:xfrm>
            <a:off x="272880" y="1356120"/>
            <a:ext cx="10160280" cy="5454000"/>
          </a:xfrm>
          <a:prstGeom prst="rect">
            <a:avLst/>
          </a:prstGeom>
          <a:noFill/>
          <a:ln w="0">
            <a:noFill/>
          </a:ln>
        </p:spPr>
        <p:txBody>
          <a:bodyPr lIns="0" tIns="0" rIns="0" bIns="0">
            <a:normAutofit/>
          </a:bodyPr>
          <a:lstStyle/>
          <a:p>
            <a:pPr marL="648000" lvl="2" indent="-216000">
              <a:spcBef>
                <a:spcPts val="850"/>
              </a:spcBef>
              <a:buClr>
                <a:srgbClr val="000000"/>
              </a:buClr>
              <a:buSzPct val="45000"/>
              <a:buFont typeface="Wingdings" charset="2"/>
              <a:buChar char=""/>
            </a:pPr>
            <a:r>
              <a:rPr lang="en-GB" sz="2000" b="0" strike="noStrike" spc="-1">
                <a:latin typeface="Arial"/>
              </a:rPr>
              <a:t>Each dataset type is identified by a </a:t>
            </a:r>
            <a:r>
              <a:rPr lang="en-GB" sz="2000" b="1" strike="noStrike" spc="-1">
                <a:latin typeface="Arial"/>
              </a:rPr>
              <a:t>keyword</a:t>
            </a:r>
            <a:r>
              <a:rPr lang="en-GB" sz="2000" b="0" strike="noStrike" spc="-1">
                <a:latin typeface="Arial"/>
              </a:rPr>
              <a:t> that internally is associated to a </a:t>
            </a:r>
            <a:r>
              <a:rPr lang="en-GB" sz="2000" b="1" strike="noStrike" spc="-1">
                <a:latin typeface="Arial"/>
              </a:rPr>
              <a:t>processing function</a:t>
            </a:r>
            <a:endParaRPr lang="fr-FR" sz="2000" b="0" strike="noStrike" spc="-1">
              <a:latin typeface="Arial"/>
            </a:endParaRPr>
          </a:p>
          <a:p>
            <a:pPr marL="648000" lvl="2" indent="-216000">
              <a:spcBef>
                <a:spcPts val="850"/>
              </a:spcBef>
              <a:buClr>
                <a:srgbClr val="000000"/>
              </a:buClr>
              <a:buSzPct val="45000"/>
              <a:buFont typeface="Wingdings" charset="2"/>
              <a:buChar char=""/>
            </a:pPr>
            <a:r>
              <a:rPr lang="en-GB" sz="2000" b="0" strike="noStrike" spc="-1">
                <a:latin typeface="Arial"/>
              </a:rPr>
              <a:t>Internally </a:t>
            </a:r>
            <a:r>
              <a:rPr lang="en-GB" sz="2000" b="0" u="sng" strike="noStrike" spc="-1">
                <a:uFillTx/>
                <a:latin typeface="Arial"/>
              </a:rPr>
              <a:t>the datasets are grouped in </a:t>
            </a:r>
            <a:r>
              <a:rPr lang="en-GB" sz="2000" b="1" u="sng" strike="noStrike" spc="-1">
                <a:uFillTx/>
                <a:latin typeface="Arial"/>
              </a:rPr>
              <a:t>families</a:t>
            </a:r>
            <a:r>
              <a:rPr lang="en-GB" sz="2000" b="0" strike="noStrike" spc="-1">
                <a:latin typeface="Arial"/>
              </a:rPr>
              <a:t>. Those families can generate similar products </a:t>
            </a:r>
            <a:endParaRPr lang="fr-FR" sz="2000" b="0" strike="noStrike" spc="-1">
              <a:latin typeface="Arial"/>
            </a:endParaRPr>
          </a:p>
          <a:p>
            <a:pPr marL="648000" lvl="2" indent="-216000">
              <a:spcBef>
                <a:spcPts val="850"/>
              </a:spcBef>
              <a:buClr>
                <a:srgbClr val="000000"/>
              </a:buClr>
              <a:buSzPct val="45000"/>
              <a:buFont typeface="Wingdings" charset="2"/>
              <a:buChar char=""/>
            </a:pPr>
            <a:r>
              <a:rPr lang="en-GB" sz="2000" b="0" strike="noStrike" spc="-1">
                <a:latin typeface="Arial"/>
              </a:rPr>
              <a:t>The user can define up to 99 </a:t>
            </a:r>
            <a:r>
              <a:rPr lang="en-GB" sz="2000" b="1" strike="noStrike" spc="-1">
                <a:latin typeface="Arial"/>
              </a:rPr>
              <a:t>levels of processing</a:t>
            </a:r>
            <a:r>
              <a:rPr lang="en-GB" sz="2000" b="0" strike="noStrike" spc="-1">
                <a:latin typeface="Arial"/>
              </a:rPr>
              <a:t> for each </a:t>
            </a:r>
            <a:r>
              <a:rPr lang="en-GB" sz="2000" b="1" strike="noStrike" spc="-1">
                <a:latin typeface="Arial"/>
              </a:rPr>
              <a:t>input data object</a:t>
            </a:r>
            <a:endParaRPr lang="fr-FR" sz="2000" b="0" strike="noStrike" spc="-1">
              <a:latin typeface="Arial"/>
            </a:endParaRPr>
          </a:p>
          <a:p>
            <a:pPr marL="648000" lvl="2" indent="-216000">
              <a:spcBef>
                <a:spcPts val="850"/>
              </a:spcBef>
              <a:buClr>
                <a:srgbClr val="000000"/>
              </a:buClr>
              <a:buSzPct val="45000"/>
              <a:buFont typeface="Wingdings" charset="2"/>
              <a:buChar char=""/>
            </a:pPr>
            <a:r>
              <a:rPr lang="en-GB" sz="2000" b="0" strike="noStrike" spc="-1">
                <a:latin typeface="Arial"/>
              </a:rPr>
              <a:t>Datasets that are not inter-dependent can be generated at the same processing level. There is an option to generate those in parallel</a:t>
            </a:r>
            <a:endParaRPr lang="fr-FR" sz="2000" b="0" strike="noStrike" spc="-1">
              <a:latin typeface="Arial"/>
            </a:endParaRPr>
          </a:p>
          <a:p>
            <a:pPr marL="648000" lvl="2" indent="-216000">
              <a:spcBef>
                <a:spcPts val="850"/>
              </a:spcBef>
              <a:buClr>
                <a:srgbClr val="000000"/>
              </a:buClr>
              <a:buSzPct val="45000"/>
              <a:buFont typeface="Wingdings" charset="2"/>
              <a:buChar char=""/>
            </a:pPr>
            <a:r>
              <a:rPr lang="en-GB" sz="2000" b="0" strike="noStrike" spc="-1">
                <a:latin typeface="Arial"/>
                <a:ea typeface="Droid Sans Fallback"/>
              </a:rPr>
              <a:t>Levels will be </a:t>
            </a:r>
            <a:r>
              <a:rPr lang="en-GB" sz="2000" b="0" u="sng" strike="noStrike" spc="-1">
                <a:uFillTx/>
                <a:latin typeface="Arial"/>
                <a:ea typeface="Droid Sans Fallback"/>
              </a:rPr>
              <a:t>processed sequentially</a:t>
            </a:r>
            <a:r>
              <a:rPr lang="en-GB" sz="2000" b="0" strike="noStrike" spc="-1">
                <a:latin typeface="Arial"/>
                <a:ea typeface="Droid Sans Fallback"/>
              </a:rPr>
              <a:t>. At the end of each processing level the keywords </a:t>
            </a:r>
            <a:r>
              <a:rPr lang="en-GB" sz="2000" b="1" i="1" strike="noStrike" spc="-1">
                <a:latin typeface="Arial"/>
                <a:ea typeface="Droid Sans Fallback"/>
              </a:rPr>
              <a:t>MAKE_GLOBAL, SUBSTITUTE_OBJECT</a:t>
            </a:r>
            <a:r>
              <a:rPr lang="en-GB" sz="2000" b="0" strike="noStrike" spc="-1">
                <a:latin typeface="Arial"/>
                <a:ea typeface="Droid Sans Fallback"/>
              </a:rPr>
              <a:t> and </a:t>
            </a:r>
            <a:r>
              <a:rPr lang="en-GB" sz="2000" b="1" i="1" strike="noStrike" spc="-1">
                <a:solidFill>
                  <a:srgbClr val="000000"/>
                </a:solidFill>
                <a:latin typeface="Arial"/>
              </a:rPr>
              <a:t>FIELDS_TO_REMOVE</a:t>
            </a:r>
            <a:r>
              <a:rPr lang="en-GB" sz="2000" b="0" strike="noStrike" spc="-1">
                <a:solidFill>
                  <a:srgbClr val="000000"/>
                </a:solidFill>
                <a:latin typeface="Arial"/>
              </a:rPr>
              <a:t> will control the behaviour of the new dataset created</a:t>
            </a:r>
            <a:endParaRPr lang="fr-FR" sz="2000" b="0" strike="noStrike" spc="-1">
              <a:latin typeface="Arial"/>
            </a:endParaRPr>
          </a:p>
          <a:p>
            <a:pPr marL="648000" lvl="2" indent="-216000">
              <a:spcBef>
                <a:spcPts val="850"/>
              </a:spcBef>
              <a:buClr>
                <a:srgbClr val="000000"/>
              </a:buClr>
              <a:buSzPct val="45000"/>
              <a:buFont typeface="Wingdings" charset="2"/>
              <a:buChar char=""/>
            </a:pPr>
            <a:r>
              <a:rPr lang="en-GB" sz="2000" b="0" strike="noStrike" spc="-1">
                <a:solidFill>
                  <a:srgbClr val="000000"/>
                </a:solidFill>
                <a:latin typeface="Arial"/>
              </a:rPr>
              <a:t>For each new dataset as many </a:t>
            </a:r>
            <a:r>
              <a:rPr lang="en-GB" sz="2000" b="1" strike="noStrike" spc="-1">
                <a:solidFill>
                  <a:srgbClr val="000000"/>
                </a:solidFill>
                <a:latin typeface="Arial"/>
              </a:rPr>
              <a:t>products</a:t>
            </a:r>
            <a:r>
              <a:rPr lang="en-GB" sz="2000" b="0" strike="noStrike" spc="-1">
                <a:solidFill>
                  <a:srgbClr val="000000"/>
                </a:solidFill>
                <a:latin typeface="Arial"/>
              </a:rPr>
              <a:t> as specified by the user will be generated. There is an option to generate those in parallel. If desired </a:t>
            </a:r>
            <a:r>
              <a:rPr lang="en-GB" sz="2000" b="0" u="sng" strike="noStrike" spc="-1">
                <a:solidFill>
                  <a:srgbClr val="000000"/>
                </a:solidFill>
                <a:uFillTx/>
                <a:latin typeface="Arial"/>
              </a:rPr>
              <a:t>no product needs to be generated</a:t>
            </a:r>
            <a:endParaRPr lang="fr-FR" sz="2000" b="0" strike="noStrike" spc="-1">
              <a:latin typeface="Arial"/>
            </a:endParaRPr>
          </a:p>
        </p:txBody>
      </p:sp>
      <p:sp>
        <p:nvSpPr>
          <p:cNvPr id="5" name="Espace réservé de la date 4">
            <a:extLst>
              <a:ext uri="{FF2B5EF4-FFF2-40B4-BE49-F238E27FC236}">
                <a16:creationId xmlns:a16="http://schemas.microsoft.com/office/drawing/2014/main" id="{4973D113-09EC-11FA-A14F-994ADA32B5F5}"/>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05A1801F-53B4-72DB-1877-30E0560D4420}"/>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D09001E3-9FF8-6253-C51B-392F67635685}"/>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14</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ZoneTexte 244"/>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Constructing the processing chain</a:t>
            </a:r>
            <a:endParaRPr lang="fr-FR" sz="2400" b="1" strike="noStrike" spc="-1">
              <a:latin typeface="Arial"/>
            </a:endParaRPr>
          </a:p>
        </p:txBody>
      </p:sp>
      <p:graphicFrame>
        <p:nvGraphicFramePr>
          <p:cNvPr id="246" name="Tableau 245"/>
          <p:cNvGraphicFramePr/>
          <p:nvPr/>
        </p:nvGraphicFramePr>
        <p:xfrm>
          <a:off x="227880" y="1935000"/>
          <a:ext cx="10151280" cy="3291840"/>
        </p:xfrm>
        <a:graphic>
          <a:graphicData uri="http://schemas.openxmlformats.org/drawingml/2006/table">
            <a:tbl>
              <a:tblPr/>
              <a:tblGrid>
                <a:gridCol w="2688840">
                  <a:extLst>
                    <a:ext uri="{9D8B030D-6E8A-4147-A177-3AD203B41FA5}">
                      <a16:colId xmlns:a16="http://schemas.microsoft.com/office/drawing/2014/main" val="20000"/>
                    </a:ext>
                  </a:extLst>
                </a:gridCol>
                <a:gridCol w="7462440">
                  <a:extLst>
                    <a:ext uri="{9D8B030D-6E8A-4147-A177-3AD203B41FA5}">
                      <a16:colId xmlns:a16="http://schemas.microsoft.com/office/drawing/2014/main" val="20001"/>
                    </a:ext>
                  </a:extLst>
                </a:gridCol>
              </a:tblGrid>
              <a:tr h="719640">
                <a:tc>
                  <a:txBody>
                    <a:bodyPr/>
                    <a:lstStyle/>
                    <a:p>
                      <a:r>
                        <a:rPr lang="en-GB" sz="1800" b="0" strike="noStrike" spc="-1">
                          <a:latin typeface="Arial"/>
                        </a:rPr>
                        <a:t>MAKE_GLOBAL</a:t>
                      </a:r>
                      <a:endParaRPr lang="fr-FR" sz="1800" b="0" strike="noStrike" spc="-1">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GB" sz="1800" b="0" strike="noStrike" spc="-1">
                          <a:latin typeface="Arial"/>
                        </a:rPr>
                        <a:t>1 - The newly generated dataset fields will be added to the data object and will be available for the next processing level. Assumes that the generated dataset is compatible with the current data object. If a field with the same name exists it will be overwritten</a:t>
                      </a:r>
                      <a:endParaRPr lang="fr-FR" sz="1800" b="0" strike="noStrike" spc="-1">
                        <a:latin typeface="Arial"/>
                      </a:endParaRPr>
                    </a:p>
                    <a:p>
                      <a:r>
                        <a:rPr lang="en-GB" sz="1800" b="0" strike="noStrike" spc="-1">
                          <a:latin typeface="Arial"/>
                        </a:rPr>
                        <a:t>0 – The dataset will not be added to the data object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719640">
                <a:tc>
                  <a:txBody>
                    <a:bodyPr/>
                    <a:lstStyle/>
                    <a:p>
                      <a:r>
                        <a:rPr lang="en-GB" sz="1800" b="0" strike="noStrike" spc="-1">
                          <a:latin typeface="Arial"/>
                        </a:rPr>
                        <a:t>FIELDS_TO_REMOVE</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List of fields to remove. The fields removed will not be available for the next processing level. Useful to remove intermediate fields to reduce the memory footprint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720360">
                <a:tc>
                  <a:txBody>
                    <a:bodyPr/>
                    <a:lstStyle/>
                    <a:p>
                      <a:r>
                        <a:rPr lang="en-GB" sz="1800" b="0" strike="noStrike" spc="-1">
                          <a:latin typeface="Arial"/>
                        </a:rPr>
                        <a:t>SUBSTITUTE_OBJECT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1 - The data object used at the current level will be erased and substituted by the newly generated dataset. Useful for e.g. transition from a volume radar object to a grid </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bl>
          </a:graphicData>
        </a:graphic>
      </p:graphicFrame>
      <p:sp>
        <p:nvSpPr>
          <p:cNvPr id="5" name="Espace réservé de la date 4">
            <a:extLst>
              <a:ext uri="{FF2B5EF4-FFF2-40B4-BE49-F238E27FC236}">
                <a16:creationId xmlns:a16="http://schemas.microsoft.com/office/drawing/2014/main" id="{334D6EEF-2D5B-6150-5874-B73BA6110163}"/>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195081CE-33D7-F935-D952-E7015C015B2A}"/>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53EC39C0-E6F1-EB3B-1B77-B08EC728FC5D}"/>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15</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ZoneTexte 246"/>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Dataset families. Most common</a:t>
            </a:r>
            <a:endParaRPr lang="fr-FR" sz="2400" b="1" strike="noStrike" spc="-1">
              <a:latin typeface="Arial"/>
            </a:endParaRPr>
          </a:p>
        </p:txBody>
      </p:sp>
      <p:graphicFrame>
        <p:nvGraphicFramePr>
          <p:cNvPr id="248" name="Tableau 247"/>
          <p:cNvGraphicFramePr/>
          <p:nvPr/>
        </p:nvGraphicFramePr>
        <p:xfrm>
          <a:off x="272880" y="1428120"/>
          <a:ext cx="9900720" cy="3931920"/>
        </p:xfrm>
        <a:graphic>
          <a:graphicData uri="http://schemas.openxmlformats.org/drawingml/2006/table">
            <a:tbl>
              <a:tblPr/>
              <a:tblGrid>
                <a:gridCol w="2088360">
                  <a:extLst>
                    <a:ext uri="{9D8B030D-6E8A-4147-A177-3AD203B41FA5}">
                      <a16:colId xmlns:a16="http://schemas.microsoft.com/office/drawing/2014/main" val="20000"/>
                    </a:ext>
                  </a:extLst>
                </a:gridCol>
                <a:gridCol w="3749040">
                  <a:extLst>
                    <a:ext uri="{9D8B030D-6E8A-4147-A177-3AD203B41FA5}">
                      <a16:colId xmlns:a16="http://schemas.microsoft.com/office/drawing/2014/main" val="20001"/>
                    </a:ext>
                  </a:extLst>
                </a:gridCol>
                <a:gridCol w="4063320">
                  <a:extLst>
                    <a:ext uri="{9D8B030D-6E8A-4147-A177-3AD203B41FA5}">
                      <a16:colId xmlns:a16="http://schemas.microsoft.com/office/drawing/2014/main" val="20002"/>
                    </a:ext>
                  </a:extLst>
                </a:gridCol>
              </a:tblGrid>
              <a:tr h="343440">
                <a:tc>
                  <a:txBody>
                    <a:bodyPr/>
                    <a:lstStyle/>
                    <a:p>
                      <a:r>
                        <a:rPr lang="en-GB" sz="1800" b="0" strike="noStrike" spc="-1">
                          <a:latin typeface="Arial"/>
                        </a:rPr>
                        <a:t>VOL</a:t>
                      </a:r>
                      <a:endParaRPr lang="fr-FR" sz="1800" b="0" strike="noStrike" spc="-1">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GB" sz="1800" b="0" strike="noStrike" spc="-1">
                          <a:latin typeface="Arial"/>
                        </a:rPr>
                        <a:t>generate_vol_products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GB" sz="1800" b="0" strike="noStrike" spc="-1">
                          <a:latin typeface="Arial"/>
                        </a:rPr>
                        <a:t>Radar volume output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latin typeface="Arial"/>
                        </a:rPr>
                        <a:t>TIMEAVG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generate_time_avg_products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Radar volume time averaging products. Same products as above but with different time stamp</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latin typeface="Arial"/>
                        </a:rPr>
                        <a:t>SPECTRA</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generate_spectra_products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Spectra or IQ volume output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latin typeface="Arial"/>
                        </a:rPr>
                        <a:t>GRID</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generate_grid_products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Cartesian grid data ouput</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latin typeface="Arial"/>
                        </a:rPr>
                        <a:t>GRID_TIMEAVG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generate_grid_time_avg_products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Time-averaging or accumulation of grid data. Same products as above but with different time stamp </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343440">
                <a:tc>
                  <a:txBody>
                    <a:bodyPr/>
                    <a:lstStyle/>
                    <a:p>
                      <a:r>
                        <a:rPr lang="en-GB" sz="1800" b="0" strike="noStrike" spc="-1">
                          <a:latin typeface="Arial"/>
                        </a:rPr>
                        <a:t>QVP</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generate_qvp_products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Time-column data (e.g. QVP, columns, etc.)</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343440">
                <a:tc>
                  <a:txBody>
                    <a:bodyPr/>
                    <a:lstStyle/>
                    <a:p>
                      <a:r>
                        <a:rPr lang="en-GB" sz="1800" b="0" strike="noStrike" spc="-1">
                          <a:latin typeface="Arial"/>
                        </a:rPr>
                        <a:t>TIMESERIES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generate_timeseries_products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Time series of POIs products</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bl>
          </a:graphicData>
        </a:graphic>
      </p:graphicFrame>
      <p:sp>
        <p:nvSpPr>
          <p:cNvPr id="5" name="Espace réservé de la date 4">
            <a:extLst>
              <a:ext uri="{FF2B5EF4-FFF2-40B4-BE49-F238E27FC236}">
                <a16:creationId xmlns:a16="http://schemas.microsoft.com/office/drawing/2014/main" id="{9C48D879-86E1-FCBC-C12B-65296A90E161}"/>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038C11B5-95D0-A935-48A5-353532DB5012}"/>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9D231992-23F9-8271-E70C-26C201D0EF78}"/>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16</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
        <p:nvSpPr>
          <p:cNvPr id="2" name="ZoneTexte 1">
            <a:extLst>
              <a:ext uri="{FF2B5EF4-FFF2-40B4-BE49-F238E27FC236}">
                <a16:creationId xmlns:a16="http://schemas.microsoft.com/office/drawing/2014/main" id="{24612F09-77D2-782C-3383-F0D177D8ABFC}"/>
              </a:ext>
            </a:extLst>
          </p:cNvPr>
          <p:cNvSpPr txBox="1"/>
          <p:nvPr/>
        </p:nvSpPr>
        <p:spPr>
          <a:xfrm>
            <a:off x="7817737" y="5902768"/>
            <a:ext cx="1774845" cy="646331"/>
          </a:xfrm>
          <a:prstGeom prst="rect">
            <a:avLst/>
          </a:prstGeom>
          <a:noFill/>
        </p:spPr>
        <p:txBody>
          <a:bodyPr wrap="none" rtlCol="0">
            <a:spAutoFit/>
          </a:bodyPr>
          <a:lstStyle/>
          <a:p>
            <a:r>
              <a:rPr lang="fr-FR" dirty="0">
                <a:hlinkClick r:id="rId2"/>
              </a:rPr>
              <a:t>List of </a:t>
            </a:r>
            <a:r>
              <a:rPr lang="fr-FR" dirty="0" err="1">
                <a:hlinkClick r:id="rId2"/>
              </a:rPr>
              <a:t>Datasets</a:t>
            </a:r>
            <a:endParaRPr lang="fr-FR" dirty="0"/>
          </a:p>
          <a:p>
            <a:r>
              <a:rPr lang="fr-FR" dirty="0">
                <a:hlinkClick r:id="rId3"/>
              </a:rPr>
              <a:t>List of </a:t>
            </a:r>
            <a:r>
              <a:rPr lang="fr-FR" dirty="0" err="1">
                <a:hlinkClick r:id="rId3"/>
              </a:rPr>
              <a:t>Products</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ZoneTexte 250"/>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Identification of data fields</a:t>
            </a:r>
            <a:endParaRPr lang="fr-FR" sz="2400" b="1" strike="noStrike" spc="-1">
              <a:latin typeface="Arial"/>
            </a:endParaRPr>
          </a:p>
        </p:txBody>
      </p:sp>
      <p:sp>
        <p:nvSpPr>
          <p:cNvPr id="252" name="ZoneTexte 251"/>
          <p:cNvSpPr txBox="1"/>
          <p:nvPr/>
        </p:nvSpPr>
        <p:spPr>
          <a:xfrm>
            <a:off x="272880" y="1356120"/>
            <a:ext cx="10160280" cy="5454000"/>
          </a:xfrm>
          <a:prstGeom prst="rect">
            <a:avLst/>
          </a:prstGeom>
          <a:noFill/>
          <a:ln w="0">
            <a:noFill/>
          </a:ln>
        </p:spPr>
        <p:txBody>
          <a:bodyPr lIns="0" tIns="0" rIns="0" bIns="0">
            <a:normAutofit/>
          </a:bodyPr>
          <a:lstStyle/>
          <a:p>
            <a:pPr marL="648000" lvl="2" indent="-216000">
              <a:spcBef>
                <a:spcPts val="850"/>
              </a:spcBef>
              <a:buClr>
                <a:srgbClr val="000000"/>
              </a:buClr>
              <a:buSzPct val="45000"/>
              <a:buFont typeface="Wingdings" charset="2"/>
              <a:buChar char=""/>
            </a:pPr>
            <a:r>
              <a:rPr lang="en-GB" sz="2200" b="0" strike="noStrike" spc="-1">
                <a:latin typeface="Arial"/>
              </a:rPr>
              <a:t>Internally pyrad uses the </a:t>
            </a:r>
            <a:r>
              <a:rPr lang="en-GB" sz="2200" b="0" u="sng" strike="noStrike" spc="-1">
                <a:uFillTx/>
                <a:latin typeface="Arial"/>
              </a:rPr>
              <a:t>naming convention of Py-ART</a:t>
            </a:r>
            <a:r>
              <a:rPr lang="en-GB" sz="2200" b="0" strike="noStrike" spc="-1">
                <a:latin typeface="Arial"/>
              </a:rPr>
              <a:t> which follows closely the </a:t>
            </a:r>
            <a:r>
              <a:rPr lang="en-GB" sz="2200" b="1" strike="noStrike" spc="-1">
                <a:latin typeface="Arial"/>
              </a:rPr>
              <a:t>CF/Radial convention</a:t>
            </a:r>
            <a:r>
              <a:rPr lang="en-GB" sz="2200" b="0" strike="noStrike" spc="-1">
                <a:latin typeface="Arial"/>
              </a:rPr>
              <a:t> for radar data fields.</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There are some fields that are non-standard and therefore defined by Pyrad</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The Py-ART names used internally are defined in the </a:t>
            </a:r>
            <a:r>
              <a:rPr lang="en-GB" sz="2200" b="1" strike="noStrike" spc="-1">
                <a:latin typeface="Arial"/>
              </a:rPr>
              <a:t>Py-ART config file</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Since the Py-ART naming is very long, Pyrad uses short keywords in the Pyrad config files. The short keywords are mapped internally using the function get_fieldname_pyart in </a:t>
            </a:r>
            <a:r>
              <a:rPr lang="en-GB" sz="2200" b="0" strike="noStrike" spc="-1">
                <a:latin typeface="Arial"/>
                <a:hlinkClick r:id="rId2"/>
              </a:rPr>
              <a:t>io_aux.py</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The special keyword « all_fields » allows to load all data saved in a Pyrad generated volume    </a:t>
            </a:r>
            <a:endParaRPr lang="fr-FR" sz="2200" b="0" strike="noStrike" spc="-1">
              <a:latin typeface="Arial"/>
            </a:endParaRPr>
          </a:p>
        </p:txBody>
      </p:sp>
      <p:sp>
        <p:nvSpPr>
          <p:cNvPr id="5" name="Espace réservé de la date 4">
            <a:extLst>
              <a:ext uri="{FF2B5EF4-FFF2-40B4-BE49-F238E27FC236}">
                <a16:creationId xmlns:a16="http://schemas.microsoft.com/office/drawing/2014/main" id="{0476E795-0259-2E2C-8340-6CA42EBEE865}"/>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4C0CF6C8-C165-0781-064D-D61654DE8DF5}"/>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DA4AEE02-F52A-62A7-EC0B-C016558C4DEA}"/>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17</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
        <p:nvSpPr>
          <p:cNvPr id="3" name="ZoneTexte 2">
            <a:extLst>
              <a:ext uri="{FF2B5EF4-FFF2-40B4-BE49-F238E27FC236}">
                <a16:creationId xmlns:a16="http://schemas.microsoft.com/office/drawing/2014/main" id="{4A0682F9-5345-7170-4C87-ADB60EE1953C}"/>
              </a:ext>
            </a:extLst>
          </p:cNvPr>
          <p:cNvSpPr txBox="1"/>
          <p:nvPr/>
        </p:nvSpPr>
        <p:spPr>
          <a:xfrm>
            <a:off x="7232073" y="6172200"/>
            <a:ext cx="1915909" cy="369332"/>
          </a:xfrm>
          <a:prstGeom prst="rect">
            <a:avLst/>
          </a:prstGeom>
          <a:noFill/>
        </p:spPr>
        <p:txBody>
          <a:bodyPr wrap="none" rtlCol="0">
            <a:spAutoFit/>
          </a:bodyPr>
          <a:lstStyle/>
          <a:p>
            <a:r>
              <a:rPr lang="fr-FR" dirty="0">
                <a:hlinkClick r:id="rId3"/>
              </a:rPr>
              <a:t>List of data </a:t>
            </a:r>
            <a:r>
              <a:rPr lang="fr-FR" dirty="0" err="1">
                <a:hlinkClick r:id="rId3"/>
              </a:rPr>
              <a:t>fields</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ZoneTexte 252"/>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Generation of images</a:t>
            </a:r>
            <a:endParaRPr lang="fr-FR" sz="2400" b="1" strike="noStrike" spc="-1">
              <a:latin typeface="Arial"/>
            </a:endParaRPr>
          </a:p>
        </p:txBody>
      </p:sp>
      <p:sp>
        <p:nvSpPr>
          <p:cNvPr id="254" name="ZoneTexte 253"/>
          <p:cNvSpPr txBox="1"/>
          <p:nvPr/>
        </p:nvSpPr>
        <p:spPr>
          <a:xfrm>
            <a:off x="272880" y="1356120"/>
            <a:ext cx="10160280" cy="5454000"/>
          </a:xfrm>
          <a:prstGeom prst="rect">
            <a:avLst/>
          </a:prstGeom>
          <a:noFill/>
          <a:ln w="0">
            <a:noFill/>
          </a:ln>
        </p:spPr>
        <p:txBody>
          <a:bodyPr lIns="0" tIns="0" rIns="0" bIns="0">
            <a:normAutofit fontScale="92500" lnSpcReduction="20000"/>
          </a:bodyPr>
          <a:lstStyle/>
          <a:p>
            <a:pPr marL="648000" lvl="2" indent="-216000">
              <a:spcBef>
                <a:spcPts val="850"/>
              </a:spcBef>
              <a:buClr>
                <a:srgbClr val="000000"/>
              </a:buClr>
              <a:buSzPct val="45000"/>
              <a:buFont typeface="Wingdings" charset="2"/>
              <a:buChar char=""/>
            </a:pPr>
            <a:r>
              <a:rPr lang="en-GB" sz="2200" b="0" strike="noStrike" spc="-1">
                <a:latin typeface="Arial"/>
              </a:rPr>
              <a:t>Standard radar images (PPI, CAPPI, RHI, etc.) are generated using the </a:t>
            </a:r>
            <a:r>
              <a:rPr lang="en-GB" sz="2200" b="1" strike="noStrike" spc="-1">
                <a:latin typeface="Arial"/>
              </a:rPr>
              <a:t>plotting functions from Py-ART</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Standard Cartesian images (Surface, cross-sections, etc.) are generated using the </a:t>
            </a:r>
            <a:r>
              <a:rPr lang="en-GB" sz="2200" b="1" strike="noStrike" spc="-1">
                <a:latin typeface="Arial"/>
              </a:rPr>
              <a:t>plotting functions from Py-ART</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Other images (e.g. B-scope) and graphics (e.g. time series) are generated by Pyrad itself</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Colormap and value limits, field name to show, units, etc. are generally defined at the </a:t>
            </a:r>
            <a:r>
              <a:rPr lang="en-GB" sz="2200" b="1" strike="noStrike" spc="-1">
                <a:latin typeface="Arial"/>
              </a:rPr>
              <a:t>Py-ART config file</a:t>
            </a:r>
            <a:r>
              <a:rPr lang="en-GB" sz="2200" b="0" strike="noStrike" spc="-1">
                <a:latin typeface="Arial"/>
              </a:rPr>
              <a:t>. </a:t>
            </a:r>
            <a:r>
              <a:rPr lang="en-GB" sz="2200" b="0" u="sng" strike="noStrike" spc="-1">
                <a:uFillTx/>
                <a:latin typeface="Arial"/>
              </a:rPr>
              <a:t>Pyrad allows using a discrete colormap</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The image size, resolution and area plotted are defined by </a:t>
            </a:r>
            <a:r>
              <a:rPr lang="en-GB" sz="2200" b="1" i="1" strike="noStrike" spc="-1">
                <a:latin typeface="Arial"/>
              </a:rPr>
              <a:t>ImageConfig</a:t>
            </a:r>
            <a:r>
              <a:rPr lang="en-GB" sz="2200" b="0" strike="noStrike" spc="-1">
                <a:latin typeface="Arial"/>
              </a:rPr>
              <a:t> structs in the pyrad loc config file</a:t>
            </a:r>
            <a:endParaRPr lang="fr-FR" sz="2200" b="0" strike="noStrike" spc="-1">
              <a:latin typeface="Arial"/>
            </a:endParaRPr>
          </a:p>
          <a:p>
            <a:pPr marL="648000" lvl="2" indent="-216000">
              <a:spcBef>
                <a:spcPts val="850"/>
              </a:spcBef>
              <a:buClr>
                <a:srgbClr val="000000"/>
              </a:buClr>
              <a:buSzPct val="45000"/>
              <a:buFont typeface="Wingdings" charset="2"/>
              <a:buChar char=""/>
            </a:pPr>
            <a:r>
              <a:rPr lang="en-GB" sz="2200" b="0" strike="noStrike" spc="-1">
                <a:latin typeface="Arial"/>
              </a:rPr>
              <a:t>Images can be overplot on a map generated by cartopy</a:t>
            </a:r>
            <a:endParaRPr lang="fr-FR" sz="2200" b="0" strike="noStrike" spc="-1">
              <a:latin typeface="Arial"/>
            </a:endParaRPr>
          </a:p>
          <a:p>
            <a:pPr marL="612000" indent="-504000">
              <a:spcBef>
                <a:spcPts val="972"/>
              </a:spcBef>
            </a:pPr>
            <a:r>
              <a:rPr lang="en-GB" sz="2200" b="0" strike="noStrike" spc="-1">
                <a:latin typeface="Arial"/>
              </a:rPr>
              <a:t> </a:t>
            </a:r>
            <a:endParaRPr lang="fr-FR" sz="2200" b="0" strike="noStrike" spc="-1">
              <a:latin typeface="Arial"/>
            </a:endParaRPr>
          </a:p>
          <a:p>
            <a:pPr marL="612000" indent="-504000">
              <a:spcBef>
                <a:spcPts val="972"/>
              </a:spcBef>
            </a:pPr>
            <a:r>
              <a:rPr lang="en-GB" sz="2200" b="0" strike="noStrike" spc="-1">
                <a:latin typeface="Arial"/>
              </a:rPr>
              <a:t> </a:t>
            </a:r>
            <a:endParaRPr lang="fr-FR" sz="2200" b="0" strike="noStrike" spc="-1">
              <a:latin typeface="Arial"/>
            </a:endParaRPr>
          </a:p>
          <a:p>
            <a:pPr marL="612000" indent="-504000">
              <a:spcBef>
                <a:spcPts val="972"/>
              </a:spcBef>
            </a:pPr>
            <a:r>
              <a:rPr lang="en-GB" sz="2200" b="0" strike="noStrike" spc="-1">
                <a:latin typeface="Arial"/>
              </a:rPr>
              <a:t> </a:t>
            </a:r>
            <a:endParaRPr lang="fr-FR" sz="2200" b="0" strike="noStrike" spc="-1">
              <a:latin typeface="Arial"/>
            </a:endParaRPr>
          </a:p>
          <a:p>
            <a:pPr marL="612000" indent="-504000">
              <a:spcBef>
                <a:spcPts val="972"/>
              </a:spcBef>
            </a:pPr>
            <a:r>
              <a:rPr lang="en-GB" sz="2200" b="0" strike="noStrike" spc="-1">
                <a:latin typeface="Arial"/>
              </a:rPr>
              <a:t> </a:t>
            </a:r>
            <a:endParaRPr lang="fr-FR" sz="2200" b="0" strike="noStrike" spc="-1">
              <a:latin typeface="Arial"/>
            </a:endParaRPr>
          </a:p>
          <a:p>
            <a:pPr marL="612000" indent="-504000">
              <a:spcBef>
                <a:spcPts val="972"/>
              </a:spcBef>
            </a:pPr>
            <a:r>
              <a:rPr lang="en-GB" sz="2200" b="0" strike="noStrike" spc="-1">
                <a:latin typeface="Arial"/>
              </a:rPr>
              <a:t> </a:t>
            </a:r>
            <a:endParaRPr lang="fr-FR" sz="2200" b="0" strike="noStrike" spc="-1">
              <a:latin typeface="Arial"/>
            </a:endParaRPr>
          </a:p>
        </p:txBody>
      </p:sp>
      <p:sp>
        <p:nvSpPr>
          <p:cNvPr id="5" name="Espace réservé de la date 4">
            <a:extLst>
              <a:ext uri="{FF2B5EF4-FFF2-40B4-BE49-F238E27FC236}">
                <a16:creationId xmlns:a16="http://schemas.microsoft.com/office/drawing/2014/main" id="{7F5FA64D-7674-FB84-6AD5-F94629F129CB}"/>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5A58415D-FCB1-7FBD-88A0-6ED82F775B8E}"/>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4400C3A5-F588-9608-5FAC-91306AA9B725}"/>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18</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ZoneTexte 254"/>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Generation of images</a:t>
            </a:r>
            <a:endParaRPr lang="fr-FR" sz="2400" b="1" strike="noStrike" spc="-1">
              <a:latin typeface="Arial"/>
            </a:endParaRPr>
          </a:p>
        </p:txBody>
      </p:sp>
      <p:graphicFrame>
        <p:nvGraphicFramePr>
          <p:cNvPr id="256" name="Tableau 255"/>
          <p:cNvGraphicFramePr/>
          <p:nvPr/>
        </p:nvGraphicFramePr>
        <p:xfrm>
          <a:off x="920880" y="1356120"/>
          <a:ext cx="8201160" cy="1828800"/>
        </p:xfrm>
        <a:graphic>
          <a:graphicData uri="http://schemas.openxmlformats.org/drawingml/2006/table">
            <a:tbl>
              <a:tblPr/>
              <a:tblGrid>
                <a:gridCol w="2365920">
                  <a:extLst>
                    <a:ext uri="{9D8B030D-6E8A-4147-A177-3AD203B41FA5}">
                      <a16:colId xmlns:a16="http://schemas.microsoft.com/office/drawing/2014/main" val="20000"/>
                    </a:ext>
                  </a:extLst>
                </a:gridCol>
                <a:gridCol w="5835240">
                  <a:extLst>
                    <a:ext uri="{9D8B030D-6E8A-4147-A177-3AD203B41FA5}">
                      <a16:colId xmlns:a16="http://schemas.microsoft.com/office/drawing/2014/main" val="20001"/>
                    </a:ext>
                  </a:extLst>
                </a:gridCol>
              </a:tblGrid>
              <a:tr h="343440">
                <a:tc>
                  <a:txBody>
                    <a:bodyPr/>
                    <a:lstStyle/>
                    <a:p>
                      <a:r>
                        <a:rPr lang="en-GB" sz="1800" b="0" strike="noStrike" spc="-1">
                          <a:latin typeface="Arial"/>
                        </a:rPr>
                        <a:t>ppiImageConfig</a:t>
                      </a:r>
                      <a:endParaRPr lang="fr-FR" sz="1800" b="0" strike="noStrike" spc="-1">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r>
                        <a:rPr lang="en-GB" sz="1800" b="0" strike="noStrike" spc="-1">
                          <a:latin typeface="Arial"/>
                        </a:rPr>
                        <a:t>PPI-like image configuration</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43440">
                <a:tc>
                  <a:txBody>
                    <a:bodyPr/>
                    <a:lstStyle/>
                    <a:p>
                      <a:r>
                        <a:rPr lang="en-GB" sz="1800" b="0" strike="noStrike" spc="-1">
                          <a:latin typeface="Arial"/>
                        </a:rPr>
                        <a:t>rhiImageConfig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RHI-like image configuration</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43440">
                <a:tc>
                  <a:txBody>
                    <a:bodyPr/>
                    <a:lstStyle/>
                    <a:p>
                      <a:r>
                        <a:rPr lang="en-GB" sz="1800" b="0" strike="noStrike" spc="-1">
                          <a:latin typeface="Arial"/>
                        </a:rPr>
                        <a:t>ppiMapImageConfig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PPI-like image overplotted on a map configuration</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43440">
                <a:tc>
                  <a:txBody>
                    <a:bodyPr/>
                    <a:lstStyle/>
                    <a:p>
                      <a:r>
                        <a:rPr lang="en-GB" sz="1800" b="0" strike="noStrike" spc="-1">
                          <a:latin typeface="Arial"/>
                        </a:rPr>
                        <a:t>gridMapImageConfig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GB" sz="1800" b="0" strike="noStrike" spc="-1">
                          <a:latin typeface="Arial"/>
                        </a:rPr>
                        <a:t>Cartesian grid image overplot on a map configuration</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43440">
                <a:tc>
                  <a:txBody>
                    <a:bodyPr/>
                    <a:lstStyle/>
                    <a:p>
                      <a:r>
                        <a:rPr lang="en-GB" sz="1800" b="0" strike="noStrike" spc="-1">
                          <a:latin typeface="Arial"/>
                        </a:rPr>
                        <a:t>sunhitsImageConfig</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GB" sz="1800" b="0" strike="noStrike" spc="-1">
                          <a:latin typeface="Arial"/>
                        </a:rPr>
                        <a:t>Sun hits image (delta_az, delta_ele) </a:t>
                      </a:r>
                      <a:endParaRPr lang="fr-FR"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5" name="Espace réservé de la date 4">
            <a:extLst>
              <a:ext uri="{FF2B5EF4-FFF2-40B4-BE49-F238E27FC236}">
                <a16:creationId xmlns:a16="http://schemas.microsoft.com/office/drawing/2014/main" id="{B0CE0C34-AA9D-3A58-6980-9EBCA4466B76}"/>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557B80A3-A48E-7F73-852E-EE34AC36E093}"/>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08656644-8FB4-A1B1-E46F-8BE63C74C5D8}"/>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19</a:t>
            </a:fld>
            <a:r>
              <a:rPr lang="fr-FR" sz="1400" b="0" strike="noStrike" spc="-1" dirty="0">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ZoneTexte 128"/>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dirty="0">
                <a:latin typeface="Arial"/>
              </a:rPr>
              <a:t>Contents</a:t>
            </a:r>
            <a:endParaRPr lang="fr-FR" sz="2400" b="1" strike="noStrike" spc="-1" dirty="0">
              <a:latin typeface="Arial"/>
            </a:endParaRPr>
          </a:p>
        </p:txBody>
      </p:sp>
      <p:sp>
        <p:nvSpPr>
          <p:cNvPr id="130" name="ZoneTexte 129"/>
          <p:cNvSpPr txBox="1"/>
          <p:nvPr/>
        </p:nvSpPr>
        <p:spPr>
          <a:xfrm>
            <a:off x="272880" y="1356120"/>
            <a:ext cx="10160280" cy="5454000"/>
          </a:xfrm>
          <a:prstGeom prst="rect">
            <a:avLst/>
          </a:prstGeom>
          <a:noFill/>
          <a:ln w="0">
            <a:noFill/>
          </a:ln>
        </p:spPr>
        <p:txBody>
          <a:bodyPr lIns="0" tIns="0" rIns="0" bIns="0">
            <a:normAutofit/>
          </a:bodyPr>
          <a:lstStyle/>
          <a:p>
            <a:pPr marL="864000" lvl="3" indent="-216000">
              <a:spcBef>
                <a:spcPts val="567"/>
              </a:spcBef>
              <a:buClr>
                <a:srgbClr val="000000"/>
              </a:buClr>
              <a:buSzPct val="45000"/>
              <a:buFont typeface="Wingdings" charset="2"/>
              <a:buChar char=""/>
            </a:pPr>
            <a:r>
              <a:rPr lang="en-GB" sz="2000" b="0" strike="noStrike" spc="-1" dirty="0">
                <a:latin typeface="Arial"/>
              </a:rPr>
              <a:t>Introduction</a:t>
            </a:r>
            <a:endParaRPr lang="fr-FR" sz="2000" b="0" strike="noStrike" spc="-1" dirty="0">
              <a:latin typeface="Arial"/>
            </a:endParaRPr>
          </a:p>
          <a:p>
            <a:pPr marL="864000" lvl="3" indent="-216000">
              <a:spcBef>
                <a:spcPts val="567"/>
              </a:spcBef>
              <a:buClr>
                <a:srgbClr val="000000"/>
              </a:buClr>
              <a:buSzPct val="45000"/>
              <a:buFont typeface="Wingdings" charset="2"/>
              <a:buChar char=""/>
            </a:pPr>
            <a:r>
              <a:rPr lang="en-GB" sz="2000" b="0" strike="noStrike" spc="-1" dirty="0" err="1">
                <a:latin typeface="Arial"/>
              </a:rPr>
              <a:t>Pyrad</a:t>
            </a:r>
            <a:r>
              <a:rPr lang="en-GB" sz="2000" b="0" strike="noStrike" spc="-1" dirty="0">
                <a:latin typeface="Arial"/>
              </a:rPr>
              <a:t> working philosophy</a:t>
            </a:r>
            <a:endParaRPr lang="fr-FR" sz="2000" b="0" strike="noStrike" spc="-1" dirty="0">
              <a:latin typeface="Arial"/>
            </a:endParaRPr>
          </a:p>
          <a:p>
            <a:pPr marL="864000" lvl="3" indent="-216000">
              <a:spcBef>
                <a:spcPts val="567"/>
              </a:spcBef>
              <a:buClr>
                <a:srgbClr val="000000"/>
              </a:buClr>
              <a:buSzPct val="45000"/>
              <a:buFont typeface="Wingdings" charset="2"/>
              <a:buChar char=""/>
            </a:pPr>
            <a:r>
              <a:rPr lang="en-GB" sz="2000" b="0" strike="noStrike" spc="-1" dirty="0">
                <a:latin typeface="Arial"/>
              </a:rPr>
              <a:t>Launching </a:t>
            </a:r>
            <a:r>
              <a:rPr lang="en-GB" sz="2000" b="0" strike="noStrike" spc="-1" dirty="0" err="1">
                <a:latin typeface="Arial"/>
              </a:rPr>
              <a:t>Pyrad</a:t>
            </a:r>
            <a:endParaRPr lang="fr-FR" sz="2000" b="0" strike="noStrike" spc="-1" dirty="0">
              <a:latin typeface="Arial"/>
            </a:endParaRPr>
          </a:p>
          <a:p>
            <a:pPr marL="864000" lvl="3" indent="-216000">
              <a:spcBef>
                <a:spcPts val="567"/>
              </a:spcBef>
              <a:buClr>
                <a:srgbClr val="000000"/>
              </a:buClr>
              <a:buSzPct val="45000"/>
              <a:buFont typeface="Wingdings" charset="2"/>
              <a:buChar char=""/>
            </a:pPr>
            <a:r>
              <a:rPr lang="en-GB" sz="2000" b="0" strike="noStrike" spc="-1" dirty="0">
                <a:latin typeface="Arial"/>
              </a:rPr>
              <a:t>Constructing the processing chain</a:t>
            </a:r>
            <a:endParaRPr lang="fr-FR" sz="2000" b="0" strike="noStrike" spc="-1" dirty="0">
              <a:latin typeface="Arial"/>
            </a:endParaRPr>
          </a:p>
          <a:p>
            <a:pPr marL="864000" lvl="3" indent="-216000">
              <a:spcBef>
                <a:spcPts val="567"/>
              </a:spcBef>
              <a:buClr>
                <a:srgbClr val="000000"/>
              </a:buClr>
              <a:buSzPct val="45000"/>
              <a:buFont typeface="Wingdings" charset="2"/>
              <a:buChar char=""/>
            </a:pPr>
            <a:r>
              <a:rPr lang="en-GB" sz="2000" b="0" strike="noStrike" spc="-1" dirty="0">
                <a:latin typeface="Arial"/>
              </a:rPr>
              <a:t>Config files : an example</a:t>
            </a:r>
            <a:endParaRPr lang="fr-FR" sz="2000" b="0" strike="noStrike" spc="-1" dirty="0">
              <a:latin typeface="Arial"/>
            </a:endParaRPr>
          </a:p>
        </p:txBody>
      </p:sp>
      <p:sp>
        <p:nvSpPr>
          <p:cNvPr id="5" name="Espace réservé de la date 4">
            <a:extLst>
              <a:ext uri="{FF2B5EF4-FFF2-40B4-BE49-F238E27FC236}">
                <a16:creationId xmlns:a16="http://schemas.microsoft.com/office/drawing/2014/main" id="{98362C25-5A54-D320-602A-FDE302686910}"/>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2954D598-534C-B50A-373D-F6F87BEDDAB3}"/>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B16E1498-57BC-5021-567E-5BCBFAA30F22}"/>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2</a:t>
            </a:fld>
            <a:r>
              <a:rPr lang="fr-FR" sz="1400" b="0" strike="noStrike" spc="-1" dirty="0">
                <a:solidFill>
                  <a:srgbClr val="000000"/>
                </a:solidFill>
                <a:latin typeface="Arial"/>
              </a:rPr>
              <a:t>/20</a:t>
            </a:r>
            <a:endParaRPr lang="fr-FR" sz="1400" b="0" strike="noStrike" spc="-1" dirty="0">
              <a:solidFill>
                <a:srgbClr val="3465A4"/>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 name="Picture 44"/>
          <p:cNvPicPr/>
          <p:nvPr/>
        </p:nvPicPr>
        <p:blipFill>
          <a:blip r:embed="rId2"/>
          <a:stretch/>
        </p:blipFill>
        <p:spPr>
          <a:xfrm>
            <a:off x="0" y="0"/>
            <a:ext cx="10691640" cy="7559640"/>
          </a:xfrm>
          <a:prstGeom prst="rect">
            <a:avLst/>
          </a:prstGeom>
          <a:ln w="0">
            <a:noFill/>
          </a:ln>
        </p:spPr>
      </p:pic>
      <p:sp>
        <p:nvSpPr>
          <p:cNvPr id="259" name="Title 2"/>
          <p:cNvSpPr/>
          <p:nvPr/>
        </p:nvSpPr>
        <p:spPr>
          <a:xfrm>
            <a:off x="272160" y="585720"/>
            <a:ext cx="7275240" cy="78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6000" b="1" strike="noStrike" spc="-1">
                <a:solidFill>
                  <a:srgbClr val="FFC000"/>
                </a:solidFill>
                <a:latin typeface="Arial"/>
              </a:rPr>
              <a:t>Thank you!</a:t>
            </a:r>
            <a:br/>
            <a:r>
              <a:rPr lang="en-GB" sz="6000" b="1" strike="noStrike" spc="-1">
                <a:solidFill>
                  <a:srgbClr val="FFC000"/>
                </a:solidFill>
                <a:latin typeface="Arial"/>
              </a:rPr>
              <a:t>Grazie mille!</a:t>
            </a:r>
            <a:br/>
            <a:r>
              <a:rPr lang="en-GB" sz="6000" b="1" strike="noStrike" spc="-1">
                <a:solidFill>
                  <a:srgbClr val="FFC000"/>
                </a:solidFill>
                <a:latin typeface="Arial"/>
              </a:rPr>
              <a:t>Moltes Gràcies!</a:t>
            </a:r>
            <a:br/>
            <a:r>
              <a:rPr lang="en-GB" sz="6000" b="1" strike="noStrike" spc="-1">
                <a:solidFill>
                  <a:srgbClr val="FFC000"/>
                </a:solidFill>
                <a:latin typeface="Arial"/>
              </a:rPr>
              <a:t>Merci!</a:t>
            </a:r>
            <a:endParaRPr lang="en-GB" sz="6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ZoneTexte 130"/>
          <p:cNvSpPr txBox="1"/>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1. Introduction</a:t>
            </a:r>
            <a:endParaRPr lang="fr-FR" sz="3200" b="0" strike="noStrike" spc="-1">
              <a:latin typeface="Arial"/>
            </a:endParaRPr>
          </a:p>
        </p:txBody>
      </p:sp>
      <p:sp>
        <p:nvSpPr>
          <p:cNvPr id="5" name="Espace réservé de la date 4">
            <a:extLst>
              <a:ext uri="{FF2B5EF4-FFF2-40B4-BE49-F238E27FC236}">
                <a16:creationId xmlns:a16="http://schemas.microsoft.com/office/drawing/2014/main" id="{FEA8887E-10E2-D010-8046-4718F26AB841}"/>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DB362D62-274C-B807-FEFD-2CFCB6B37339}"/>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1EB3C32F-81A8-B442-EEA7-5E9687608FAB}"/>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3</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ZoneTexte 131"/>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What is Pyrad ?</a:t>
            </a:r>
            <a:endParaRPr lang="fr-FR" sz="2400" b="1" strike="noStrike" spc="-1">
              <a:latin typeface="Arial"/>
            </a:endParaRPr>
          </a:p>
        </p:txBody>
      </p:sp>
      <p:sp>
        <p:nvSpPr>
          <p:cNvPr id="133" name="ZoneTexte 132"/>
          <p:cNvSpPr txBox="1"/>
          <p:nvPr/>
        </p:nvSpPr>
        <p:spPr>
          <a:xfrm>
            <a:off x="272880" y="1356120"/>
            <a:ext cx="10160280" cy="5454000"/>
          </a:xfrm>
          <a:prstGeom prst="rect">
            <a:avLst/>
          </a:prstGeom>
          <a:noFill/>
          <a:ln w="0">
            <a:noFill/>
          </a:ln>
        </p:spPr>
        <p:txBody>
          <a:bodyPr lIns="0" tIns="0" rIns="0" bIns="0">
            <a:normAutofit/>
          </a:bodyPr>
          <a:lstStyle/>
          <a:p>
            <a:pPr marL="216000" indent="-216000">
              <a:spcBef>
                <a:spcPts val="972"/>
              </a:spcBef>
              <a:buClr>
                <a:srgbClr val="000000"/>
              </a:buClr>
              <a:buSzPct val="45000"/>
              <a:buFont typeface="Wingdings" charset="2"/>
              <a:buChar char=""/>
            </a:pPr>
            <a:r>
              <a:rPr lang="en-GB" sz="3200" b="0" strike="noStrike" spc="-1">
                <a:latin typeface="Arial"/>
              </a:rPr>
              <a:t>Pyrad is a processing framework that allows the creation of </a:t>
            </a:r>
            <a:r>
              <a:rPr lang="en-GB" sz="3200" b="0" u="sng" strike="noStrike" spc="-1">
                <a:uFillTx/>
                <a:latin typeface="Arial"/>
              </a:rPr>
              <a:t>flexible</a:t>
            </a:r>
            <a:r>
              <a:rPr lang="en-GB" sz="3200" b="0" strike="noStrike" spc="-1">
                <a:latin typeface="Arial"/>
              </a:rPr>
              <a:t> and </a:t>
            </a:r>
            <a:r>
              <a:rPr lang="en-GB" sz="3200" b="0" u="sng" strike="noStrike" spc="-1">
                <a:uFillTx/>
                <a:latin typeface="Arial"/>
              </a:rPr>
              <a:t>replicable</a:t>
            </a:r>
            <a:r>
              <a:rPr lang="en-GB" sz="3200" b="0" strike="noStrike" spc="-1">
                <a:latin typeface="Arial"/>
              </a:rPr>
              <a:t> data processing chains with no programming. It is capable of operating in </a:t>
            </a:r>
            <a:r>
              <a:rPr lang="en-GB" sz="3200" b="1" strike="noStrike" spc="-1">
                <a:latin typeface="Arial"/>
              </a:rPr>
              <a:t>real time</a:t>
            </a:r>
            <a:r>
              <a:rPr lang="en-GB" sz="3200" b="0" strike="noStrike" spc="-1">
                <a:latin typeface="Arial"/>
              </a:rPr>
              <a:t> or </a:t>
            </a:r>
            <a:r>
              <a:rPr lang="en-GB" sz="3200" b="1" strike="noStrike" spc="-1">
                <a:latin typeface="Arial"/>
              </a:rPr>
              <a:t>off-line. </a:t>
            </a:r>
            <a:r>
              <a:rPr lang="en-GB" sz="3200" b="0" strike="noStrike" spc="-1">
                <a:latin typeface="Arial"/>
              </a:rPr>
              <a:t>It is aimed mainly for weather radar data processing but has some limited functionality allowing to process data from other sensors.</a:t>
            </a:r>
            <a:endParaRPr lang="fr-FR" sz="3200" b="0" strike="noStrike" spc="-1">
              <a:latin typeface="Arial"/>
            </a:endParaRPr>
          </a:p>
          <a:p>
            <a:endParaRPr lang="fr-FR" sz="3200" b="0" strike="noStrike" spc="-1">
              <a:latin typeface="Arial"/>
            </a:endParaRPr>
          </a:p>
        </p:txBody>
      </p:sp>
      <p:sp>
        <p:nvSpPr>
          <p:cNvPr id="134" name="Rectangle 133"/>
          <p:cNvSpPr/>
          <p:nvPr/>
        </p:nvSpPr>
        <p:spPr>
          <a:xfrm>
            <a:off x="3826800" y="5027400"/>
            <a:ext cx="1874520" cy="1023480"/>
          </a:xfrm>
          <a:prstGeom prst="rect">
            <a:avLst/>
          </a:prstGeom>
          <a:noFill/>
          <a:ln w="36000">
            <a:solidFill>
              <a:srgbClr val="3465A4"/>
            </a:solidFill>
            <a:round/>
          </a:ln>
        </p:spPr>
        <p:style>
          <a:lnRef idx="0">
            <a:scrgbClr r="0" g="0" b="0"/>
          </a:lnRef>
          <a:fillRef idx="0">
            <a:scrgbClr r="0" g="0" b="0"/>
          </a:fillRef>
          <a:effectRef idx="0">
            <a:scrgbClr r="0" g="0" b="0"/>
          </a:effectRef>
          <a:fontRef idx="minor"/>
        </p:style>
        <p:txBody>
          <a:bodyPr wrap="none" lIns="108000" tIns="63000" rIns="108000" bIns="63000" anchor="ctr">
            <a:noAutofit/>
          </a:bodyPr>
          <a:lstStyle/>
          <a:p>
            <a:pPr algn="ctr"/>
            <a:r>
              <a:rPr lang="en-GB" sz="1800" b="0" strike="noStrike" spc="-1">
                <a:latin typeface="Times New Roman"/>
              </a:rPr>
              <a:t>Pyrad</a:t>
            </a:r>
          </a:p>
        </p:txBody>
      </p:sp>
      <p:sp>
        <p:nvSpPr>
          <p:cNvPr id="136" name="Forme libre : forme 135"/>
          <p:cNvSpPr/>
          <p:nvPr/>
        </p:nvSpPr>
        <p:spPr>
          <a:xfrm>
            <a:off x="3011040" y="5431320"/>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sp>
        <p:nvSpPr>
          <p:cNvPr id="137" name="Forme libre : forme 136"/>
          <p:cNvSpPr/>
          <p:nvPr/>
        </p:nvSpPr>
        <p:spPr>
          <a:xfrm>
            <a:off x="5711400" y="5431320"/>
            <a:ext cx="815760" cy="294120"/>
          </a:xfrm>
          <a:custGeom>
            <a:avLst/>
            <a:gdLst/>
            <a:ahLst/>
            <a:cxnLst/>
            <a:rect l="0" t="0" r="r" b="b"/>
            <a:pathLst>
              <a:path w="2268" h="819">
                <a:moveTo>
                  <a:pt x="0" y="204"/>
                </a:moveTo>
                <a:lnTo>
                  <a:pt x="1700" y="204"/>
                </a:lnTo>
                <a:lnTo>
                  <a:pt x="1700" y="0"/>
                </a:lnTo>
                <a:lnTo>
                  <a:pt x="2267" y="409"/>
                </a:lnTo>
                <a:lnTo>
                  <a:pt x="1700" y="818"/>
                </a:lnTo>
                <a:lnTo>
                  <a:pt x="1700" y="613"/>
                </a:lnTo>
                <a:lnTo>
                  <a:pt x="0" y="613"/>
                </a:lnTo>
                <a:lnTo>
                  <a:pt x="0" y="204"/>
                </a:lnTo>
              </a:path>
            </a:pathLst>
          </a:custGeom>
          <a:solidFill>
            <a:srgbClr val="FFFFFF"/>
          </a:solidFill>
          <a:ln w="36000">
            <a:solidFill>
              <a:srgbClr val="3465A4"/>
            </a:solidFill>
            <a:round/>
          </a:ln>
        </p:spPr>
        <p:style>
          <a:lnRef idx="0">
            <a:scrgbClr r="0" g="0" b="0"/>
          </a:lnRef>
          <a:fillRef idx="0">
            <a:scrgbClr r="0" g="0" b="0"/>
          </a:fillRef>
          <a:effectRef idx="0">
            <a:scrgbClr r="0" g="0" b="0"/>
          </a:effectRef>
          <a:fontRef idx="minor"/>
        </p:style>
        <p:txBody>
          <a:bodyPr/>
          <a:lstStyle/>
          <a:p>
            <a:endParaRPr lang="fr-FR"/>
          </a:p>
        </p:txBody>
      </p:sp>
      <p:pic>
        <p:nvPicPr>
          <p:cNvPr id="138" name="Picture 2"/>
          <p:cNvPicPr/>
          <p:nvPr/>
        </p:nvPicPr>
        <p:blipFill>
          <a:blip r:embed="rId2"/>
          <a:stretch/>
        </p:blipFill>
        <p:spPr>
          <a:xfrm>
            <a:off x="6581160" y="4331520"/>
            <a:ext cx="3150000" cy="2520000"/>
          </a:xfrm>
          <a:prstGeom prst="rect">
            <a:avLst/>
          </a:prstGeom>
          <a:ln w="0">
            <a:noFill/>
          </a:ln>
        </p:spPr>
      </p:pic>
      <p:pic>
        <p:nvPicPr>
          <p:cNvPr id="3" name="Image 2" descr="Une image contenant ligne, rouge&#10;&#10;Description générée automatiquement">
            <a:extLst>
              <a:ext uri="{FF2B5EF4-FFF2-40B4-BE49-F238E27FC236}">
                <a16:creationId xmlns:a16="http://schemas.microsoft.com/office/drawing/2014/main" id="{C6835898-99E0-DE8E-EBBF-E831A8BB6E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828" y="4930317"/>
            <a:ext cx="1343212" cy="1267002"/>
          </a:xfrm>
          <a:prstGeom prst="rect">
            <a:avLst/>
          </a:prstGeom>
        </p:spPr>
      </p:pic>
      <p:sp>
        <p:nvSpPr>
          <p:cNvPr id="6" name="Espace réservé de la date 5">
            <a:extLst>
              <a:ext uri="{FF2B5EF4-FFF2-40B4-BE49-F238E27FC236}">
                <a16:creationId xmlns:a16="http://schemas.microsoft.com/office/drawing/2014/main" id="{083B7EB8-A5DB-2954-6146-F8A517C8E458}"/>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7" name="Espace réservé du pied de page 6">
            <a:extLst>
              <a:ext uri="{FF2B5EF4-FFF2-40B4-BE49-F238E27FC236}">
                <a16:creationId xmlns:a16="http://schemas.microsoft.com/office/drawing/2014/main" id="{A36188D4-6AE0-7EB7-6842-2B268B8D4E0E}"/>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8" name="Espace réservé du numéro de diapositive 7">
            <a:extLst>
              <a:ext uri="{FF2B5EF4-FFF2-40B4-BE49-F238E27FC236}">
                <a16:creationId xmlns:a16="http://schemas.microsoft.com/office/drawing/2014/main" id="{336BEE91-A6EC-2C24-3850-3856C0D7273C}"/>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4</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ZoneTexte 140"/>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General characteristics</a:t>
            </a:r>
            <a:endParaRPr lang="fr-FR" sz="2400" b="1" strike="noStrike" spc="-1">
              <a:latin typeface="Arial"/>
            </a:endParaRPr>
          </a:p>
        </p:txBody>
      </p:sp>
      <p:sp>
        <p:nvSpPr>
          <p:cNvPr id="142" name="ZoneTexte 141"/>
          <p:cNvSpPr txBox="1"/>
          <p:nvPr/>
        </p:nvSpPr>
        <p:spPr>
          <a:xfrm>
            <a:off x="272880" y="1356120"/>
            <a:ext cx="10160280" cy="5454000"/>
          </a:xfrm>
          <a:prstGeom prst="rect">
            <a:avLst/>
          </a:prstGeom>
          <a:noFill/>
          <a:ln w="0">
            <a:noFill/>
          </a:ln>
        </p:spPr>
        <p:txBody>
          <a:bodyPr lIns="0" tIns="0" rIns="0" bIns="0">
            <a:normAutofit/>
          </a:bodyPr>
          <a:lstStyle/>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Python-based (&gt; v. 3.7)</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Linux platform</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Open source, version controlled (</a:t>
            </a:r>
            <a:r>
              <a:rPr lang="en-GB" sz="2200" b="1" strike="noStrike" spc="-1" dirty="0">
                <a:solidFill>
                  <a:srgbClr val="000000"/>
                </a:solidFill>
                <a:latin typeface="Arial"/>
                <a:hlinkClick r:id="rId2"/>
              </a:rPr>
              <a:t>https://github.com/MeteoSwiss/pyrad</a:t>
            </a:r>
            <a:r>
              <a:rPr lang="en-GB" sz="2200" b="0" strike="noStrike" spc="-1" dirty="0">
                <a:solidFill>
                  <a:srgbClr val="000000"/>
                </a:solidFill>
                <a:latin typeface="Arial"/>
              </a:rPr>
              <a:t>)</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Core based on our </a:t>
            </a:r>
            <a:r>
              <a:rPr lang="en-GB" sz="2200" b="1" strike="noStrike" spc="-1" dirty="0">
                <a:solidFill>
                  <a:srgbClr val="000000"/>
                </a:solidFill>
                <a:latin typeface="Arial"/>
                <a:hlinkClick r:id="rId3"/>
              </a:rPr>
              <a:t>own version </a:t>
            </a:r>
            <a:r>
              <a:rPr lang="en-GB" sz="2200" b="0" strike="noStrike" spc="-1" dirty="0">
                <a:solidFill>
                  <a:srgbClr val="000000"/>
                </a:solidFill>
                <a:latin typeface="Arial"/>
              </a:rPr>
              <a:t>of </a:t>
            </a:r>
            <a:r>
              <a:rPr lang="en-GB" sz="2200" b="1" strike="noStrike" spc="-1" dirty="0">
                <a:solidFill>
                  <a:srgbClr val="000000"/>
                </a:solidFill>
                <a:latin typeface="Arial"/>
                <a:hlinkClick r:id="rId4"/>
              </a:rPr>
              <a:t>ARM-DOE </a:t>
            </a:r>
            <a:r>
              <a:rPr lang="en-GB" sz="2200" b="1" strike="noStrike" spc="-1" dirty="0" err="1">
                <a:solidFill>
                  <a:srgbClr val="000000"/>
                </a:solidFill>
                <a:latin typeface="Arial"/>
                <a:hlinkClick r:id="rId4"/>
              </a:rPr>
              <a:t>Py</a:t>
            </a:r>
            <a:r>
              <a:rPr lang="en-GB" sz="2200" b="1" strike="noStrike" spc="-1" dirty="0">
                <a:solidFill>
                  <a:srgbClr val="000000"/>
                </a:solidFill>
                <a:latin typeface="Arial"/>
                <a:hlinkClick r:id="rId4"/>
              </a:rPr>
              <a:t>-ART</a:t>
            </a:r>
            <a:r>
              <a:rPr lang="en-GB" sz="2200" b="0" strike="noStrike" spc="-1" dirty="0">
                <a:solidFill>
                  <a:srgbClr val="000000"/>
                </a:solidFill>
                <a:latin typeface="Arial"/>
              </a:rPr>
              <a:t> (</a:t>
            </a:r>
            <a:r>
              <a:rPr lang="en-GB" sz="2200" b="0" strike="noStrike" spc="-1" dirty="0">
                <a:solidFill>
                  <a:srgbClr val="FF0000"/>
                </a:solidFill>
                <a:latin typeface="Arial"/>
              </a:rPr>
              <a:t>The </a:t>
            </a:r>
            <a:r>
              <a:rPr lang="en-GB" sz="2200" b="0" strike="noStrike" spc="-1" dirty="0" err="1">
                <a:solidFill>
                  <a:srgbClr val="FF0000"/>
                </a:solidFill>
                <a:latin typeface="Arial"/>
              </a:rPr>
              <a:t>Pyrad</a:t>
            </a:r>
            <a:r>
              <a:rPr lang="en-GB" sz="2200" b="0" strike="noStrike" spc="-1" dirty="0">
                <a:solidFill>
                  <a:srgbClr val="FF0000"/>
                </a:solidFill>
                <a:latin typeface="Arial"/>
              </a:rPr>
              <a:t> project contributes back regularly</a:t>
            </a:r>
            <a:r>
              <a:rPr lang="en-GB" sz="2200" b="0" strike="noStrike" spc="-1" dirty="0">
                <a:solidFill>
                  <a:srgbClr val="000000"/>
                </a:solidFill>
                <a:latin typeface="Arial"/>
              </a:rPr>
              <a:t>) </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Possibility to ingest data from multiple radars</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Ingests multiple data types: IQ data, spectral data, polarimetric and Doppler moments, Cartesian data, etc.</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Capable of reading the main file formats used for volume radar data storage </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1" strike="noStrike" spc="-1" dirty="0">
                <a:solidFill>
                  <a:srgbClr val="000000"/>
                </a:solidFill>
                <a:latin typeface="Arial"/>
              </a:rPr>
              <a:t>Automatic documentation published </a:t>
            </a:r>
            <a:r>
              <a:rPr lang="en-GB" sz="2200" b="1" strike="noStrike" spc="-1" dirty="0">
                <a:solidFill>
                  <a:srgbClr val="000000"/>
                </a:solidFill>
                <a:latin typeface="Arial"/>
                <a:hlinkClick r:id="rId5"/>
              </a:rPr>
              <a:t>online</a:t>
            </a:r>
            <a:r>
              <a:rPr lang="en-GB" sz="2200" b="0" strike="noStrike" spc="-1" dirty="0">
                <a:solidFill>
                  <a:srgbClr val="000000"/>
                </a:solidFill>
                <a:latin typeface="Arial"/>
              </a:rPr>
              <a:t> based on doc-strings</a:t>
            </a:r>
            <a:endParaRPr lang="fr-FR" sz="2200" b="0" strike="noStrike" spc="-1" dirty="0">
              <a:latin typeface="Arial"/>
            </a:endParaRPr>
          </a:p>
          <a:p>
            <a:pPr marL="216000" indent="-216000">
              <a:lnSpc>
                <a:spcPct val="100000"/>
              </a:lnSpc>
              <a:spcBef>
                <a:spcPts val="360"/>
              </a:spcBef>
              <a:buClr>
                <a:srgbClr val="000000"/>
              </a:buClr>
              <a:buSzPct val="45000"/>
              <a:buFont typeface="Wingdings" charset="2"/>
              <a:buChar char=""/>
            </a:pPr>
            <a:r>
              <a:rPr lang="en-GB" sz="2200" b="0" strike="noStrike" spc="-1" dirty="0">
                <a:solidFill>
                  <a:srgbClr val="000000"/>
                </a:solidFill>
                <a:latin typeface="Arial"/>
              </a:rPr>
              <a:t>Easy to install (</a:t>
            </a:r>
            <a:r>
              <a:rPr lang="en-GB" sz="2200" b="0" strike="noStrike" spc="-1" dirty="0" err="1">
                <a:solidFill>
                  <a:srgbClr val="000000"/>
                </a:solidFill>
                <a:latin typeface="Arial"/>
                <a:hlinkClick r:id="rId6"/>
              </a:rPr>
              <a:t>PyPI</a:t>
            </a:r>
            <a:r>
              <a:rPr lang="en-GB" sz="2200" b="0" strike="noStrike" spc="-1" dirty="0">
                <a:solidFill>
                  <a:srgbClr val="000000"/>
                </a:solidFill>
                <a:latin typeface="Arial"/>
              </a:rPr>
              <a:t>, </a:t>
            </a:r>
            <a:r>
              <a:rPr lang="en-GB" sz="2200" b="0" strike="noStrike" spc="-1" dirty="0" err="1">
                <a:solidFill>
                  <a:srgbClr val="000000"/>
                </a:solidFill>
                <a:latin typeface="Arial"/>
                <a:hlinkClick r:id="rId7"/>
              </a:rPr>
              <a:t>conda</a:t>
            </a:r>
            <a:r>
              <a:rPr lang="en-GB" sz="2200" b="0" strike="noStrike" spc="-1" dirty="0">
                <a:solidFill>
                  <a:srgbClr val="000000"/>
                </a:solidFill>
                <a:latin typeface="Arial"/>
              </a:rPr>
              <a:t>)</a:t>
            </a:r>
            <a:endParaRPr lang="fr-FR" sz="2200" b="0" strike="noStrike" spc="-1" dirty="0">
              <a:latin typeface="Arial"/>
            </a:endParaRPr>
          </a:p>
          <a:p>
            <a:pPr marL="612000" indent="-504000">
              <a:lnSpc>
                <a:spcPct val="100000"/>
              </a:lnSpc>
              <a:spcBef>
                <a:spcPts val="360"/>
              </a:spcBef>
            </a:pPr>
            <a:r>
              <a:rPr lang="en-GB" sz="1800" b="0" strike="noStrike" spc="-1" dirty="0">
                <a:solidFill>
                  <a:srgbClr val="000000"/>
                </a:solidFill>
                <a:latin typeface="Arial"/>
              </a:rPr>
              <a:t> </a:t>
            </a:r>
            <a:endParaRPr lang="fr-FR" sz="1800" b="0" strike="noStrike" spc="-1" dirty="0">
              <a:latin typeface="Arial"/>
            </a:endParaRPr>
          </a:p>
          <a:p>
            <a:pPr marL="612000" indent="-504000">
              <a:lnSpc>
                <a:spcPct val="100000"/>
              </a:lnSpc>
              <a:spcBef>
                <a:spcPts val="360"/>
              </a:spcBef>
            </a:pPr>
            <a:r>
              <a:rPr lang="en-GB" sz="1800" b="0" strike="noStrike" spc="-1" dirty="0">
                <a:solidFill>
                  <a:srgbClr val="000000"/>
                </a:solidFill>
                <a:latin typeface="Arial"/>
              </a:rPr>
              <a:t> </a:t>
            </a:r>
            <a:endParaRPr lang="fr-FR" sz="1800" b="0" strike="noStrike" spc="-1" dirty="0">
              <a:latin typeface="Arial"/>
            </a:endParaRPr>
          </a:p>
        </p:txBody>
      </p:sp>
      <p:sp>
        <p:nvSpPr>
          <p:cNvPr id="5" name="Espace réservé de la date 4">
            <a:extLst>
              <a:ext uri="{FF2B5EF4-FFF2-40B4-BE49-F238E27FC236}">
                <a16:creationId xmlns:a16="http://schemas.microsoft.com/office/drawing/2014/main" id="{E761880F-CC61-6156-4BC9-0DA29894BDB2}"/>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7BBE9ED3-A82B-4F77-F801-9AAF64ED8A85}"/>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B8540533-756D-7134-9914-CA428962D126}"/>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5</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ZoneTexte 142"/>
          <p:cNvSpPr txBox="1"/>
          <p:nvPr/>
        </p:nvSpPr>
        <p:spPr>
          <a:xfrm>
            <a:off x="328320" y="1962720"/>
            <a:ext cx="8448120" cy="2854800"/>
          </a:xfrm>
          <a:prstGeom prst="rect">
            <a:avLst/>
          </a:prstGeom>
          <a:noFill/>
          <a:ln w="0">
            <a:noFill/>
          </a:ln>
        </p:spPr>
        <p:txBody>
          <a:bodyPr lIns="0" tIns="0" rIns="0" bIns="0" anchor="ctr">
            <a:noAutofit/>
          </a:bodyPr>
          <a:lstStyle/>
          <a:p>
            <a:r>
              <a:rPr lang="en-GB" sz="3200" b="1" strike="noStrike" spc="-1">
                <a:solidFill>
                  <a:srgbClr val="5770BE"/>
                </a:solidFill>
                <a:latin typeface="Arial"/>
              </a:rPr>
              <a:t>2. Pyrad working philosophy</a:t>
            </a:r>
            <a:endParaRPr lang="fr-FR" sz="3200" b="0" strike="noStrike" spc="-1">
              <a:latin typeface="Arial"/>
            </a:endParaRPr>
          </a:p>
        </p:txBody>
      </p:sp>
      <p:sp>
        <p:nvSpPr>
          <p:cNvPr id="5" name="Espace réservé de la date 4">
            <a:extLst>
              <a:ext uri="{FF2B5EF4-FFF2-40B4-BE49-F238E27FC236}">
                <a16:creationId xmlns:a16="http://schemas.microsoft.com/office/drawing/2014/main" id="{8935DC52-69DD-8381-5394-460BBB210005}"/>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DDADBC94-FC36-3CE6-7D12-858E1B5A9BB5}"/>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C3084C93-7502-61D9-7F35-4C3A4A975DCF}"/>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6</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ZoneTexte 143"/>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General characteristics</a:t>
            </a:r>
            <a:endParaRPr lang="fr-FR" sz="2400" b="1" strike="noStrike" spc="-1">
              <a:latin typeface="Arial"/>
            </a:endParaRPr>
          </a:p>
        </p:txBody>
      </p:sp>
      <p:sp>
        <p:nvSpPr>
          <p:cNvPr id="145" name="ZoneTexte 144"/>
          <p:cNvSpPr txBox="1"/>
          <p:nvPr/>
        </p:nvSpPr>
        <p:spPr>
          <a:xfrm>
            <a:off x="272880" y="1356120"/>
            <a:ext cx="10160280" cy="5454000"/>
          </a:xfrm>
          <a:prstGeom prst="rect">
            <a:avLst/>
          </a:prstGeom>
          <a:noFill/>
          <a:ln w="0">
            <a:noFill/>
          </a:ln>
        </p:spPr>
        <p:txBody>
          <a:bodyPr lIns="0" tIns="0" rIns="0" bIns="0">
            <a:normAutofit/>
          </a:bodyPr>
          <a:lstStyle/>
          <a:p>
            <a:pPr marL="612000" indent="-504000">
              <a:spcBef>
                <a:spcPts val="972"/>
              </a:spcBef>
            </a:pPr>
            <a:r>
              <a:rPr lang="en-GB" sz="2200" b="1" strike="noStrike" spc="-1">
                <a:latin typeface="Arial"/>
              </a:rPr>
              <a:t>KEY CONCEPT</a:t>
            </a:r>
            <a:r>
              <a:rPr lang="en-GB" sz="2200" b="0" strike="noStrike" spc="-1">
                <a:latin typeface="Arial"/>
              </a:rPr>
              <a:t> : Separation between </a:t>
            </a:r>
            <a:r>
              <a:rPr lang="en-GB" sz="2200" b="1" strike="noStrike" spc="-1">
                <a:latin typeface="Arial"/>
              </a:rPr>
              <a:t>dataset</a:t>
            </a:r>
            <a:r>
              <a:rPr lang="en-GB" sz="2200" b="0" strike="noStrike" spc="-1">
                <a:latin typeface="Arial"/>
              </a:rPr>
              <a:t> generation and </a:t>
            </a:r>
            <a:r>
              <a:rPr lang="en-GB" sz="2200" b="1" strike="noStrike" spc="-1">
                <a:latin typeface="Arial"/>
              </a:rPr>
              <a:t>product</a:t>
            </a:r>
            <a:r>
              <a:rPr lang="en-GB" sz="2200" b="0" strike="noStrike" spc="-1">
                <a:latin typeface="Arial"/>
              </a:rPr>
              <a:t> generation</a:t>
            </a:r>
            <a:endParaRPr lang="fr-FR" sz="2200" b="0" strike="noStrike" spc="-1">
              <a:latin typeface="Arial"/>
            </a:endParaRPr>
          </a:p>
          <a:p>
            <a:pPr marL="612000" indent="-504000">
              <a:spcBef>
                <a:spcPts val="972"/>
              </a:spcBef>
            </a:pPr>
            <a:r>
              <a:rPr lang="en-GB" sz="2200" b="1" strike="noStrike" spc="-1">
                <a:latin typeface="Arial"/>
              </a:rPr>
              <a:t>Dataset</a:t>
            </a:r>
            <a:r>
              <a:rPr lang="en-GB" sz="2200" b="0" strike="noStrike" spc="-1">
                <a:latin typeface="Arial"/>
              </a:rPr>
              <a:t> : New data generated from the processing of a Pyrad data object. It can be in the form of a new field of the same object type or a completely new object. It can be re-ingested in the data processing chain. Examples : </a:t>
            </a:r>
            <a:endParaRPr lang="fr-FR" sz="2200" b="0" strike="noStrike" spc="-1">
              <a:latin typeface="Arial"/>
            </a:endParaRPr>
          </a:p>
          <a:p>
            <a:pPr marL="612000" indent="-504000">
              <a:spcBef>
                <a:spcPts val="972"/>
              </a:spcBef>
            </a:pPr>
            <a:r>
              <a:rPr lang="en-GB" sz="2200" b="0" strike="noStrike" spc="-1">
                <a:latin typeface="Arial"/>
              </a:rPr>
              <a:t>- rainfall rate field generated from a reflectivity field contained in a radar object</a:t>
            </a:r>
            <a:endParaRPr lang="fr-FR" sz="2200" b="0" strike="noStrike" spc="-1">
              <a:latin typeface="Arial"/>
            </a:endParaRPr>
          </a:p>
          <a:p>
            <a:pPr marL="612000" indent="-504000">
              <a:spcBef>
                <a:spcPts val="972"/>
              </a:spcBef>
            </a:pPr>
            <a:r>
              <a:rPr lang="en-GB" sz="2200" b="0" strike="noStrike" spc="-1">
                <a:latin typeface="Arial"/>
              </a:rPr>
              <a:t>- Reflectivity generated from a spectral data object</a:t>
            </a:r>
            <a:endParaRPr lang="fr-FR" sz="2200" b="0" strike="noStrike" spc="-1">
              <a:latin typeface="Arial"/>
            </a:endParaRPr>
          </a:p>
          <a:p>
            <a:pPr marL="612000" indent="-504000">
              <a:spcBef>
                <a:spcPts val="972"/>
              </a:spcBef>
            </a:pPr>
            <a:r>
              <a:rPr lang="en-GB" sz="2200" b="1" strike="noStrike" spc="-1">
                <a:latin typeface="Arial"/>
              </a:rPr>
              <a:t>Product</a:t>
            </a:r>
            <a:r>
              <a:rPr lang="en-GB" sz="2200" b="0" strike="noStrike" spc="-1">
                <a:latin typeface="Arial"/>
              </a:rPr>
              <a:t> : Output generated out of a dataset for human or machine consumption. Examples : </a:t>
            </a:r>
            <a:endParaRPr lang="fr-FR" sz="2200" b="0" strike="noStrike" spc="-1">
              <a:latin typeface="Arial"/>
            </a:endParaRPr>
          </a:p>
          <a:p>
            <a:pPr marL="612000" indent="-504000">
              <a:spcBef>
                <a:spcPts val="972"/>
              </a:spcBef>
            </a:pPr>
            <a:r>
              <a:rPr lang="en-GB" sz="2200" b="0" strike="noStrike" spc="-1">
                <a:latin typeface="Arial"/>
              </a:rPr>
              <a:t>- PPI of reflectivity</a:t>
            </a:r>
            <a:endParaRPr lang="fr-FR" sz="2200" b="0" strike="noStrike" spc="-1">
              <a:latin typeface="Arial"/>
            </a:endParaRPr>
          </a:p>
          <a:p>
            <a:pPr marL="612000" indent="-504000">
              <a:spcBef>
                <a:spcPts val="972"/>
              </a:spcBef>
            </a:pPr>
            <a:r>
              <a:rPr lang="en-GB" sz="2200" b="0" strike="noStrike" spc="-1">
                <a:latin typeface="Arial"/>
              </a:rPr>
              <a:t>- File containing timeseries of values at a point of interest</a:t>
            </a:r>
            <a:endParaRPr lang="fr-FR" sz="2200" b="0" strike="noStrike" spc="-1">
              <a:latin typeface="Arial"/>
            </a:endParaRPr>
          </a:p>
        </p:txBody>
      </p:sp>
      <p:sp>
        <p:nvSpPr>
          <p:cNvPr id="5" name="Espace réservé de la date 4">
            <a:extLst>
              <a:ext uri="{FF2B5EF4-FFF2-40B4-BE49-F238E27FC236}">
                <a16:creationId xmlns:a16="http://schemas.microsoft.com/office/drawing/2014/main" id="{DB515C38-2139-A5F9-3120-C3004C238BAC}"/>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7032EDA2-D2AE-7662-6562-47AB4BDF3E90}"/>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9CC14643-95C1-390E-A2A7-8FF061DE50FD}"/>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7</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ZoneTexte 145"/>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Pyrad flow diagram</a:t>
            </a:r>
            <a:endParaRPr lang="fr-FR" sz="2400" b="1" strike="noStrike" spc="-1">
              <a:latin typeface="Arial"/>
            </a:endParaRPr>
          </a:p>
        </p:txBody>
      </p:sp>
      <p:pic>
        <p:nvPicPr>
          <p:cNvPr id="147" name="Image 146"/>
          <p:cNvPicPr/>
          <p:nvPr/>
        </p:nvPicPr>
        <p:blipFill>
          <a:blip r:embed="rId2"/>
          <a:stretch/>
        </p:blipFill>
        <p:spPr>
          <a:xfrm>
            <a:off x="641520" y="1790640"/>
            <a:ext cx="9360000" cy="4046400"/>
          </a:xfrm>
          <a:prstGeom prst="rect">
            <a:avLst/>
          </a:prstGeom>
          <a:ln w="36000">
            <a:noFill/>
          </a:ln>
        </p:spPr>
      </p:pic>
      <p:sp>
        <p:nvSpPr>
          <p:cNvPr id="5" name="Espace réservé de la date 4">
            <a:extLst>
              <a:ext uri="{FF2B5EF4-FFF2-40B4-BE49-F238E27FC236}">
                <a16:creationId xmlns:a16="http://schemas.microsoft.com/office/drawing/2014/main" id="{B8C0000A-9BD8-BFE1-D6B5-78AC515E8EF6}"/>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31EAEDE7-21F7-A51F-11FD-8A033459A08D}"/>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9558D7F3-9D3F-8332-688E-150721B4DEFC}"/>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8</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ZoneTexte 147"/>
          <p:cNvSpPr txBox="1"/>
          <p:nvPr/>
        </p:nvSpPr>
        <p:spPr>
          <a:xfrm>
            <a:off x="1892160" y="248400"/>
            <a:ext cx="8448120" cy="615600"/>
          </a:xfrm>
          <a:prstGeom prst="rect">
            <a:avLst/>
          </a:prstGeom>
          <a:solidFill>
            <a:srgbClr val="FFFFFF"/>
          </a:solidFill>
          <a:ln w="0">
            <a:noFill/>
          </a:ln>
        </p:spPr>
        <p:txBody>
          <a:bodyPr lIns="0" tIns="0" rIns="0" bIns="0" anchor="ctr">
            <a:noAutofit/>
          </a:bodyPr>
          <a:lstStyle/>
          <a:p>
            <a:r>
              <a:rPr lang="en-GB" sz="2400" b="1" strike="noStrike" spc="-1">
                <a:latin typeface="Arial"/>
              </a:rPr>
              <a:t>Configuration files</a:t>
            </a:r>
            <a:endParaRPr lang="fr-FR" sz="2400" b="1" strike="noStrike" spc="-1">
              <a:latin typeface="Arial"/>
            </a:endParaRPr>
          </a:p>
        </p:txBody>
      </p:sp>
      <p:graphicFrame>
        <p:nvGraphicFramePr>
          <p:cNvPr id="149" name="Table 3"/>
          <p:cNvGraphicFramePr/>
          <p:nvPr/>
        </p:nvGraphicFramePr>
        <p:xfrm>
          <a:off x="725400" y="1109520"/>
          <a:ext cx="8486640" cy="4389120"/>
        </p:xfrm>
        <a:graphic>
          <a:graphicData uri="http://schemas.openxmlformats.org/drawingml/2006/table">
            <a:tbl>
              <a:tblPr/>
              <a:tblGrid>
                <a:gridCol w="185724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00">
                <a:tc>
                  <a:txBody>
                    <a:bodyPr/>
                    <a:lstStyle/>
                    <a:p>
                      <a:pPr>
                        <a:lnSpc>
                          <a:spcPct val="100000"/>
                        </a:lnSpc>
                      </a:pPr>
                      <a:r>
                        <a:rPr lang="en-GB" sz="1800" b="1" strike="noStrike" spc="-1">
                          <a:solidFill>
                            <a:srgbClr val="FFFFFF"/>
                          </a:solidFill>
                          <a:latin typeface="Arial"/>
                        </a:rPr>
                        <a:t>Main config file</a:t>
                      </a:r>
                      <a:endParaRPr lang="fr-FR"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tc>
                  <a:txBody>
                    <a:bodyPr/>
                    <a:lstStyle/>
                    <a:p>
                      <a:pPr marL="285840" indent="-285840">
                        <a:lnSpc>
                          <a:spcPct val="100000"/>
                        </a:lnSpc>
                        <a:buClr>
                          <a:srgbClr val="FFFFFF"/>
                        </a:buClr>
                        <a:buFont typeface="Arial"/>
                        <a:buChar char="•"/>
                      </a:pPr>
                      <a:r>
                        <a:rPr lang="en-US" sz="1800" b="1" strike="noStrike" spc="-1">
                          <a:solidFill>
                            <a:srgbClr val="FFFFFF"/>
                          </a:solidFill>
                          <a:latin typeface="Arial"/>
                        </a:rPr>
                        <a:t>Base paths of data </a:t>
                      </a:r>
                      <a:endParaRPr lang="fr-FR" sz="1800" b="0" strike="noStrike" spc="-1">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Location of config files</a:t>
                      </a:r>
                      <a:endParaRPr lang="fr-FR" sz="1800" b="0" strike="noStrike" spc="-1">
                        <a:latin typeface="Times New Roman"/>
                      </a:endParaRPr>
                    </a:p>
                    <a:p>
                      <a:pPr marL="285840" indent="-285840">
                        <a:lnSpc>
                          <a:spcPct val="100000"/>
                        </a:lnSpc>
                        <a:buClr>
                          <a:srgbClr val="FFFFFF"/>
                        </a:buClr>
                        <a:buFont typeface="Arial"/>
                        <a:buChar char="•"/>
                      </a:pPr>
                      <a:r>
                        <a:rPr lang="en-US" sz="1800" b="1" strike="noStrike" spc="-1">
                          <a:solidFill>
                            <a:srgbClr val="FFFFFF"/>
                          </a:solidFill>
                          <a:latin typeface="Arial"/>
                        </a:rPr>
                        <a:t>Base path for output data and image format(s)</a:t>
                      </a:r>
                      <a:endParaRPr lang="fr-FR" sz="1800" b="0" strike="noStrike" spc="-1">
                        <a:latin typeface="Times New Roman"/>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F0000"/>
                    </a:solidFill>
                  </a:tcPr>
                </a:tc>
                <a:extLst>
                  <a:ext uri="{0D108BD9-81ED-4DB2-BD59-A6C34878D82A}">
                    <a16:rowId xmlns:a16="http://schemas.microsoft.com/office/drawing/2014/main" val="10000"/>
                  </a:ext>
                </a:extLst>
              </a:tr>
              <a:tr h="370800">
                <a:tc>
                  <a:txBody>
                    <a:bodyPr/>
                    <a:lstStyle/>
                    <a:p>
                      <a:pPr>
                        <a:lnSpc>
                          <a:spcPct val="100000"/>
                        </a:lnSpc>
                      </a:pPr>
                      <a:r>
                        <a:rPr lang="en-US" sz="1800" b="0" strike="noStrike" spc="-1">
                          <a:solidFill>
                            <a:srgbClr val="000000"/>
                          </a:solidFill>
                          <a:latin typeface="Arial"/>
                        </a:rPr>
                        <a:t>location config file</a:t>
                      </a:r>
                      <a:endParaRPr lang="fr-FR" sz="1800" b="0" strike="noStrike" spc="-1">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Radar(s) name and scan list</a:t>
                      </a:r>
                      <a:endParaRPr lang="fr-FR" sz="1800" b="0" strike="noStrike" spc="-1">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General radar and scan characteristics (scan periodicity, radar constant, …)</a:t>
                      </a:r>
                      <a:endParaRPr lang="fr-FR" sz="1800" b="0" strike="noStrike" spc="-1">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Images configuration </a:t>
                      </a:r>
                      <a:endParaRPr lang="fr-FR" sz="1800" b="0" strike="noStrike" spc="-1">
                        <a:latin typeface="Times New Roman"/>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FCCCC"/>
                    </a:solidFill>
                  </a:tcPr>
                </a:tc>
                <a:extLst>
                  <a:ext uri="{0D108BD9-81ED-4DB2-BD59-A6C34878D82A}">
                    <a16:rowId xmlns:a16="http://schemas.microsoft.com/office/drawing/2014/main" val="10001"/>
                  </a:ext>
                </a:extLst>
              </a:tr>
              <a:tr h="370800">
                <a:tc>
                  <a:txBody>
                    <a:bodyPr/>
                    <a:lstStyle/>
                    <a:p>
                      <a:pPr>
                        <a:lnSpc>
                          <a:spcPct val="100000"/>
                        </a:lnSpc>
                      </a:pPr>
                      <a:r>
                        <a:rPr lang="en-US" sz="1800" b="0" strike="noStrike" spc="-1">
                          <a:solidFill>
                            <a:srgbClr val="000000"/>
                          </a:solidFill>
                          <a:latin typeface="Arial"/>
                        </a:rPr>
                        <a:t>product config file</a:t>
                      </a:r>
                      <a:endParaRPr lang="fr-FR"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tc>
                  <a:txBody>
                    <a:bodyPr/>
                    <a:lstStyle/>
                    <a:p>
                      <a:pPr marL="285840" indent="-285840">
                        <a:lnSpc>
                          <a:spcPct val="100000"/>
                        </a:lnSpc>
                        <a:buClr>
                          <a:srgbClr val="000000"/>
                        </a:buClr>
                        <a:buFont typeface="Arial"/>
                        <a:buChar char="•"/>
                      </a:pPr>
                      <a:r>
                        <a:rPr lang="en-US" sz="1800" b="0" strike="noStrike" spc="-1">
                          <a:solidFill>
                            <a:srgbClr val="000000"/>
                          </a:solidFill>
                          <a:latin typeface="Arial"/>
                        </a:rPr>
                        <a:t>List of datasets to generate</a:t>
                      </a:r>
                      <a:endParaRPr lang="fr-FR" sz="1800" b="0" strike="noStrike" spc="-1">
                        <a:latin typeface="Times New Roman"/>
                      </a:endParaRPr>
                    </a:p>
                    <a:p>
                      <a:pPr marL="285840" indent="-285840">
                        <a:lnSpc>
                          <a:spcPct val="100000"/>
                        </a:lnSpc>
                        <a:buClr>
                          <a:srgbClr val="000000"/>
                        </a:buClr>
                        <a:buFont typeface="Arial"/>
                        <a:buChar char="•"/>
                      </a:pPr>
                      <a:r>
                        <a:rPr lang="en-US" sz="1800" b="0" strike="noStrike" spc="-1">
                          <a:solidFill>
                            <a:srgbClr val="000000"/>
                          </a:solidFill>
                          <a:latin typeface="Arial"/>
                        </a:rPr>
                        <a:t>For each dataset</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inputs</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Dataset specific configuration</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List of products to generate</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MAKE_GLOBAL</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SUBSTITUTE_OBJECT</a:t>
                      </a:r>
                      <a:endParaRPr lang="fr-FR" sz="1800" b="0" strike="noStrike" spc="-1">
                        <a:latin typeface="Times New Roman"/>
                      </a:endParaRPr>
                    </a:p>
                    <a:p>
                      <a:pPr marL="743040" lvl="1" indent="-285840">
                        <a:lnSpc>
                          <a:spcPct val="100000"/>
                        </a:lnSpc>
                        <a:buClr>
                          <a:srgbClr val="000000"/>
                        </a:buClr>
                        <a:buFont typeface="Arial"/>
                        <a:buChar char="•"/>
                      </a:pPr>
                      <a:r>
                        <a:rPr lang="en-US" sz="1800" b="0" strike="noStrike" spc="-1">
                          <a:solidFill>
                            <a:srgbClr val="000000"/>
                          </a:solidFill>
                          <a:latin typeface="Arial"/>
                        </a:rPr>
                        <a:t>FIELDS_TO_REMOVE</a:t>
                      </a:r>
                      <a:endParaRPr lang="fr-FR" sz="1800" b="0" strike="noStrike" spc="-1">
                        <a:latin typeface="Times New Roman"/>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FE7E7"/>
                    </a:solidFill>
                  </a:tcPr>
                </a:tc>
                <a:extLst>
                  <a:ext uri="{0D108BD9-81ED-4DB2-BD59-A6C34878D82A}">
                    <a16:rowId xmlns:a16="http://schemas.microsoft.com/office/drawing/2014/main" val="10002"/>
                  </a:ext>
                </a:extLst>
              </a:tr>
            </a:tbl>
          </a:graphicData>
        </a:graphic>
      </p:graphicFrame>
      <p:sp>
        <p:nvSpPr>
          <p:cNvPr id="150" name="ZoneTexte 149"/>
          <p:cNvSpPr txBox="1"/>
          <p:nvPr/>
        </p:nvSpPr>
        <p:spPr>
          <a:xfrm>
            <a:off x="962640" y="5471640"/>
            <a:ext cx="6744600" cy="1355760"/>
          </a:xfrm>
          <a:prstGeom prst="rect">
            <a:avLst/>
          </a:prstGeom>
          <a:noFill/>
          <a:ln w="36000">
            <a:noFill/>
          </a:ln>
        </p:spPr>
        <p:txBody>
          <a:bodyPr lIns="90000" tIns="45000" rIns="90000" bIns="45000">
            <a:noAutofit/>
          </a:bodyPr>
          <a:lstStyle/>
          <a:p>
            <a:r>
              <a:rPr lang="en-GB" sz="1800" b="0" strike="noStrike" spc="-1">
                <a:latin typeface="Times New Roman"/>
              </a:rPr>
              <a:t>Internally all the configuration parameters are stored in a dictionary cfg</a:t>
            </a:r>
            <a:endParaRPr lang="fr-FR" sz="1800" b="0" strike="noStrike" spc="-1">
              <a:latin typeface="Times New Roman"/>
            </a:endParaRPr>
          </a:p>
          <a:p>
            <a:r>
              <a:rPr lang="en-GB" sz="1800" b="0" strike="noStrike" spc="-1">
                <a:latin typeface="Times New Roman"/>
              </a:rPr>
              <a:t>From cfg pyrad creates :</a:t>
            </a:r>
            <a:endParaRPr lang="fr-FR" sz="1800" b="0" strike="noStrike" spc="-1">
              <a:latin typeface="Times New Roman"/>
            </a:endParaRPr>
          </a:p>
          <a:p>
            <a:r>
              <a:rPr lang="en-GB" sz="1800" b="0" strike="noStrike" spc="-1">
                <a:latin typeface="Times New Roman"/>
              </a:rPr>
              <a:t>- datacfg : necessary parameters to read the input data</a:t>
            </a:r>
            <a:endParaRPr lang="fr-FR" sz="1800" b="0" strike="noStrike" spc="-1">
              <a:latin typeface="Times New Roman"/>
            </a:endParaRPr>
          </a:p>
          <a:p>
            <a:r>
              <a:rPr lang="en-GB" sz="1800" b="0" strike="noStrike" spc="-1">
                <a:latin typeface="Times New Roman"/>
              </a:rPr>
              <a:t>- dscfg : parameters to create the datasets (one per dataset)</a:t>
            </a:r>
            <a:endParaRPr lang="fr-FR" sz="1800" b="0" strike="noStrike" spc="-1">
              <a:latin typeface="Times New Roman"/>
            </a:endParaRPr>
          </a:p>
          <a:p>
            <a:r>
              <a:rPr lang="en-GB" sz="1800" b="0" strike="noStrike" spc="-1">
                <a:latin typeface="Times New Roman"/>
              </a:rPr>
              <a:t>- prdcfg : parameters to create products (one per product)</a:t>
            </a:r>
            <a:endParaRPr lang="fr-FR" sz="1800" b="0" strike="noStrike" spc="-1">
              <a:latin typeface="Times New Roman"/>
            </a:endParaRPr>
          </a:p>
        </p:txBody>
      </p:sp>
      <p:sp>
        <p:nvSpPr>
          <p:cNvPr id="5" name="Espace réservé de la date 4">
            <a:extLst>
              <a:ext uri="{FF2B5EF4-FFF2-40B4-BE49-F238E27FC236}">
                <a16:creationId xmlns:a16="http://schemas.microsoft.com/office/drawing/2014/main" id="{34C39427-629D-F6A3-9BFA-181B786EE58C}"/>
              </a:ext>
            </a:extLst>
          </p:cNvPr>
          <p:cNvSpPr>
            <a:spLocks noGrp="1"/>
          </p:cNvSpPr>
          <p:nvPr>
            <p:ph type="dt" idx="10"/>
          </p:nvPr>
        </p:nvSpPr>
        <p:spPr/>
        <p:txBody>
          <a:bodyPr/>
          <a:lstStyle/>
          <a:p>
            <a:r>
              <a:rPr lang="fr-FR" sz="1400" spc="-1"/>
              <a:t>26/08/2023</a:t>
            </a:r>
            <a:endParaRPr lang="fr-FR" sz="1400" b="0" strike="noStrike" spc="-1" dirty="0">
              <a:latin typeface="Arial"/>
            </a:endParaRPr>
          </a:p>
        </p:txBody>
      </p:sp>
      <p:sp>
        <p:nvSpPr>
          <p:cNvPr id="6" name="Espace réservé du pied de page 5">
            <a:extLst>
              <a:ext uri="{FF2B5EF4-FFF2-40B4-BE49-F238E27FC236}">
                <a16:creationId xmlns:a16="http://schemas.microsoft.com/office/drawing/2014/main" id="{B6C27835-BA24-7B55-FE43-605B8A65495C}"/>
              </a:ext>
            </a:extLst>
          </p:cNvPr>
          <p:cNvSpPr>
            <a:spLocks noGrp="1"/>
          </p:cNvSpPr>
          <p:nvPr>
            <p:ph type="ftr" idx="11"/>
          </p:nvPr>
        </p:nvSpPr>
        <p:spPr/>
        <p:txBody>
          <a:bodyPr/>
          <a:lstStyle/>
          <a:p>
            <a:pPr algn="ctr"/>
            <a:r>
              <a:rPr lang="fr-FR" sz="1400" spc="-1">
                <a:solidFill>
                  <a:srgbClr val="3465A4"/>
                </a:solidFill>
                <a:latin typeface="Times New Roman"/>
              </a:rPr>
              <a:t>AMS Radar Conference 2023 Open Radar Short Course</a:t>
            </a:r>
            <a:endParaRPr lang="fr-FR" sz="1400" b="0" strike="noStrike" spc="-1" dirty="0">
              <a:solidFill>
                <a:srgbClr val="3465A4"/>
              </a:solidFill>
              <a:latin typeface="Times New Roman"/>
            </a:endParaRPr>
          </a:p>
        </p:txBody>
      </p:sp>
      <p:sp>
        <p:nvSpPr>
          <p:cNvPr id="7" name="Espace réservé du numéro de diapositive 6">
            <a:extLst>
              <a:ext uri="{FF2B5EF4-FFF2-40B4-BE49-F238E27FC236}">
                <a16:creationId xmlns:a16="http://schemas.microsoft.com/office/drawing/2014/main" id="{713A25DB-F6BA-301A-6810-D72AD9A057D0}"/>
              </a:ext>
            </a:extLst>
          </p:cNvPr>
          <p:cNvSpPr>
            <a:spLocks noGrp="1"/>
          </p:cNvSpPr>
          <p:nvPr>
            <p:ph type="sldNum" idx="12"/>
          </p:nvPr>
        </p:nvSpPr>
        <p:spPr/>
        <p:txBody>
          <a:bodyPr/>
          <a:lstStyle/>
          <a:p>
            <a:pPr algn="ctr"/>
            <a:fld id="{9640F13D-E941-42FC-AA00-2DF3500FA157}" type="slidenum">
              <a:rPr lang="fr-FR" sz="1400" b="0" strike="noStrike" spc="-1" smtClean="0">
                <a:solidFill>
                  <a:srgbClr val="000000"/>
                </a:solidFill>
                <a:latin typeface="Arial"/>
              </a:rPr>
              <a:t>9</a:t>
            </a:fld>
            <a:r>
              <a:rPr lang="fr-FR" sz="1400" b="0" strike="noStrike" spc="-1">
                <a:solidFill>
                  <a:srgbClr val="000000"/>
                </a:solidFill>
                <a:latin typeface="Arial"/>
              </a:rPr>
              <a:t>/</a:t>
            </a:r>
            <a:fld id="{32553F94-7628-4C71-B5A5-AA23B18C677B}" type="slidecount">
              <a:rPr lang="fr-FR" sz="1400" b="0" strike="noStrike" spc="-1" smtClean="0">
                <a:solidFill>
                  <a:srgbClr val="000000"/>
                </a:solidFill>
                <a:latin typeface="Arial"/>
              </a:rPr>
              <a:t>44</a:t>
            </a:fld>
            <a:endParaRPr lang="fr-FR" sz="1400" b="0" strike="noStrike" spc="-1" dirty="0">
              <a:solidFill>
                <a:srgbClr val="3465A4"/>
              </a:solidFill>
              <a:latin typeface="Arial"/>
            </a:endParaRPr>
          </a:p>
        </p:txBody>
      </p:sp>
      <p:sp>
        <p:nvSpPr>
          <p:cNvPr id="2" name="ZoneTexte 1">
            <a:extLst>
              <a:ext uri="{FF2B5EF4-FFF2-40B4-BE49-F238E27FC236}">
                <a16:creationId xmlns:a16="http://schemas.microsoft.com/office/drawing/2014/main" id="{83F1A416-F2E7-66FA-C62A-038E0E81018F}"/>
              </a:ext>
            </a:extLst>
          </p:cNvPr>
          <p:cNvSpPr txBox="1"/>
          <p:nvPr/>
        </p:nvSpPr>
        <p:spPr>
          <a:xfrm>
            <a:off x="7523967" y="6538708"/>
            <a:ext cx="2994873" cy="369332"/>
          </a:xfrm>
          <a:prstGeom prst="rect">
            <a:avLst/>
          </a:prstGeom>
          <a:noFill/>
        </p:spPr>
        <p:txBody>
          <a:bodyPr wrap="square" rtlCol="0">
            <a:spAutoFit/>
          </a:bodyPr>
          <a:lstStyle/>
          <a:p>
            <a:r>
              <a:rPr lang="fr-FR" dirty="0" err="1">
                <a:hlinkClick r:id="rId2"/>
              </a:rPr>
              <a:t>Pyrad</a:t>
            </a:r>
            <a:r>
              <a:rPr lang="fr-FR" dirty="0">
                <a:hlinkClick r:id="rId2"/>
              </a:rPr>
              <a:t> config files </a:t>
            </a:r>
            <a:r>
              <a:rPr lang="fr-FR" dirty="0" err="1">
                <a:hlinkClick r:id="rId2"/>
              </a:rPr>
              <a:t>examples</a:t>
            </a:r>
            <a:endParaRPr lang="fr-F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724</TotalTime>
  <Words>1452</Words>
  <Application>Microsoft Office PowerPoint</Application>
  <PresentationFormat>Personnalisé</PresentationFormat>
  <Paragraphs>195</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20</vt:i4>
      </vt:variant>
    </vt:vector>
  </HeadingPairs>
  <TitlesOfParts>
    <vt:vector size="30" baseType="lpstr">
      <vt:lpstr>Arial</vt:lpstr>
      <vt:lpstr>Calibri</vt:lpstr>
      <vt:lpstr>Noto Sans</vt:lpstr>
      <vt:lpstr>Segoe UI</vt:lpstr>
      <vt:lpstr>Symbol</vt:lpstr>
      <vt:lpstr>Times New Roman</vt:lpstr>
      <vt:lpstr>Wingdings</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
  <dc:description/>
  <cp:lastModifiedBy>Jordi FIGUERAS VENTURA</cp:lastModifiedBy>
  <cp:revision>25</cp:revision>
  <dcterms:created xsi:type="dcterms:W3CDTF">2023-04-18T10:53:44Z</dcterms:created>
  <dcterms:modified xsi:type="dcterms:W3CDTF">2023-08-23T12:57:50Z</dcterms:modified>
  <dc:language>ca-ES</dc:language>
</cp:coreProperties>
</file>