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YPTO" id="{1454870D-2F63-4097-BD91-6C52E672ECF2}">
          <p14:sldIdLst>
            <p14:sldId id="256"/>
            <p14:sldId id="258"/>
            <p14:sldId id="259"/>
            <p14:sldId id="260"/>
            <p14:sldId id="261"/>
            <p14:sldId id="264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30B68-9AB6-4E1A-AC87-3E2610F4F6B5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1BADBB-1BC2-4699-B462-CD9015A2B7D4}">
      <dgm:prSet phldrT="[Text]" phldr="1"/>
      <dgm:spPr/>
      <dgm:t>
        <a:bodyPr/>
        <a:lstStyle/>
        <a:p>
          <a:endParaRPr lang="en-US" dirty="0"/>
        </a:p>
      </dgm:t>
    </dgm:pt>
    <dgm:pt modelId="{199452E0-69B5-45DE-9EB5-DC66354050B0}" type="parTrans" cxnId="{194B4BF5-00A2-43FF-AE03-516D050D309B}">
      <dgm:prSet/>
      <dgm:spPr/>
      <dgm:t>
        <a:bodyPr/>
        <a:lstStyle/>
        <a:p>
          <a:endParaRPr lang="en-US"/>
        </a:p>
      </dgm:t>
    </dgm:pt>
    <dgm:pt modelId="{E800DBB4-7262-4ADA-A938-5C1AEECEB7CD}" type="sibTrans" cxnId="{194B4BF5-00A2-43FF-AE03-516D050D309B}">
      <dgm:prSet/>
      <dgm:spPr/>
      <dgm:t>
        <a:bodyPr/>
        <a:lstStyle/>
        <a:p>
          <a:endParaRPr lang="en-US"/>
        </a:p>
      </dgm:t>
    </dgm:pt>
    <dgm:pt modelId="{A6834BAD-CE77-4808-A11B-4F7786CB801B}" type="pres">
      <dgm:prSet presAssocID="{0C130B68-9AB6-4E1A-AC87-3E2610F4F6B5}" presName="Name0" presStyleCnt="0">
        <dgm:presLayoutVars>
          <dgm:chMax/>
          <dgm:chPref/>
          <dgm:dir/>
          <dgm:animLvl val="lvl"/>
        </dgm:presLayoutVars>
      </dgm:prSet>
      <dgm:spPr/>
    </dgm:pt>
    <dgm:pt modelId="{4FCCC242-D5C5-4B0D-8FCF-79CCD2ACE270}" type="pres">
      <dgm:prSet presAssocID="{C21BADBB-1BC2-4699-B462-CD9015A2B7D4}" presName="composite" presStyleCnt="0"/>
      <dgm:spPr/>
    </dgm:pt>
    <dgm:pt modelId="{1E0FE095-3686-47CA-BCDB-B7092D442E2E}" type="pres">
      <dgm:prSet presAssocID="{C21BADBB-1BC2-4699-B462-CD9015A2B7D4}" presName="ParentAccentShape" presStyleLbl="trBgShp" presStyleIdx="0" presStyleCnt="1"/>
      <dgm:spPr/>
    </dgm:pt>
    <dgm:pt modelId="{2D4AC007-F47D-471C-AC32-CD2F48C75198}" type="pres">
      <dgm:prSet presAssocID="{C21BADBB-1BC2-4699-B462-CD9015A2B7D4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39749A7-4124-4077-80EB-911AA6B7B8CD}" type="pres">
      <dgm:prSet presAssocID="{C21BADBB-1BC2-4699-B462-CD9015A2B7D4}" presName="ChildText" presStyleLbl="revTx" presStyleIdx="1" presStyleCnt="2">
        <dgm:presLayoutVars>
          <dgm:chMax val="0"/>
          <dgm:chPref val="0"/>
        </dgm:presLayoutVars>
      </dgm:prSet>
      <dgm:spPr/>
    </dgm:pt>
    <dgm:pt modelId="{42C251AC-6E63-4D9D-ADA7-D71C11B4545E}" type="pres">
      <dgm:prSet presAssocID="{C21BADBB-1BC2-4699-B462-CD9015A2B7D4}" presName="ChildAccentShape" presStyleLbl="trBgShp" presStyleIdx="0" presStyleCnt="1"/>
      <dgm:spPr/>
    </dgm:pt>
    <dgm:pt modelId="{5E614D22-EA0D-4925-AFAC-BED58E82E3FA}" type="pres">
      <dgm:prSet presAssocID="{C21BADBB-1BC2-4699-B462-CD9015A2B7D4}" presName="Image" presStyleLbl="alignImgPlace1" presStyleIdx="0" presStyleCnt="1" custScaleX="85355" custLinFactNeighborX="99422" custLinFactNeighborY="-3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1F11ADD7-E934-41C3-AD3C-9E4B66C76B1A}" type="presOf" srcId="{0C130B68-9AB6-4E1A-AC87-3E2610F4F6B5}" destId="{A6834BAD-CE77-4808-A11B-4F7786CB801B}" srcOrd="0" destOrd="0" presId="urn:microsoft.com/office/officeart/2009/3/layout/SnapshotPictureList"/>
    <dgm:cxn modelId="{22E327DF-4793-4806-84B4-DC941F44A39A}" type="presOf" srcId="{C21BADBB-1BC2-4699-B462-CD9015A2B7D4}" destId="{2D4AC007-F47D-471C-AC32-CD2F48C75198}" srcOrd="0" destOrd="0" presId="urn:microsoft.com/office/officeart/2009/3/layout/SnapshotPictureList"/>
    <dgm:cxn modelId="{194B4BF5-00A2-43FF-AE03-516D050D309B}" srcId="{0C130B68-9AB6-4E1A-AC87-3E2610F4F6B5}" destId="{C21BADBB-1BC2-4699-B462-CD9015A2B7D4}" srcOrd="0" destOrd="0" parTransId="{199452E0-69B5-45DE-9EB5-DC66354050B0}" sibTransId="{E800DBB4-7262-4ADA-A938-5C1AEECEB7CD}"/>
    <dgm:cxn modelId="{79E17E7C-2BB0-461E-928A-780BCA29B6F4}" type="presParOf" srcId="{A6834BAD-CE77-4808-A11B-4F7786CB801B}" destId="{4FCCC242-D5C5-4B0D-8FCF-79CCD2ACE270}" srcOrd="0" destOrd="0" presId="urn:microsoft.com/office/officeart/2009/3/layout/SnapshotPictureList"/>
    <dgm:cxn modelId="{1F532CE1-8050-4D47-9592-2139C7C54EE4}" type="presParOf" srcId="{4FCCC242-D5C5-4B0D-8FCF-79CCD2ACE270}" destId="{1E0FE095-3686-47CA-BCDB-B7092D442E2E}" srcOrd="0" destOrd="0" presId="urn:microsoft.com/office/officeart/2009/3/layout/SnapshotPictureList"/>
    <dgm:cxn modelId="{EFAAC765-09DF-4E71-8D42-9E4153352843}" type="presParOf" srcId="{4FCCC242-D5C5-4B0D-8FCF-79CCD2ACE270}" destId="{2D4AC007-F47D-471C-AC32-CD2F48C75198}" srcOrd="1" destOrd="0" presId="urn:microsoft.com/office/officeart/2009/3/layout/SnapshotPictureList"/>
    <dgm:cxn modelId="{E9AA0349-182D-4F9D-8ADE-C1158048C49C}" type="presParOf" srcId="{4FCCC242-D5C5-4B0D-8FCF-79CCD2ACE270}" destId="{139749A7-4124-4077-80EB-911AA6B7B8CD}" srcOrd="2" destOrd="0" presId="urn:microsoft.com/office/officeart/2009/3/layout/SnapshotPictureList"/>
    <dgm:cxn modelId="{77482C6D-487B-470A-903F-C3319B9E7BA5}" type="presParOf" srcId="{4FCCC242-D5C5-4B0D-8FCF-79CCD2ACE270}" destId="{42C251AC-6E63-4D9D-ADA7-D71C11B4545E}" srcOrd="3" destOrd="0" presId="urn:microsoft.com/office/officeart/2009/3/layout/SnapshotPictureList"/>
    <dgm:cxn modelId="{CA5568F2-62DC-4A92-BFB9-18EAB98E3933}" type="presParOf" srcId="{4FCCC242-D5C5-4B0D-8FCF-79CCD2ACE270}" destId="{5E614D22-EA0D-4925-AFAC-BED58E82E3FA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E095-3686-47CA-BCDB-B7092D442E2E}">
      <dsp:nvSpPr>
        <dsp:cNvPr id="0" name=""/>
        <dsp:cNvSpPr/>
      </dsp:nvSpPr>
      <dsp:spPr>
        <a:xfrm>
          <a:off x="96723" y="824248"/>
          <a:ext cx="5031232" cy="3580281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14D22-EA0D-4925-AFAC-BED58E82E3FA}">
      <dsp:nvSpPr>
        <dsp:cNvPr id="0" name=""/>
        <dsp:cNvSpPr/>
      </dsp:nvSpPr>
      <dsp:spPr>
        <a:xfrm>
          <a:off x="3998708" y="384858"/>
          <a:ext cx="4129291" cy="3386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AC007-F47D-471C-AC32-CD2F48C75198}">
      <dsp:nvSpPr>
        <dsp:cNvPr id="0" name=""/>
        <dsp:cNvSpPr/>
      </dsp:nvSpPr>
      <dsp:spPr>
        <a:xfrm>
          <a:off x="293420" y="3783091"/>
          <a:ext cx="4641088" cy="424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0" tIns="72390" rIns="19304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3420" y="3783091"/>
        <a:ext cx="4641088" cy="424982"/>
      </dsp:txXfrm>
    </dsp:sp>
    <dsp:sp modelId="{139749A7-4124-4077-80EB-911AA6B7B8CD}">
      <dsp:nvSpPr>
        <dsp:cNvPr id="0" name=""/>
        <dsp:cNvSpPr/>
      </dsp:nvSpPr>
      <dsp:spPr>
        <a:xfrm>
          <a:off x="5332780" y="824248"/>
          <a:ext cx="2300224" cy="35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11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47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9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4CA2-327F-4C48-BC34-A077CECBF6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4321-2DA3-4302-8288-ABD0D50D9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o.org/blog/least-they-asked-time-treasury-departments-crypto-aml-power-wish-list-non-starte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people/woman-with-crypto-symbols-on-phone.jpg.php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1/things-that-you-should-know-about-bitcoi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iorprobability.com/2017/07/04/visualization-of-bitcoins-market-capitaliza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Cryptocurrency Pictures | Download ...">
            <a:extLst>
              <a:ext uri="{FF2B5EF4-FFF2-40B4-BE49-F238E27FC236}">
                <a16:creationId xmlns:a16="http://schemas.microsoft.com/office/drawing/2014/main" id="{9020E1F7-DC22-B401-DC7A-F8BA762C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C1EF1-BF97-27D5-55D9-58D7F6157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Crypto Tracker – Track &amp; Manage Your Investments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41E2C-284C-8AD1-5825-12F5423D1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Subtitle:</a:t>
            </a:r>
            <a:r>
              <a:rPr lang="en-US" dirty="0"/>
              <a:t> Real-time prices, portfolio tracking, and market insights</a:t>
            </a:r>
          </a:p>
          <a:p>
            <a:r>
              <a:rPr lang="en-US" dirty="0"/>
              <a:t>AKOH DANIEL PRAISE</a:t>
            </a:r>
          </a:p>
          <a:p>
            <a:r>
              <a:rPr lang="en-US" dirty="0"/>
              <a:t>VUG/SEN/24/12158</a:t>
            </a:r>
          </a:p>
          <a:p>
            <a:r>
              <a:rPr lang="en-US" b="1" dirty="0"/>
              <a:t>Visual:</a:t>
            </a:r>
            <a:r>
              <a:rPr lang="en-US" dirty="0"/>
              <a:t> Bitcoin/Ethereum logo or a price chart background</a:t>
            </a:r>
          </a:p>
        </p:txBody>
      </p:sp>
    </p:spTree>
    <p:extLst>
      <p:ext uri="{BB962C8B-B14F-4D97-AF65-F5344CB8AC3E}">
        <p14:creationId xmlns:p14="http://schemas.microsoft.com/office/powerpoint/2010/main" val="21827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9B0C-53B0-2AD6-4C80-E3939E9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Crypto Tracker?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3FB33C-B3FD-4715-2E20-5D9DEF47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7CE7FC-B8C9-63BE-4668-8C4793C23F12}"/>
              </a:ext>
            </a:extLst>
          </p:cNvPr>
          <p:cNvSpPr txBox="1"/>
          <p:nvPr/>
        </p:nvSpPr>
        <p:spPr>
          <a:xfrm>
            <a:off x="2230598" y="6176963"/>
            <a:ext cx="7730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cato.org/blog/least-they-asked-time-treasury-departments-crypto-aml-power-wish-list-non-start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D580A-CCD5-1CF7-0800-475F6F7774EC}"/>
              </a:ext>
            </a:extLst>
          </p:cNvPr>
          <p:cNvSpPr txBox="1"/>
          <p:nvPr/>
        </p:nvSpPr>
        <p:spPr>
          <a:xfrm>
            <a:off x="3048918" y="2545614"/>
            <a:ext cx="6097836" cy="177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A tool that monitors cryptocurrency prices in real-time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Tracks portfolio performance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Provides alerts, news, and analytics</a:t>
            </a:r>
            <a:b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</a:b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 Example of a crypto tracker dashboard (e.g.,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quote-cjk-patch"/>
              </a:rPr>
              <a:t>CoinMarketCap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 or Binance)</a:t>
            </a:r>
          </a:p>
        </p:txBody>
      </p:sp>
    </p:spTree>
    <p:extLst>
      <p:ext uri="{BB962C8B-B14F-4D97-AF65-F5344CB8AC3E}">
        <p14:creationId xmlns:p14="http://schemas.microsoft.com/office/powerpoint/2010/main" val="38110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15FD-1839-6611-4063-1958744A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a Crypto Tracker?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9B2A9-F272-7D07-3C73-44AC565EF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66343-2905-AA00-3413-A4C5501249B2}"/>
              </a:ext>
            </a:extLst>
          </p:cNvPr>
          <p:cNvSpPr txBox="1"/>
          <p:nvPr/>
        </p:nvSpPr>
        <p:spPr>
          <a:xfrm>
            <a:off x="3051672" y="2554591"/>
            <a:ext cx="6103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Stay Updated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 – 24/7 price changes</a:t>
            </a:r>
            <a:br>
              <a:rPr lang="en-US" dirty="0"/>
            </a:b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Manage Risk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 – Set alerts for price drops/gains</a:t>
            </a:r>
            <a:br>
              <a:rPr lang="en-US" dirty="0"/>
            </a:b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Track Profits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 – Auto-calculates gains/losses</a:t>
            </a:r>
            <a:br>
              <a:rPr lang="en-US" dirty="0"/>
            </a:b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Make Smarter Trades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 – Historical data &amp; trends</a:t>
            </a:r>
            <a:br>
              <a:rPr lang="en-US" dirty="0"/>
            </a:br>
            <a:r>
              <a:rPr lang="en-US" b="1" i="0" dirty="0">
                <a:solidFill>
                  <a:srgbClr val="F8FAFF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 Growth chart or mobile notification example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F91C-A3A8-68BA-41CA-EE6880FF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Features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7B25D05-6F6E-D7EF-3485-5FF44FFB5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9238" y="2193925"/>
            <a:ext cx="9112762" cy="4664075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E9BE61-8434-9E64-EE89-03C5D347A356}"/>
              </a:ext>
            </a:extLst>
          </p:cNvPr>
          <p:cNvSpPr txBox="1"/>
          <p:nvPr/>
        </p:nvSpPr>
        <p:spPr>
          <a:xfrm>
            <a:off x="0" y="5419974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technofaq.org/posts/2019/11/things-that-you-should-know-about-bitcoin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DCA74-FCE5-32F0-34CA-17E7288429F2}"/>
              </a:ext>
            </a:extLst>
          </p:cNvPr>
          <p:cNvSpPr txBox="1"/>
          <p:nvPr/>
        </p:nvSpPr>
        <p:spPr>
          <a:xfrm>
            <a:off x="2993833" y="2653743"/>
            <a:ext cx="77145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📊 </a:t>
            </a:r>
            <a:r>
              <a:rPr lang="en-US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Live Price Updates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 – BTC, ETH, SOL, etc.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💼 at target prices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📈 </a:t>
            </a:r>
            <a:r>
              <a:rPr lang="en-US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Charts &amp; Analysis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 – Candlestick, trends, volume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🌍 </a:t>
            </a:r>
            <a:r>
              <a:rPr lang="en-US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Multi-Exchange Support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 – Binance, Coinbase, Kraken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Visual:</a:t>
            </a:r>
            <a:r>
              <a:rPr lang="en-US" sz="2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 Feature icons or app </a:t>
            </a:r>
            <a:r>
              <a:rPr lang="en-US" sz="2400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quote-cjk-patch"/>
              </a:rPr>
              <a:t>screenshot</a:t>
            </a:r>
            <a:r>
              <a:rPr lang="en-US" sz="2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quote-cjk-patch"/>
              </a:rPr>
              <a:t>Portfolio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quote-cjk-patch"/>
              </a:rPr>
              <a:t> Tracker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quote-cjk-patch"/>
              </a:rPr>
              <a:t> – Add holdings, see profit/loss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quote-cjk-patch"/>
              </a:rPr>
              <a:t>🔔 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quote-cjk-patch"/>
              </a:rPr>
              <a:t>Custom Alerts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quote-cjk-patch"/>
              </a:rPr>
              <a:t> – Get notified 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8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B60574-BC91-BB09-B5FA-9A2F95A1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2275" y="0"/>
            <a:ext cx="54197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78E53-7BD9-4BAB-D739-F6380D3C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6566053" cy="12930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Market Overview (2024)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3F93-89ED-0DD6-91F2-1381905D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Total Crypto Market Cap:</a:t>
            </a:r>
            <a:r>
              <a:rPr lang="en-US" dirty="0"/>
              <a:t> ~$2.5T</a:t>
            </a:r>
          </a:p>
          <a:p>
            <a:r>
              <a:rPr lang="en-US" b="1" dirty="0"/>
              <a:t>Bitcoin Dominance:</a:t>
            </a:r>
            <a:r>
              <a:rPr lang="en-US" dirty="0"/>
              <a:t> ~50%</a:t>
            </a:r>
          </a:p>
          <a:p>
            <a:r>
              <a:rPr lang="en-US" b="1" dirty="0"/>
              <a:t>Top Gainers:</a:t>
            </a:r>
            <a:r>
              <a:rPr lang="en-US" dirty="0"/>
              <a:t> Solana, Ethereum, BNB</a:t>
            </a:r>
          </a:p>
          <a:p>
            <a:r>
              <a:rPr lang="en-US" b="1" dirty="0"/>
              <a:t>Trending:</a:t>
            </a:r>
            <a:r>
              <a:rPr lang="en-US" dirty="0"/>
              <a:t> AI coins, DeFi, NFTs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Pie chart of market cap distribution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27E85-7E08-11B0-120A-65336228F511}"/>
              </a:ext>
            </a:extLst>
          </p:cNvPr>
          <p:cNvSpPr txBox="1"/>
          <p:nvPr/>
        </p:nvSpPr>
        <p:spPr>
          <a:xfrm>
            <a:off x="6772275" y="6858000"/>
            <a:ext cx="5419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priorprobability.com/2017/07/04/visualization-of-bitcoins-market-capitaliza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827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C75C-F2C6-B9F5-BACD-E9C3BFF7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How It Works?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8A94-F7B0-9E78-B960-81864EA6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1️⃣ </a:t>
            </a:r>
            <a:r>
              <a:rPr lang="en-US" b="1" dirty="0"/>
              <a:t>Connect Wallet/Exchange</a:t>
            </a:r>
            <a:r>
              <a:rPr lang="en-US" dirty="0"/>
              <a:t> (API or manual entry)</a:t>
            </a:r>
            <a:br>
              <a:rPr lang="en-US" dirty="0"/>
            </a:br>
            <a:r>
              <a:rPr lang="en-US" dirty="0"/>
              <a:t>2️⃣ </a:t>
            </a:r>
            <a:r>
              <a:rPr lang="en-US" b="1" dirty="0"/>
              <a:t>Track Coins</a:t>
            </a:r>
            <a:r>
              <a:rPr lang="en-US" dirty="0"/>
              <a:t> – Select assets to monitor</a:t>
            </a:r>
            <a:br>
              <a:rPr lang="en-US" dirty="0"/>
            </a:br>
            <a:r>
              <a:rPr lang="en-US" dirty="0"/>
              <a:t>3️⃣ </a:t>
            </a:r>
            <a:r>
              <a:rPr lang="en-US" b="1" dirty="0"/>
              <a:t>Set Alerts</a:t>
            </a:r>
            <a:r>
              <a:rPr lang="en-US" dirty="0"/>
              <a:t> – Price, % change, volume triggers</a:t>
            </a:r>
            <a:br>
              <a:rPr lang="en-US" dirty="0"/>
            </a:br>
            <a:r>
              <a:rPr lang="en-US" dirty="0"/>
              <a:t>4️⃣ </a:t>
            </a:r>
            <a:r>
              <a:rPr lang="en-US" b="1" dirty="0"/>
              <a:t>Analyze &amp; Trade</a:t>
            </a:r>
            <a:r>
              <a:rPr lang="en-US" dirty="0"/>
              <a:t> – Use insights for decisions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3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BC2A-262E-3724-F430-AA4B00E1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b="1" dirty="0">
                <a:solidFill>
                  <a:srgbClr val="F8FAFF"/>
                </a:solidFill>
                <a:latin typeface="quote-cjk-patch"/>
              </a:rPr>
              <a:t>Benefits Over Manual Tracking</a:t>
            </a:r>
            <a:br>
              <a:rPr lang="en-US" dirty="0">
                <a:solidFill>
                  <a:srgbClr val="F8FAFF"/>
                </a:solidFill>
                <a:latin typeface="quote-cjk-patch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1693-714E-8FF6-77A0-49C646DA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🚀 </a:t>
            </a:r>
            <a:r>
              <a:rPr lang="en-US" b="1" dirty="0"/>
              <a:t>Saves Time</a:t>
            </a:r>
            <a:r>
              <a:rPr lang="en-US" dirty="0"/>
              <a:t> – No need to check prices constantly</a:t>
            </a:r>
            <a:br>
              <a:rPr lang="en-US" dirty="0"/>
            </a:br>
            <a:r>
              <a:rPr lang="en-US" dirty="0"/>
              <a:t>📲 </a:t>
            </a:r>
            <a:r>
              <a:rPr lang="en-US" b="1" dirty="0"/>
              <a:t>Mobile Access</a:t>
            </a:r>
            <a:r>
              <a:rPr lang="en-US" dirty="0"/>
              <a:t> – Trade on the go</a:t>
            </a:r>
            <a:br>
              <a:rPr lang="en-US" dirty="0"/>
            </a:br>
            <a:r>
              <a:rPr lang="en-US" dirty="0"/>
              <a:t>💡 </a:t>
            </a:r>
            <a:r>
              <a:rPr lang="en-US" b="1" dirty="0"/>
              <a:t>Data-Driven Decisions</a:t>
            </a:r>
            <a:r>
              <a:rPr lang="en-US" dirty="0"/>
              <a:t> – Historical trends &amp; predictions</a:t>
            </a:r>
            <a:br>
              <a:rPr lang="en-US" dirty="0"/>
            </a:br>
            <a:r>
              <a:rPr lang="en-US" dirty="0"/>
              <a:t>🔒 </a:t>
            </a:r>
            <a:r>
              <a:rPr lang="en-US" b="1" dirty="0"/>
              <a:t>Security</a:t>
            </a:r>
            <a:r>
              <a:rPr lang="en-US" dirty="0"/>
              <a:t> – Encrypted API connections</a:t>
            </a:r>
          </a:p>
        </p:txBody>
      </p:sp>
    </p:spTree>
    <p:extLst>
      <p:ext uri="{BB962C8B-B14F-4D97-AF65-F5344CB8AC3E}">
        <p14:creationId xmlns:p14="http://schemas.microsoft.com/office/powerpoint/2010/main" val="29763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F7E3-9C1F-1EDA-4084-79B3258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Who Needs It?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F462-00C2-75FC-1E25-BC4335EB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Investors</a:t>
            </a:r>
            <a:r>
              <a:rPr lang="en-US" dirty="0"/>
              <a:t> – Manage long-term holdings</a:t>
            </a:r>
          </a:p>
          <a:p>
            <a:r>
              <a:rPr lang="en-US" b="1" dirty="0"/>
              <a:t>Traders</a:t>
            </a:r>
            <a:r>
              <a:rPr lang="en-US" dirty="0"/>
              <a:t> – Day/swing trading opportunities</a:t>
            </a:r>
          </a:p>
          <a:p>
            <a:r>
              <a:rPr lang="en-US" b="1" dirty="0"/>
              <a:t>Crypto Newbies</a:t>
            </a:r>
            <a:r>
              <a:rPr lang="en-US" dirty="0"/>
              <a:t> – Learn market patterns</a:t>
            </a:r>
          </a:p>
          <a:p>
            <a:r>
              <a:rPr lang="en-US" b="1" dirty="0"/>
              <a:t>Businesses</a:t>
            </a:r>
            <a:r>
              <a:rPr lang="en-US" dirty="0"/>
              <a:t> – Accepting crypto payments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User personas icons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91853C-9213-8C25-DB8C-5C550A943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907851"/>
              </p:ext>
            </p:extLst>
          </p:nvPr>
        </p:nvGraphicFramePr>
        <p:xfrm>
          <a:off x="3981985" y="1029107"/>
          <a:ext cx="8128000" cy="4799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7155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403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quote-cjk-patch</vt:lpstr>
      <vt:lpstr>Vapor Trail</vt:lpstr>
      <vt:lpstr> Crypto Tracker – Track &amp; Manage Your Investments</vt:lpstr>
      <vt:lpstr>What is a Crypto Tracker? </vt:lpstr>
      <vt:lpstr>Why Use a Crypto Tracker? </vt:lpstr>
      <vt:lpstr>Top Features </vt:lpstr>
      <vt:lpstr>Market Overview (2024) </vt:lpstr>
      <vt:lpstr> How It Works? </vt:lpstr>
      <vt:lpstr>Benefits Over Manual Tracking  </vt:lpstr>
      <vt:lpstr> Who Needs It?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Akoh daniel praise</dc:creator>
  <cp:lastModifiedBy>Akoh daniel praise</cp:lastModifiedBy>
  <cp:revision>1</cp:revision>
  <dcterms:created xsi:type="dcterms:W3CDTF">2025-06-16T13:48:40Z</dcterms:created>
  <dcterms:modified xsi:type="dcterms:W3CDTF">2025-06-16T14:15:43Z</dcterms:modified>
</cp:coreProperties>
</file>