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E4E860-9C1B-4A18-9A92-8CFF6A80AE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6825DCC-A6F5-4504-8889-A4832CEED223}" type="datetimeFigureOut">
              <a:rPr lang="en-US" smtClean="0"/>
              <a:t>12/6/2016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FE4E860-9C1B-4A18-9A92-8CFF6A80AE5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6825DCC-A6F5-4504-8889-A4832CEED223}" type="datetimeFigureOut">
              <a:rPr lang="en-US" smtClean="0"/>
              <a:t>12/6/2016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FE4E860-9C1B-4A18-9A92-8CFF6A80AE5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8458200" cy="1894362"/>
          </a:xfrm>
        </p:spPr>
        <p:txBody>
          <a:bodyPr>
            <a:noAutofit/>
          </a:bodyPr>
          <a:lstStyle/>
          <a:p>
            <a:pPr algn="ctr"/>
            <a:r>
              <a:rPr lang="en-US" sz="3600" smtClean="0">
                <a:solidFill>
                  <a:srgbClr val="C00000"/>
                </a:solidFill>
                <a:latin typeface="Tahoma" panose="020B0604030504040204" pitchFamily="34" charset="0"/>
                <a:ea typeface="Tahoma" panose="020B0604030504040204" pitchFamily="34" charset="0"/>
                <a:cs typeface="Tahoma" panose="020B0604030504040204" pitchFamily="34" charset="0"/>
              </a:rPr>
              <a:t>GIỚI THIỆU HTML/CSS +</a:t>
            </a:r>
            <a:br>
              <a:rPr lang="en-US" sz="3600" smtClean="0">
                <a:solidFill>
                  <a:srgbClr val="C00000"/>
                </a:solidFill>
                <a:latin typeface="Tahoma" panose="020B0604030504040204" pitchFamily="34" charset="0"/>
                <a:ea typeface="Tahoma" panose="020B0604030504040204" pitchFamily="34" charset="0"/>
                <a:cs typeface="Tahoma" panose="020B0604030504040204" pitchFamily="34" charset="0"/>
              </a:rPr>
            </a:br>
            <a:r>
              <a:rPr lang="en-US" sz="3600" smtClean="0">
                <a:solidFill>
                  <a:srgbClr val="C00000"/>
                </a:solidFill>
                <a:latin typeface="Tahoma" panose="020B0604030504040204" pitchFamily="34" charset="0"/>
                <a:ea typeface="Tahoma" panose="020B0604030504040204" pitchFamily="34" charset="0"/>
                <a:cs typeface="Tahoma" panose="020B0604030504040204" pitchFamily="34" charset="0"/>
              </a:rPr>
              <a:t>FRAMEWORK BOOTSTRAP</a:t>
            </a:r>
            <a:endParaRPr lang="en-US" sz="360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1660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0950" y="700595"/>
            <a:ext cx="4131180" cy="4178067"/>
          </a:xfrm>
          <a:prstGeom prst="rect">
            <a:avLst/>
          </a:prstGeom>
          <a:noFill/>
        </p:spPr>
        <p:txBody>
          <a:bodyPr wrap="square" rtlCol="0">
            <a:spAutoFit/>
          </a:bodyPr>
          <a:lstStyle/>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vi-VN" sz="1500" smtClean="0">
                <a:solidFill>
                  <a:srgbClr val="C00000"/>
                </a:solidFill>
                <a:latin typeface="Tahoma" panose="020B0604030504040204" pitchFamily="34" charset="0"/>
                <a:ea typeface="Tahoma" panose="020B0604030504040204" pitchFamily="34" charset="0"/>
                <a:cs typeface="Tahoma" panose="020B0604030504040204" pitchFamily="34" charset="0"/>
              </a:rPr>
              <a:t>HTML là ngôn ngữ dùng để mô tả một trang web.</a:t>
            </a: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vi-VN" sz="1500" smtClean="0">
                <a:solidFill>
                  <a:srgbClr val="C00000"/>
                </a:solidFill>
                <a:latin typeface="Tahoma" panose="020B0604030504040204" pitchFamily="34" charset="0"/>
                <a:ea typeface="Tahoma" panose="020B0604030504040204" pitchFamily="34" charset="0"/>
                <a:cs typeface="Tahoma" panose="020B0604030504040204" pitchFamily="34" charset="0"/>
              </a:rPr>
              <a:t>HTML viết tắt của từ </a:t>
            </a:r>
            <a:r>
              <a:rPr lang="vi-VN" sz="1500" b="1" smtClean="0">
                <a:solidFill>
                  <a:srgbClr val="C00000"/>
                </a:solidFill>
                <a:latin typeface="Tahoma" panose="020B0604030504040204" pitchFamily="34" charset="0"/>
                <a:ea typeface="Tahoma" panose="020B0604030504040204" pitchFamily="34" charset="0"/>
                <a:cs typeface="Tahoma" panose="020B0604030504040204" pitchFamily="34" charset="0"/>
              </a:rPr>
              <a:t>Hyper Text Markup Language</a:t>
            </a:r>
            <a:r>
              <a:rPr lang="vi-VN" sz="1500" smtClean="0">
                <a:solidFill>
                  <a:srgbClr val="C00000"/>
                </a:solidFill>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vi-VN" sz="1500" smtClean="0">
                <a:solidFill>
                  <a:srgbClr val="C00000"/>
                </a:solidFill>
                <a:latin typeface="Tahoma" panose="020B0604030504040204" pitchFamily="34" charset="0"/>
                <a:ea typeface="Tahoma" panose="020B0604030504040204" pitchFamily="34" charset="0"/>
                <a:cs typeface="Tahoma" panose="020B0604030504040204" pitchFamily="34" charset="0"/>
              </a:rPr>
              <a:t>HTML không phải là ngôn ngữ lập trình, html là ngôn ngữ đánh dấu (markup language), ngôn ngữ đánh dấu là một nhóm các thẻ đánh dấu (các tag), HTML sử dụng các thẻ này để mô tả trang web.</a:t>
            </a:r>
            <a:endPar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Khai</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báo</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&lt;…&gt;&lt;/…&gt; {…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là</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thẻ</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cần</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khai</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err="1" smtClean="0">
                <a:solidFill>
                  <a:srgbClr val="C00000"/>
                </a:solidFill>
                <a:latin typeface="Tahoma" panose="020B0604030504040204" pitchFamily="34" charset="0"/>
                <a:ea typeface="Tahoma" panose="020B0604030504040204" pitchFamily="34" charset="0"/>
                <a:cs typeface="Tahoma" panose="020B0604030504040204" pitchFamily="34" charset="0"/>
              </a:rPr>
              <a:t>báo</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a:t>
            </a:r>
            <a:endParaRPr lang="vi-VN" sz="1500"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endParaRPr lang="en-US" smtClean="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5354945" y="656471"/>
            <a:ext cx="3705670" cy="3554819"/>
          </a:xfrm>
          <a:prstGeom prst="rect">
            <a:avLst/>
          </a:prstGeom>
          <a:noFill/>
        </p:spPr>
        <p:txBody>
          <a:bodyPr wrap="square" rtlCol="0">
            <a:spAutoFit/>
          </a:bodyPr>
          <a:lstStyle>
            <a:defPPr>
              <a:defRPr lang="en-US"/>
            </a:defPPr>
            <a:lvl1pPr>
              <a:lnSpc>
                <a:spcPct val="150000"/>
              </a:lnSpc>
              <a:defRPr sz="1500">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 </a:t>
            </a:r>
            <a:r>
              <a:rPr lang="vi-VN" smtClean="0"/>
              <a:t>CSS </a:t>
            </a:r>
            <a:r>
              <a:rPr lang="vi-VN"/>
              <a:t>là chữ viết tắt của </a:t>
            </a:r>
            <a:r>
              <a:rPr lang="vi-VN" b="1"/>
              <a:t>Cascading Style Sheets</a:t>
            </a:r>
            <a:r>
              <a:rPr lang="vi-VN"/>
              <a:t>, nó là một ngôn ngữ được sử dụng để tìm và định dạng lại các phần tử được tạo ra bởi các ngôn ngữ đánh dấu (ví dụ như HTML)</a:t>
            </a:r>
            <a:r>
              <a:rPr lang="en-US"/>
              <a:t>.</a:t>
            </a:r>
          </a:p>
          <a:p>
            <a:endParaRPr lang="en-US" smtClean="0"/>
          </a:p>
          <a:p>
            <a:endParaRPr lang="en-US"/>
          </a:p>
          <a:p>
            <a:endParaRPr lang="en-US"/>
          </a:p>
          <a:p>
            <a:r>
              <a:rPr lang="en-US" smtClean="0"/>
              <a:t>+ </a:t>
            </a:r>
            <a:r>
              <a:rPr lang="en-US" err="1" smtClean="0"/>
              <a:t>Khai</a:t>
            </a:r>
            <a:r>
              <a:rPr lang="en-US" smtClean="0"/>
              <a:t> </a:t>
            </a:r>
            <a:r>
              <a:rPr lang="en-US" err="1" smtClean="0"/>
              <a:t>báo</a:t>
            </a:r>
            <a:r>
              <a:rPr lang="en-US" smtClean="0"/>
              <a:t>:  thẻ/class/id (selector css) { thuộc tính: giá trị; }</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4625325"/>
            <a:ext cx="3048000" cy="2111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ight Arrow 5"/>
          <p:cNvSpPr/>
          <p:nvPr/>
        </p:nvSpPr>
        <p:spPr>
          <a:xfrm>
            <a:off x="4724400" y="5328753"/>
            <a:ext cx="685800" cy="538647"/>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800" y="4625325"/>
            <a:ext cx="3137961" cy="2112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999145" y="101125"/>
            <a:ext cx="3276601" cy="369332"/>
          </a:xfrm>
          <a:prstGeom prst="rect">
            <a:avLst/>
          </a:prstGeom>
          <a:noFill/>
        </p:spPr>
        <p:txBody>
          <a:bodyPr wrap="square" rtlCol="0">
            <a:spAutoFit/>
          </a:bodyPr>
          <a:lstStyle/>
          <a:p>
            <a:r>
              <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a:t>
            </a:r>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HTML + CSS</a:t>
            </a:r>
            <a:endPar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1. ĐỊNH NGHĨA</a:t>
            </a:r>
            <a:endPar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3327162" y="4641134"/>
            <a:ext cx="1143000" cy="369332"/>
          </a:xfrm>
          <a:prstGeom prst="rect">
            <a:avLst/>
          </a:prstGeom>
          <a:noFill/>
        </p:spPr>
        <p:txBody>
          <a:bodyPr wrap="square" rtlCol="0">
            <a:spAutoFit/>
          </a:bodyPr>
          <a:lstStyle/>
          <a:p>
            <a:pPr algn="ctr"/>
            <a:r>
              <a:rPr lang="en-US" smtClean="0">
                <a:solidFill>
                  <a:srgbClr val="C00000"/>
                </a:solidFill>
                <a:effectLst>
                  <a:outerShdw blurRad="38100" dist="38100" dir="2700000" algn="tl">
                    <a:srgbClr val="000000">
                      <a:alpha val="43137"/>
                    </a:srgbClr>
                  </a:outerShdw>
                </a:effectLst>
              </a:rPr>
              <a:t>HTML</a:t>
            </a:r>
            <a:endParaRPr lang="en-US">
              <a:solidFill>
                <a:srgbClr val="C00000"/>
              </a:solidFill>
              <a:effectLst>
                <a:outerShdw blurRad="38100" dist="38100" dir="2700000" algn="tl">
                  <a:srgbClr val="000000">
                    <a:alpha val="43137"/>
                  </a:srgbClr>
                </a:outerShdw>
              </a:effectLst>
            </a:endParaRPr>
          </a:p>
        </p:txBody>
      </p:sp>
      <p:sp>
        <p:nvSpPr>
          <p:cNvPr id="11" name="TextBox 10"/>
          <p:cNvSpPr txBox="1"/>
          <p:nvPr/>
        </p:nvSpPr>
        <p:spPr>
          <a:xfrm>
            <a:off x="7938561" y="4621820"/>
            <a:ext cx="838200" cy="369332"/>
          </a:xfrm>
          <a:prstGeom prst="rect">
            <a:avLst/>
          </a:prstGeom>
          <a:noFill/>
        </p:spPr>
        <p:txBody>
          <a:bodyPr wrap="square" rtlCol="0">
            <a:spAutoFit/>
          </a:bodyPr>
          <a:lstStyle/>
          <a:p>
            <a:r>
              <a:rPr lang="en-US" smtClean="0">
                <a:solidFill>
                  <a:srgbClr val="C00000"/>
                </a:solidFill>
                <a:effectLst>
                  <a:outerShdw blurRad="38100" dist="38100" dir="2700000" algn="tl">
                    <a:srgbClr val="000000">
                      <a:alpha val="43137"/>
                    </a:srgbClr>
                  </a:outerShdw>
                </a:effectLst>
              </a:rPr>
              <a:t>CSS</a:t>
            </a:r>
            <a:endParaRPr lang="en-US">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50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3276601" cy="369332"/>
          </a:xfrm>
          <a:prstGeom prst="rect">
            <a:avLst/>
          </a:prstGeom>
          <a:noFill/>
        </p:spPr>
        <p:txBody>
          <a:bodyPr wrap="square" rtlCol="0">
            <a:spAutoFit/>
          </a:bodyPr>
          <a:lstStyle/>
          <a:p>
            <a:r>
              <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a:t>
            </a:r>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HTML + CSS</a:t>
            </a:r>
            <a:endPar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2</a:t>
            </a:r>
            <a:r>
              <a:rPr lang="en-US" sz="1600"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CẤU TRÚC</a:t>
            </a:r>
            <a:endPar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825908"/>
            <a:ext cx="6629401" cy="5651092"/>
          </a:xfrm>
          <a:prstGeom prst="rect">
            <a:avLst/>
          </a:prstGeom>
        </p:spPr>
      </p:pic>
    </p:spTree>
    <p:extLst>
      <p:ext uri="{BB962C8B-B14F-4D97-AF65-F5344CB8AC3E}">
        <p14:creationId xmlns:p14="http://schemas.microsoft.com/office/powerpoint/2010/main" val="222958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6350" y="834294"/>
            <a:ext cx="7029450" cy="1477328"/>
          </a:xfrm>
          <a:prstGeom prst="rect">
            <a:avLst/>
          </a:prstGeom>
          <a:noFill/>
        </p:spPr>
        <p:txBody>
          <a:bodyPr wrap="square" rtlCol="0">
            <a:spAutoFit/>
          </a:bodyPr>
          <a:lstStyle/>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a:t>
            </a:r>
            <a:r>
              <a:rPr lang="vi-VN" sz="1500" smtClean="0">
                <a:solidFill>
                  <a:srgbClr val="C00000"/>
                </a:solidFill>
                <a:latin typeface="Tahoma" panose="020B0604030504040204" pitchFamily="34" charset="0"/>
                <a:ea typeface="Tahoma" panose="020B0604030504040204" pitchFamily="34" charset="0"/>
                <a:cs typeface="Tahoma" panose="020B0604030504040204" pitchFamily="34" charset="0"/>
              </a:rPr>
              <a:t>HTML</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có hai loại thẻ phổ biến</a:t>
            </a:r>
          </a:p>
          <a:p>
            <a:pPr>
              <a:lnSpc>
                <a:spcPct val="150000"/>
              </a:lnSpc>
            </a:pPr>
            <a:r>
              <a:rPr lang="en-US" sz="15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Thẻ Block: &lt;h1&gt; - &lt;h6&gt;, &lt;p&gt;, &lt;div&gt;, &lt;ul&gt;&lt;li&gt;, &lt;ol&gt;&lt;li&gt;….</a:t>
            </a:r>
          </a:p>
          <a:p>
            <a:pPr>
              <a:lnSpc>
                <a:spcPct val="150000"/>
              </a:lnSpc>
            </a:pPr>
            <a:r>
              <a:rPr lang="en-US" sz="15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Thẻ Inline: &lt;a&gt;, &lt;img/&gt;, &lt;span&gt;, &lt;br/&gt;, &lt;strong&gt;…</a:t>
            </a: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=&gt; Thẻ inline luôn luôn được chứa trong block</a:t>
            </a:r>
            <a:endParaRPr lang="en-US" smtClean="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999145" y="101125"/>
            <a:ext cx="3276601" cy="369332"/>
          </a:xfrm>
          <a:prstGeom prst="rect">
            <a:avLst/>
          </a:prstGeom>
          <a:noFill/>
        </p:spPr>
        <p:txBody>
          <a:bodyPr wrap="square" rtlCol="0">
            <a:spAutoFit/>
          </a:bodyPr>
          <a:lstStyle/>
          <a:p>
            <a:r>
              <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a:t>
            </a:r>
            <a:r>
              <a:rPr lang="en-US" b="1" smtClean="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HTML + CSS</a:t>
            </a:r>
            <a:endParaRPr lang="en-US" b="1">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3. CHÚ Ý</a:t>
            </a:r>
            <a:endParaRPr lang="en-US" sz="1600" b="1">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1276350" y="2311622"/>
            <a:ext cx="7029450" cy="4247317"/>
          </a:xfrm>
          <a:prstGeom prst="rect">
            <a:avLst/>
          </a:prstGeom>
          <a:noFill/>
        </p:spPr>
        <p:txBody>
          <a:bodyPr wrap="square" rtlCol="0">
            <a:spAutoFit/>
          </a:bodyPr>
          <a:lstStyle/>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CSS có các loại thuộc tính phổ biến sau:</a:t>
            </a:r>
          </a:p>
          <a:p>
            <a:pPr>
              <a:lnSpc>
                <a:spcPct val="150000"/>
              </a:lnSpc>
            </a:pPr>
            <a:r>
              <a:rPr lang="en-US" sz="15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Thuộc tính định dạng cho Text: color, font-family, font-size, font-style…</a:t>
            </a:r>
          </a:p>
          <a:p>
            <a:pPr>
              <a:lnSpc>
                <a:spcPct val="150000"/>
              </a:lnSpc>
            </a:pPr>
            <a:r>
              <a:rPr lang="en-US" sz="15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Thuộc tính định dạng chung: background, border, width, height, text-align…</a:t>
            </a:r>
          </a:p>
          <a:p>
            <a:pPr>
              <a:lnSpc>
                <a:spcPct val="150000"/>
              </a:lnSpc>
            </a:pPr>
            <a:r>
              <a:rPr lang="en-US" sz="15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Thuộc tính định dạng điều khiển nội dung: margin, padding, float, clear, display…</a:t>
            </a: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CSS ID/Class: </a:t>
            </a:r>
            <a:b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b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Điểm chung:</a:t>
            </a: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Đều là các selector định danh để tạo css cho đối tượng</a:t>
            </a:r>
          </a:p>
          <a:p>
            <a:pPr>
              <a:lnSpc>
                <a:spcPct val="150000"/>
              </a:lnSpc>
            </a:pP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Điểm khác:</a:t>
            </a:r>
            <a:b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b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Class: Được sử dụng nhiều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lần. </a:t>
            </a: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ID thì là duy nhất, chỉ nó mà thôi.</a:t>
            </a:r>
            <a:b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br>
            <a:r>
              <a:rPr lang="en-US" sz="1500" smtClean="0">
                <a:solidFill>
                  <a:srgbClr val="C00000"/>
                </a:solidFill>
                <a:latin typeface="Tahoma" panose="020B0604030504040204" pitchFamily="34" charset="0"/>
                <a:ea typeface="Tahoma" panose="020B0604030504040204" pitchFamily="34" charset="0"/>
                <a:cs typeface="Tahoma" panose="020B0604030504040204" pitchFamily="34" charset="0"/>
              </a:rPr>
              <a:t>      * Class dùng để định dạng cho nhiều đối tượng có thuộc tính css giống nhau. ID dùng để css cho một đối tượng riêng biệt.</a:t>
            </a:r>
          </a:p>
        </p:txBody>
      </p:sp>
    </p:spTree>
    <p:extLst>
      <p:ext uri="{BB962C8B-B14F-4D97-AF65-F5344CB8AC3E}">
        <p14:creationId xmlns:p14="http://schemas.microsoft.com/office/powerpoint/2010/main" val="427183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7720" y="819680"/>
            <a:ext cx="3219450" cy="4939814"/>
          </a:xfrm>
          <a:prstGeom prst="rect">
            <a:avLst/>
          </a:prstGeom>
          <a:noFill/>
        </p:spPr>
        <p:txBody>
          <a:bodyPr wrap="square" rtlCol="0">
            <a:spAutoFit/>
          </a:bodyPr>
          <a:lstStyle>
            <a:defPPr>
              <a:defRPr lang="en-US"/>
            </a:defPPr>
            <a:lvl1pPr>
              <a:lnSpc>
                <a:spcPct val="150000"/>
              </a:lnSpc>
              <a:defRPr sz="1500">
                <a:solidFill>
                  <a:srgbClr val="C00000"/>
                </a:solidFill>
                <a:latin typeface="Tahoma" panose="020B0604030504040204" pitchFamily="34" charset="0"/>
                <a:ea typeface="Tahoma" panose="020B0604030504040204" pitchFamily="34" charset="0"/>
                <a:cs typeface="Tahoma" panose="020B0604030504040204" pitchFamily="34" charset="0"/>
              </a:defRPr>
            </a:lvl1pPr>
          </a:lstStyle>
          <a:p>
            <a:r>
              <a:rPr lang="en-US"/>
              <a:t>+</a:t>
            </a:r>
            <a:r>
              <a:rPr lang="en-US" smtClean="0"/>
              <a:t> </a:t>
            </a:r>
            <a:r>
              <a:rPr lang="vi-VN" smtClean="0"/>
              <a:t>Bootstrap </a:t>
            </a:r>
            <a:r>
              <a:rPr lang="vi-VN"/>
              <a:t>là một framework cho phép thiết kế </a:t>
            </a:r>
            <a:r>
              <a:rPr lang="en-US"/>
              <a:t>W</a:t>
            </a:r>
            <a:r>
              <a:rPr lang="vi-VN" smtClean="0"/>
              <a:t>ebsite </a:t>
            </a:r>
            <a:r>
              <a:rPr lang="en-US" smtClean="0"/>
              <a:t>R</a:t>
            </a:r>
            <a:r>
              <a:rPr lang="vi-VN" smtClean="0"/>
              <a:t>eponsive </a:t>
            </a:r>
            <a:r>
              <a:rPr lang="vi-VN"/>
              <a:t>nhanh hơn và dễ dàng hơn</a:t>
            </a:r>
          </a:p>
          <a:p>
            <a:r>
              <a:rPr lang="en-US"/>
              <a:t>+</a:t>
            </a:r>
            <a:r>
              <a:rPr lang="en-US" smtClean="0"/>
              <a:t> </a:t>
            </a:r>
            <a:r>
              <a:rPr lang="vi-VN" smtClean="0"/>
              <a:t>Bootstrap </a:t>
            </a:r>
            <a:r>
              <a:rPr lang="vi-VN"/>
              <a:t>là bao gồm các HTML templates, CSS templates và Javascript tao ra những cái cơ bản có sẵn như: typography, forms, buttons, tables, navigation, modals, image carousels và nhiều thứ khác. Trong bootstrap có thêm các plugin Javascript trong nó. Giúp cho việc thiết kế reponsive của bạn dễ dàng hơn và nhanh chóng hơn.</a:t>
            </a:r>
          </a:p>
          <a:p>
            <a:endParaRPr lang="en-US"/>
          </a:p>
        </p:txBody>
      </p:sp>
      <p:sp>
        <p:nvSpPr>
          <p:cNvPr id="8" name="TextBox 7"/>
          <p:cNvSpPr txBox="1"/>
          <p:nvPr/>
        </p:nvSpPr>
        <p:spPr>
          <a:xfrm>
            <a:off x="999145" y="101125"/>
            <a:ext cx="3276601" cy="369332"/>
          </a:xfrm>
          <a:prstGeom prst="rect">
            <a:avLst/>
          </a:prstGeom>
          <a:noFill/>
        </p:spPr>
        <p:txBody>
          <a:bodyPr wrap="square" rtlCol="0">
            <a:spAutoFit/>
          </a:body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II. BOOTSTRAP</a:t>
            </a:r>
            <a:endParaRPr lang="en-US" b="1">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a:solidFill>
                  <a:srgbClr val="C00000"/>
                </a:solidFill>
                <a:latin typeface="Tahoma" panose="020B0604030504040204" pitchFamily="34" charset="0"/>
                <a:ea typeface="Tahoma" panose="020B0604030504040204" pitchFamily="34" charset="0"/>
                <a:cs typeface="Tahoma" panose="020B0604030504040204" pitchFamily="34" charset="0"/>
              </a:rPr>
              <a:t>1</a:t>
            </a:r>
            <a:r>
              <a:rPr lang="en-US" sz="1600" b="1" smtClean="0">
                <a:solidFill>
                  <a:srgbClr val="C00000"/>
                </a:solidFill>
                <a:latin typeface="Tahoma" panose="020B0604030504040204" pitchFamily="34" charset="0"/>
                <a:ea typeface="Tahoma" panose="020B0604030504040204" pitchFamily="34" charset="0"/>
                <a:cs typeface="Tahoma" panose="020B0604030504040204" pitchFamily="34" charset="0"/>
              </a:rPr>
              <a:t>. ĐỊNH NGHĨA</a:t>
            </a:r>
            <a:endParaRPr lang="en-US" sz="1600" b="1">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790301"/>
            <a:ext cx="5105400" cy="4756200"/>
          </a:xfrm>
          <a:prstGeom prst="rect">
            <a:avLst/>
          </a:prstGeom>
        </p:spPr>
      </p:pic>
    </p:spTree>
    <p:extLst>
      <p:ext uri="{BB962C8B-B14F-4D97-AF65-F5344CB8AC3E}">
        <p14:creationId xmlns:p14="http://schemas.microsoft.com/office/powerpoint/2010/main" val="280661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9145" y="101125"/>
            <a:ext cx="3276601" cy="369332"/>
          </a:xfrm>
          <a:prstGeom prst="rect">
            <a:avLst/>
          </a:prstGeom>
          <a:noFill/>
        </p:spPr>
        <p:txBody>
          <a:bodyPr wrap="square" rtlCol="0">
            <a:spAutoFit/>
          </a:bodyPr>
          <a:lstStyle/>
          <a:p>
            <a:r>
              <a:rPr lang="en-US" b="1" smtClean="0">
                <a:solidFill>
                  <a:srgbClr val="FF0000"/>
                </a:solidFill>
                <a:latin typeface="Tahoma" panose="020B0604030504040204" pitchFamily="34" charset="0"/>
                <a:ea typeface="Tahoma" panose="020B0604030504040204" pitchFamily="34" charset="0"/>
                <a:cs typeface="Tahoma" panose="020B0604030504040204" pitchFamily="34" charset="0"/>
              </a:rPr>
              <a:t>II. BOOTSTRAP</a:t>
            </a:r>
            <a:endParaRPr lang="en-US" b="1">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276350" y="487354"/>
            <a:ext cx="2019301" cy="338554"/>
          </a:xfrm>
          <a:prstGeom prst="rect">
            <a:avLst/>
          </a:prstGeom>
          <a:noFill/>
        </p:spPr>
        <p:txBody>
          <a:bodyPr wrap="square" rtlCol="0">
            <a:spAutoFit/>
          </a:bodyPr>
          <a:lstStyle/>
          <a:p>
            <a:r>
              <a:rPr lang="en-US" sz="1600" b="1" smtClean="0">
                <a:solidFill>
                  <a:srgbClr val="C00000"/>
                </a:solidFill>
                <a:latin typeface="Tahoma" panose="020B0604030504040204" pitchFamily="34" charset="0"/>
                <a:ea typeface="Tahoma" panose="020B0604030504040204" pitchFamily="34" charset="0"/>
                <a:cs typeface="Tahoma" panose="020B0604030504040204" pitchFamily="34" charset="0"/>
              </a:rPr>
              <a:t>2. CẤU TRÚC</a:t>
            </a:r>
            <a:endParaRPr lang="en-US" sz="1600" b="1">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47273"/>
            <a:ext cx="6267450" cy="30280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4114800"/>
            <a:ext cx="6267450" cy="2362530"/>
          </a:xfrm>
          <a:prstGeom prst="rect">
            <a:avLst/>
          </a:prstGeom>
        </p:spPr>
      </p:pic>
    </p:spTree>
    <p:extLst>
      <p:ext uri="{BB962C8B-B14F-4D97-AF65-F5344CB8AC3E}">
        <p14:creationId xmlns:p14="http://schemas.microsoft.com/office/powerpoint/2010/main" val="232916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396</TotalTime>
  <Words>358</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GIỚI THIỆU HTML/CSS + FRAMEWORK BOOTSTRAP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HTML/CSS</dc:title>
  <dc:creator>Hoang Trung Kien (FSU17.BU36)</dc:creator>
  <cp:lastModifiedBy>Hoang Trung Kien (FSU17.BU36)</cp:lastModifiedBy>
  <cp:revision>13</cp:revision>
  <dcterms:created xsi:type="dcterms:W3CDTF">2016-12-05T07:09:45Z</dcterms:created>
  <dcterms:modified xsi:type="dcterms:W3CDTF">2016-12-06T06:20:32Z</dcterms:modified>
</cp:coreProperties>
</file>