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8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4" r:id="rId27"/>
    <p:sldId id="281" r:id="rId28"/>
    <p:sldId id="280"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2004" y="-3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4B26BB-7AD4-42DA-A651-FFC7DBA830CE}" type="datetimeFigureOut">
              <a:rPr lang="en-US" smtClean="0"/>
              <a:t>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7D6DA-8051-4A50-AA0F-A369D8A9C15B}" type="slidenum">
              <a:rPr lang="en-US" smtClean="0"/>
              <a:t>‹#›</a:t>
            </a:fld>
            <a:endParaRPr lang="en-US"/>
          </a:p>
        </p:txBody>
      </p:sp>
    </p:spTree>
    <p:extLst>
      <p:ext uri="{BB962C8B-B14F-4D97-AF65-F5344CB8AC3E}">
        <p14:creationId xmlns:p14="http://schemas.microsoft.com/office/powerpoint/2010/main" val="3407852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http://hocweb123.com/bieu-thuc-chinh-quy</a:t>
            </a:r>
            <a:br>
              <a:rPr lang="en-US" smtClean="0"/>
            </a:br>
            <a:r>
              <a:rPr lang="en-US" smtClean="0"/>
              <a:t>http://freetuts.net/hoc-php/hoc-regular-expression-php</a:t>
            </a:r>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1</a:t>
            </a:fld>
            <a:endParaRPr lang="en-US"/>
          </a:p>
        </p:txBody>
      </p:sp>
    </p:spTree>
    <p:extLst>
      <p:ext uri="{BB962C8B-B14F-4D97-AF65-F5344CB8AC3E}">
        <p14:creationId xmlns:p14="http://schemas.microsoft.com/office/powerpoint/2010/main" val="123646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26</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27</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28</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29</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http://freetuts.net/regular-expression-la-gi-64.html</a:t>
            </a:r>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4</a:t>
            </a:fld>
            <a:endParaRPr lang="en-US"/>
          </a:p>
        </p:txBody>
      </p:sp>
    </p:spTree>
    <p:extLst>
      <p:ext uri="{BB962C8B-B14F-4D97-AF65-F5344CB8AC3E}">
        <p14:creationId xmlns:p14="http://schemas.microsoft.com/office/powerpoint/2010/main" val="5401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http://freetuts.net/ham-preg-match-trong-php-68.html</a:t>
            </a:r>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19</a:t>
            </a:fld>
            <a:endParaRPr lang="en-US"/>
          </a:p>
        </p:txBody>
      </p:sp>
    </p:spTree>
    <p:extLst>
      <p:ext uri="{BB962C8B-B14F-4D97-AF65-F5344CB8AC3E}">
        <p14:creationId xmlns:p14="http://schemas.microsoft.com/office/powerpoint/2010/main" val="20980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http://freetuts.net/ham-pregreplace-trong-php-69.html</a:t>
            </a:r>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20</a:t>
            </a:fld>
            <a:endParaRPr lang="en-US"/>
          </a:p>
        </p:txBody>
      </p:sp>
    </p:spTree>
    <p:extLst>
      <p:ext uri="{BB962C8B-B14F-4D97-AF65-F5344CB8AC3E}">
        <p14:creationId xmlns:p14="http://schemas.microsoft.com/office/powerpoint/2010/main" val="271526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http://freetuts.net/ham-preg-match-all-trong-php-70.html</a:t>
            </a:r>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21</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http://www.w3schools.com/php/php_error.asp</a:t>
            </a:r>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22</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23</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24</a:t>
            </a:fld>
            <a:endParaRPr lang="en-US"/>
          </a:p>
        </p:txBody>
      </p:sp>
    </p:spTree>
    <p:extLst>
      <p:ext uri="{BB962C8B-B14F-4D97-AF65-F5344CB8AC3E}">
        <p14:creationId xmlns:p14="http://schemas.microsoft.com/office/powerpoint/2010/main" val="237201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87D6DA-8051-4A50-AA0F-A369D8A9C15B}" type="slidenum">
              <a:rPr lang="en-US" smtClean="0"/>
              <a:t>25</a:t>
            </a:fld>
            <a:endParaRPr lang="en-US"/>
          </a:p>
        </p:txBody>
      </p:sp>
    </p:spTree>
    <p:extLst>
      <p:ext uri="{BB962C8B-B14F-4D97-AF65-F5344CB8AC3E}">
        <p14:creationId xmlns:p14="http://schemas.microsoft.com/office/powerpoint/2010/main" val="237201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1DB7D7C-4CDE-41F5-9B01-7B2B8496438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1DB7D7C-4CDE-41F5-9B01-7B2B8496438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1DB7D7C-4CDE-41F5-9B01-7B2B8496438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DB7D7C-4CDE-41F5-9B01-7B2B849643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B091DAA-F438-41B5-B47C-7E7CCA124EE8}" type="datetimeFigureOut">
              <a:rPr lang="en-US" smtClean="0"/>
              <a:t>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1DB7D7C-4CDE-41F5-9B01-7B2B8496438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B091DAA-F438-41B5-B47C-7E7CCA124EE8}" type="datetimeFigureOut">
              <a:rPr lang="en-US" smtClean="0"/>
              <a:t>1/3/2017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DB7D7C-4CDE-41F5-9B01-7B2B8496438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406640" cy="2538984"/>
          </a:xfrm>
        </p:spPr>
        <p:txBody>
          <a:bodyPr>
            <a:noAutofit/>
          </a:bodyPr>
          <a:lstStyle/>
          <a:p>
            <a:pPr algn="ctr"/>
            <a:r>
              <a:rPr lang="en-US" sz="5000" smtClean="0">
                <a:effectLst>
                  <a:outerShdw blurRad="38100" dist="38100" dir="2700000" algn="tl">
                    <a:srgbClr val="000000">
                      <a:alpha val="43137"/>
                    </a:srgbClr>
                  </a:outerShdw>
                </a:effectLst>
                <a:latin typeface="Consolas" pitchFamily="49" charset="0"/>
                <a:cs typeface="Consolas" pitchFamily="49" charset="0"/>
              </a:rPr>
              <a:t>REGULAR EXPRESSION</a:t>
            </a:r>
            <a:br>
              <a:rPr lang="en-US" sz="5000" smtClean="0">
                <a:effectLst>
                  <a:outerShdw blurRad="38100" dist="38100" dir="2700000" algn="tl">
                    <a:srgbClr val="000000">
                      <a:alpha val="43137"/>
                    </a:srgbClr>
                  </a:outerShdw>
                </a:effectLst>
                <a:latin typeface="Consolas" pitchFamily="49" charset="0"/>
                <a:cs typeface="Consolas" pitchFamily="49" charset="0"/>
              </a:rPr>
            </a:br>
            <a:r>
              <a:rPr lang="en-US" sz="5000" smtClean="0">
                <a:effectLst>
                  <a:outerShdw blurRad="38100" dist="38100" dir="2700000" algn="tl">
                    <a:srgbClr val="000000">
                      <a:alpha val="43137"/>
                    </a:srgbClr>
                  </a:outerShdw>
                </a:effectLst>
                <a:latin typeface="Consolas" pitchFamily="49" charset="0"/>
                <a:cs typeface="Consolas" pitchFamily="49" charset="0"/>
              </a:rPr>
              <a:t> - ERROR HANDLING - </a:t>
            </a:r>
            <a:br>
              <a:rPr lang="en-US" sz="5000" smtClean="0">
                <a:effectLst>
                  <a:outerShdw blurRad="38100" dist="38100" dir="2700000" algn="tl">
                    <a:srgbClr val="000000">
                      <a:alpha val="43137"/>
                    </a:srgbClr>
                  </a:outerShdw>
                </a:effectLst>
                <a:latin typeface="Consolas" pitchFamily="49" charset="0"/>
                <a:cs typeface="Consolas" pitchFamily="49" charset="0"/>
              </a:rPr>
            </a:br>
            <a:r>
              <a:rPr lang="en-US" sz="5000" smtClean="0">
                <a:effectLst>
                  <a:outerShdw blurRad="38100" dist="38100" dir="2700000" algn="tl">
                    <a:srgbClr val="000000">
                      <a:alpha val="43137"/>
                    </a:srgbClr>
                  </a:outerShdw>
                </a:effectLst>
                <a:latin typeface="Consolas" pitchFamily="49" charset="0"/>
                <a:cs typeface="Consolas" pitchFamily="49" charset="0"/>
              </a:rPr>
              <a:t>SANITIZE VARIABLE</a:t>
            </a:r>
            <a:endParaRPr lang="en-US" sz="5000">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51646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4524315"/>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1.9. REGEX điều kiện A hoặc B:</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Để biểu thị mối quan hệ A hoặc B trong regex người ta thường dùng ký tự </a:t>
            </a:r>
            <a:r>
              <a:rPr lang="en-US" smtClean="0">
                <a:solidFill>
                  <a:srgbClr val="C00000"/>
                </a:solidFill>
                <a:latin typeface="Consolas" panose="020B0609020204030204" pitchFamily="49" charset="0"/>
                <a:cs typeface="Consolas" panose="020B0609020204030204" pitchFamily="49" charset="0"/>
              </a:rPr>
              <a:t>|</a:t>
            </a:r>
            <a:r>
              <a:rPr lang="en-US" smtClean="0">
                <a:solidFill>
                  <a:srgbClr val="7030A0"/>
                </a:solidFill>
                <a:latin typeface="Consolas" panose="020B0609020204030204" pitchFamily="49" charset="0"/>
                <a:cs typeface="Consolas" panose="020B0609020204030204" pitchFamily="49" charset="0"/>
              </a:rPr>
              <a:t> (hiểu là OR)</a:t>
            </a: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en-US">
                <a:solidFill>
                  <a:srgbClr val="00B050"/>
                </a:solidFill>
                <a:latin typeface="Consolas" panose="020B0609020204030204" pitchFamily="49" charset="0"/>
                <a:cs typeface="Consolas" panose="020B0609020204030204" pitchFamily="49" charset="0"/>
              </a:rPr>
              <a:t>$pattern = '/^A|B$/';</a:t>
            </a:r>
          </a:p>
          <a:p>
            <a:pPr fontAlgn="base">
              <a:lnSpc>
                <a:spcPct val="150000"/>
              </a:lnSpc>
            </a:pPr>
            <a:r>
              <a:rPr lang="en-US">
                <a:solidFill>
                  <a:srgbClr val="00B050"/>
                </a:solidFill>
                <a:latin typeface="Consolas" panose="020B0609020204030204" pitchFamily="49" charset="0"/>
                <a:cs typeface="Consolas" panose="020B0609020204030204" pitchFamily="49" charset="0"/>
              </a:rPr>
              <a:t>$subject = 'A';</a:t>
            </a:r>
          </a:p>
          <a:p>
            <a:pPr fontAlgn="base">
              <a:lnSpc>
                <a:spcPct val="150000"/>
              </a:lnSpc>
            </a:pPr>
            <a:r>
              <a:rPr lang="en-US">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en-US">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en-US">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200228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4524315"/>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1.10. Gom nhóm REGEX:</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Để gom nhóm các REGEX người ta dùng cặp đóng mở </a:t>
            </a:r>
            <a:r>
              <a:rPr lang="en-US" smtClean="0">
                <a:solidFill>
                  <a:srgbClr val="C00000"/>
                </a:solidFill>
                <a:latin typeface="Consolas" panose="020B0609020204030204" pitchFamily="49" charset="0"/>
                <a:cs typeface="Consolas" panose="020B0609020204030204" pitchFamily="49" charset="0"/>
              </a:rPr>
              <a:t>() </a:t>
            </a: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en-US">
                <a:solidFill>
                  <a:srgbClr val="00B050"/>
                </a:solidFill>
                <a:latin typeface="Consolas" panose="020B0609020204030204" pitchFamily="49" charset="0"/>
                <a:cs typeface="Consolas" panose="020B0609020204030204" pitchFamily="49" charset="0"/>
              </a:rPr>
              <a:t>// Gom nhóm A hoặc B lại thành 1 nhóm</a:t>
            </a:r>
          </a:p>
          <a:p>
            <a:pPr fontAlgn="base">
              <a:lnSpc>
                <a:spcPct val="150000"/>
              </a:lnSpc>
            </a:pPr>
            <a:r>
              <a:rPr lang="en-US">
                <a:solidFill>
                  <a:srgbClr val="00B050"/>
                </a:solidFill>
                <a:latin typeface="Consolas" panose="020B0609020204030204" pitchFamily="49" charset="0"/>
                <a:cs typeface="Consolas" panose="020B0609020204030204" pitchFamily="49" charset="0"/>
              </a:rPr>
              <a:t>$pattern = '/(A|B)/';</a:t>
            </a:r>
          </a:p>
          <a:p>
            <a:pPr fontAlgn="base">
              <a:lnSpc>
                <a:spcPct val="150000"/>
              </a:lnSpc>
            </a:pPr>
            <a:r>
              <a:rPr lang="en-US">
                <a:solidFill>
                  <a:srgbClr val="00B050"/>
                </a:solidFill>
                <a:latin typeface="Consolas" panose="020B0609020204030204" pitchFamily="49" charset="0"/>
                <a:cs typeface="Consolas" panose="020B0609020204030204" pitchFamily="49" charset="0"/>
              </a:rPr>
              <a:t>$subject = 'A';</a:t>
            </a:r>
          </a:p>
          <a:p>
            <a:pPr fontAlgn="base">
              <a:lnSpc>
                <a:spcPct val="150000"/>
              </a:lnSpc>
            </a:pPr>
            <a:r>
              <a:rPr lang="en-US">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en-US">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en-US">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9130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6601807"/>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1.11. REGEX kiểm tra chiều dài không giới hạn:</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Chúng ta có thể sử dụng các ký tự </a:t>
            </a:r>
            <a:r>
              <a:rPr lang="en-US"/>
              <a:t> </a:t>
            </a:r>
            <a:r>
              <a:rPr lang="en-US">
                <a:solidFill>
                  <a:srgbClr val="C00000"/>
                </a:solidFill>
                <a:latin typeface="Consolas" panose="020B0609020204030204" pitchFamily="49" charset="0"/>
                <a:cs typeface="Consolas" panose="020B0609020204030204" pitchFamily="49" charset="0"/>
              </a:rPr>
              <a:t>*, +, </a:t>
            </a:r>
            <a:r>
              <a:rPr lang="en-US" smtClean="0">
                <a:solidFill>
                  <a:srgbClr val="C00000"/>
                </a:solidFill>
                <a:latin typeface="Consolas" panose="020B0609020204030204" pitchFamily="49" charset="0"/>
                <a:cs typeface="Consolas" panose="020B0609020204030204" pitchFamily="49" charset="0"/>
              </a:rPr>
              <a:t>? </a:t>
            </a:r>
            <a:r>
              <a:rPr lang="en-US" smtClean="0">
                <a:solidFill>
                  <a:srgbClr val="7030A0"/>
                </a:solidFill>
                <a:latin typeface="Consolas" panose="020B0609020204030204" pitchFamily="49" charset="0"/>
                <a:cs typeface="Consolas" panose="020B0609020204030204" pitchFamily="49" charset="0"/>
              </a:rPr>
              <a:t>để thiết lập chiều dài cho chuỗi.</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Ký tự:</a:t>
            </a:r>
          </a:p>
          <a:p>
            <a:pPr marL="742950" lvl="1" indent="-285750">
              <a:lnSpc>
                <a:spcPct val="150000"/>
              </a:lnSpc>
              <a:buFont typeface="Wingdings" panose="05000000000000000000" pitchFamily="2" charset="2"/>
              <a:buChar char="§"/>
            </a:pPr>
            <a:r>
              <a:rPr lang="en-US" smtClean="0">
                <a:solidFill>
                  <a:srgbClr val="C00000"/>
                </a:solidFill>
                <a:latin typeface="Consolas" panose="020B0609020204030204" pitchFamily="49" charset="0"/>
                <a:cs typeface="Consolas" panose="020B0609020204030204" pitchFamily="49" charset="0"/>
              </a:rPr>
              <a:t>*</a:t>
            </a:r>
            <a:r>
              <a:rPr lang="en-US" smtClean="0">
                <a:solidFill>
                  <a:srgbClr val="7030A0"/>
                </a:solidFill>
                <a:latin typeface="Consolas" panose="020B0609020204030204" pitchFamily="49" charset="0"/>
                <a:cs typeface="Consolas" panose="020B0609020204030204" pitchFamily="49" charset="0"/>
              </a:rPr>
              <a:t> - Đại </a:t>
            </a:r>
            <a:r>
              <a:rPr lang="en-US">
                <a:solidFill>
                  <a:srgbClr val="7030A0"/>
                </a:solidFill>
                <a:latin typeface="Consolas" panose="020B0609020204030204" pitchFamily="49" charset="0"/>
                <a:cs typeface="Consolas" panose="020B0609020204030204" pitchFamily="49" charset="0"/>
              </a:rPr>
              <a:t>diện cho không hoặc nhiều ký tự</a:t>
            </a:r>
            <a:r>
              <a:rPr lang="en-US" smtClean="0">
                <a:solidFill>
                  <a:srgbClr val="7030A0"/>
                </a:solidFill>
                <a:latin typeface="Consolas" panose="020B0609020204030204" pitchFamily="49" charset="0"/>
                <a:cs typeface="Consolas" panose="020B0609020204030204" pitchFamily="49" charset="0"/>
              </a:rPr>
              <a:t>.</a:t>
            </a:r>
          </a:p>
          <a:p>
            <a:pPr marL="742950" lvl="1" indent="-285750">
              <a:lnSpc>
                <a:spcPct val="150000"/>
              </a:lnSpc>
              <a:buFont typeface="Wingdings" panose="05000000000000000000" pitchFamily="2" charset="2"/>
              <a:buChar char="§"/>
            </a:pPr>
            <a:r>
              <a:rPr lang="en-US" smtClean="0">
                <a:solidFill>
                  <a:srgbClr val="C00000"/>
                </a:solidFill>
                <a:latin typeface="Consolas" panose="020B0609020204030204" pitchFamily="49" charset="0"/>
                <a:cs typeface="Consolas" panose="020B0609020204030204" pitchFamily="49" charset="0"/>
              </a:rPr>
              <a:t>+</a:t>
            </a:r>
            <a:r>
              <a:rPr lang="en-US" smtClean="0">
                <a:solidFill>
                  <a:srgbClr val="7030A0"/>
                </a:solidFill>
                <a:latin typeface="Consolas" panose="020B0609020204030204" pitchFamily="49" charset="0"/>
                <a:cs typeface="Consolas" panose="020B0609020204030204" pitchFamily="49" charset="0"/>
              </a:rPr>
              <a:t> - Đại </a:t>
            </a:r>
            <a:r>
              <a:rPr lang="en-US">
                <a:solidFill>
                  <a:srgbClr val="7030A0"/>
                </a:solidFill>
                <a:latin typeface="Consolas" panose="020B0609020204030204" pitchFamily="49" charset="0"/>
                <a:cs typeface="Consolas" panose="020B0609020204030204" pitchFamily="49" charset="0"/>
              </a:rPr>
              <a:t>diện cho </a:t>
            </a:r>
            <a:r>
              <a:rPr lang="en-US" smtClean="0">
                <a:solidFill>
                  <a:srgbClr val="7030A0"/>
                </a:solidFill>
                <a:latin typeface="Consolas" panose="020B0609020204030204" pitchFamily="49" charset="0"/>
                <a:cs typeface="Consolas" panose="020B0609020204030204" pitchFamily="49" charset="0"/>
              </a:rPr>
              <a:t>&gt;=1 ký tự.</a:t>
            </a:r>
          </a:p>
          <a:p>
            <a:pPr marL="742950" lvl="1" indent="-285750">
              <a:lnSpc>
                <a:spcPct val="150000"/>
              </a:lnSpc>
              <a:buFont typeface="Wingdings" panose="05000000000000000000" pitchFamily="2" charset="2"/>
              <a:buChar char="§"/>
            </a:pPr>
            <a:r>
              <a:rPr lang="en-US" smtClean="0">
                <a:solidFill>
                  <a:srgbClr val="C00000"/>
                </a:solidFill>
                <a:latin typeface="Consolas" panose="020B0609020204030204" pitchFamily="49" charset="0"/>
                <a:cs typeface="Consolas" panose="020B0609020204030204" pitchFamily="49" charset="0"/>
              </a:rPr>
              <a:t>? </a:t>
            </a:r>
            <a:r>
              <a:rPr lang="en-US" smtClean="0">
                <a:solidFill>
                  <a:srgbClr val="7030A0"/>
                </a:solidFill>
                <a:latin typeface="Consolas" panose="020B0609020204030204" pitchFamily="49" charset="0"/>
                <a:cs typeface="Consolas" panose="020B0609020204030204" pitchFamily="49" charset="0"/>
              </a:rPr>
              <a:t>- </a:t>
            </a:r>
            <a:r>
              <a:rPr lang="en-US">
                <a:solidFill>
                  <a:srgbClr val="7030A0"/>
                </a:solidFill>
                <a:latin typeface="Consolas" panose="020B0609020204030204" pitchFamily="49" charset="0"/>
                <a:cs typeface="Consolas" panose="020B0609020204030204" pitchFamily="49" charset="0"/>
              </a:rPr>
              <a:t>Đại diện cho một hoặc không có ký tự </a:t>
            </a:r>
            <a:r>
              <a:rPr lang="en-US" smtClean="0">
                <a:solidFill>
                  <a:srgbClr val="7030A0"/>
                </a:solidFill>
                <a:latin typeface="Consolas" panose="020B0609020204030204" pitchFamily="49" charset="0"/>
                <a:cs typeface="Consolas" panose="020B0609020204030204" pitchFamily="49" charset="0"/>
              </a:rPr>
              <a:t>nào.</a:t>
            </a: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vi-VN">
                <a:solidFill>
                  <a:srgbClr val="00B050"/>
                </a:solidFill>
                <a:latin typeface="Consolas" panose="020B0609020204030204" pitchFamily="49" charset="0"/>
                <a:cs typeface="Consolas" panose="020B0609020204030204" pitchFamily="49" charset="0"/>
              </a:rPr>
              <a:t>// chuỗi có 1 hoặc không có ký tự thường nào</a:t>
            </a:r>
          </a:p>
          <a:p>
            <a:pPr fontAlgn="base">
              <a:lnSpc>
                <a:spcPct val="150000"/>
              </a:lnSpc>
            </a:pPr>
            <a:r>
              <a:rPr lang="vi-VN">
                <a:solidFill>
                  <a:srgbClr val="00B050"/>
                </a:solidFill>
                <a:latin typeface="Consolas" panose="020B0609020204030204" pitchFamily="49" charset="0"/>
                <a:cs typeface="Consolas" panose="020B0609020204030204" pitchFamily="49" charset="0"/>
              </a:rPr>
              <a:t>$pattern = '/[a-z</a:t>
            </a:r>
            <a:r>
              <a:rPr lang="vi-VN" smtClean="0">
                <a:solidFill>
                  <a:srgbClr val="00B050"/>
                </a:solidFill>
                <a:latin typeface="Consolas" panose="020B0609020204030204" pitchFamily="49" charset="0"/>
                <a:cs typeface="Consolas" panose="020B0609020204030204" pitchFamily="49" charset="0"/>
              </a:rPr>
              <a:t>]</a:t>
            </a:r>
            <a:r>
              <a:rPr lang="en-US" smtClean="0">
                <a:solidFill>
                  <a:srgbClr val="00B050"/>
                </a:solidFill>
                <a:latin typeface="Consolas" panose="020B0609020204030204" pitchFamily="49" charset="0"/>
                <a:cs typeface="Consolas" panose="020B0609020204030204" pitchFamily="49" charset="0"/>
              </a:rPr>
              <a:t>?</a:t>
            </a:r>
            <a:r>
              <a:rPr lang="vi-VN" smtClean="0">
                <a:solidFill>
                  <a:srgbClr val="00B050"/>
                </a:solidFill>
                <a:latin typeface="Consolas" panose="020B0609020204030204" pitchFamily="49" charset="0"/>
                <a:cs typeface="Consolas" panose="020B0609020204030204" pitchFamily="49" charset="0"/>
              </a:rPr>
              <a:t>/';</a:t>
            </a:r>
            <a:endParaRPr lang="vi-VN">
              <a:solidFill>
                <a:srgbClr val="00B050"/>
              </a:solidFill>
              <a:latin typeface="Consolas" panose="020B0609020204030204" pitchFamily="49" charset="0"/>
              <a:cs typeface="Consolas" panose="020B0609020204030204" pitchFamily="49" charset="0"/>
            </a:endParaRPr>
          </a:p>
          <a:p>
            <a:pPr fontAlgn="base">
              <a:lnSpc>
                <a:spcPct val="150000"/>
              </a:lnSpc>
            </a:pPr>
            <a:r>
              <a:rPr lang="vi-VN">
                <a:solidFill>
                  <a:srgbClr val="00B050"/>
                </a:solidFill>
                <a:latin typeface="Consolas" panose="020B0609020204030204" pitchFamily="49" charset="0"/>
                <a:cs typeface="Consolas" panose="020B0609020204030204" pitchFamily="49" charset="0"/>
              </a:rPr>
              <a:t>$subject = 's';</a:t>
            </a:r>
          </a:p>
          <a:p>
            <a:pPr fontAlgn="base">
              <a:lnSpc>
                <a:spcPct val="150000"/>
              </a:lnSpc>
            </a:pPr>
            <a:r>
              <a:rPr lang="vi-VN">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vi-VN">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vi-VN">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354866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4939814"/>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1.12. REGEX phủ định NOT:</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Chúng ta có thể sử dụng ký tự </a:t>
            </a:r>
            <a:r>
              <a:rPr lang="en-US" b="1" smtClean="0">
                <a:solidFill>
                  <a:srgbClr val="C00000"/>
                </a:solidFill>
                <a:latin typeface="Consolas" panose="020B0609020204030204" pitchFamily="49" charset="0"/>
                <a:cs typeface="Consolas" panose="020B0609020204030204" pitchFamily="49" charset="0"/>
              </a:rPr>
              <a:t>^</a:t>
            </a:r>
            <a:r>
              <a:rPr lang="en-US" smtClean="0">
                <a:solidFill>
                  <a:srgbClr val="7030A0"/>
                </a:solidFill>
                <a:latin typeface="Consolas" panose="020B0609020204030204" pitchFamily="49" charset="0"/>
                <a:cs typeface="Consolas" panose="020B0609020204030204" pitchFamily="49" charset="0"/>
              </a:rPr>
              <a:t> để phủ định một REGEX nào đó.</a:t>
            </a: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vi-VN" smtClean="0">
                <a:solidFill>
                  <a:srgbClr val="00B050"/>
                </a:solidFill>
                <a:latin typeface="Consolas" panose="020B0609020204030204" pitchFamily="49" charset="0"/>
                <a:cs typeface="Consolas" panose="020B0609020204030204" pitchFamily="49" charset="0"/>
              </a:rPr>
              <a:t>//</a:t>
            </a:r>
            <a:r>
              <a:rPr lang="en-US">
                <a:solidFill>
                  <a:srgbClr val="00B050"/>
                </a:solidFill>
                <a:latin typeface="Consolas" panose="020B0609020204030204" pitchFamily="49" charset="0"/>
                <a:cs typeface="Consolas" panose="020B0609020204030204" pitchFamily="49" charset="0"/>
              </a:rPr>
              <a:t> </a:t>
            </a:r>
            <a:r>
              <a:rPr lang="en-US" smtClean="0">
                <a:solidFill>
                  <a:srgbClr val="00B050"/>
                </a:solidFill>
                <a:latin typeface="Consolas" panose="020B0609020204030204" pitchFamily="49" charset="0"/>
                <a:cs typeface="Consolas" panose="020B0609020204030204" pitchFamily="49" charset="0"/>
              </a:rPr>
              <a:t>Chuỗi </a:t>
            </a:r>
            <a:r>
              <a:rPr lang="en-US">
                <a:solidFill>
                  <a:srgbClr val="00B050"/>
                </a:solidFill>
                <a:latin typeface="Consolas" panose="020B0609020204030204" pitchFamily="49" charset="0"/>
                <a:cs typeface="Consolas" panose="020B0609020204030204" pitchFamily="49" charset="0"/>
              </a:rPr>
              <a:t>không có ký tự số</a:t>
            </a:r>
          </a:p>
          <a:p>
            <a:pPr fontAlgn="base">
              <a:lnSpc>
                <a:spcPct val="150000"/>
              </a:lnSpc>
            </a:pPr>
            <a:r>
              <a:rPr lang="en-US">
                <a:solidFill>
                  <a:srgbClr val="00B050"/>
                </a:solidFill>
                <a:latin typeface="Consolas" panose="020B0609020204030204" pitchFamily="49" charset="0"/>
                <a:cs typeface="Consolas" panose="020B0609020204030204" pitchFamily="49" charset="0"/>
              </a:rPr>
              <a:t>$pattern = '/[^0-9]{1,2}/';</a:t>
            </a:r>
          </a:p>
          <a:p>
            <a:pPr fontAlgn="base">
              <a:lnSpc>
                <a:spcPct val="150000"/>
              </a:lnSpc>
            </a:pPr>
            <a:r>
              <a:rPr lang="en-US">
                <a:solidFill>
                  <a:srgbClr val="00B050"/>
                </a:solidFill>
                <a:latin typeface="Consolas" panose="020B0609020204030204" pitchFamily="49" charset="0"/>
                <a:cs typeface="Consolas" panose="020B0609020204030204" pitchFamily="49" charset="0"/>
              </a:rPr>
              <a:t>$subject = 'sd';</a:t>
            </a:r>
          </a:p>
          <a:p>
            <a:pPr fontAlgn="base">
              <a:lnSpc>
                <a:spcPct val="150000"/>
              </a:lnSpc>
            </a:pPr>
            <a:r>
              <a:rPr lang="en-US">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en-US">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en-US">
                <a:solidFill>
                  <a:srgbClr val="00B050"/>
                </a:solidFill>
                <a:latin typeface="Consolas" panose="020B0609020204030204" pitchFamily="49" charset="0"/>
                <a:cs typeface="Consolas" panose="020B0609020204030204" pitchFamily="49" charset="0"/>
              </a:rPr>
              <a:t>}</a:t>
            </a:r>
          </a:p>
          <a:p>
            <a:pPr fontAlgn="base">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99830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5355312"/>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1.13. Một số ký tự đặc biệt trong REGEX:</a:t>
            </a:r>
          </a:p>
          <a:p>
            <a:pPr>
              <a:lnSpc>
                <a:spcPct val="150000"/>
              </a:lnSpc>
            </a:pPr>
            <a:r>
              <a:rPr lang="en-US" smtClean="0">
                <a:solidFill>
                  <a:srgbClr val="7030A0"/>
                </a:solidFill>
                <a:latin typeface="Consolas" panose="020B0609020204030204" pitchFamily="49" charset="0"/>
                <a:cs typeface="Consolas" panose="020B0609020204030204" pitchFamily="49" charset="0"/>
              </a:rPr>
              <a:t>- </a:t>
            </a:r>
            <a:r>
              <a:rPr lang="vi-VN" smtClean="0">
                <a:solidFill>
                  <a:srgbClr val="7030A0"/>
                </a:solidFill>
                <a:latin typeface="Consolas" panose="020B0609020204030204" pitchFamily="49" charset="0"/>
                <a:cs typeface="Consolas" panose="020B0609020204030204" pitchFamily="49" charset="0"/>
              </a:rPr>
              <a:t>Danh </a:t>
            </a:r>
            <a:r>
              <a:rPr lang="vi-VN">
                <a:solidFill>
                  <a:srgbClr val="7030A0"/>
                </a:solidFill>
                <a:latin typeface="Consolas" panose="020B0609020204030204" pitchFamily="49" charset="0"/>
                <a:cs typeface="Consolas" panose="020B0609020204030204" pitchFamily="49" charset="0"/>
              </a:rPr>
              <a:t>sách các ký tự Regex đặc biệt như sau:</a:t>
            </a:r>
          </a:p>
          <a:p>
            <a:pPr marL="742950" lvl="1" indent="-285750">
              <a:lnSpc>
                <a:spcPct val="150000"/>
              </a:lnSpc>
              <a:buFont typeface="Wingdings" panose="05000000000000000000" pitchFamily="2" charset="2"/>
              <a:buChar char="v"/>
            </a:pPr>
            <a:r>
              <a:rPr lang="vi-VN">
                <a:solidFill>
                  <a:srgbClr val="7030A0"/>
                </a:solidFill>
                <a:latin typeface="Consolas" panose="020B0609020204030204" pitchFamily="49" charset="0"/>
                <a:cs typeface="Consolas" panose="020B0609020204030204" pitchFamily="49" charset="0"/>
              </a:rPr>
              <a:t>\d - Chữ số bất kỳ ~ </a:t>
            </a:r>
            <a:r>
              <a:rPr lang="vi-VN">
                <a:solidFill>
                  <a:srgbClr val="C00000"/>
                </a:solidFill>
                <a:latin typeface="Consolas" panose="020B0609020204030204" pitchFamily="49" charset="0"/>
                <a:cs typeface="Consolas" panose="020B0609020204030204" pitchFamily="49" charset="0"/>
              </a:rPr>
              <a:t>[0-9]</a:t>
            </a:r>
          </a:p>
          <a:p>
            <a:pPr marL="742950" lvl="1" indent="-285750">
              <a:lnSpc>
                <a:spcPct val="150000"/>
              </a:lnSpc>
              <a:buFont typeface="Wingdings" panose="05000000000000000000" pitchFamily="2" charset="2"/>
              <a:buChar char="v"/>
            </a:pPr>
            <a:r>
              <a:rPr lang="vi-VN">
                <a:solidFill>
                  <a:srgbClr val="7030A0"/>
                </a:solidFill>
                <a:latin typeface="Consolas" panose="020B0609020204030204" pitchFamily="49" charset="0"/>
                <a:cs typeface="Consolas" panose="020B0609020204030204" pitchFamily="49" charset="0"/>
              </a:rPr>
              <a:t>\D - Ký tự bất kỳ không phải là chữ số (ngược với \d) ~ </a:t>
            </a:r>
            <a:r>
              <a:rPr lang="vi-VN">
                <a:solidFill>
                  <a:srgbClr val="C00000"/>
                </a:solidFill>
                <a:latin typeface="Consolas" panose="020B0609020204030204" pitchFamily="49" charset="0"/>
                <a:cs typeface="Consolas" panose="020B0609020204030204" pitchFamily="49" charset="0"/>
              </a:rPr>
              <a:t>[^0-9]</a:t>
            </a:r>
          </a:p>
          <a:p>
            <a:pPr marL="742950" lvl="1" indent="-285750">
              <a:lnSpc>
                <a:spcPct val="150000"/>
              </a:lnSpc>
              <a:buFont typeface="Wingdings" panose="05000000000000000000" pitchFamily="2" charset="2"/>
              <a:buChar char="v"/>
            </a:pPr>
            <a:r>
              <a:rPr lang="vi-VN">
                <a:solidFill>
                  <a:srgbClr val="7030A0"/>
                </a:solidFill>
                <a:latin typeface="Consolas" panose="020B0609020204030204" pitchFamily="49" charset="0"/>
                <a:cs typeface="Consolas" panose="020B0609020204030204" pitchFamily="49" charset="0"/>
              </a:rPr>
              <a:t>\w - Ký tự từ a-z, A-Z, hoặc 0-9 ~ </a:t>
            </a:r>
            <a:r>
              <a:rPr lang="vi-VN">
                <a:solidFill>
                  <a:srgbClr val="C00000"/>
                </a:solidFill>
                <a:latin typeface="Consolas" panose="020B0609020204030204" pitchFamily="49" charset="0"/>
                <a:cs typeface="Consolas" panose="020B0609020204030204" pitchFamily="49" charset="0"/>
              </a:rPr>
              <a:t>[a-zA-Z0-9]</a:t>
            </a:r>
          </a:p>
          <a:p>
            <a:pPr marL="742950" lvl="1" indent="-285750">
              <a:lnSpc>
                <a:spcPct val="150000"/>
              </a:lnSpc>
              <a:buFont typeface="Wingdings" panose="05000000000000000000" pitchFamily="2" charset="2"/>
              <a:buChar char="v"/>
            </a:pPr>
            <a:r>
              <a:rPr lang="vi-VN">
                <a:solidFill>
                  <a:srgbClr val="7030A0"/>
                </a:solidFill>
                <a:latin typeface="Consolas" panose="020B0609020204030204" pitchFamily="49" charset="0"/>
                <a:cs typeface="Consolas" panose="020B0609020204030204" pitchFamily="49" charset="0"/>
              </a:rPr>
              <a:t>\W - Ngược lại với \w (nghĩa là các ký tự không thuộc các khoảng: a-z, A-Z, hoặc 0-9) </a:t>
            </a:r>
            <a:r>
              <a:rPr lang="vi-VN" smtClean="0">
                <a:solidFill>
                  <a:srgbClr val="7030A0"/>
                </a:solidFill>
                <a:latin typeface="Consolas" panose="020B0609020204030204" pitchFamily="49" charset="0"/>
                <a:cs typeface="Consolas" panose="020B0609020204030204" pitchFamily="49" charset="0"/>
              </a:rPr>
              <a:t>~</a:t>
            </a:r>
            <a:r>
              <a:rPr lang="en-US" smtClean="0">
                <a:solidFill>
                  <a:srgbClr val="7030A0"/>
                </a:solidFill>
                <a:latin typeface="Consolas" panose="020B0609020204030204" pitchFamily="49" charset="0"/>
                <a:cs typeface="Consolas" panose="020B0609020204030204" pitchFamily="49" charset="0"/>
              </a:rPr>
              <a:t> </a:t>
            </a:r>
            <a:r>
              <a:rPr lang="vi-VN" smtClean="0">
                <a:solidFill>
                  <a:srgbClr val="C00000"/>
                </a:solidFill>
                <a:latin typeface="Consolas" panose="020B0609020204030204" pitchFamily="49" charset="0"/>
                <a:cs typeface="Consolas" panose="020B0609020204030204" pitchFamily="49" charset="0"/>
              </a:rPr>
              <a:t>[^</a:t>
            </a:r>
            <a:r>
              <a:rPr lang="vi-VN">
                <a:solidFill>
                  <a:srgbClr val="C00000"/>
                </a:solidFill>
                <a:latin typeface="Consolas" panose="020B0609020204030204" pitchFamily="49" charset="0"/>
                <a:cs typeface="Consolas" panose="020B0609020204030204" pitchFamily="49" charset="0"/>
              </a:rPr>
              <a:t>a-zA-Z0-9]</a:t>
            </a:r>
          </a:p>
          <a:p>
            <a:pPr marL="742950" lvl="1" indent="-285750">
              <a:lnSpc>
                <a:spcPct val="150000"/>
              </a:lnSpc>
              <a:buFont typeface="Wingdings" panose="05000000000000000000" pitchFamily="2" charset="2"/>
              <a:buChar char="v"/>
            </a:pPr>
            <a:r>
              <a:rPr lang="vi-VN">
                <a:solidFill>
                  <a:srgbClr val="7030A0"/>
                </a:solidFill>
                <a:latin typeface="Consolas" panose="020B0609020204030204" pitchFamily="49" charset="0"/>
                <a:cs typeface="Consolas" panose="020B0609020204030204" pitchFamily="49" charset="0"/>
              </a:rPr>
              <a:t>\s - Khoảng trắng (space)</a:t>
            </a:r>
          </a:p>
          <a:p>
            <a:pPr marL="742950" lvl="1" indent="-285750">
              <a:lnSpc>
                <a:spcPct val="150000"/>
              </a:lnSpc>
              <a:buFont typeface="Wingdings" panose="05000000000000000000" pitchFamily="2" charset="2"/>
              <a:buChar char="v"/>
            </a:pPr>
            <a:r>
              <a:rPr lang="vi-VN">
                <a:solidFill>
                  <a:srgbClr val="7030A0"/>
                </a:solidFill>
                <a:latin typeface="Consolas" panose="020B0609020204030204" pitchFamily="49" charset="0"/>
                <a:cs typeface="Consolas" panose="020B0609020204030204" pitchFamily="49" charset="0"/>
              </a:rPr>
              <a:t>\S - Ký tự bất kỳ không phải là khoảng trắng.</a:t>
            </a:r>
          </a:p>
          <a:p>
            <a:pPr marL="742950" lvl="1" indent="-285750">
              <a:lnSpc>
                <a:spcPct val="150000"/>
              </a:lnSpc>
              <a:buFont typeface="Wingdings" panose="05000000000000000000" pitchFamily="2" charset="2"/>
              <a:buChar char="v"/>
            </a:pPr>
            <a:endParaRPr lang="en-US" smtClean="0">
              <a:solidFill>
                <a:srgbClr val="7030A0"/>
              </a:solidFill>
              <a:latin typeface="Consolas" panose="020B0609020204030204" pitchFamily="49" charset="0"/>
              <a:cs typeface="Consolas" panose="020B0609020204030204" pitchFamily="49" charset="0"/>
            </a:endParaRPr>
          </a:p>
          <a:p>
            <a:endParaRPr lang="en-US" smtClean="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265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5909310"/>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1.14. Capturing Value trong REGEX:</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Danh sách các bộ REGEX có trong REGEX</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Ví dụ:</a:t>
            </a:r>
          </a:p>
          <a:p>
            <a:pPr>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a:t>
            </a:r>
            <a:r>
              <a:rPr lang="vi-VN">
                <a:solidFill>
                  <a:srgbClr val="00B050"/>
                </a:solidFill>
                <a:latin typeface="Consolas" panose="020B0609020204030204" pitchFamily="49" charset="0"/>
                <a:cs typeface="Consolas" panose="020B0609020204030204" pitchFamily="49" charset="0"/>
              </a:rPr>
              <a:t>pattern = '/([a-z]+)([0-9]+)/'.</a:t>
            </a:r>
          </a:p>
          <a:p>
            <a:pPr>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Trong </a:t>
            </a:r>
            <a:r>
              <a:rPr lang="vi-VN">
                <a:solidFill>
                  <a:srgbClr val="00B050"/>
                </a:solidFill>
                <a:latin typeface="Consolas" panose="020B0609020204030204" pitchFamily="49" charset="0"/>
                <a:cs typeface="Consolas" panose="020B0609020204030204" pitchFamily="49" charset="0"/>
              </a:rPr>
              <a:t>đoạn $pattern trên ta sẽ phân tích </a:t>
            </a: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thành </a:t>
            </a:r>
            <a:r>
              <a:rPr lang="vi-VN">
                <a:solidFill>
                  <a:srgbClr val="00B050"/>
                </a:solidFill>
                <a:latin typeface="Consolas" panose="020B0609020204030204" pitchFamily="49" charset="0"/>
                <a:cs typeface="Consolas" panose="020B0609020204030204" pitchFamily="49" charset="0"/>
              </a:rPr>
              <a:t>3 phần RegEx khác nhau:</a:t>
            </a:r>
          </a:p>
          <a:p>
            <a:pPr>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Phần </a:t>
            </a:r>
            <a:r>
              <a:rPr lang="vi-VN">
                <a:solidFill>
                  <a:srgbClr val="00B050"/>
                </a:solidFill>
                <a:latin typeface="Consolas" panose="020B0609020204030204" pitchFamily="49" charset="0"/>
                <a:cs typeface="Consolas" panose="020B0609020204030204" pitchFamily="49" charset="0"/>
              </a:rPr>
              <a:t>1: Là toàn bộ pattern, tức là ([</a:t>
            </a:r>
            <a:r>
              <a:rPr lang="vi-VN" smtClean="0">
                <a:solidFill>
                  <a:srgbClr val="00B050"/>
                </a:solidFill>
                <a:latin typeface="Consolas" panose="020B0609020204030204" pitchFamily="49" charset="0"/>
                <a:cs typeface="Consolas" panose="020B0609020204030204" pitchFamily="49" charset="0"/>
              </a:rPr>
              <a:t>a-</a:t>
            </a: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z</a:t>
            </a:r>
            <a:r>
              <a:rPr lang="vi-VN">
                <a:solidFill>
                  <a:srgbClr val="00B050"/>
                </a:solidFill>
                <a:latin typeface="Consolas" panose="020B0609020204030204" pitchFamily="49" charset="0"/>
                <a:cs typeface="Consolas" panose="020B0609020204030204" pitchFamily="49" charset="0"/>
              </a:rPr>
              <a:t>]+)([0-9]+)</a:t>
            </a:r>
          </a:p>
          <a:p>
            <a:pPr>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Phần </a:t>
            </a:r>
            <a:r>
              <a:rPr lang="vi-VN">
                <a:solidFill>
                  <a:srgbClr val="00B050"/>
                </a:solidFill>
                <a:latin typeface="Consolas" panose="020B0609020204030204" pitchFamily="49" charset="0"/>
                <a:cs typeface="Consolas" panose="020B0609020204030204" pitchFamily="49" charset="0"/>
              </a:rPr>
              <a:t>2: Là đoạn con nhỏ pattern đầu tiên ([</a:t>
            </a:r>
            <a:r>
              <a:rPr lang="vi-VN" smtClean="0">
                <a:solidFill>
                  <a:srgbClr val="00B050"/>
                </a:solidFill>
                <a:latin typeface="Consolas" panose="020B0609020204030204" pitchFamily="49" charset="0"/>
                <a:cs typeface="Consolas" panose="020B0609020204030204" pitchFamily="49" charset="0"/>
              </a:rPr>
              <a:t>a-</a:t>
            </a: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z</a:t>
            </a:r>
            <a:r>
              <a:rPr lang="vi-VN">
                <a:solidFill>
                  <a:srgbClr val="00B050"/>
                </a:solidFill>
                <a:latin typeface="Consolas" panose="020B0609020204030204" pitchFamily="49" charset="0"/>
                <a:cs typeface="Consolas" panose="020B0609020204030204" pitchFamily="49" charset="0"/>
              </a:rPr>
              <a:t>]+)</a:t>
            </a:r>
          </a:p>
          <a:p>
            <a:pPr>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Phần </a:t>
            </a:r>
            <a:r>
              <a:rPr lang="vi-VN">
                <a:solidFill>
                  <a:srgbClr val="00B050"/>
                </a:solidFill>
                <a:latin typeface="Consolas" panose="020B0609020204030204" pitchFamily="49" charset="0"/>
                <a:cs typeface="Consolas" panose="020B0609020204030204" pitchFamily="49" charset="0"/>
              </a:rPr>
              <a:t>3: Là đoạn con nhỏ cuối cùng ([0-9]+)</a:t>
            </a:r>
          </a:p>
          <a:p>
            <a:pPr>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Những </a:t>
            </a:r>
            <a:r>
              <a:rPr lang="vi-VN">
                <a:solidFill>
                  <a:srgbClr val="00B050"/>
                </a:solidFill>
                <a:latin typeface="Consolas" panose="020B0609020204030204" pitchFamily="49" charset="0"/>
                <a:cs typeface="Consolas" panose="020B0609020204030204" pitchFamily="49" charset="0"/>
              </a:rPr>
              <a:t>phần trên ta gọi là Captering Value </a:t>
            </a: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Trong </a:t>
            </a:r>
            <a:r>
              <a:rPr lang="vi-VN">
                <a:solidFill>
                  <a:srgbClr val="00B050"/>
                </a:solidFill>
                <a:latin typeface="Consolas" panose="020B0609020204030204" pitchFamily="49" charset="0"/>
                <a:cs typeface="Consolas" panose="020B0609020204030204" pitchFamily="49" charset="0"/>
              </a:rPr>
              <a:t>Regular Expression.</a:t>
            </a:r>
          </a:p>
          <a:p>
            <a:pPr marL="742950" lvl="1" indent="-285750">
              <a:lnSpc>
                <a:spcPct val="150000"/>
              </a:lnSpc>
              <a:buFontTx/>
              <a:buChar char="-"/>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79418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4801314"/>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1.15. Greedy trong REGEX:</a:t>
            </a:r>
          </a:p>
          <a:p>
            <a:pPr marL="285750" indent="-285750">
              <a:lnSpc>
                <a:spcPct val="150000"/>
              </a:lnSpc>
              <a:buFontTx/>
              <a:buChar char="-"/>
            </a:pPr>
            <a:r>
              <a:rPr lang="en-US">
                <a:solidFill>
                  <a:srgbClr val="7030A0"/>
                </a:solidFill>
                <a:latin typeface="Consolas" panose="020B0609020204030204" pitchFamily="49" charset="0"/>
                <a:cs typeface="Consolas" panose="020B0609020204030204" pitchFamily="49" charset="0"/>
              </a:rPr>
              <a:t>L</a:t>
            </a:r>
            <a:r>
              <a:rPr lang="vi-VN" smtClean="0">
                <a:solidFill>
                  <a:srgbClr val="7030A0"/>
                </a:solidFill>
                <a:latin typeface="Consolas" panose="020B0609020204030204" pitchFamily="49" charset="0"/>
                <a:cs typeface="Consolas" panose="020B0609020204030204" pitchFamily="49" charset="0"/>
              </a:rPr>
              <a:t>à </a:t>
            </a:r>
            <a:r>
              <a:rPr lang="vi-VN">
                <a:solidFill>
                  <a:srgbClr val="7030A0"/>
                </a:solidFill>
                <a:latin typeface="Consolas" panose="020B0609020204030204" pitchFamily="49" charset="0"/>
                <a:cs typeface="Consolas" panose="020B0609020204030204" pitchFamily="49" charset="0"/>
              </a:rPr>
              <a:t>tính chất tham ăn, nó lấy hết cho tới khi gặp ký tự cuối cùng. Và ta dùng dấu </a:t>
            </a:r>
            <a:r>
              <a:rPr lang="vi-VN">
                <a:solidFill>
                  <a:srgbClr val="FF0000"/>
                </a:solidFill>
                <a:latin typeface="Consolas" panose="020B0609020204030204" pitchFamily="49" charset="0"/>
                <a:cs typeface="Consolas" panose="020B0609020204030204" pitchFamily="49" charset="0"/>
              </a:rPr>
              <a:t>?</a:t>
            </a:r>
            <a:r>
              <a:rPr lang="vi-VN">
                <a:solidFill>
                  <a:srgbClr val="7030A0"/>
                </a:solidFill>
                <a:latin typeface="Consolas" panose="020B0609020204030204" pitchFamily="49" charset="0"/>
                <a:cs typeface="Consolas" panose="020B0609020204030204" pitchFamily="49" charset="0"/>
              </a:rPr>
              <a:t> đặt sau các Regex để khắc phục tình trạng Greedy</a:t>
            </a:r>
            <a:r>
              <a:rPr lang="vi-VN" smtClean="0">
                <a:solidFill>
                  <a:srgbClr val="7030A0"/>
                </a:solidFill>
                <a:latin typeface="Consolas" panose="020B0609020204030204" pitchFamily="49" charset="0"/>
                <a:cs typeface="Consolas" panose="020B0609020204030204" pitchFamily="49" charset="0"/>
              </a:rPr>
              <a:t>.</a:t>
            </a:r>
            <a:endParaRPr lang="en-US" smtClean="0">
              <a:solidFill>
                <a:srgbClr val="7030A0"/>
              </a:solidFill>
              <a:latin typeface="Consolas" panose="020B0609020204030204" pitchFamily="49" charset="0"/>
              <a:cs typeface="Consolas" panose="020B0609020204030204" pitchFamily="49" charset="0"/>
            </a:endParaRPr>
          </a:p>
          <a:p>
            <a:pPr marL="285750" indent="-285750">
              <a:lnSpc>
                <a:spcPct val="150000"/>
              </a:lnSpc>
              <a:buFontTx/>
              <a:buChar char="-"/>
            </a:pPr>
            <a:r>
              <a:rPr lang="en-US" smtClean="0">
                <a:solidFill>
                  <a:srgbClr val="00B050"/>
                </a:solidFill>
                <a:latin typeface="Consolas" panose="020B0609020204030204" pitchFamily="49" charset="0"/>
                <a:cs typeface="Consolas" panose="020B0609020204030204" pitchFamily="49" charset="0"/>
              </a:rPr>
              <a:t>Ví dụ:</a:t>
            </a:r>
          </a:p>
          <a:p>
            <a:pPr fontAlgn="base"/>
            <a:r>
              <a:rPr lang="en-US">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 </a:t>
            </a:r>
            <a:r>
              <a:rPr lang="vi-VN">
                <a:solidFill>
                  <a:srgbClr val="00B050"/>
                </a:solidFill>
                <a:latin typeface="Consolas" panose="020B0609020204030204" pitchFamily="49" charset="0"/>
                <a:cs typeface="Consolas" panose="020B0609020204030204" pitchFamily="49" charset="0"/>
              </a:rPr>
              <a:t>Tìm chuỗi bắt đầu bằng h và kết thúc chữ o</a:t>
            </a:r>
          </a:p>
          <a:p>
            <a:pPr fontAlgn="base"/>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preg_match</a:t>
            </a:r>
            <a:r>
              <a:rPr lang="vi-VN">
                <a:solidFill>
                  <a:srgbClr val="00B050"/>
                </a:solidFill>
                <a:latin typeface="Consolas" panose="020B0609020204030204" pitchFamily="49" charset="0"/>
                <a:cs typeface="Consolas" panose="020B0609020204030204" pitchFamily="49" charset="0"/>
              </a:rPr>
              <a:t>('/h(.+)o/', 'hello la xin chao', </a:t>
            </a: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a:t>
            </a:r>
            <a:r>
              <a:rPr lang="vi-VN">
                <a:solidFill>
                  <a:srgbClr val="00B050"/>
                </a:solidFill>
                <a:latin typeface="Consolas" panose="020B0609020204030204" pitchFamily="49" charset="0"/>
                <a:cs typeface="Consolas" panose="020B0609020204030204" pitchFamily="49" charset="0"/>
              </a:rPr>
              <a:t>matches);</a:t>
            </a:r>
          </a:p>
          <a:p>
            <a:pPr fontAlgn="base"/>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echo </a:t>
            </a:r>
            <a:r>
              <a:rPr lang="vi-VN">
                <a:solidFill>
                  <a:srgbClr val="00B050"/>
                </a:solidFill>
                <a:latin typeface="Consolas" panose="020B0609020204030204" pitchFamily="49" charset="0"/>
                <a:cs typeface="Consolas" panose="020B0609020204030204" pitchFamily="49" charset="0"/>
              </a:rPr>
              <a:t>'&lt;pre&gt;';</a:t>
            </a:r>
          </a:p>
          <a:p>
            <a:pPr fontAlgn="base"/>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print_r</a:t>
            </a:r>
            <a:r>
              <a:rPr lang="vi-VN">
                <a:solidFill>
                  <a:srgbClr val="00B050"/>
                </a:solidFill>
                <a:latin typeface="Consolas" panose="020B0609020204030204" pitchFamily="49" charset="0"/>
                <a:cs typeface="Consolas" panose="020B0609020204030204" pitchFamily="49" charset="0"/>
              </a:rPr>
              <a:t>($matches);</a:t>
            </a:r>
          </a:p>
          <a:p>
            <a:pPr fontAlgn="base"/>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echo </a:t>
            </a:r>
            <a:r>
              <a:rPr lang="vi-VN">
                <a:solidFill>
                  <a:srgbClr val="00B050"/>
                </a:solidFill>
                <a:latin typeface="Consolas" panose="020B0609020204030204" pitchFamily="49" charset="0"/>
                <a:cs typeface="Consolas" panose="020B0609020204030204" pitchFamily="49" charset="0"/>
              </a:rPr>
              <a:t>'&lt;/pre</a:t>
            </a:r>
            <a:r>
              <a:rPr lang="vi-VN" smtClean="0">
                <a:solidFill>
                  <a:srgbClr val="00B050"/>
                </a:solidFill>
                <a:latin typeface="Consolas" panose="020B0609020204030204" pitchFamily="49" charset="0"/>
                <a:cs typeface="Consolas" panose="020B0609020204030204" pitchFamily="49" charset="0"/>
              </a:rPr>
              <a:t>&gt;';</a:t>
            </a:r>
            <a:endParaRPr lang="en-US" smtClean="0">
              <a:solidFill>
                <a:srgbClr val="00B050"/>
              </a:solidFill>
              <a:latin typeface="Consolas" panose="020B0609020204030204" pitchFamily="49" charset="0"/>
              <a:cs typeface="Consolas" panose="020B0609020204030204" pitchFamily="49" charset="0"/>
            </a:endParaRPr>
          </a:p>
          <a:p>
            <a:pPr fontAlgn="base"/>
            <a:r>
              <a:rPr lang="es-ES" smtClean="0">
                <a:solidFill>
                  <a:srgbClr val="00B050"/>
                </a:solidFill>
                <a:latin typeface="Consolas" panose="020B0609020204030204" pitchFamily="49" charset="0"/>
                <a:cs typeface="Consolas" panose="020B0609020204030204" pitchFamily="49" charset="0"/>
              </a:rPr>
              <a:t>KQ=&gt; Array </a:t>
            </a:r>
            <a:r>
              <a:rPr lang="es-ES">
                <a:solidFill>
                  <a:srgbClr val="00B050"/>
                </a:solidFill>
                <a:latin typeface="Consolas" panose="020B0609020204030204" pitchFamily="49" charset="0"/>
                <a:cs typeface="Consolas" panose="020B0609020204030204" pitchFamily="49" charset="0"/>
              </a:rPr>
              <a:t>( [0] =&gt; hello la xin chao </a:t>
            </a:r>
            <a:endParaRPr lang="es-ES" smtClean="0">
              <a:solidFill>
                <a:srgbClr val="00B050"/>
              </a:solidFill>
              <a:latin typeface="Consolas" panose="020B0609020204030204" pitchFamily="49" charset="0"/>
              <a:cs typeface="Consolas" panose="020B0609020204030204" pitchFamily="49" charset="0"/>
            </a:endParaRPr>
          </a:p>
          <a:p>
            <a:pPr fontAlgn="base"/>
            <a:r>
              <a:rPr lang="es-ES">
                <a:solidFill>
                  <a:srgbClr val="00B050"/>
                </a:solidFill>
                <a:latin typeface="Consolas" panose="020B0609020204030204" pitchFamily="49" charset="0"/>
                <a:cs typeface="Consolas" panose="020B0609020204030204" pitchFamily="49" charset="0"/>
              </a:rPr>
              <a:t>	</a:t>
            </a:r>
            <a:r>
              <a:rPr lang="es-ES" smtClean="0">
                <a:solidFill>
                  <a:srgbClr val="00B050"/>
                </a:solidFill>
                <a:latin typeface="Consolas" panose="020B0609020204030204" pitchFamily="49" charset="0"/>
                <a:cs typeface="Consolas" panose="020B0609020204030204" pitchFamily="49" charset="0"/>
              </a:rPr>
              <a:t>[</a:t>
            </a:r>
            <a:r>
              <a:rPr lang="es-ES">
                <a:solidFill>
                  <a:srgbClr val="00B050"/>
                </a:solidFill>
                <a:latin typeface="Consolas" panose="020B0609020204030204" pitchFamily="49" charset="0"/>
                <a:cs typeface="Consolas" panose="020B0609020204030204" pitchFamily="49" charset="0"/>
              </a:rPr>
              <a:t>1] =&gt; ello la xin cha )</a:t>
            </a:r>
            <a:endParaRPr lang="vi-VN">
              <a:solidFill>
                <a:srgbClr val="00B050"/>
              </a:solidFill>
              <a:latin typeface="Consolas" panose="020B0609020204030204" pitchFamily="49" charset="0"/>
              <a:cs typeface="Consolas" panose="020B0609020204030204" pitchFamily="49" charset="0"/>
            </a:endParaRPr>
          </a:p>
          <a:p>
            <a:pPr>
              <a:lnSpc>
                <a:spcPct val="150000"/>
              </a:lnSpc>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8499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3831818"/>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1.15. Greedy trong REGEX:</a:t>
            </a:r>
          </a:p>
          <a:p>
            <a:pPr fontAlgn="base">
              <a:lnSpc>
                <a:spcPct val="150000"/>
              </a:lnSpc>
            </a:pPr>
            <a:r>
              <a:rPr lang="vi-VN" smtClean="0">
                <a:solidFill>
                  <a:srgbClr val="00B050"/>
                </a:solidFill>
                <a:latin typeface="Consolas" panose="020B0609020204030204" pitchFamily="49" charset="0"/>
                <a:cs typeface="Consolas" panose="020B0609020204030204" pitchFamily="49" charset="0"/>
              </a:rPr>
              <a:t>// </a:t>
            </a:r>
            <a:r>
              <a:rPr lang="vi-VN">
                <a:solidFill>
                  <a:srgbClr val="00B050"/>
                </a:solidFill>
                <a:latin typeface="Consolas" panose="020B0609020204030204" pitchFamily="49" charset="0"/>
                <a:cs typeface="Consolas" panose="020B0609020204030204" pitchFamily="49" charset="0"/>
              </a:rPr>
              <a:t>Tìm chuỗi bắt đầu bằng h và kết thúc chữ o</a:t>
            </a: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preg_match</a:t>
            </a:r>
            <a:r>
              <a:rPr lang="vi-VN">
                <a:solidFill>
                  <a:srgbClr val="00B050"/>
                </a:solidFill>
                <a:latin typeface="Consolas" panose="020B0609020204030204" pitchFamily="49" charset="0"/>
                <a:cs typeface="Consolas" panose="020B0609020204030204" pitchFamily="49" charset="0"/>
              </a:rPr>
              <a:t>('/h(.+?)o/', 'hello la xin chao', </a:t>
            </a: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a:t>
            </a:r>
            <a:r>
              <a:rPr lang="vi-VN">
                <a:solidFill>
                  <a:srgbClr val="00B050"/>
                </a:solidFill>
                <a:latin typeface="Consolas" panose="020B0609020204030204" pitchFamily="49" charset="0"/>
                <a:cs typeface="Consolas" panose="020B0609020204030204" pitchFamily="49" charset="0"/>
              </a:rPr>
              <a:t>matches);</a:t>
            </a: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echo </a:t>
            </a:r>
            <a:r>
              <a:rPr lang="vi-VN">
                <a:solidFill>
                  <a:srgbClr val="00B050"/>
                </a:solidFill>
                <a:latin typeface="Consolas" panose="020B0609020204030204" pitchFamily="49" charset="0"/>
                <a:cs typeface="Consolas" panose="020B0609020204030204" pitchFamily="49" charset="0"/>
              </a:rPr>
              <a:t>'&lt;pre&gt;';</a:t>
            </a: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print_r</a:t>
            </a:r>
            <a:r>
              <a:rPr lang="vi-VN">
                <a:solidFill>
                  <a:srgbClr val="00B050"/>
                </a:solidFill>
                <a:latin typeface="Consolas" panose="020B0609020204030204" pitchFamily="49" charset="0"/>
                <a:cs typeface="Consolas" panose="020B0609020204030204" pitchFamily="49" charset="0"/>
              </a:rPr>
              <a:t>($matches);</a:t>
            </a: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echo </a:t>
            </a:r>
            <a:r>
              <a:rPr lang="vi-VN">
                <a:solidFill>
                  <a:srgbClr val="00B050"/>
                </a:solidFill>
                <a:latin typeface="Consolas" panose="020B0609020204030204" pitchFamily="49" charset="0"/>
                <a:cs typeface="Consolas" panose="020B0609020204030204" pitchFamily="49" charset="0"/>
              </a:rPr>
              <a:t>'&lt;/pre</a:t>
            </a:r>
            <a:r>
              <a:rPr lang="vi-VN" smtClean="0">
                <a:solidFill>
                  <a:srgbClr val="00B050"/>
                </a:solidFill>
                <a:latin typeface="Consolas" panose="020B0609020204030204" pitchFamily="49" charset="0"/>
                <a:cs typeface="Consolas" panose="020B0609020204030204" pitchFamily="49" charset="0"/>
              </a:rPr>
              <a:t>&gt;';</a:t>
            </a:r>
            <a:endParaRPr lang="en-US" smtClean="0">
              <a:solidFill>
                <a:srgbClr val="00B050"/>
              </a:solidFill>
              <a:latin typeface="Consolas" panose="020B0609020204030204" pitchFamily="49" charset="0"/>
              <a:cs typeface="Consolas" panose="020B0609020204030204" pitchFamily="49" charset="0"/>
            </a:endParaRP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KQ=&gt; </a:t>
            </a:r>
            <a:r>
              <a:rPr lang="en-US">
                <a:solidFill>
                  <a:srgbClr val="00B050"/>
                </a:solidFill>
                <a:latin typeface="Consolas" panose="020B0609020204030204" pitchFamily="49" charset="0"/>
                <a:cs typeface="Consolas" panose="020B0609020204030204" pitchFamily="49" charset="0"/>
              </a:rPr>
              <a:t>Array ( [0] =&gt; hello [1] =&gt; ell )</a:t>
            </a:r>
            <a:endParaRPr lang="vi-VN">
              <a:solidFill>
                <a:srgbClr val="00B050"/>
              </a:solidFill>
              <a:latin typeface="Consolas" panose="020B0609020204030204" pitchFamily="49" charset="0"/>
              <a:cs typeface="Consolas" panose="020B0609020204030204" pitchFamily="49" charset="0"/>
            </a:endParaRPr>
          </a:p>
          <a:p>
            <a:pPr>
              <a:lnSpc>
                <a:spcPct val="150000"/>
              </a:lnSpc>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381054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6324808"/>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1.16. Một số ví dụ về REGEX:</a:t>
            </a:r>
          </a:p>
          <a:p>
            <a:pPr fontAlgn="base">
              <a:lnSpc>
                <a:spcPct val="150000"/>
              </a:lnSpc>
            </a:pPr>
            <a:r>
              <a:rPr lang="vi-VN" smtClean="0">
                <a:solidFill>
                  <a:srgbClr val="00B050"/>
                </a:solidFill>
                <a:latin typeface="Consolas" panose="020B0609020204030204" pitchFamily="49" charset="0"/>
                <a:cs typeface="Consolas" panose="020B0609020204030204" pitchFamily="49" charset="0"/>
              </a:rPr>
              <a:t>// </a:t>
            </a:r>
            <a:r>
              <a:rPr lang="en-US" smtClean="0">
                <a:solidFill>
                  <a:srgbClr val="00B050"/>
                </a:solidFill>
                <a:latin typeface="Consolas" panose="020B0609020204030204" pitchFamily="49" charset="0"/>
                <a:cs typeface="Consolas" panose="020B0609020204030204" pitchFamily="49" charset="0"/>
              </a:rPr>
              <a:t>Kiểm tra chuỗi có phải định dạng ngày/tháng/năm không?	</a:t>
            </a:r>
          </a:p>
          <a:p>
            <a:pPr fontAlgn="base">
              <a:lnSpc>
                <a:spcPct val="150000"/>
              </a:lnSpc>
            </a:pPr>
            <a:r>
              <a:rPr lang="en-US">
                <a:solidFill>
                  <a:srgbClr val="00B050"/>
                </a:solidFill>
                <a:latin typeface="Consolas" panose="020B0609020204030204" pitchFamily="49" charset="0"/>
                <a:cs typeface="Consolas" panose="020B0609020204030204" pitchFamily="49" charset="0"/>
              </a:rPr>
              <a:t>	</a:t>
            </a:r>
            <a:r>
              <a:rPr lang="vi-VN">
                <a:solidFill>
                  <a:srgbClr val="00B050"/>
                </a:solidFill>
                <a:latin typeface="Consolas" panose="020B0609020204030204" pitchFamily="49" charset="0"/>
                <a:cs typeface="Consolas" panose="020B0609020204030204" pitchFamily="49" charset="0"/>
              </a:rPr>
              <a:t>$pattern = '/^[0-9]{2}/[0-9]{2}/[0-9]{4}$/';</a:t>
            </a: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a:t>
            </a:r>
            <a:r>
              <a:rPr lang="vi-VN">
                <a:solidFill>
                  <a:srgbClr val="00B050"/>
                </a:solidFill>
                <a:latin typeface="Consolas" panose="020B0609020204030204" pitchFamily="49" charset="0"/>
                <a:cs typeface="Consolas" panose="020B0609020204030204" pitchFamily="49" charset="0"/>
              </a:rPr>
              <a:t>subject = </a:t>
            </a:r>
            <a:r>
              <a:rPr lang="vi-VN" smtClean="0">
                <a:solidFill>
                  <a:srgbClr val="00B050"/>
                </a:solidFill>
                <a:latin typeface="Consolas" panose="020B0609020204030204" pitchFamily="49" charset="0"/>
                <a:cs typeface="Consolas" panose="020B0609020204030204" pitchFamily="49" charset="0"/>
              </a:rPr>
              <a:t>‘</a:t>
            </a:r>
            <a:r>
              <a:rPr lang="en-US" smtClean="0">
                <a:solidFill>
                  <a:srgbClr val="00B050"/>
                </a:solidFill>
                <a:latin typeface="Consolas" panose="020B0609020204030204" pitchFamily="49" charset="0"/>
                <a:cs typeface="Consolas" panose="020B0609020204030204" pitchFamily="49" charset="0"/>
              </a:rPr>
              <a:t>31</a:t>
            </a:r>
            <a:r>
              <a:rPr lang="vi-VN" smtClean="0">
                <a:solidFill>
                  <a:srgbClr val="00B050"/>
                </a:solidFill>
                <a:latin typeface="Consolas" panose="020B0609020204030204" pitchFamily="49" charset="0"/>
                <a:cs typeface="Consolas" panose="020B0609020204030204" pitchFamily="49" charset="0"/>
              </a:rPr>
              <a:t>/1</a:t>
            </a:r>
            <a:r>
              <a:rPr lang="en-US" smtClean="0">
                <a:solidFill>
                  <a:srgbClr val="00B050"/>
                </a:solidFill>
                <a:latin typeface="Consolas" panose="020B0609020204030204" pitchFamily="49" charset="0"/>
                <a:cs typeface="Consolas" panose="020B0609020204030204" pitchFamily="49" charset="0"/>
              </a:rPr>
              <a:t>2</a:t>
            </a:r>
            <a:r>
              <a:rPr lang="vi-VN" smtClean="0">
                <a:solidFill>
                  <a:srgbClr val="00B050"/>
                </a:solidFill>
                <a:latin typeface="Consolas" panose="020B0609020204030204" pitchFamily="49" charset="0"/>
                <a:cs typeface="Consolas" panose="020B0609020204030204" pitchFamily="49" charset="0"/>
              </a:rPr>
              <a:t>/201</a:t>
            </a:r>
            <a:r>
              <a:rPr lang="en-US" smtClean="0">
                <a:solidFill>
                  <a:srgbClr val="00B050"/>
                </a:solidFill>
                <a:latin typeface="Consolas" panose="020B0609020204030204" pitchFamily="49" charset="0"/>
                <a:cs typeface="Consolas" panose="020B0609020204030204" pitchFamily="49" charset="0"/>
              </a:rPr>
              <a:t>6</a:t>
            </a:r>
            <a:r>
              <a:rPr lang="vi-VN" smtClean="0">
                <a:solidFill>
                  <a:srgbClr val="00B050"/>
                </a:solidFill>
                <a:latin typeface="Consolas" panose="020B0609020204030204" pitchFamily="49" charset="0"/>
                <a:cs typeface="Consolas" panose="020B0609020204030204" pitchFamily="49" charset="0"/>
              </a:rPr>
              <a:t>';</a:t>
            </a:r>
            <a:endParaRPr lang="vi-VN">
              <a:solidFill>
                <a:srgbClr val="00B050"/>
              </a:solidFill>
              <a:latin typeface="Consolas" panose="020B0609020204030204" pitchFamily="49" charset="0"/>
              <a:cs typeface="Consolas" panose="020B0609020204030204" pitchFamily="49" charset="0"/>
            </a:endParaRP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if </a:t>
            </a:r>
            <a:r>
              <a:rPr lang="vi-VN">
                <a:solidFill>
                  <a:srgbClr val="00B050"/>
                </a:solidFill>
                <a:latin typeface="Consolas" panose="020B0609020204030204" pitchFamily="49" charset="0"/>
                <a:cs typeface="Consolas" panose="020B0609020204030204" pitchFamily="49" charset="0"/>
              </a:rPr>
              <a:t>(preg_match($pattern, $subject)){</a:t>
            </a:r>
          </a:p>
          <a:p>
            <a:pPr fontAlgn="base">
              <a:lnSpc>
                <a:spcPct val="150000"/>
              </a:lnSpc>
            </a:pPr>
            <a:r>
              <a:rPr lang="vi-VN">
                <a:solidFill>
                  <a:srgbClr val="00B050"/>
                </a:solidFill>
                <a:latin typeface="Consolas" panose="020B0609020204030204" pitchFamily="49" charset="0"/>
                <a:cs typeface="Consolas" panose="020B0609020204030204" pitchFamily="49" charset="0"/>
              </a:rPr>
              <a:t>    echo 'Đúng định dạng ngày tháng năm';</a:t>
            </a: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a:t>
            </a:r>
            <a:r>
              <a:rPr lang="vi-VN" smtClean="0">
                <a:solidFill>
                  <a:srgbClr val="00B050"/>
                </a:solidFill>
                <a:latin typeface="Consolas" panose="020B0609020204030204" pitchFamily="49" charset="0"/>
                <a:cs typeface="Consolas" panose="020B0609020204030204" pitchFamily="49" charset="0"/>
              </a:rPr>
              <a:t>}</a:t>
            </a:r>
            <a:endParaRPr lang="en-US" smtClean="0">
              <a:solidFill>
                <a:srgbClr val="00B050"/>
              </a:solidFill>
              <a:latin typeface="Consolas" panose="020B0609020204030204" pitchFamily="49" charset="0"/>
              <a:cs typeface="Consolas" panose="020B0609020204030204" pitchFamily="49" charset="0"/>
            </a:endParaRPr>
          </a:p>
          <a:p>
            <a:pPr fontAlgn="base">
              <a:lnSpc>
                <a:spcPct val="150000"/>
              </a:lnSpc>
            </a:pPr>
            <a:r>
              <a:rPr lang="en-US" smtClean="0">
                <a:solidFill>
                  <a:srgbClr val="00B050"/>
                </a:solidFill>
                <a:latin typeface="Consolas" panose="020B0609020204030204" pitchFamily="49" charset="0"/>
                <a:cs typeface="Consolas" panose="020B0609020204030204" pitchFamily="49" charset="0"/>
              </a:rPr>
              <a:t>// Kiểm tra xem chuỗi có phải là số không</a:t>
            </a:r>
            <a:endParaRPr lang="vi-VN">
              <a:solidFill>
                <a:srgbClr val="00B050"/>
              </a:solidFill>
              <a:latin typeface="Consolas" panose="020B0609020204030204" pitchFamily="49" charset="0"/>
              <a:cs typeface="Consolas" panose="020B0609020204030204" pitchFamily="49" charset="0"/>
            </a:endParaRPr>
          </a:p>
          <a:p>
            <a:pPr fontAlgn="base">
              <a:lnSpc>
                <a:spcPct val="150000"/>
              </a:lnSpc>
            </a:pPr>
            <a:r>
              <a:rPr lang="en-US">
                <a:solidFill>
                  <a:srgbClr val="00B050"/>
                </a:solidFill>
                <a:latin typeface="Consolas" panose="020B0609020204030204" pitchFamily="49" charset="0"/>
                <a:cs typeface="Consolas" panose="020B0609020204030204" pitchFamily="49" charset="0"/>
              </a:rPr>
              <a:t>$pattern = '/^[0-9]+$/';</a:t>
            </a:r>
          </a:p>
          <a:p>
            <a:pPr fontAlgn="base">
              <a:lnSpc>
                <a:spcPct val="150000"/>
              </a:lnSpc>
            </a:pPr>
            <a:r>
              <a:rPr lang="en-US">
                <a:solidFill>
                  <a:srgbClr val="00B050"/>
                </a:solidFill>
                <a:latin typeface="Consolas" panose="020B0609020204030204" pitchFamily="49" charset="0"/>
                <a:cs typeface="Consolas" panose="020B0609020204030204" pitchFamily="49" charset="0"/>
              </a:rPr>
              <a:t>$subject = '1234';</a:t>
            </a:r>
          </a:p>
          <a:p>
            <a:pPr fontAlgn="base">
              <a:lnSpc>
                <a:spcPct val="150000"/>
              </a:lnSpc>
            </a:pPr>
            <a:r>
              <a:rPr lang="en-US">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en-US">
                <a:solidFill>
                  <a:srgbClr val="00B050"/>
                </a:solidFill>
                <a:latin typeface="Consolas" panose="020B0609020204030204" pitchFamily="49" charset="0"/>
                <a:cs typeface="Consolas" panose="020B0609020204030204" pitchFamily="49" charset="0"/>
              </a:rPr>
              <a:t>    echo 'Chuoi la số';</a:t>
            </a:r>
          </a:p>
          <a:p>
            <a:pPr fontAlgn="base">
              <a:lnSpc>
                <a:spcPct val="150000"/>
              </a:lnSpc>
            </a:pPr>
            <a:r>
              <a:rPr lang="en-US">
                <a:solidFill>
                  <a:srgbClr val="00B050"/>
                </a:solidFill>
                <a:latin typeface="Consolas" panose="020B0609020204030204" pitchFamily="49" charset="0"/>
                <a:cs typeface="Consolas" panose="020B0609020204030204" pitchFamily="49" charset="0"/>
              </a:rPr>
              <a:t>}</a:t>
            </a:r>
          </a:p>
          <a:p>
            <a:pPr fontAlgn="base">
              <a:lnSpc>
                <a:spcPct val="150000"/>
              </a:lnSpc>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93360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5078313"/>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1.16. Các hàm thường dùng REGEX:</a:t>
            </a:r>
          </a:p>
          <a:p>
            <a:pPr>
              <a:lnSpc>
                <a:spcPct val="150000"/>
              </a:lnSpc>
            </a:pPr>
            <a:r>
              <a:rPr lang="en-US" smtClean="0">
                <a:solidFill>
                  <a:srgbClr val="7030A0"/>
                </a:solidFill>
                <a:latin typeface="Consolas" pitchFamily="49" charset="0"/>
                <a:cs typeface="Consolas" pitchFamily="49" charset="0"/>
              </a:rPr>
              <a:t>- Hàm preg_match() là hàm </a:t>
            </a:r>
            <a:r>
              <a:rPr lang="vi-VN" smtClean="0">
                <a:solidFill>
                  <a:srgbClr val="7030A0"/>
                </a:solidFill>
                <a:latin typeface="Consolas" panose="020B0609020204030204" pitchFamily="49" charset="0"/>
                <a:cs typeface="Consolas" panose="020B0609020204030204" pitchFamily="49" charset="0"/>
              </a:rPr>
              <a:t>dùng </a:t>
            </a:r>
            <a:r>
              <a:rPr lang="vi-VN">
                <a:solidFill>
                  <a:srgbClr val="7030A0"/>
                </a:solidFill>
                <a:latin typeface="Consolas" panose="020B0609020204030204" pitchFamily="49" charset="0"/>
                <a:cs typeface="Consolas" panose="020B0609020204030204" pitchFamily="49" charset="0"/>
              </a:rPr>
              <a:t>để kiểm tra, so khớp và lấy kết quả của việc so sánh chuỗi dựa vào biểu thức chính quy Regular Expression, hàm này có ba tham số và có cú pháp như sau:</a:t>
            </a:r>
          </a:p>
          <a:p>
            <a:pPr>
              <a:lnSpc>
                <a:spcPct val="150000"/>
              </a:lnSpc>
            </a:pPr>
            <a:r>
              <a:rPr lang="vi-VN">
                <a:solidFill>
                  <a:srgbClr val="C00000"/>
                </a:solidFill>
                <a:latin typeface="Consolas" panose="020B0609020204030204" pitchFamily="49" charset="0"/>
                <a:cs typeface="Consolas" panose="020B0609020204030204" pitchFamily="49" charset="0"/>
              </a:rPr>
              <a:t>preg_match ( $pattern , $subject, &amp;$matches)</a:t>
            </a:r>
          </a:p>
          <a:p>
            <a:pPr>
              <a:lnSpc>
                <a:spcPct val="150000"/>
              </a:lnSpc>
            </a:pPr>
            <a:r>
              <a:rPr lang="vi-VN" b="1">
                <a:solidFill>
                  <a:srgbClr val="7030A0"/>
                </a:solidFill>
                <a:latin typeface="Consolas" panose="020B0609020204030204" pitchFamily="49" charset="0"/>
                <a:cs typeface="Consolas" panose="020B0609020204030204" pitchFamily="49" charset="0"/>
              </a:rPr>
              <a:t>Trong đó</a:t>
            </a:r>
            <a:r>
              <a:rPr lang="vi-VN">
                <a:solidFill>
                  <a:srgbClr val="7030A0"/>
                </a:solidFill>
                <a:latin typeface="Consolas" panose="020B0609020204030204" pitchFamily="49" charset="0"/>
                <a:cs typeface="Consolas" panose="020B0609020204030204" pitchFamily="49" charset="0"/>
              </a:rPr>
              <a:t>:</a:t>
            </a:r>
          </a:p>
          <a:p>
            <a:pPr>
              <a:lnSpc>
                <a:spcPct val="150000"/>
              </a:lnSpc>
            </a:pPr>
            <a:r>
              <a:rPr lang="vi-VN">
                <a:solidFill>
                  <a:srgbClr val="7030A0"/>
                </a:solidFill>
                <a:latin typeface="Consolas" panose="020B0609020204030204" pitchFamily="49" charset="0"/>
                <a:cs typeface="Consolas" panose="020B0609020204030204" pitchFamily="49" charset="0"/>
              </a:rPr>
              <a:t>$pattern là biểu thức </a:t>
            </a:r>
            <a:r>
              <a:rPr lang="vi-VN" b="1">
                <a:solidFill>
                  <a:srgbClr val="7030A0"/>
                </a:solidFill>
                <a:latin typeface="Consolas" panose="020B0609020204030204" pitchFamily="49" charset="0"/>
                <a:cs typeface="Consolas" panose="020B0609020204030204" pitchFamily="49" charset="0"/>
              </a:rPr>
              <a:t>Regular Expression</a:t>
            </a:r>
            <a:endParaRPr lang="vi-VN">
              <a:solidFill>
                <a:srgbClr val="7030A0"/>
              </a:solidFill>
              <a:latin typeface="Consolas" panose="020B0609020204030204" pitchFamily="49" charset="0"/>
              <a:cs typeface="Consolas" panose="020B0609020204030204" pitchFamily="49" charset="0"/>
            </a:endParaRPr>
          </a:p>
          <a:p>
            <a:pPr>
              <a:lnSpc>
                <a:spcPct val="150000"/>
              </a:lnSpc>
            </a:pPr>
            <a:r>
              <a:rPr lang="vi-VN">
                <a:solidFill>
                  <a:srgbClr val="7030A0"/>
                </a:solidFill>
                <a:latin typeface="Consolas" panose="020B0609020204030204" pitchFamily="49" charset="0"/>
                <a:cs typeface="Consolas" panose="020B0609020204030204" pitchFamily="49" charset="0"/>
              </a:rPr>
              <a:t>$subject là chuỗi cần kiểm tra</a:t>
            </a:r>
          </a:p>
          <a:p>
            <a:pPr>
              <a:lnSpc>
                <a:spcPct val="150000"/>
              </a:lnSpc>
            </a:pPr>
            <a:r>
              <a:rPr lang="vi-VN">
                <a:solidFill>
                  <a:srgbClr val="7030A0"/>
                </a:solidFill>
                <a:latin typeface="Consolas" panose="020B0609020204030204" pitchFamily="49" charset="0"/>
                <a:cs typeface="Consolas" panose="020B0609020204030204" pitchFamily="49" charset="0"/>
              </a:rPr>
              <a:t>$matches là kết quả trả về, đây là một tham số truyền vào ở dạng tham chiếu.</a:t>
            </a:r>
          </a:p>
          <a:p>
            <a:pPr fontAlgn="base">
              <a:lnSpc>
                <a:spcPct val="150000"/>
              </a:lnSpc>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39082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8600"/>
            <a:ext cx="7406640" cy="1167384"/>
          </a:xfrm>
        </p:spPr>
        <p:txBody>
          <a:bodyPr>
            <a:noAutofit/>
          </a:bodyPr>
          <a:lstStyle/>
          <a:p>
            <a:pPr algn="ctr"/>
            <a:r>
              <a:rPr lang="en-US" sz="5000" smtClean="0">
                <a:effectLst>
                  <a:outerShdw blurRad="38100" dist="38100" dir="2700000" algn="tl">
                    <a:srgbClr val="000000">
                      <a:alpha val="43137"/>
                    </a:srgbClr>
                  </a:outerShdw>
                </a:effectLst>
                <a:latin typeface="Consolas" pitchFamily="49" charset="0"/>
                <a:cs typeface="Consolas" pitchFamily="49" charset="0"/>
              </a:rPr>
              <a:t>CONTENT</a:t>
            </a:r>
            <a:endParaRPr lang="en-US" sz="5000">
              <a:effectLst>
                <a:outerShdw blurRad="38100" dist="38100" dir="2700000" algn="tl">
                  <a:srgbClr val="000000">
                    <a:alpha val="43137"/>
                  </a:srgbClr>
                </a:outerShdw>
              </a:effectLst>
              <a:latin typeface="Consolas" pitchFamily="49" charset="0"/>
              <a:cs typeface="Consolas" pitchFamily="49" charset="0"/>
            </a:endParaRPr>
          </a:p>
        </p:txBody>
      </p:sp>
      <p:sp>
        <p:nvSpPr>
          <p:cNvPr id="3" name="Rectangle 2"/>
          <p:cNvSpPr/>
          <p:nvPr/>
        </p:nvSpPr>
        <p:spPr>
          <a:xfrm>
            <a:off x="1143000" y="1590273"/>
            <a:ext cx="7766870" cy="477054"/>
          </a:xfrm>
          <a:prstGeom prst="rect">
            <a:avLst/>
          </a:prstGeom>
        </p:spPr>
        <p:txBody>
          <a:bodyPr wrap="none">
            <a:spAutoFit/>
          </a:bodyPr>
          <a:lstStyle/>
          <a:p>
            <a:r>
              <a:rPr lang="en-US" sz="2500" b="1" smtClean="0">
                <a:solidFill>
                  <a:srgbClr val="00B050"/>
                </a:solidFill>
                <a:latin typeface="Consolas" pitchFamily="49" charset="0"/>
                <a:cs typeface="Consolas" pitchFamily="49" charset="0"/>
              </a:rPr>
              <a:t>1. REGULAR EXPRESSION (BIỂU THỨC CHÍNH QUY)</a:t>
            </a:r>
            <a:endParaRPr lang="en-US" sz="2500" b="1">
              <a:solidFill>
                <a:srgbClr val="00B050"/>
              </a:solidFill>
            </a:endParaRPr>
          </a:p>
        </p:txBody>
      </p:sp>
      <p:sp>
        <p:nvSpPr>
          <p:cNvPr id="4" name="Rectangle 3"/>
          <p:cNvSpPr/>
          <p:nvPr/>
        </p:nvSpPr>
        <p:spPr>
          <a:xfrm>
            <a:off x="1143000" y="2420203"/>
            <a:ext cx="5298245" cy="477054"/>
          </a:xfrm>
          <a:prstGeom prst="rect">
            <a:avLst/>
          </a:prstGeom>
        </p:spPr>
        <p:txBody>
          <a:bodyPr wrap="none">
            <a:spAutoFit/>
          </a:bodyPr>
          <a:lstStyle/>
          <a:p>
            <a:r>
              <a:rPr lang="en-US" sz="2500" b="1">
                <a:solidFill>
                  <a:srgbClr val="00B050"/>
                </a:solidFill>
                <a:latin typeface="Consolas" pitchFamily="49" charset="0"/>
                <a:cs typeface="Consolas" pitchFamily="49" charset="0"/>
              </a:rPr>
              <a:t>2</a:t>
            </a:r>
            <a:r>
              <a:rPr lang="en-US" sz="2500" b="1" smtClean="0">
                <a:solidFill>
                  <a:srgbClr val="00B050"/>
                </a:solidFill>
                <a:latin typeface="Consolas" pitchFamily="49" charset="0"/>
                <a:cs typeface="Consolas" pitchFamily="49" charset="0"/>
              </a:rPr>
              <a:t>. ERROR HANDLING (XỬ LÝ LỖI)</a:t>
            </a:r>
            <a:endParaRPr lang="en-US" sz="2500" b="1">
              <a:solidFill>
                <a:srgbClr val="00B050"/>
              </a:solidFill>
            </a:endParaRPr>
          </a:p>
        </p:txBody>
      </p:sp>
      <p:sp>
        <p:nvSpPr>
          <p:cNvPr id="6" name="Rectangle 5"/>
          <p:cNvSpPr/>
          <p:nvPr/>
        </p:nvSpPr>
        <p:spPr>
          <a:xfrm>
            <a:off x="1143000" y="3264707"/>
            <a:ext cx="6708888" cy="477054"/>
          </a:xfrm>
          <a:prstGeom prst="rect">
            <a:avLst/>
          </a:prstGeom>
        </p:spPr>
        <p:txBody>
          <a:bodyPr wrap="none">
            <a:spAutoFit/>
          </a:bodyPr>
          <a:lstStyle/>
          <a:p>
            <a:r>
              <a:rPr lang="en-US" sz="2500" b="1" smtClean="0">
                <a:solidFill>
                  <a:srgbClr val="00B050"/>
                </a:solidFill>
                <a:latin typeface="Consolas" pitchFamily="49" charset="0"/>
                <a:cs typeface="Consolas" pitchFamily="49" charset="0"/>
              </a:rPr>
              <a:t>3. SANITIZE VARIABLE (KHỬ - LỌC BIẾN)</a:t>
            </a:r>
            <a:endParaRPr lang="en-US" sz="2500" b="1">
              <a:solidFill>
                <a:srgbClr val="00B050"/>
              </a:solidFill>
            </a:endParaRPr>
          </a:p>
        </p:txBody>
      </p:sp>
    </p:spTree>
    <p:extLst>
      <p:ext uri="{BB962C8B-B14F-4D97-AF65-F5344CB8AC3E}">
        <p14:creationId xmlns:p14="http://schemas.microsoft.com/office/powerpoint/2010/main" val="2869517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5493812"/>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1.16. Các hàm thường dùng REGEX:</a:t>
            </a:r>
          </a:p>
          <a:p>
            <a:pPr>
              <a:lnSpc>
                <a:spcPct val="150000"/>
              </a:lnSpc>
            </a:pPr>
            <a:r>
              <a:rPr lang="en-US" smtClean="0">
                <a:solidFill>
                  <a:srgbClr val="7030A0"/>
                </a:solidFill>
                <a:latin typeface="Consolas" pitchFamily="49" charset="0"/>
                <a:cs typeface="Consolas" pitchFamily="49" charset="0"/>
              </a:rPr>
              <a:t>- Hàm preg_replace() là hàm </a:t>
            </a:r>
            <a:r>
              <a:rPr lang="vi-VN">
                <a:solidFill>
                  <a:srgbClr val="7030A0"/>
                </a:solidFill>
                <a:latin typeface="Consolas" panose="020B0609020204030204" pitchFamily="49" charset="0"/>
                <a:cs typeface="Consolas" panose="020B0609020204030204" pitchFamily="49" charset="0"/>
              </a:rPr>
              <a:t>dùng để replace một chuỗi nào đó khớp với đoạn Regular Expression truyền vào. Hàm này có chức năng tương tự như </a:t>
            </a:r>
            <a:r>
              <a:rPr lang="vi-VN" b="1">
                <a:solidFill>
                  <a:srgbClr val="7030A0"/>
                </a:solidFill>
                <a:latin typeface="Consolas" panose="020B0609020204030204" pitchFamily="49" charset="0"/>
                <a:cs typeface="Consolas" panose="020B0609020204030204" pitchFamily="49" charset="0"/>
              </a:rPr>
              <a:t>str_replace</a:t>
            </a:r>
            <a:r>
              <a:rPr lang="vi-VN">
                <a:solidFill>
                  <a:srgbClr val="7030A0"/>
                </a:solidFill>
                <a:latin typeface="Consolas" panose="020B0609020204030204" pitchFamily="49" charset="0"/>
                <a:cs typeface="Consolas" panose="020B0609020204030204" pitchFamily="49" charset="0"/>
              </a:rPr>
              <a:t> nhưng có sự khác biệt là một bên dùng regex một bên không dùng.</a:t>
            </a:r>
          </a:p>
          <a:p>
            <a:pPr>
              <a:lnSpc>
                <a:spcPct val="150000"/>
              </a:lnSpc>
            </a:pPr>
            <a:r>
              <a:rPr lang="vi-VN" b="1">
                <a:solidFill>
                  <a:srgbClr val="7030A0"/>
                </a:solidFill>
                <a:latin typeface="Consolas" panose="020B0609020204030204" pitchFamily="49" charset="0"/>
                <a:cs typeface="Consolas" panose="020B0609020204030204" pitchFamily="49" charset="0"/>
              </a:rPr>
              <a:t>Cú pháp</a:t>
            </a:r>
            <a:r>
              <a:rPr lang="vi-VN">
                <a:solidFill>
                  <a:srgbClr val="7030A0"/>
                </a:solidFill>
                <a:latin typeface="Consolas" panose="020B0609020204030204" pitchFamily="49" charset="0"/>
                <a:cs typeface="Consolas" panose="020B0609020204030204" pitchFamily="49" charset="0"/>
              </a:rPr>
              <a:t>:</a:t>
            </a:r>
            <a:r>
              <a:rPr lang="vi-VN">
                <a:solidFill>
                  <a:srgbClr val="C00000"/>
                </a:solidFill>
                <a:latin typeface="Consolas" panose="020B0609020204030204" pitchFamily="49" charset="0"/>
                <a:cs typeface="Consolas" panose="020B0609020204030204" pitchFamily="49" charset="0"/>
              </a:rPr>
              <a:t>preg_replace ( $pattern, $replacement, $subject)</a:t>
            </a:r>
          </a:p>
          <a:p>
            <a:pPr>
              <a:lnSpc>
                <a:spcPct val="150000"/>
              </a:lnSpc>
            </a:pPr>
            <a:r>
              <a:rPr lang="vi-VN" b="1">
                <a:solidFill>
                  <a:srgbClr val="7030A0"/>
                </a:solidFill>
                <a:latin typeface="Consolas" panose="020B0609020204030204" pitchFamily="49" charset="0"/>
                <a:cs typeface="Consolas" panose="020B0609020204030204" pitchFamily="49" charset="0"/>
              </a:rPr>
              <a:t>Trong đó:</a:t>
            </a:r>
            <a:endParaRPr lang="vi-VN">
              <a:solidFill>
                <a:srgbClr val="7030A0"/>
              </a:solidFill>
              <a:latin typeface="Consolas" panose="020B0609020204030204" pitchFamily="49" charset="0"/>
              <a:cs typeface="Consolas" panose="020B0609020204030204" pitchFamily="49" charset="0"/>
            </a:endParaRPr>
          </a:p>
          <a:p>
            <a:pPr>
              <a:lnSpc>
                <a:spcPct val="150000"/>
              </a:lnSpc>
            </a:pPr>
            <a:r>
              <a:rPr lang="vi-VN">
                <a:solidFill>
                  <a:srgbClr val="7030A0"/>
                </a:solidFill>
                <a:latin typeface="Consolas" panose="020B0609020204030204" pitchFamily="49" charset="0"/>
                <a:cs typeface="Consolas" panose="020B0609020204030204" pitchFamily="49" charset="0"/>
              </a:rPr>
              <a:t>$partern: là chuỗi Regular Expression</a:t>
            </a:r>
          </a:p>
          <a:p>
            <a:pPr>
              <a:lnSpc>
                <a:spcPct val="150000"/>
              </a:lnSpc>
            </a:pPr>
            <a:r>
              <a:rPr lang="vi-VN">
                <a:solidFill>
                  <a:srgbClr val="7030A0"/>
                </a:solidFill>
                <a:latin typeface="Consolas" panose="020B0609020204030204" pitchFamily="49" charset="0"/>
                <a:cs typeface="Consolas" panose="020B0609020204030204" pitchFamily="49" charset="0"/>
              </a:rPr>
              <a:t>$replacement: là chuỗi replace thành</a:t>
            </a:r>
          </a:p>
          <a:p>
            <a:pPr>
              <a:lnSpc>
                <a:spcPct val="150000"/>
              </a:lnSpc>
            </a:pPr>
            <a:r>
              <a:rPr lang="vi-VN">
                <a:solidFill>
                  <a:srgbClr val="7030A0"/>
                </a:solidFill>
                <a:latin typeface="Consolas" panose="020B0609020204030204" pitchFamily="49" charset="0"/>
                <a:cs typeface="Consolas" panose="020B0609020204030204" pitchFamily="49" charset="0"/>
              </a:rPr>
              <a:t>$subject: là string muốn duyệt và replace</a:t>
            </a:r>
          </a:p>
          <a:p>
            <a:pPr>
              <a:lnSpc>
                <a:spcPct val="150000"/>
              </a:lnSpc>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329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5493812"/>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1.16. Các hàm thường dùng REGEX:</a:t>
            </a:r>
          </a:p>
          <a:p>
            <a:pPr marL="285750" indent="-285750">
              <a:lnSpc>
                <a:spcPct val="150000"/>
              </a:lnSpc>
              <a:buFontTx/>
              <a:buChar char="-"/>
            </a:pPr>
            <a:r>
              <a:rPr lang="en-US" smtClean="0">
                <a:solidFill>
                  <a:srgbClr val="7030A0"/>
                </a:solidFill>
                <a:latin typeface="Consolas" pitchFamily="49" charset="0"/>
                <a:cs typeface="Consolas" pitchFamily="49" charset="0"/>
              </a:rPr>
              <a:t>Hàm </a:t>
            </a:r>
            <a:r>
              <a:rPr lang="en-US">
                <a:solidFill>
                  <a:srgbClr val="7030A0"/>
                </a:solidFill>
                <a:latin typeface="Consolas" pitchFamily="49" charset="0"/>
                <a:cs typeface="Consolas" pitchFamily="49" charset="0"/>
              </a:rPr>
              <a:t>preg_match_all() là hàm </a:t>
            </a:r>
            <a:r>
              <a:rPr lang="vi-VN">
                <a:solidFill>
                  <a:srgbClr val="7030A0"/>
                </a:solidFill>
                <a:latin typeface="Consolas" panose="020B0609020204030204" pitchFamily="49" charset="0"/>
                <a:cs typeface="Consolas" panose="020B0609020204030204" pitchFamily="49" charset="0"/>
              </a:rPr>
              <a:t>dùng để kiểm tra, so khớp và </a:t>
            </a:r>
            <a:r>
              <a:rPr lang="vi-VN" smtClean="0">
                <a:solidFill>
                  <a:srgbClr val="7030A0"/>
                </a:solidFill>
                <a:latin typeface="Consolas" panose="020B0609020204030204" pitchFamily="49" charset="0"/>
                <a:cs typeface="Consolas" panose="020B0609020204030204" pitchFamily="49" charset="0"/>
              </a:rPr>
              <a:t>lấy</a:t>
            </a:r>
            <a:r>
              <a:rPr lang="en-US" smtClean="0">
                <a:solidFill>
                  <a:srgbClr val="7030A0"/>
                </a:solidFill>
                <a:latin typeface="Consolas" panose="020B0609020204030204" pitchFamily="49" charset="0"/>
                <a:cs typeface="Consolas" panose="020B0609020204030204" pitchFamily="49" charset="0"/>
              </a:rPr>
              <a:t> tất cả</a:t>
            </a:r>
            <a:r>
              <a:rPr lang="vi-VN" smtClean="0">
                <a:solidFill>
                  <a:srgbClr val="7030A0"/>
                </a:solidFill>
                <a:latin typeface="Consolas" panose="020B0609020204030204" pitchFamily="49" charset="0"/>
                <a:cs typeface="Consolas" panose="020B0609020204030204" pitchFamily="49" charset="0"/>
              </a:rPr>
              <a:t> </a:t>
            </a:r>
            <a:r>
              <a:rPr lang="vi-VN">
                <a:solidFill>
                  <a:srgbClr val="7030A0"/>
                </a:solidFill>
                <a:latin typeface="Consolas" panose="020B0609020204030204" pitchFamily="49" charset="0"/>
                <a:cs typeface="Consolas" panose="020B0609020204030204" pitchFamily="49" charset="0"/>
              </a:rPr>
              <a:t>kết quả của việc so sánh chuỗi dựa vào biểu thức chính quy Regular Expression, hàm này có ba tham số và có cú pháp như sau </a:t>
            </a:r>
            <a:endParaRPr lang="en-US" smtClean="0">
              <a:solidFill>
                <a:srgbClr val="7030A0"/>
              </a:solidFill>
              <a:latin typeface="Consolas" panose="020B0609020204030204" pitchFamily="49" charset="0"/>
              <a:cs typeface="Consolas" panose="020B0609020204030204" pitchFamily="49" charset="0"/>
            </a:endParaRPr>
          </a:p>
          <a:p>
            <a:pPr>
              <a:lnSpc>
                <a:spcPct val="150000"/>
              </a:lnSpc>
            </a:pPr>
            <a:r>
              <a:rPr lang="vi-VN" b="1" smtClean="0">
                <a:solidFill>
                  <a:srgbClr val="7030A0"/>
                </a:solidFill>
                <a:latin typeface="Consolas" panose="020B0609020204030204" pitchFamily="49" charset="0"/>
                <a:cs typeface="Consolas" panose="020B0609020204030204" pitchFamily="49" charset="0"/>
              </a:rPr>
              <a:t>Cú pháp</a:t>
            </a:r>
            <a:r>
              <a:rPr lang="vi-VN" smtClean="0">
                <a:solidFill>
                  <a:srgbClr val="7030A0"/>
                </a:solidFill>
                <a:latin typeface="Consolas" panose="020B0609020204030204" pitchFamily="49" charset="0"/>
                <a:cs typeface="Consolas" panose="020B0609020204030204" pitchFamily="49" charset="0"/>
              </a:rPr>
              <a:t>:</a:t>
            </a:r>
            <a:r>
              <a:rPr lang="vi-VN" smtClean="0">
                <a:solidFill>
                  <a:srgbClr val="C00000"/>
                </a:solidFill>
                <a:latin typeface="Consolas" panose="020B0609020204030204" pitchFamily="49" charset="0"/>
                <a:cs typeface="Consolas" panose="020B0609020204030204" pitchFamily="49" charset="0"/>
              </a:rPr>
              <a:t>preg_</a:t>
            </a:r>
            <a:r>
              <a:rPr lang="en-US" smtClean="0">
                <a:solidFill>
                  <a:srgbClr val="C00000"/>
                </a:solidFill>
                <a:latin typeface="Consolas" panose="020B0609020204030204" pitchFamily="49" charset="0"/>
                <a:cs typeface="Consolas" panose="020B0609020204030204" pitchFamily="49" charset="0"/>
              </a:rPr>
              <a:t>match_all</a:t>
            </a:r>
            <a:r>
              <a:rPr lang="vi-VN" smtClean="0">
                <a:solidFill>
                  <a:srgbClr val="C00000"/>
                </a:solidFill>
                <a:latin typeface="Consolas" panose="020B0609020204030204" pitchFamily="49" charset="0"/>
                <a:cs typeface="Consolas" panose="020B0609020204030204" pitchFamily="49" charset="0"/>
              </a:rPr>
              <a:t> </a:t>
            </a:r>
            <a:r>
              <a:rPr lang="vi-VN">
                <a:solidFill>
                  <a:srgbClr val="C00000"/>
                </a:solidFill>
                <a:latin typeface="Consolas" panose="020B0609020204030204" pitchFamily="49" charset="0"/>
                <a:cs typeface="Consolas" panose="020B0609020204030204" pitchFamily="49" charset="0"/>
              </a:rPr>
              <a:t>( $pattern, </a:t>
            </a:r>
            <a:r>
              <a:rPr lang="vi-VN" smtClean="0">
                <a:solidFill>
                  <a:srgbClr val="C00000"/>
                </a:solidFill>
                <a:latin typeface="Consolas" panose="020B0609020204030204" pitchFamily="49" charset="0"/>
                <a:cs typeface="Consolas" panose="020B0609020204030204" pitchFamily="49" charset="0"/>
              </a:rPr>
              <a:t>$</a:t>
            </a:r>
            <a:r>
              <a:rPr lang="en-US" smtClean="0">
                <a:solidFill>
                  <a:srgbClr val="C00000"/>
                </a:solidFill>
                <a:latin typeface="Consolas" panose="020B0609020204030204" pitchFamily="49" charset="0"/>
                <a:cs typeface="Consolas" panose="020B0609020204030204" pitchFamily="49" charset="0"/>
              </a:rPr>
              <a:t>subject</a:t>
            </a:r>
            <a:r>
              <a:rPr lang="vi-VN" smtClean="0">
                <a:solidFill>
                  <a:srgbClr val="C00000"/>
                </a:solidFill>
                <a:latin typeface="Consolas" panose="020B0609020204030204" pitchFamily="49" charset="0"/>
                <a:cs typeface="Consolas" panose="020B0609020204030204" pitchFamily="49" charset="0"/>
              </a:rPr>
              <a:t>, </a:t>
            </a:r>
            <a:r>
              <a:rPr lang="en-US" smtClean="0">
                <a:solidFill>
                  <a:srgbClr val="C00000"/>
                </a:solidFill>
                <a:latin typeface="Consolas" panose="020B0609020204030204" pitchFamily="49" charset="0"/>
                <a:cs typeface="Consolas" panose="020B0609020204030204" pitchFamily="49" charset="0"/>
              </a:rPr>
              <a:t>&amp;</a:t>
            </a:r>
            <a:r>
              <a:rPr lang="vi-VN" smtClean="0">
                <a:solidFill>
                  <a:srgbClr val="C00000"/>
                </a:solidFill>
                <a:latin typeface="Consolas" panose="020B0609020204030204" pitchFamily="49" charset="0"/>
                <a:cs typeface="Consolas" panose="020B0609020204030204" pitchFamily="49" charset="0"/>
              </a:rPr>
              <a:t>$</a:t>
            </a:r>
            <a:r>
              <a:rPr lang="en-US" smtClean="0">
                <a:solidFill>
                  <a:srgbClr val="C00000"/>
                </a:solidFill>
                <a:latin typeface="Consolas" panose="020B0609020204030204" pitchFamily="49" charset="0"/>
                <a:cs typeface="Consolas" panose="020B0609020204030204" pitchFamily="49" charset="0"/>
              </a:rPr>
              <a:t>matches</a:t>
            </a:r>
            <a:r>
              <a:rPr lang="vi-VN" smtClean="0">
                <a:solidFill>
                  <a:srgbClr val="C00000"/>
                </a:solidFill>
                <a:latin typeface="Consolas" panose="020B0609020204030204" pitchFamily="49" charset="0"/>
                <a:cs typeface="Consolas" panose="020B0609020204030204" pitchFamily="49" charset="0"/>
              </a:rPr>
              <a:t>)</a:t>
            </a:r>
            <a:endParaRPr lang="vi-VN">
              <a:solidFill>
                <a:srgbClr val="C00000"/>
              </a:solidFill>
              <a:latin typeface="Consolas" panose="020B0609020204030204" pitchFamily="49" charset="0"/>
              <a:cs typeface="Consolas" panose="020B0609020204030204" pitchFamily="49" charset="0"/>
            </a:endParaRPr>
          </a:p>
          <a:p>
            <a:pPr>
              <a:lnSpc>
                <a:spcPct val="150000"/>
              </a:lnSpc>
            </a:pPr>
            <a:r>
              <a:rPr lang="vi-VN" b="1">
                <a:solidFill>
                  <a:srgbClr val="7030A0"/>
                </a:solidFill>
                <a:latin typeface="Consolas" panose="020B0609020204030204" pitchFamily="49" charset="0"/>
                <a:cs typeface="Consolas" panose="020B0609020204030204" pitchFamily="49" charset="0"/>
              </a:rPr>
              <a:t>Trong đó:</a:t>
            </a:r>
            <a:endParaRPr lang="vi-VN">
              <a:solidFill>
                <a:srgbClr val="7030A0"/>
              </a:solidFill>
              <a:latin typeface="Consolas" panose="020B0609020204030204" pitchFamily="49" charset="0"/>
              <a:cs typeface="Consolas" panose="020B0609020204030204" pitchFamily="49" charset="0"/>
            </a:endParaRPr>
          </a:p>
          <a:p>
            <a:pPr>
              <a:lnSpc>
                <a:spcPct val="150000"/>
              </a:lnSpc>
            </a:pPr>
            <a:r>
              <a:rPr lang="vi-VN">
                <a:solidFill>
                  <a:srgbClr val="7030A0"/>
                </a:solidFill>
                <a:latin typeface="Consolas" panose="020B0609020204030204" pitchFamily="49" charset="0"/>
                <a:cs typeface="Consolas" panose="020B0609020204030204" pitchFamily="49" charset="0"/>
              </a:rPr>
              <a:t>$pattern là biểu thức </a:t>
            </a:r>
            <a:r>
              <a:rPr lang="vi-VN" b="1">
                <a:solidFill>
                  <a:srgbClr val="7030A0"/>
                </a:solidFill>
                <a:latin typeface="Consolas" panose="020B0609020204030204" pitchFamily="49" charset="0"/>
                <a:cs typeface="Consolas" panose="020B0609020204030204" pitchFamily="49" charset="0"/>
              </a:rPr>
              <a:t>Regular Expression</a:t>
            </a:r>
            <a:endParaRPr lang="vi-VN">
              <a:solidFill>
                <a:srgbClr val="7030A0"/>
              </a:solidFill>
              <a:latin typeface="Consolas" panose="020B0609020204030204" pitchFamily="49" charset="0"/>
              <a:cs typeface="Consolas" panose="020B0609020204030204" pitchFamily="49" charset="0"/>
            </a:endParaRPr>
          </a:p>
          <a:p>
            <a:pPr>
              <a:lnSpc>
                <a:spcPct val="150000"/>
              </a:lnSpc>
            </a:pPr>
            <a:r>
              <a:rPr lang="vi-VN">
                <a:solidFill>
                  <a:srgbClr val="7030A0"/>
                </a:solidFill>
                <a:latin typeface="Consolas" panose="020B0609020204030204" pitchFamily="49" charset="0"/>
                <a:cs typeface="Consolas" panose="020B0609020204030204" pitchFamily="49" charset="0"/>
              </a:rPr>
              <a:t>$subject là chuỗi cần kiểm tra</a:t>
            </a:r>
          </a:p>
          <a:p>
            <a:pPr>
              <a:lnSpc>
                <a:spcPct val="150000"/>
              </a:lnSpc>
            </a:pPr>
            <a:r>
              <a:rPr lang="vi-VN">
                <a:solidFill>
                  <a:srgbClr val="7030A0"/>
                </a:solidFill>
                <a:latin typeface="Consolas" panose="020B0609020204030204" pitchFamily="49" charset="0"/>
                <a:cs typeface="Consolas" panose="020B0609020204030204" pitchFamily="49" charset="0"/>
              </a:rPr>
              <a:t>$matches là kết quả trả về, đây là một tham số truyền vào ở dạng tham chiếu.</a:t>
            </a:r>
          </a:p>
          <a:p>
            <a:pPr>
              <a:lnSpc>
                <a:spcPct val="150000"/>
              </a:lnSpc>
            </a:pPr>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2295033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a:solidFill>
                  <a:srgbClr val="C00000"/>
                </a:solidFill>
                <a:latin typeface="Consolas" pitchFamily="49" charset="0"/>
                <a:cs typeface="Consolas" pitchFamily="49" charset="0"/>
              </a:rPr>
              <a:t>2</a:t>
            </a:r>
            <a:r>
              <a:rPr lang="en-US" sz="2500" b="1" smtClean="0">
                <a:solidFill>
                  <a:srgbClr val="C00000"/>
                </a:solidFill>
                <a:latin typeface="Consolas" pitchFamily="49" charset="0"/>
                <a:cs typeface="Consolas" pitchFamily="49" charset="0"/>
              </a:rPr>
              <a:t>. ERROR HANDLING (XỬ LÝ LỖI)</a:t>
            </a:r>
            <a:endParaRPr lang="en-US" sz="2500" b="1">
              <a:solidFill>
                <a:srgbClr val="C00000"/>
              </a:solidFill>
            </a:endParaRPr>
          </a:p>
        </p:txBody>
      </p:sp>
      <p:sp>
        <p:nvSpPr>
          <p:cNvPr id="5" name="TextBox 4"/>
          <p:cNvSpPr txBox="1"/>
          <p:nvPr/>
        </p:nvSpPr>
        <p:spPr>
          <a:xfrm>
            <a:off x="1826523" y="990599"/>
            <a:ext cx="6860277" cy="1754326"/>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2.1. Giới thiệu</a:t>
            </a:r>
          </a:p>
          <a:p>
            <a:pPr>
              <a:lnSpc>
                <a:spcPct val="150000"/>
              </a:lnSpc>
            </a:pPr>
            <a:r>
              <a:rPr lang="vi-VN">
                <a:solidFill>
                  <a:srgbClr val="7030A0"/>
                </a:solidFill>
                <a:latin typeface="Consolas" panose="020B0609020204030204" pitchFamily="49" charset="0"/>
                <a:cs typeface="Consolas" panose="020B0609020204030204" pitchFamily="49" charset="0"/>
              </a:rPr>
              <a:t>Xử lý lỗi là quá trình bắt lỗi trong chương trình. Nếu bạn sẽ xử lý lỗi không đúng cách thì nó có thể dẫn đến nhiều hậu quả không lường trước được.</a:t>
            </a:r>
            <a:endParaRPr lang="en-US" u="sng" smtClean="0">
              <a:solidFill>
                <a:srgbClr val="7030A0"/>
              </a:solidFill>
              <a:latin typeface="Consolas" pitchFamily="49" charset="0"/>
              <a:cs typeface="Consolas"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523" y="2665666"/>
            <a:ext cx="5217215" cy="3910790"/>
          </a:xfrm>
          <a:prstGeom prst="rect">
            <a:avLst/>
          </a:prstGeom>
        </p:spPr>
      </p:pic>
    </p:spTree>
    <p:extLst>
      <p:ext uri="{BB962C8B-B14F-4D97-AF65-F5344CB8AC3E}">
        <p14:creationId xmlns:p14="http://schemas.microsoft.com/office/powerpoint/2010/main" val="25622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a:solidFill>
                  <a:srgbClr val="C00000"/>
                </a:solidFill>
                <a:latin typeface="Consolas" pitchFamily="49" charset="0"/>
                <a:cs typeface="Consolas" pitchFamily="49" charset="0"/>
              </a:rPr>
              <a:t>2</a:t>
            </a:r>
            <a:r>
              <a:rPr lang="en-US" sz="2500" b="1" smtClean="0">
                <a:solidFill>
                  <a:srgbClr val="C00000"/>
                </a:solidFill>
                <a:latin typeface="Consolas" pitchFamily="49" charset="0"/>
                <a:cs typeface="Consolas" pitchFamily="49" charset="0"/>
              </a:rPr>
              <a:t>. ERROR HANDLING (XỬ LÝ LỖI)</a:t>
            </a:r>
            <a:endParaRPr lang="en-US" sz="2500" b="1">
              <a:solidFill>
                <a:srgbClr val="C00000"/>
              </a:solidFill>
            </a:endParaRPr>
          </a:p>
        </p:txBody>
      </p:sp>
      <p:sp>
        <p:nvSpPr>
          <p:cNvPr id="5" name="TextBox 4"/>
          <p:cNvSpPr txBox="1"/>
          <p:nvPr/>
        </p:nvSpPr>
        <p:spPr>
          <a:xfrm>
            <a:off x="1826523" y="990599"/>
            <a:ext cx="6860277" cy="2169825"/>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2.2. Lỗi cơ bản</a:t>
            </a:r>
          </a:p>
          <a:p>
            <a:pPr marL="285750" indent="-285750">
              <a:lnSpc>
                <a:spcPct val="150000"/>
              </a:lnSpc>
              <a:buFontTx/>
              <a:buChar char="-"/>
            </a:pPr>
            <a:r>
              <a:rPr lang="en-US" smtClean="0">
                <a:solidFill>
                  <a:srgbClr val="7030A0"/>
                </a:solidFill>
                <a:latin typeface="Consolas" pitchFamily="49" charset="0"/>
                <a:cs typeface="Consolas" pitchFamily="49" charset="0"/>
              </a:rPr>
              <a:t>Dùng hàm die(), exit() </a:t>
            </a:r>
            <a:r>
              <a:rPr lang="vi-VN">
                <a:solidFill>
                  <a:srgbClr val="7030A0"/>
                </a:solidFill>
                <a:latin typeface="Consolas" panose="020B0609020204030204" pitchFamily="49" charset="0"/>
                <a:cs typeface="Consolas" panose="020B0609020204030204" pitchFamily="49" charset="0"/>
              </a:rPr>
              <a:t>cả hai hàm này đều dùng để dừng hệ thống lại không dịch nội dung PHP nữa và sẽ trả về thông báo</a:t>
            </a:r>
            <a:r>
              <a:rPr lang="vi-VN" smtClean="0">
                <a:solidFill>
                  <a:srgbClr val="7030A0"/>
                </a:solidFill>
                <a:latin typeface="Consolas" panose="020B0609020204030204" pitchFamily="49" charset="0"/>
                <a:cs typeface="Consolas" panose="020B0609020204030204" pitchFamily="49" charset="0"/>
              </a:rPr>
              <a:t>.</a:t>
            </a:r>
            <a:endParaRPr lang="en-US" smtClean="0">
              <a:solidFill>
                <a:srgbClr val="7030A0"/>
              </a:solidFill>
              <a:latin typeface="Consolas" pitchFamily="49" charset="0"/>
              <a:cs typeface="Consolas" pitchFamily="49" charset="0"/>
            </a:endParaRPr>
          </a:p>
          <a:p>
            <a:pPr marL="285750" indent="-285750">
              <a:lnSpc>
                <a:spcPct val="150000"/>
              </a:lnSpc>
              <a:buFontTx/>
              <a:buChar char="-"/>
            </a:pPr>
            <a:endParaRPr lang="en-US" smtClean="0">
              <a:solidFill>
                <a:srgbClr val="7030A0"/>
              </a:solidFill>
              <a:latin typeface="Consolas" pitchFamily="49" charset="0"/>
              <a:cs typeface="Consolas" pitchFamily="49" charset="0"/>
            </a:endParaRPr>
          </a:p>
        </p:txBody>
      </p:sp>
      <p:sp>
        <p:nvSpPr>
          <p:cNvPr id="3" name="Rectangle 2"/>
          <p:cNvSpPr/>
          <p:nvPr/>
        </p:nvSpPr>
        <p:spPr>
          <a:xfrm>
            <a:off x="1752600" y="2667000"/>
            <a:ext cx="6705600" cy="3000821"/>
          </a:xfrm>
          <a:prstGeom prst="rect">
            <a:avLst/>
          </a:prstGeom>
        </p:spPr>
        <p:txBody>
          <a:bodyPr wrap="square">
            <a:spAutoFit/>
          </a:bodyPr>
          <a:lstStyle/>
          <a:p>
            <a:pPr marL="285750" indent="-285750">
              <a:lnSpc>
                <a:spcPct val="150000"/>
              </a:lnSpc>
              <a:buFontTx/>
              <a:buChar char="-"/>
            </a:pPr>
            <a:r>
              <a:rPr lang="en-US">
                <a:solidFill>
                  <a:srgbClr val="00B050"/>
                </a:solidFill>
                <a:latin typeface="Consolas" pitchFamily="49" charset="0"/>
                <a:cs typeface="Consolas" pitchFamily="49" charset="0"/>
              </a:rPr>
              <a:t>Ví dụ: </a:t>
            </a:r>
            <a:r>
              <a:rPr lang="en-US" smtClean="0">
                <a:solidFill>
                  <a:srgbClr val="00B050"/>
                </a:solidFill>
                <a:latin typeface="Consolas" pitchFamily="49" charset="0"/>
                <a:cs typeface="Consolas" pitchFamily="49" charset="0"/>
              </a:rPr>
              <a:t>Khi mở một tập tin</a:t>
            </a:r>
          </a:p>
          <a:p>
            <a:pPr fontAlgn="base">
              <a:lnSpc>
                <a:spcPct val="150000"/>
              </a:lnSpc>
            </a:pPr>
            <a:r>
              <a:rPr lang="en-US" smtClean="0">
                <a:solidFill>
                  <a:srgbClr val="00B050"/>
                </a:solidFill>
                <a:latin typeface="Consolas"/>
              </a:rPr>
              <a:t>	&lt;?</a:t>
            </a:r>
            <a:r>
              <a:rPr lang="en-US">
                <a:solidFill>
                  <a:srgbClr val="00B050"/>
                </a:solidFill>
                <a:latin typeface="Consolas"/>
              </a:rPr>
              <a:t>php</a:t>
            </a:r>
          </a:p>
          <a:p>
            <a:pPr fontAlgn="base">
              <a:lnSpc>
                <a:spcPct val="150000"/>
              </a:lnSpc>
            </a:pPr>
            <a:r>
              <a:rPr lang="en-US">
                <a:solidFill>
                  <a:srgbClr val="00B050"/>
                </a:solidFill>
                <a:latin typeface="Consolas"/>
              </a:rPr>
              <a:t>          $file = fopen("test.txt","r</a:t>
            </a:r>
            <a:r>
              <a:rPr lang="en-US" smtClean="0">
                <a:solidFill>
                  <a:srgbClr val="00B050"/>
                </a:solidFill>
                <a:latin typeface="Consolas"/>
              </a:rPr>
              <a:t>");</a:t>
            </a:r>
            <a:endParaRPr lang="en-US">
              <a:solidFill>
                <a:srgbClr val="00B050"/>
              </a:solidFill>
              <a:latin typeface="Consolas"/>
            </a:endParaRPr>
          </a:p>
          <a:p>
            <a:pPr fontAlgn="base">
              <a:lnSpc>
                <a:spcPct val="150000"/>
              </a:lnSpc>
            </a:pPr>
            <a:r>
              <a:rPr lang="en-US" smtClean="0">
                <a:solidFill>
                  <a:srgbClr val="00B050"/>
                </a:solidFill>
                <a:latin typeface="Consolas"/>
              </a:rPr>
              <a:t>	?&gt;</a:t>
            </a:r>
          </a:p>
          <a:p>
            <a:pPr fontAlgn="base">
              <a:lnSpc>
                <a:spcPct val="150000"/>
              </a:lnSpc>
            </a:pPr>
            <a:r>
              <a:rPr lang="en-US" smtClean="0">
                <a:solidFill>
                  <a:srgbClr val="00B050"/>
                </a:solidFill>
                <a:latin typeface="Consolas"/>
              </a:rPr>
              <a:t>=&gt; Nếu file không tồn tại sẽ xuất hiện lỗi </a:t>
            </a:r>
            <a:r>
              <a:rPr lang="en-US" b="1">
                <a:solidFill>
                  <a:srgbClr val="FF0000"/>
                </a:solidFill>
                <a:latin typeface="Consolas" panose="020B0609020204030204" pitchFamily="49" charset="0"/>
                <a:cs typeface="Consolas" panose="020B0609020204030204" pitchFamily="49" charset="0"/>
              </a:rPr>
              <a:t>Warning</a:t>
            </a:r>
            <a:r>
              <a:rPr lang="en-US">
                <a:solidFill>
                  <a:srgbClr val="FF0000"/>
                </a:solidFill>
                <a:latin typeface="Consolas" panose="020B0609020204030204" pitchFamily="49" charset="0"/>
                <a:cs typeface="Consolas" panose="020B0609020204030204" pitchFamily="49" charset="0"/>
              </a:rPr>
              <a:t>: fopen(test.txt): failed to open stream</a:t>
            </a:r>
          </a:p>
          <a:p>
            <a:pPr marL="285750" indent="-285750">
              <a:lnSpc>
                <a:spcPct val="150000"/>
              </a:lnSpc>
              <a:buFontTx/>
              <a:buChar char="-"/>
            </a:pPr>
            <a:endParaRPr lang="en-US">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34897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a:solidFill>
                  <a:srgbClr val="C00000"/>
                </a:solidFill>
                <a:latin typeface="Consolas" pitchFamily="49" charset="0"/>
                <a:cs typeface="Consolas" pitchFamily="49" charset="0"/>
              </a:rPr>
              <a:t>2</a:t>
            </a:r>
            <a:r>
              <a:rPr lang="en-US" sz="2500" b="1" smtClean="0">
                <a:solidFill>
                  <a:srgbClr val="C00000"/>
                </a:solidFill>
                <a:latin typeface="Consolas" pitchFamily="49" charset="0"/>
                <a:cs typeface="Consolas" pitchFamily="49" charset="0"/>
              </a:rPr>
              <a:t>. ERROR HANDLING (XỬ LÝ LỖI)</a:t>
            </a:r>
            <a:endParaRPr lang="en-US" sz="2500" b="1">
              <a:solidFill>
                <a:srgbClr val="C00000"/>
              </a:solidFill>
            </a:endParaRPr>
          </a:p>
        </p:txBody>
      </p:sp>
      <p:sp>
        <p:nvSpPr>
          <p:cNvPr id="5" name="TextBox 4"/>
          <p:cNvSpPr txBox="1"/>
          <p:nvPr/>
        </p:nvSpPr>
        <p:spPr>
          <a:xfrm>
            <a:off x="1826523" y="990599"/>
            <a:ext cx="6860277" cy="5909310"/>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2.2. Lỗi cơ bản</a:t>
            </a:r>
          </a:p>
          <a:p>
            <a:pPr marL="285750" indent="-285750">
              <a:lnSpc>
                <a:spcPct val="150000"/>
              </a:lnSpc>
              <a:buFontTx/>
              <a:buChar char="-"/>
            </a:pPr>
            <a:r>
              <a:rPr lang="en-US">
                <a:solidFill>
                  <a:srgbClr val="00B050"/>
                </a:solidFill>
                <a:latin typeface="Consolas" pitchFamily="49" charset="0"/>
                <a:cs typeface="Consolas" pitchFamily="49" charset="0"/>
              </a:rPr>
              <a:t>Ví dụ: </a:t>
            </a:r>
            <a:r>
              <a:rPr lang="en-US" smtClean="0">
                <a:solidFill>
                  <a:srgbClr val="00B050"/>
                </a:solidFill>
                <a:latin typeface="Consolas" pitchFamily="49" charset="0"/>
                <a:cs typeface="Consolas" pitchFamily="49" charset="0"/>
              </a:rPr>
              <a:t>Cũng trường hợp trên ta code theo một cách khác.</a:t>
            </a:r>
            <a:endParaRPr lang="en-US">
              <a:solidFill>
                <a:srgbClr val="00B050"/>
              </a:solidFill>
              <a:latin typeface="Consolas" pitchFamily="49" charset="0"/>
              <a:cs typeface="Consolas" pitchFamily="49" charset="0"/>
            </a:endParaRPr>
          </a:p>
          <a:p>
            <a:pPr fontAlgn="base"/>
            <a:r>
              <a:rPr lang="en-US">
                <a:solidFill>
                  <a:srgbClr val="00B050"/>
                </a:solidFill>
                <a:latin typeface="Consolas"/>
              </a:rPr>
              <a:t>&lt;?php</a:t>
            </a:r>
          </a:p>
          <a:p>
            <a:pPr fontAlgn="base"/>
            <a:r>
              <a:rPr lang="en-US">
                <a:solidFill>
                  <a:srgbClr val="00B050"/>
                </a:solidFill>
                <a:latin typeface="Consolas"/>
              </a:rPr>
              <a:t>    if(!file_exists("test.txt"))</a:t>
            </a:r>
          </a:p>
          <a:p>
            <a:pPr fontAlgn="base"/>
            <a:r>
              <a:rPr lang="en-US">
                <a:solidFill>
                  <a:srgbClr val="00B050"/>
                </a:solidFill>
                <a:latin typeface="Consolas"/>
              </a:rPr>
              <a:t>    {</a:t>
            </a:r>
          </a:p>
          <a:p>
            <a:pPr fontAlgn="base"/>
            <a:r>
              <a:rPr lang="en-US">
                <a:solidFill>
                  <a:srgbClr val="00B050"/>
                </a:solidFill>
                <a:latin typeface="Consolas"/>
              </a:rPr>
              <a:t>        die("</a:t>
            </a:r>
            <a:r>
              <a:rPr lang="en-US" smtClean="0">
                <a:solidFill>
                  <a:srgbClr val="00B050"/>
                </a:solidFill>
                <a:latin typeface="Consolas"/>
              </a:rPr>
              <a:t>Không tìm thấy </a:t>
            </a:r>
            <a:r>
              <a:rPr lang="en-US">
                <a:solidFill>
                  <a:srgbClr val="00B050"/>
                </a:solidFill>
                <a:latin typeface="Consolas"/>
              </a:rPr>
              <a:t>file");</a:t>
            </a:r>
          </a:p>
          <a:p>
            <a:pPr fontAlgn="base"/>
            <a:r>
              <a:rPr lang="en-US">
                <a:solidFill>
                  <a:srgbClr val="00B050"/>
                </a:solidFill>
                <a:latin typeface="Consolas"/>
              </a:rPr>
              <a:t>    }</a:t>
            </a:r>
          </a:p>
          <a:p>
            <a:pPr fontAlgn="base"/>
            <a:r>
              <a:rPr lang="en-US">
                <a:solidFill>
                  <a:srgbClr val="00B050"/>
                </a:solidFill>
                <a:latin typeface="Consolas"/>
              </a:rPr>
              <a:t>    else</a:t>
            </a:r>
          </a:p>
          <a:p>
            <a:pPr fontAlgn="base"/>
            <a:r>
              <a:rPr lang="en-US">
                <a:solidFill>
                  <a:srgbClr val="00B050"/>
                </a:solidFill>
                <a:latin typeface="Consolas"/>
              </a:rPr>
              <a:t>    {</a:t>
            </a:r>
          </a:p>
          <a:p>
            <a:pPr fontAlgn="base"/>
            <a:r>
              <a:rPr lang="en-US">
                <a:solidFill>
                  <a:srgbClr val="00B050"/>
                </a:solidFill>
                <a:latin typeface="Consolas"/>
              </a:rPr>
              <a:t>        $file = fopen("test.txt","r");</a:t>
            </a:r>
          </a:p>
          <a:p>
            <a:pPr fontAlgn="base"/>
            <a:r>
              <a:rPr lang="en-US">
                <a:solidFill>
                  <a:srgbClr val="00B050"/>
                </a:solidFill>
                <a:latin typeface="Consolas"/>
              </a:rPr>
              <a:t>        print </a:t>
            </a:r>
            <a:r>
              <a:rPr lang="en-US" smtClean="0">
                <a:solidFill>
                  <a:srgbClr val="00B050"/>
                </a:solidFill>
                <a:latin typeface="Consolas"/>
              </a:rPr>
              <a:t>“Mở file thành công";</a:t>
            </a:r>
            <a:endParaRPr lang="en-US">
              <a:solidFill>
                <a:srgbClr val="00B050"/>
              </a:solidFill>
              <a:latin typeface="Consolas"/>
            </a:endParaRPr>
          </a:p>
          <a:p>
            <a:pPr fontAlgn="base"/>
            <a:r>
              <a:rPr lang="en-US">
                <a:solidFill>
                  <a:srgbClr val="00B050"/>
                </a:solidFill>
                <a:latin typeface="Consolas"/>
              </a:rPr>
              <a:t>    }</a:t>
            </a:r>
          </a:p>
          <a:p>
            <a:pPr fontAlgn="base"/>
            <a:r>
              <a:rPr lang="en-US">
                <a:solidFill>
                  <a:srgbClr val="00B050"/>
                </a:solidFill>
                <a:latin typeface="Consolas"/>
              </a:rPr>
              <a:t>     </a:t>
            </a:r>
          </a:p>
          <a:p>
            <a:pPr fontAlgn="base"/>
            <a:r>
              <a:rPr lang="en-US" smtClean="0">
                <a:solidFill>
                  <a:srgbClr val="00B050"/>
                </a:solidFill>
                <a:latin typeface="Consolas"/>
              </a:rPr>
              <a:t>?&gt;</a:t>
            </a:r>
          </a:p>
          <a:p>
            <a:pPr fontAlgn="base"/>
            <a:r>
              <a:rPr lang="en-US" smtClean="0">
                <a:solidFill>
                  <a:srgbClr val="00B050"/>
                </a:solidFill>
                <a:latin typeface="Consolas"/>
              </a:rPr>
              <a:t>=&gt; Nếu </a:t>
            </a:r>
            <a:r>
              <a:rPr lang="en-US">
                <a:solidFill>
                  <a:srgbClr val="00B050"/>
                </a:solidFill>
                <a:latin typeface="Consolas"/>
              </a:rPr>
              <a:t>file không tồn tại sẽ xuất hiện </a:t>
            </a:r>
            <a:r>
              <a:rPr lang="en-US" smtClean="0">
                <a:solidFill>
                  <a:srgbClr val="00B050"/>
                </a:solidFill>
                <a:latin typeface="Consolas"/>
              </a:rPr>
              <a:t>thông báo: </a:t>
            </a:r>
            <a:r>
              <a:rPr lang="en-US" smtClean="0">
                <a:solidFill>
                  <a:srgbClr val="FF0000"/>
                </a:solidFill>
                <a:latin typeface="Consolas" panose="020B0609020204030204" pitchFamily="49" charset="0"/>
                <a:cs typeface="Consolas" panose="020B0609020204030204" pitchFamily="49" charset="0"/>
              </a:rPr>
              <a:t>Không tìm thấy </a:t>
            </a:r>
            <a:r>
              <a:rPr lang="en-US">
                <a:solidFill>
                  <a:srgbClr val="FF0000"/>
                </a:solidFill>
                <a:latin typeface="Consolas" panose="020B0609020204030204" pitchFamily="49" charset="0"/>
                <a:cs typeface="Consolas" panose="020B0609020204030204" pitchFamily="49" charset="0"/>
              </a:rPr>
              <a:t>file </a:t>
            </a:r>
          </a:p>
          <a:p>
            <a:pPr fontAlgn="base"/>
            <a:endParaRPr lang="en-US">
              <a:solidFill>
                <a:srgbClr val="00B050"/>
              </a:solidFill>
              <a:latin typeface="Consolas"/>
            </a:endParaRPr>
          </a:p>
          <a:p>
            <a:pPr>
              <a:lnSpc>
                <a:spcPct val="150000"/>
              </a:lnSpc>
            </a:pPr>
            <a:endParaRPr lang="en-US" u="sng"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270444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a:solidFill>
                  <a:srgbClr val="C00000"/>
                </a:solidFill>
                <a:latin typeface="Consolas" pitchFamily="49" charset="0"/>
                <a:cs typeface="Consolas" pitchFamily="49" charset="0"/>
              </a:rPr>
              <a:t>2</a:t>
            </a:r>
            <a:r>
              <a:rPr lang="en-US" sz="2500" b="1" smtClean="0">
                <a:solidFill>
                  <a:srgbClr val="C00000"/>
                </a:solidFill>
                <a:latin typeface="Consolas" pitchFamily="49" charset="0"/>
                <a:cs typeface="Consolas" pitchFamily="49" charset="0"/>
              </a:rPr>
              <a:t>. ERROR HANDLING (XỬ LÝ LỖI)</a:t>
            </a:r>
            <a:endParaRPr lang="en-US" sz="2500" b="1">
              <a:solidFill>
                <a:srgbClr val="C00000"/>
              </a:solidFill>
            </a:endParaRPr>
          </a:p>
        </p:txBody>
      </p:sp>
      <p:sp>
        <p:nvSpPr>
          <p:cNvPr id="5" name="TextBox 4"/>
          <p:cNvSpPr txBox="1"/>
          <p:nvPr/>
        </p:nvSpPr>
        <p:spPr>
          <a:xfrm>
            <a:off x="1826523" y="990599"/>
            <a:ext cx="6860277" cy="4662815"/>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2.3. Tạo hàm kiểm tra lỗi trong PHP</a:t>
            </a:r>
          </a:p>
          <a:p>
            <a:pPr marL="285750" indent="-285750">
              <a:lnSpc>
                <a:spcPct val="150000"/>
              </a:lnSpc>
              <a:buFontTx/>
              <a:buChar char="-"/>
            </a:pPr>
            <a:r>
              <a:rPr lang="en-US" smtClean="0">
                <a:solidFill>
                  <a:srgbClr val="7030A0"/>
                </a:solidFill>
                <a:latin typeface="Consolas" panose="020B0609020204030204" pitchFamily="49" charset="0"/>
                <a:cs typeface="Consolas" panose="020B0609020204030204" pitchFamily="49" charset="0"/>
              </a:rPr>
              <a:t>Tự định nghĩa hàm thông báo lỗi</a:t>
            </a:r>
            <a:r>
              <a:rPr lang="vi-VN" smtClean="0">
                <a:solidFill>
                  <a:srgbClr val="7030A0"/>
                </a:solidFill>
                <a:latin typeface="Consolas" panose="020B0609020204030204" pitchFamily="49" charset="0"/>
                <a:cs typeface="Consolas" panose="020B0609020204030204" pitchFamily="49" charset="0"/>
              </a:rPr>
              <a:t>.</a:t>
            </a:r>
            <a:endParaRPr lang="en-US" smtClean="0">
              <a:solidFill>
                <a:srgbClr val="7030A0"/>
              </a:solidFill>
              <a:latin typeface="Consolas" pitchFamily="49" charset="0"/>
              <a:cs typeface="Consolas" pitchFamily="49" charset="0"/>
            </a:endParaRPr>
          </a:p>
          <a:p>
            <a:pPr>
              <a:lnSpc>
                <a:spcPct val="150000"/>
              </a:lnSpc>
            </a:pPr>
            <a:r>
              <a:rPr lang="en-US" smtClean="0">
                <a:solidFill>
                  <a:srgbClr val="7030A0"/>
                </a:solidFill>
                <a:latin typeface="Consolas" pitchFamily="49" charset="0"/>
                <a:cs typeface="Consolas" pitchFamily="49" charset="0"/>
              </a:rPr>
              <a:t>	</a:t>
            </a:r>
            <a:r>
              <a:rPr lang="vi-VN" smtClean="0">
                <a:solidFill>
                  <a:srgbClr val="7030A0"/>
                </a:solidFill>
                <a:latin typeface="Consolas" panose="020B0609020204030204" pitchFamily="49" charset="0"/>
                <a:cs typeface="Consolas" panose="020B0609020204030204" pitchFamily="49" charset="0"/>
              </a:rPr>
              <a:t>Tự </a:t>
            </a:r>
            <a:r>
              <a:rPr lang="vi-VN">
                <a:solidFill>
                  <a:srgbClr val="7030A0"/>
                </a:solidFill>
                <a:latin typeface="Consolas" panose="020B0609020204030204" pitchFamily="49" charset="0"/>
                <a:cs typeface="Consolas" panose="020B0609020204030204" pitchFamily="49" charset="0"/>
              </a:rPr>
              <a:t>định nghĩa một hàm xử lý lỗi khá đơn giản, được gọi khi một lỗi xảy ra trong PHP.</a:t>
            </a:r>
          </a:p>
          <a:p>
            <a:pPr>
              <a:lnSpc>
                <a:spcPct val="150000"/>
              </a:lnSpc>
            </a:pPr>
            <a:r>
              <a:rPr lang="en-US" smtClean="0">
                <a:solidFill>
                  <a:srgbClr val="7030A0"/>
                </a:solidFill>
                <a:latin typeface="Consolas" panose="020B0609020204030204" pitchFamily="49" charset="0"/>
                <a:cs typeface="Consolas" panose="020B0609020204030204" pitchFamily="49" charset="0"/>
              </a:rPr>
              <a:t>	</a:t>
            </a:r>
            <a:r>
              <a:rPr lang="vi-VN" smtClean="0">
                <a:solidFill>
                  <a:srgbClr val="7030A0"/>
                </a:solidFill>
                <a:latin typeface="Consolas" panose="020B0609020204030204" pitchFamily="49" charset="0"/>
                <a:cs typeface="Consolas" panose="020B0609020204030204" pitchFamily="49" charset="0"/>
              </a:rPr>
              <a:t>Bật </a:t>
            </a:r>
            <a:r>
              <a:rPr lang="vi-VN">
                <a:solidFill>
                  <a:srgbClr val="7030A0"/>
                </a:solidFill>
                <a:latin typeface="Consolas" panose="020B0609020204030204" pitchFamily="49" charset="0"/>
                <a:cs typeface="Consolas" panose="020B0609020204030204" pitchFamily="49" charset="0"/>
              </a:rPr>
              <a:t>chức năng </a:t>
            </a:r>
            <a:r>
              <a:rPr lang="vi-VN" smtClean="0">
                <a:solidFill>
                  <a:srgbClr val="C00000"/>
                </a:solidFill>
                <a:latin typeface="Consolas" panose="020B0609020204030204" pitchFamily="49" charset="0"/>
                <a:cs typeface="Consolas" panose="020B0609020204030204" pitchFamily="49" charset="0"/>
              </a:rPr>
              <a:t>set_error_handler(t</a:t>
            </a:r>
            <a:r>
              <a:rPr lang="en-US">
                <a:solidFill>
                  <a:srgbClr val="C00000"/>
                </a:solidFill>
                <a:latin typeface="Consolas" panose="020B0609020204030204" pitchFamily="49" charset="0"/>
                <a:cs typeface="Consolas" panose="020B0609020204030204" pitchFamily="49" charset="0"/>
              </a:rPr>
              <a:t>ê</a:t>
            </a:r>
            <a:r>
              <a:rPr lang="vi-VN" smtClean="0">
                <a:solidFill>
                  <a:srgbClr val="C00000"/>
                </a:solidFill>
                <a:latin typeface="Consolas" panose="020B0609020204030204" pitchFamily="49" charset="0"/>
                <a:cs typeface="Consolas" panose="020B0609020204030204" pitchFamily="49" charset="0"/>
              </a:rPr>
              <a:t>n </a:t>
            </a:r>
            <a:r>
              <a:rPr lang="vi-VN">
                <a:solidFill>
                  <a:srgbClr val="C00000"/>
                </a:solidFill>
                <a:latin typeface="Consolas" panose="020B0609020204030204" pitchFamily="49" charset="0"/>
                <a:cs typeface="Consolas" panose="020B0609020204030204" pitchFamily="49" charset="0"/>
              </a:rPr>
              <a:t>hàm)</a:t>
            </a:r>
            <a:r>
              <a:rPr lang="vi-VN">
                <a:solidFill>
                  <a:srgbClr val="7030A0"/>
                </a:solidFill>
                <a:latin typeface="Consolas" panose="020B0609020204030204" pitchFamily="49" charset="0"/>
                <a:cs typeface="Consolas" panose="020B0609020204030204" pitchFamily="49" charset="0"/>
              </a:rPr>
              <a:t> của PHP nếu muốn áp dụng hàm tự định nghĩa xử lý lỗi này</a:t>
            </a:r>
            <a:r>
              <a:rPr lang="vi-VN" smtClean="0">
                <a:solidFill>
                  <a:srgbClr val="7030A0"/>
                </a:solidFill>
                <a:latin typeface="Consolas" panose="020B0609020204030204" pitchFamily="49" charset="0"/>
                <a:cs typeface="Consolas" panose="020B0609020204030204" pitchFamily="49" charset="0"/>
              </a:rPr>
              <a:t>.</a:t>
            </a:r>
            <a:r>
              <a:rPr lang="vi-VN">
                <a:solidFill>
                  <a:srgbClr val="7030A0"/>
                </a:solidFill>
                <a:latin typeface="Consolas" panose="020B0609020204030204" pitchFamily="49" charset="0"/>
                <a:cs typeface="Consolas" panose="020B0609020204030204" pitchFamily="49" charset="0"/>
              </a:rPr>
              <a:t/>
            </a:r>
            <a:br>
              <a:rPr lang="vi-VN">
                <a:solidFill>
                  <a:srgbClr val="7030A0"/>
                </a:solidFill>
                <a:latin typeface="Consolas" panose="020B0609020204030204" pitchFamily="49" charset="0"/>
                <a:cs typeface="Consolas" panose="020B0609020204030204" pitchFamily="49" charset="0"/>
              </a:rPr>
            </a:br>
            <a:r>
              <a:rPr lang="vi-VN">
                <a:solidFill>
                  <a:srgbClr val="7030A0"/>
                </a:solidFill>
                <a:latin typeface="Consolas" panose="020B0609020204030204" pitchFamily="49" charset="0"/>
                <a:cs typeface="Consolas" panose="020B0609020204030204" pitchFamily="49" charset="0"/>
              </a:rPr>
              <a:t>Hàm có tối thiểu hai tham số (mức độ lỗi và thông báo lỗi) nhưng có thể có đến năm tham số (tùy chọn: file, số dòng, và bối cảnh lỗi)</a:t>
            </a:r>
          </a:p>
          <a:p>
            <a:pPr>
              <a:lnSpc>
                <a:spcPct val="150000"/>
              </a:lnSpc>
            </a:pPr>
            <a:r>
              <a:rPr lang="vi-VN">
                <a:solidFill>
                  <a:srgbClr val="C00000"/>
                </a:solidFill>
                <a:latin typeface="Consolas" panose="020B0609020204030204" pitchFamily="49" charset="0"/>
                <a:cs typeface="Consolas" panose="020B0609020204030204" pitchFamily="49" charset="0"/>
              </a:rPr>
              <a:t>error_function(error_level,error_message, error_file,error_line,error_context</a:t>
            </a:r>
            <a:r>
              <a:rPr lang="vi-VN" smtClean="0">
                <a:solidFill>
                  <a:srgbClr val="C00000"/>
                </a:solidFill>
                <a:latin typeface="Consolas" panose="020B0609020204030204" pitchFamily="49" charset="0"/>
                <a:cs typeface="Consolas" panose="020B0609020204030204" pitchFamily="49" charset="0"/>
              </a:rPr>
              <a:t>);</a:t>
            </a:r>
            <a:endParaRPr lang="vi-VN">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4921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a:solidFill>
                  <a:srgbClr val="C00000"/>
                </a:solidFill>
                <a:latin typeface="Consolas" pitchFamily="49" charset="0"/>
                <a:cs typeface="Consolas" pitchFamily="49" charset="0"/>
              </a:rPr>
              <a:t>2</a:t>
            </a:r>
            <a:r>
              <a:rPr lang="en-US" sz="2500" b="1" smtClean="0">
                <a:solidFill>
                  <a:srgbClr val="C00000"/>
                </a:solidFill>
                <a:latin typeface="Consolas" pitchFamily="49" charset="0"/>
                <a:cs typeface="Consolas" pitchFamily="49" charset="0"/>
              </a:rPr>
              <a:t>. ERROR HANDLING (XỬ LÝ LỖI)</a:t>
            </a:r>
            <a:endParaRPr lang="en-US" sz="2500" b="1">
              <a:solidFill>
                <a:srgbClr val="C00000"/>
              </a:solidFill>
            </a:endParaRPr>
          </a:p>
        </p:txBody>
      </p:sp>
      <p:sp>
        <p:nvSpPr>
          <p:cNvPr id="5" name="TextBox 4"/>
          <p:cNvSpPr txBox="1"/>
          <p:nvPr/>
        </p:nvSpPr>
        <p:spPr>
          <a:xfrm>
            <a:off x="1826523" y="990599"/>
            <a:ext cx="6860277" cy="5078313"/>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2.3. Tạo hàm kiểm tra lỗi trong PHP</a:t>
            </a:r>
          </a:p>
          <a:p>
            <a:pPr marL="285750" indent="-285750">
              <a:lnSpc>
                <a:spcPct val="150000"/>
              </a:lnSpc>
              <a:buFontTx/>
              <a:buChar char="-"/>
            </a:pPr>
            <a:r>
              <a:rPr lang="en-US" smtClean="0">
                <a:solidFill>
                  <a:srgbClr val="00B050"/>
                </a:solidFill>
                <a:latin typeface="Consolas" pitchFamily="49" charset="0"/>
                <a:cs typeface="Consolas" pitchFamily="49" charset="0"/>
              </a:rPr>
              <a:t>Ví dụ:</a:t>
            </a:r>
          </a:p>
          <a:p>
            <a:pPr>
              <a:lnSpc>
                <a:spcPct val="150000"/>
              </a:lnSpc>
            </a:pPr>
            <a:r>
              <a:rPr lang="en-US" smtClean="0">
                <a:solidFill>
                  <a:srgbClr val="00B050"/>
                </a:solidFill>
                <a:latin typeface="Consolas" pitchFamily="49" charset="0"/>
                <a:cs typeface="Consolas" pitchFamily="49" charset="0"/>
              </a:rPr>
              <a:t>	&lt;?php</a:t>
            </a:r>
          </a:p>
          <a:p>
            <a:pPr>
              <a:lnSpc>
                <a:spcPct val="150000"/>
              </a:lnSpc>
            </a:pPr>
            <a:r>
              <a:rPr lang="en-US">
                <a:solidFill>
                  <a:srgbClr val="00B050"/>
                </a:solidFill>
                <a:latin typeface="Consolas" pitchFamily="49" charset="0"/>
                <a:cs typeface="Consolas" pitchFamily="49" charset="0"/>
              </a:rPr>
              <a:t>	</a:t>
            </a:r>
            <a:r>
              <a:rPr lang="en-US" smtClean="0">
                <a:solidFill>
                  <a:srgbClr val="00B050"/>
                </a:solidFill>
                <a:latin typeface="Consolas" pitchFamily="49" charset="0"/>
                <a:cs typeface="Consolas" pitchFamily="49" charset="0"/>
              </a:rPr>
              <a:t>// Create Custom Error</a:t>
            </a:r>
          </a:p>
          <a:p>
            <a:pPr>
              <a:lnSpc>
                <a:spcPct val="150000"/>
              </a:lnSpc>
            </a:pPr>
            <a:r>
              <a:rPr lang="en-US">
                <a:solidFill>
                  <a:srgbClr val="00B050"/>
                </a:solidFill>
                <a:latin typeface="Consolas" pitchFamily="49" charset="0"/>
                <a:cs typeface="Consolas" pitchFamily="49" charset="0"/>
              </a:rPr>
              <a:t>	</a:t>
            </a:r>
            <a:r>
              <a:rPr lang="en-US" smtClean="0">
                <a:solidFill>
                  <a:srgbClr val="00B050"/>
                </a:solidFill>
                <a:latin typeface="Consolas" pitchFamily="49" charset="0"/>
                <a:cs typeface="Consolas" pitchFamily="49" charset="0"/>
              </a:rPr>
              <a:t>function errorCustom($errno,$errmessage)</a:t>
            </a:r>
          </a:p>
          <a:p>
            <a:pPr>
              <a:lnSpc>
                <a:spcPct val="150000"/>
              </a:lnSpc>
            </a:pPr>
            <a:r>
              <a:rPr lang="en-US" smtClean="0">
                <a:solidFill>
                  <a:srgbClr val="00B050"/>
                </a:solidFill>
                <a:latin typeface="Consolas" pitchFamily="49" charset="0"/>
                <a:cs typeface="Consolas" pitchFamily="49" charset="0"/>
              </a:rPr>
              <a:t>	{</a:t>
            </a:r>
          </a:p>
          <a:p>
            <a:pPr>
              <a:lnSpc>
                <a:spcPct val="150000"/>
              </a:lnSpc>
            </a:pPr>
            <a:r>
              <a:rPr lang="en-US" smtClean="0">
                <a:solidFill>
                  <a:srgbClr val="00B050"/>
                </a:solidFill>
                <a:latin typeface="Consolas" pitchFamily="49" charset="0"/>
                <a:cs typeface="Consolas" pitchFamily="49" charset="0"/>
              </a:rPr>
              <a:t>		echo “Level loi: $errno &lt;br&gt; thong bao: $errmessage”;</a:t>
            </a:r>
            <a:r>
              <a:rPr lang="en-US">
                <a:solidFill>
                  <a:srgbClr val="00B050"/>
                </a:solidFill>
                <a:latin typeface="Consolas" pitchFamily="49" charset="0"/>
                <a:cs typeface="Consolas" pitchFamily="49" charset="0"/>
              </a:rPr>
              <a:t>	</a:t>
            </a:r>
            <a:endParaRPr lang="en-US" smtClean="0">
              <a:solidFill>
                <a:srgbClr val="00B050"/>
              </a:solidFill>
              <a:latin typeface="Consolas" pitchFamily="49" charset="0"/>
              <a:cs typeface="Consolas" pitchFamily="49" charset="0"/>
            </a:endParaRPr>
          </a:p>
          <a:p>
            <a:pPr>
              <a:lnSpc>
                <a:spcPct val="150000"/>
              </a:lnSpc>
            </a:pPr>
            <a:r>
              <a:rPr lang="en-US" smtClean="0">
                <a:solidFill>
                  <a:srgbClr val="00B050"/>
                </a:solidFill>
                <a:latin typeface="Consolas" pitchFamily="49" charset="0"/>
                <a:cs typeface="Consolas" pitchFamily="49" charset="0"/>
              </a:rPr>
              <a:t>	}</a:t>
            </a:r>
          </a:p>
          <a:p>
            <a:pPr>
              <a:lnSpc>
                <a:spcPct val="150000"/>
              </a:lnSpc>
            </a:pPr>
            <a:r>
              <a:rPr lang="en-US">
                <a:solidFill>
                  <a:srgbClr val="00B050"/>
                </a:solidFill>
                <a:latin typeface="Consolas" pitchFamily="49" charset="0"/>
                <a:cs typeface="Consolas" pitchFamily="49" charset="0"/>
              </a:rPr>
              <a:t>	set_error_handler</a:t>
            </a:r>
            <a:r>
              <a:rPr lang="en-US" smtClean="0">
                <a:solidFill>
                  <a:srgbClr val="00B050"/>
                </a:solidFill>
                <a:latin typeface="Consolas" pitchFamily="49" charset="0"/>
                <a:cs typeface="Consolas" pitchFamily="49" charset="0"/>
              </a:rPr>
              <a:t>(“errorCustom");</a:t>
            </a:r>
            <a:r>
              <a:rPr lang="en-US">
                <a:solidFill>
                  <a:srgbClr val="00B050"/>
                </a:solidFill>
                <a:latin typeface="Consolas" pitchFamily="49" charset="0"/>
                <a:cs typeface="Consolas" pitchFamily="49" charset="0"/>
              </a:rPr>
              <a:t>	</a:t>
            </a:r>
            <a:endParaRPr lang="en-US" smtClean="0">
              <a:solidFill>
                <a:srgbClr val="00B050"/>
              </a:solidFill>
              <a:latin typeface="Consolas" pitchFamily="49" charset="0"/>
              <a:cs typeface="Consolas" pitchFamily="49" charset="0"/>
            </a:endParaRPr>
          </a:p>
          <a:p>
            <a:pPr>
              <a:lnSpc>
                <a:spcPct val="150000"/>
              </a:lnSpc>
            </a:pPr>
            <a:r>
              <a:rPr lang="en-US">
                <a:solidFill>
                  <a:srgbClr val="00B050"/>
                </a:solidFill>
                <a:latin typeface="Consolas" pitchFamily="49" charset="0"/>
                <a:cs typeface="Consolas" pitchFamily="49" charset="0"/>
              </a:rPr>
              <a:t>	</a:t>
            </a:r>
            <a:r>
              <a:rPr lang="en-US" smtClean="0">
                <a:solidFill>
                  <a:srgbClr val="00B050"/>
                </a:solidFill>
                <a:latin typeface="Consolas" pitchFamily="49" charset="0"/>
                <a:cs typeface="Consolas" pitchFamily="49" charset="0"/>
              </a:rPr>
              <a:t>echo $test;</a:t>
            </a:r>
          </a:p>
          <a:p>
            <a:pPr>
              <a:lnSpc>
                <a:spcPct val="150000"/>
              </a:lnSpc>
            </a:pPr>
            <a:r>
              <a:rPr lang="en-US" smtClean="0">
                <a:solidFill>
                  <a:srgbClr val="00B050"/>
                </a:solidFill>
                <a:latin typeface="Consolas" pitchFamily="49" charset="0"/>
                <a:cs typeface="Consolas" pitchFamily="49" charset="0"/>
              </a:rPr>
              <a:t>?&gt;</a:t>
            </a:r>
            <a:endParaRPr lang="en-US">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205257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3. </a:t>
            </a:r>
            <a:r>
              <a:rPr lang="en-US" sz="2500" b="1">
                <a:solidFill>
                  <a:srgbClr val="C00000"/>
                </a:solidFill>
                <a:latin typeface="Consolas" pitchFamily="49" charset="0"/>
                <a:cs typeface="Consolas" pitchFamily="49" charset="0"/>
              </a:rPr>
              <a:t>ERROR HANDLING (XỬ LÝ LỖI)</a:t>
            </a:r>
            <a:endParaRPr lang="en-US" sz="2500" b="1">
              <a:solidFill>
                <a:srgbClr val="C00000"/>
              </a:solidFill>
            </a:endParaRPr>
          </a:p>
        </p:txBody>
      </p:sp>
      <p:sp>
        <p:nvSpPr>
          <p:cNvPr id="5" name="TextBox 4"/>
          <p:cNvSpPr txBox="1"/>
          <p:nvPr/>
        </p:nvSpPr>
        <p:spPr>
          <a:xfrm>
            <a:off x="1802204" y="838200"/>
            <a:ext cx="6860277" cy="923330"/>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2.4. Một số</a:t>
            </a:r>
            <a:r>
              <a:rPr lang="en-US" u="sng">
                <a:solidFill>
                  <a:srgbClr val="7030A0"/>
                </a:solidFill>
                <a:latin typeface="Consolas" pitchFamily="49" charset="0"/>
                <a:cs typeface="Consolas" pitchFamily="49" charset="0"/>
              </a:rPr>
              <a:t> </a:t>
            </a:r>
            <a:r>
              <a:rPr lang="en-US" u="sng" smtClean="0">
                <a:solidFill>
                  <a:srgbClr val="7030A0"/>
                </a:solidFill>
                <a:latin typeface="Consolas" pitchFamily="49" charset="0"/>
                <a:cs typeface="Consolas" pitchFamily="49" charset="0"/>
              </a:rPr>
              <a:t>cấp độ hằng số lỗi</a:t>
            </a:r>
          </a:p>
          <a:p>
            <a:pPr>
              <a:lnSpc>
                <a:spcPct val="150000"/>
              </a:lnSpc>
            </a:pPr>
            <a:endParaRPr lang="en-US" u="sng" smtClean="0">
              <a:solidFill>
                <a:srgbClr val="7030A0"/>
              </a:solidFill>
              <a:latin typeface="Consolas" pitchFamily="49" charset="0"/>
              <a:cs typeface="Consolas"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430014"/>
            <a:ext cx="5334000" cy="5275586"/>
          </a:xfrm>
          <a:prstGeom prst="rect">
            <a:avLst/>
          </a:prstGeom>
        </p:spPr>
      </p:pic>
    </p:spTree>
    <p:extLst>
      <p:ext uri="{BB962C8B-B14F-4D97-AF65-F5344CB8AC3E}">
        <p14:creationId xmlns:p14="http://schemas.microsoft.com/office/powerpoint/2010/main" val="61703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3. SANITIZE VARIABLE (LỌC – KHỬ BIẾN)</a:t>
            </a:r>
            <a:endParaRPr lang="en-US" sz="2500" b="1">
              <a:solidFill>
                <a:srgbClr val="C00000"/>
              </a:solidFill>
            </a:endParaRPr>
          </a:p>
        </p:txBody>
      </p:sp>
      <p:sp>
        <p:nvSpPr>
          <p:cNvPr id="5" name="TextBox 4"/>
          <p:cNvSpPr txBox="1"/>
          <p:nvPr/>
        </p:nvSpPr>
        <p:spPr>
          <a:xfrm>
            <a:off x="1295400" y="990599"/>
            <a:ext cx="7696199" cy="3416320"/>
          </a:xfrm>
          <a:prstGeom prst="rect">
            <a:avLst/>
          </a:prstGeom>
          <a:noFill/>
        </p:spPr>
        <p:txBody>
          <a:bodyPr wrap="square" rtlCol="0">
            <a:spAutoFit/>
          </a:bodyPr>
          <a:lstStyle/>
          <a:p>
            <a:pPr marL="285750" indent="-285750">
              <a:lnSpc>
                <a:spcPct val="150000"/>
              </a:lnSpc>
              <a:buFontTx/>
              <a:buChar char="-"/>
            </a:pPr>
            <a:r>
              <a:rPr lang="vi-VN">
                <a:solidFill>
                  <a:srgbClr val="7030A0"/>
                </a:solidFill>
                <a:latin typeface="Consolas" panose="020B0609020204030204" pitchFamily="49" charset="0"/>
                <a:cs typeface="Consolas" panose="020B0609020204030204" pitchFamily="49" charset="0"/>
              </a:rPr>
              <a:t>Thông thường trong các Website quá trình xử lý dữ liệu chúng ta thường làm việc với các nguồn dữ liệu không như mong muốn (như dữ liệu do người dùng nhập, dữ liệu được đọc từ các website khác hoặc dữ liệu được đọc từ CSDL …) thì việc để kiểm tra, xác nhận và lọc dữ liệu từ các nguồn dữ liệu đó là rất quan trọng và cần thiết nhất là liên quan đến vấn đề bảo mật</a:t>
            </a:r>
            <a:r>
              <a:rPr lang="vi-VN" smtClean="0">
                <a:solidFill>
                  <a:srgbClr val="7030A0"/>
                </a:solidFill>
                <a:latin typeface="Consolas" panose="020B0609020204030204" pitchFamily="49" charset="0"/>
                <a:cs typeface="Consolas" panose="020B0609020204030204" pitchFamily="49" charset="0"/>
              </a:rPr>
              <a:t>.</a:t>
            </a:r>
            <a:endParaRPr lang="en-US" smtClean="0">
              <a:solidFill>
                <a:srgbClr val="7030A0"/>
              </a:solidFill>
              <a:latin typeface="Consolas" panose="020B0609020204030204" pitchFamily="49" charset="0"/>
              <a:cs typeface="Consolas" panose="020B0609020204030204" pitchFamily="49" charset="0"/>
            </a:endParaRPr>
          </a:p>
          <a:p>
            <a:pPr>
              <a:lnSpc>
                <a:spcPct val="150000"/>
              </a:lnSpc>
            </a:pPr>
            <a:endParaRPr lang="vi-VN">
              <a:solidFill>
                <a:srgbClr val="C0000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114800"/>
            <a:ext cx="5562600" cy="2636266"/>
          </a:xfrm>
          <a:prstGeom prst="rect">
            <a:avLst/>
          </a:prstGeom>
        </p:spPr>
      </p:pic>
    </p:spTree>
    <p:extLst>
      <p:ext uri="{BB962C8B-B14F-4D97-AF65-F5344CB8AC3E}">
        <p14:creationId xmlns:p14="http://schemas.microsoft.com/office/powerpoint/2010/main" val="239768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3. SANITIZE VARIABLE (LỌC – KHỬ BIẾN)</a:t>
            </a:r>
            <a:endParaRPr lang="en-US" sz="2500" b="1">
              <a:solidFill>
                <a:srgbClr val="C00000"/>
              </a:solidFill>
            </a:endParaRPr>
          </a:p>
        </p:txBody>
      </p:sp>
      <p:sp>
        <p:nvSpPr>
          <p:cNvPr id="6" name="TextBox 5"/>
          <p:cNvSpPr txBox="1"/>
          <p:nvPr/>
        </p:nvSpPr>
        <p:spPr>
          <a:xfrm>
            <a:off x="1826523" y="990599"/>
            <a:ext cx="6860277" cy="5078313"/>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2.2. Một số thuộc tính SANITIZE để xử lý biến</a:t>
            </a:r>
            <a:endParaRPr lang="en-US" u="sng">
              <a:solidFill>
                <a:srgbClr val="7030A0"/>
              </a:solidFill>
              <a:latin typeface="Consolas" pitchFamily="49" charset="0"/>
              <a:cs typeface="Consolas" pitchFamily="49" charset="0"/>
            </a:endParaRPr>
          </a:p>
          <a:p>
            <a:pPr marL="285750" indent="-285750">
              <a:lnSpc>
                <a:spcPct val="150000"/>
              </a:lnSpc>
              <a:buFontTx/>
              <a:buChar char="-"/>
            </a:pPr>
            <a:r>
              <a:rPr lang="en-US" i="1" smtClean="0">
                <a:solidFill>
                  <a:srgbClr val="C00000"/>
                </a:solidFill>
                <a:latin typeface="Consolas" panose="020B0609020204030204" pitchFamily="49" charset="0"/>
                <a:cs typeface="Consolas" panose="020B0609020204030204" pitchFamily="49" charset="0"/>
              </a:rPr>
              <a:t>FILTER_SANITIZE_STRING </a:t>
            </a:r>
            <a:r>
              <a:rPr lang="en-US">
                <a:solidFill>
                  <a:srgbClr val="7030A0"/>
                </a:solidFill>
                <a:latin typeface="Consolas" panose="020B0609020204030204" pitchFamily="49" charset="0"/>
                <a:cs typeface="Consolas" panose="020B0609020204030204" pitchFamily="49" charset="0"/>
              </a:rPr>
              <a:t>l</a:t>
            </a:r>
            <a:r>
              <a:rPr lang="en-US" smtClean="0">
                <a:solidFill>
                  <a:srgbClr val="7030A0"/>
                </a:solidFill>
                <a:latin typeface="Consolas" panose="020B0609020204030204" pitchFamily="49" charset="0"/>
                <a:cs typeface="Consolas" panose="020B0609020204030204" pitchFamily="49" charset="0"/>
              </a:rPr>
              <a:t>oại </a:t>
            </a:r>
            <a:r>
              <a:rPr lang="en-US">
                <a:solidFill>
                  <a:srgbClr val="7030A0"/>
                </a:solidFill>
                <a:latin typeface="Consolas" panose="020B0609020204030204" pitchFamily="49" charset="0"/>
                <a:cs typeface="Consolas" panose="020B0609020204030204" pitchFamily="49" charset="0"/>
              </a:rPr>
              <a:t>bỏ tất cả các thẻ HTML từ một </a:t>
            </a:r>
            <a:r>
              <a:rPr lang="en-US" smtClean="0">
                <a:solidFill>
                  <a:srgbClr val="7030A0"/>
                </a:solidFill>
                <a:latin typeface="Consolas" panose="020B0609020204030204" pitchFamily="49" charset="0"/>
                <a:cs typeface="Consolas" panose="020B0609020204030204" pitchFamily="49" charset="0"/>
              </a:rPr>
              <a:t>chuỗi.</a:t>
            </a:r>
          </a:p>
          <a:p>
            <a:pPr marL="285750" indent="-285750">
              <a:lnSpc>
                <a:spcPct val="150000"/>
              </a:lnSpc>
              <a:buFontTx/>
              <a:buChar char="-"/>
            </a:pPr>
            <a:r>
              <a:rPr lang="en-US" i="1" smtClean="0">
                <a:solidFill>
                  <a:srgbClr val="C00000"/>
                </a:solidFill>
                <a:latin typeface="Consolas" panose="020B0609020204030204" pitchFamily="49" charset="0"/>
                <a:cs typeface="Consolas" panose="020B0609020204030204" pitchFamily="49" charset="0"/>
              </a:rPr>
              <a:t>FILTER_SANITIZE_EMAIL</a:t>
            </a:r>
            <a:r>
              <a:rPr lang="en-US" i="1" smtClean="0">
                <a:solidFill>
                  <a:srgbClr val="7030A0"/>
                </a:solidFill>
                <a:latin typeface="Consolas" panose="020B0609020204030204" pitchFamily="49" charset="0"/>
                <a:cs typeface="Consolas" panose="020B0609020204030204" pitchFamily="49" charset="0"/>
              </a:rPr>
              <a:t> </a:t>
            </a:r>
            <a:r>
              <a:rPr lang="en-US">
                <a:solidFill>
                  <a:srgbClr val="7030A0"/>
                </a:solidFill>
                <a:latin typeface="Consolas" panose="020B0609020204030204" pitchFamily="49" charset="0"/>
                <a:cs typeface="Consolas" panose="020B0609020204030204" pitchFamily="49" charset="0"/>
              </a:rPr>
              <a:t>l</a:t>
            </a:r>
            <a:r>
              <a:rPr lang="vi-VN" smtClean="0">
                <a:solidFill>
                  <a:srgbClr val="7030A0"/>
                </a:solidFill>
                <a:latin typeface="Consolas" panose="020B0609020204030204" pitchFamily="49" charset="0"/>
                <a:cs typeface="Consolas" panose="020B0609020204030204" pitchFamily="49" charset="0"/>
              </a:rPr>
              <a:t>oại </a:t>
            </a:r>
            <a:r>
              <a:rPr lang="vi-VN">
                <a:solidFill>
                  <a:srgbClr val="7030A0"/>
                </a:solidFill>
                <a:latin typeface="Consolas" panose="020B0609020204030204" pitchFamily="49" charset="0"/>
                <a:cs typeface="Consolas" panose="020B0609020204030204" pitchFamily="49" charset="0"/>
              </a:rPr>
              <a:t>bỏ các kí tự không cần thiết trong một địa chỉ </a:t>
            </a:r>
            <a:r>
              <a:rPr lang="vi-VN" smtClean="0">
                <a:solidFill>
                  <a:srgbClr val="7030A0"/>
                </a:solidFill>
                <a:latin typeface="Consolas" panose="020B0609020204030204" pitchFamily="49" charset="0"/>
                <a:cs typeface="Consolas" panose="020B0609020204030204" pitchFamily="49" charset="0"/>
              </a:rPr>
              <a:t>Email</a:t>
            </a:r>
            <a:r>
              <a:rPr lang="en-US" smtClean="0">
                <a:solidFill>
                  <a:srgbClr val="7030A0"/>
                </a:solidFill>
                <a:latin typeface="Consolas" panose="020B0609020204030204" pitchFamily="49" charset="0"/>
                <a:cs typeface="Consolas" panose="020B0609020204030204" pitchFamily="49" charset="0"/>
              </a:rPr>
              <a:t>.</a:t>
            </a:r>
          </a:p>
          <a:p>
            <a:pPr marL="285750" indent="-285750">
              <a:lnSpc>
                <a:spcPct val="150000"/>
              </a:lnSpc>
              <a:buFontTx/>
              <a:buChar char="-"/>
            </a:pPr>
            <a:r>
              <a:rPr lang="en-US" i="1">
                <a:solidFill>
                  <a:srgbClr val="C00000"/>
                </a:solidFill>
                <a:latin typeface="Consolas" panose="020B0609020204030204" pitchFamily="49" charset="0"/>
                <a:cs typeface="Consolas" panose="020B0609020204030204" pitchFamily="49" charset="0"/>
              </a:rPr>
              <a:t>FILTER_SANITIZE_URL </a:t>
            </a:r>
            <a:r>
              <a:rPr lang="en-US">
                <a:solidFill>
                  <a:srgbClr val="7030A0"/>
                </a:solidFill>
                <a:latin typeface="Consolas" panose="020B0609020204030204" pitchFamily="49" charset="0"/>
                <a:cs typeface="Consolas" panose="020B0609020204030204" pitchFamily="49" charset="0"/>
              </a:rPr>
              <a:t>l</a:t>
            </a:r>
            <a:r>
              <a:rPr lang="vi-VN">
                <a:solidFill>
                  <a:srgbClr val="7030A0"/>
                </a:solidFill>
                <a:latin typeface="Consolas" panose="020B0609020204030204" pitchFamily="49" charset="0"/>
                <a:cs typeface="Consolas" panose="020B0609020204030204" pitchFamily="49" charset="0"/>
              </a:rPr>
              <a:t>oại bỏ các kí tự không cần thiết trong một địa chỉ </a:t>
            </a:r>
            <a:r>
              <a:rPr lang="vi-VN" smtClean="0">
                <a:solidFill>
                  <a:srgbClr val="7030A0"/>
                </a:solidFill>
                <a:latin typeface="Consolas" panose="020B0609020204030204" pitchFamily="49" charset="0"/>
                <a:cs typeface="Consolas" panose="020B0609020204030204" pitchFamily="49" charset="0"/>
              </a:rPr>
              <a:t>URL</a:t>
            </a:r>
            <a:r>
              <a:rPr lang="en-US" smtClean="0">
                <a:solidFill>
                  <a:srgbClr val="7030A0"/>
                </a:solidFill>
                <a:latin typeface="Consolas" panose="020B0609020204030204" pitchFamily="49" charset="0"/>
                <a:cs typeface="Consolas" panose="020B0609020204030204" pitchFamily="49" charset="0"/>
              </a:rPr>
              <a:t>.</a:t>
            </a:r>
          </a:p>
          <a:p>
            <a:pPr marL="285750" indent="-285750">
              <a:lnSpc>
                <a:spcPct val="150000"/>
              </a:lnSpc>
              <a:buFontTx/>
              <a:buChar char="-"/>
            </a:pPr>
            <a:r>
              <a:rPr lang="vi-VN" i="1" smtClean="0">
                <a:solidFill>
                  <a:srgbClr val="C00000"/>
                </a:solidFill>
                <a:latin typeface="Consolas" panose="020B0609020204030204" pitchFamily="49" charset="0"/>
                <a:cs typeface="Consolas" panose="020B0609020204030204" pitchFamily="49" charset="0"/>
              </a:rPr>
              <a:t>FILTER_SANITIZE_NUMBER_INT</a:t>
            </a:r>
            <a:r>
              <a:rPr lang="en-US" i="1" smtClean="0">
                <a:solidFill>
                  <a:srgbClr val="C00000"/>
                </a:solidFill>
                <a:latin typeface="Consolas" panose="020B0609020204030204" pitchFamily="49" charset="0"/>
                <a:cs typeface="Consolas" panose="020B0609020204030204" pitchFamily="49" charset="0"/>
              </a:rPr>
              <a:t>,FILTER_SANITIZE_NUMBER_FLOAT</a:t>
            </a:r>
            <a:r>
              <a:rPr lang="en-US" smtClean="0">
                <a:solidFill>
                  <a:srgbClr val="7030A0"/>
                </a:solidFill>
                <a:latin typeface="Consolas" panose="020B0609020204030204" pitchFamily="49" charset="0"/>
                <a:cs typeface="Consolas" panose="020B0609020204030204" pitchFamily="49" charset="0"/>
              </a:rPr>
              <a:t> loại bỏ các ký tự khác ký tự số.</a:t>
            </a:r>
          </a:p>
          <a:p>
            <a:pPr>
              <a:lnSpc>
                <a:spcPct val="150000"/>
              </a:lnSpc>
            </a:pPr>
            <a:endParaRPr lang="en-US">
              <a:solidFill>
                <a:srgbClr val="7030A0"/>
              </a:solidFill>
              <a:latin typeface="Consolas" panose="020B0609020204030204" pitchFamily="49" charset="0"/>
              <a:cs typeface="Consolas" panose="020B0609020204030204" pitchFamily="49" charset="0"/>
            </a:endParaRPr>
          </a:p>
          <a:p>
            <a:pPr>
              <a:lnSpc>
                <a:spcPct val="150000"/>
              </a:lnSpc>
            </a:pPr>
            <a:endParaRPr lang="en-US">
              <a:solidFill>
                <a:srgbClr val="7030A0"/>
              </a:solidFill>
              <a:latin typeface="Consolas" panose="020B0609020204030204" pitchFamily="49" charset="0"/>
              <a:cs typeface="Consolas" panose="020B0609020204030204" pitchFamily="49" charset="0"/>
            </a:endParaRPr>
          </a:p>
          <a:p>
            <a:pPr>
              <a:lnSpc>
                <a:spcPct val="150000"/>
              </a:lnSpc>
            </a:pPr>
            <a:endParaRPr lang="en-US" smtClean="0">
              <a:solidFill>
                <a:srgbClr val="C00000"/>
              </a:solidFill>
              <a:latin typeface="Consolas" pitchFamily="49" charset="0"/>
              <a:cs typeface="Consolas" pitchFamily="49" charset="0"/>
            </a:endParaRPr>
          </a:p>
        </p:txBody>
      </p:sp>
    </p:spTree>
    <p:extLst>
      <p:ext uri="{BB962C8B-B14F-4D97-AF65-F5344CB8AC3E}">
        <p14:creationId xmlns:p14="http://schemas.microsoft.com/office/powerpoint/2010/main" val="421561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7800" y="1905000"/>
            <a:ext cx="7406640" cy="1472184"/>
          </a:xfrm>
        </p:spPr>
        <p:txBody>
          <a:bodyPr>
            <a:normAutofit/>
          </a:bodyPr>
          <a:lstStyle/>
          <a:p>
            <a:pPr algn="ctr"/>
            <a:r>
              <a:rPr lang="en-US" sz="2400" b="1">
                <a:effectLst/>
                <a:latin typeface="Consolas" panose="020B0609020204030204" pitchFamily="49" charset="0"/>
                <a:cs typeface="Consolas" panose="020B0609020204030204" pitchFamily="49" charset="0"/>
              </a:rPr>
              <a:t>/[</a:t>
            </a:r>
            <a:r>
              <a:rPr lang="en-US" sz="2600" b="1">
                <a:effectLst/>
                <a:latin typeface="Consolas" panose="020B0609020204030204" pitchFamily="49" charset="0"/>
                <a:cs typeface="Consolas" panose="020B0609020204030204" pitchFamily="49" charset="0"/>
              </a:rPr>
              <a:t>A-Z0-9._%+-]+@[A-Z0-9-]+.+.[A-Z]{2,4}/</a:t>
            </a:r>
            <a:endParaRPr lang="en-US" sz="2600" b="1">
              <a:latin typeface="Consolas" panose="020B0609020204030204" pitchFamily="49" charset="0"/>
              <a:cs typeface="Consolas" panose="020B0609020204030204" pitchFamily="49" charset="0"/>
            </a:endParaRPr>
          </a:p>
        </p:txBody>
      </p:sp>
      <p:sp>
        <p:nvSpPr>
          <p:cNvPr id="7" name="Rectangle 6"/>
          <p:cNvSpPr/>
          <p:nvPr/>
        </p:nvSpPr>
        <p:spPr>
          <a:xfrm>
            <a:off x="1524000" y="4191000"/>
            <a:ext cx="7010400" cy="1200329"/>
          </a:xfrm>
          <a:prstGeom prst="rect">
            <a:avLst/>
          </a:prstGeom>
        </p:spPr>
        <p:txBody>
          <a:bodyPr wrap="square">
            <a:spAutoFit/>
          </a:bodyPr>
          <a:lstStyle/>
          <a:p>
            <a:pPr algn="ctr"/>
            <a:r>
              <a:rPr lang="en-US" sz="3600" b="1">
                <a:solidFill>
                  <a:srgbClr val="C00000"/>
                </a:solidFill>
                <a:latin typeface="Consolas" pitchFamily="49" charset="0"/>
                <a:cs typeface="Consolas" pitchFamily="49" charset="0"/>
              </a:rPr>
              <a:t>REGULAR </a:t>
            </a:r>
            <a:r>
              <a:rPr lang="en-US" sz="3600" b="1">
                <a:solidFill>
                  <a:srgbClr val="C00000"/>
                </a:solidFill>
                <a:latin typeface="Consolas" pitchFamily="49" charset="0"/>
                <a:cs typeface="Consolas" pitchFamily="49" charset="0"/>
              </a:rPr>
              <a:t>EXPRESSION </a:t>
            </a:r>
            <a:r>
              <a:rPr lang="en-US" sz="3600" b="1" smtClean="0">
                <a:solidFill>
                  <a:srgbClr val="C00000"/>
                </a:solidFill>
                <a:latin typeface="Consolas" pitchFamily="49" charset="0"/>
                <a:cs typeface="Consolas" pitchFamily="49" charset="0"/>
              </a:rPr>
              <a:t/>
            </a:r>
            <a:br>
              <a:rPr lang="en-US" sz="3600" b="1" smtClean="0">
                <a:solidFill>
                  <a:srgbClr val="C00000"/>
                </a:solidFill>
                <a:latin typeface="Consolas" pitchFamily="49" charset="0"/>
                <a:cs typeface="Consolas" pitchFamily="49" charset="0"/>
              </a:rPr>
            </a:br>
            <a:r>
              <a:rPr lang="en-US" sz="3600" b="1" smtClean="0">
                <a:solidFill>
                  <a:srgbClr val="C00000"/>
                </a:solidFill>
                <a:latin typeface="Consolas" pitchFamily="49" charset="0"/>
                <a:cs typeface="Consolas" pitchFamily="49" charset="0"/>
              </a:rPr>
              <a:t>(</a:t>
            </a:r>
            <a:r>
              <a:rPr lang="en-US" sz="3600" b="1">
                <a:solidFill>
                  <a:srgbClr val="C00000"/>
                </a:solidFill>
                <a:latin typeface="Consolas" pitchFamily="49" charset="0"/>
                <a:cs typeface="Consolas" pitchFamily="49" charset="0"/>
              </a:rPr>
              <a:t>BIỂU THỨC CHÍNH QUY)</a:t>
            </a:r>
            <a:endParaRPr lang="en-US" sz="3600"/>
          </a:p>
        </p:txBody>
      </p:sp>
    </p:spTree>
    <p:extLst>
      <p:ext uri="{BB962C8B-B14F-4D97-AF65-F5344CB8AC3E}">
        <p14:creationId xmlns:p14="http://schemas.microsoft.com/office/powerpoint/2010/main" val="304750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022075" cy="5493812"/>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1.1. Định nghĩa:</a:t>
            </a:r>
            <a:r>
              <a:rPr lang="en-US" smtClean="0">
                <a:solidFill>
                  <a:srgbClr val="7030A0"/>
                </a:solidFill>
                <a:latin typeface="Consolas" pitchFamily="49" charset="0"/>
                <a:cs typeface="Consolas" pitchFamily="49" charset="0"/>
              </a:rPr>
              <a:t> </a:t>
            </a:r>
          </a:p>
          <a:p>
            <a:pPr marL="342900" indent="-342900">
              <a:lnSpc>
                <a:spcPct val="150000"/>
              </a:lnSpc>
              <a:buFont typeface="Wingdings" pitchFamily="2" charset="2"/>
              <a:buChar char="§"/>
            </a:pPr>
            <a:r>
              <a:rPr lang="en-US" smtClean="0">
                <a:solidFill>
                  <a:srgbClr val="7030A0"/>
                </a:solidFill>
                <a:latin typeface="Consolas" pitchFamily="49" charset="0"/>
                <a:cs typeface="Consolas" pitchFamily="49" charset="0"/>
              </a:rPr>
              <a:t>L</a:t>
            </a:r>
            <a:r>
              <a:rPr lang="vi-VN" smtClean="0">
                <a:solidFill>
                  <a:srgbClr val="7030A0"/>
                </a:solidFill>
                <a:latin typeface="Consolas" pitchFamily="49" charset="0"/>
                <a:cs typeface="Consolas" pitchFamily="49" charset="0"/>
              </a:rPr>
              <a:t>à một chương trình mẫu (</a:t>
            </a:r>
            <a:r>
              <a:rPr lang="vi-VN" i="1" smtClean="0">
                <a:solidFill>
                  <a:srgbClr val="7030A0"/>
                </a:solidFill>
                <a:latin typeface="Consolas" pitchFamily="49" charset="0"/>
                <a:cs typeface="Consolas" pitchFamily="49" charset="0"/>
              </a:rPr>
              <a:t>biểu thức chính quy</a:t>
            </a:r>
            <a:r>
              <a:rPr lang="vi-VN" smtClean="0">
                <a:solidFill>
                  <a:srgbClr val="7030A0"/>
                </a:solidFill>
                <a:latin typeface="Consolas" pitchFamily="49" charset="0"/>
                <a:cs typeface="Consolas" pitchFamily="49" charset="0"/>
              </a:rPr>
              <a:t>) dùng để so khớp với dữ liệu.</a:t>
            </a:r>
            <a:endParaRPr lang="en-US">
              <a:solidFill>
                <a:srgbClr val="7030A0"/>
              </a:solidFill>
              <a:latin typeface="Consolas" pitchFamily="49" charset="0"/>
              <a:cs typeface="Consolas" pitchFamily="49" charset="0"/>
            </a:endParaRPr>
          </a:p>
          <a:p>
            <a:pPr>
              <a:lnSpc>
                <a:spcPct val="150000"/>
              </a:lnSpc>
            </a:pPr>
            <a:r>
              <a:rPr lang="en-US" u="sng" smtClean="0">
                <a:solidFill>
                  <a:srgbClr val="7030A0"/>
                </a:solidFill>
                <a:latin typeface="Consolas" pitchFamily="49" charset="0"/>
                <a:cs typeface="Consolas" pitchFamily="49" charset="0"/>
              </a:rPr>
              <a:t>1.2. Mục đích: </a:t>
            </a:r>
          </a:p>
          <a:p>
            <a:pPr marL="342900" indent="-342900">
              <a:lnSpc>
                <a:spcPct val="150000"/>
              </a:lnSpc>
              <a:buFont typeface="Wingdings" pitchFamily="2" charset="2"/>
              <a:buChar char="§"/>
            </a:pPr>
            <a:r>
              <a:rPr lang="en-US" smtClean="0">
                <a:solidFill>
                  <a:srgbClr val="7030A0"/>
                </a:solidFill>
                <a:latin typeface="Consolas" pitchFamily="49" charset="0"/>
                <a:cs typeface="Consolas" pitchFamily="49" charset="0"/>
              </a:rPr>
              <a:t>Dùng để kiểm tra tính hợp lệ của dữ liệu đầu vào.</a:t>
            </a:r>
          </a:p>
          <a:p>
            <a:pPr>
              <a:lnSpc>
                <a:spcPct val="150000"/>
              </a:lnSpc>
            </a:pPr>
            <a:r>
              <a:rPr lang="en-US" u="sng" smtClean="0">
                <a:solidFill>
                  <a:srgbClr val="7030A0"/>
                </a:solidFill>
                <a:latin typeface="Consolas" pitchFamily="49" charset="0"/>
                <a:cs typeface="Consolas" pitchFamily="49" charset="0"/>
              </a:rPr>
              <a:t>1.3. Cú pháp cơ bản:</a:t>
            </a:r>
          </a:p>
          <a:p>
            <a:pPr>
              <a:lnSpc>
                <a:spcPct val="150000"/>
              </a:lnSpc>
            </a:pPr>
            <a:r>
              <a:rPr lang="en-US" smtClean="0">
                <a:solidFill>
                  <a:srgbClr val="7030A0"/>
                </a:solidFill>
                <a:latin typeface="Consolas" pitchFamily="49" charset="0"/>
                <a:cs typeface="Consolas" pitchFamily="49" charset="0"/>
              </a:rPr>
              <a:t>	</a:t>
            </a:r>
            <a:r>
              <a:rPr lang="en-US" smtClean="0">
                <a:solidFill>
                  <a:srgbClr val="C00000"/>
                </a:solidFill>
                <a:latin typeface="Consolas" pitchFamily="49" charset="0"/>
                <a:cs typeface="Consolas" pitchFamily="49" charset="0"/>
              </a:rPr>
              <a:t>/ </a:t>
            </a:r>
            <a:r>
              <a:rPr lang="en-US" u="sng" smtClean="0">
                <a:solidFill>
                  <a:srgbClr val="C00000"/>
                </a:solidFill>
                <a:latin typeface="Consolas" pitchFamily="49" charset="0"/>
                <a:cs typeface="Consolas" pitchFamily="49" charset="0"/>
              </a:rPr>
              <a:t>*khuôn mẫu so sánh*</a:t>
            </a:r>
            <a:r>
              <a:rPr lang="en-US" smtClean="0">
                <a:solidFill>
                  <a:srgbClr val="C00000"/>
                </a:solidFill>
                <a:latin typeface="Consolas" pitchFamily="49" charset="0"/>
                <a:cs typeface="Consolas" pitchFamily="49" charset="0"/>
              </a:rPr>
              <a:t> /</a:t>
            </a:r>
          </a:p>
          <a:p>
            <a:pPr>
              <a:lnSpc>
                <a:spcPct val="150000"/>
              </a:lnSpc>
            </a:pPr>
            <a:r>
              <a:rPr lang="en-US" smtClean="0">
                <a:solidFill>
                  <a:srgbClr val="00B050"/>
                </a:solidFill>
                <a:latin typeface="Consolas" pitchFamily="49" charset="0"/>
                <a:cs typeface="Consolas" pitchFamily="49" charset="0"/>
              </a:rPr>
              <a:t>Ví dụ: Kiểm tra tồn tại chuỗi abc không</a:t>
            </a:r>
          </a:p>
          <a:p>
            <a:pPr fontAlgn="base"/>
            <a:r>
              <a:rPr lang="en-US" smtClean="0">
                <a:solidFill>
                  <a:srgbClr val="00B050"/>
                </a:solidFill>
                <a:latin typeface="Consolas" pitchFamily="49" charset="0"/>
                <a:cs typeface="Consolas" pitchFamily="49" charset="0"/>
              </a:rPr>
              <a:t>$</a:t>
            </a:r>
            <a:r>
              <a:rPr lang="en-US">
                <a:solidFill>
                  <a:srgbClr val="00B050"/>
                </a:solidFill>
                <a:latin typeface="Consolas" panose="020B0609020204030204" pitchFamily="49" charset="0"/>
                <a:cs typeface="Consolas" panose="020B0609020204030204" pitchFamily="49" charset="0"/>
              </a:rPr>
              <a:t>pattern = '/abc/';</a:t>
            </a:r>
          </a:p>
          <a:p>
            <a:pPr fontAlgn="base"/>
            <a:r>
              <a:rPr lang="en-US">
                <a:solidFill>
                  <a:srgbClr val="00B050"/>
                </a:solidFill>
                <a:latin typeface="Consolas" panose="020B0609020204030204" pitchFamily="49" charset="0"/>
                <a:cs typeface="Consolas" panose="020B0609020204030204" pitchFamily="49" charset="0"/>
              </a:rPr>
              <a:t>$subject = 'abc';</a:t>
            </a:r>
          </a:p>
          <a:p>
            <a:pPr fontAlgn="base"/>
            <a:r>
              <a:rPr lang="en-US">
                <a:solidFill>
                  <a:srgbClr val="00B050"/>
                </a:solidFill>
                <a:latin typeface="Consolas" panose="020B0609020204030204" pitchFamily="49" charset="0"/>
                <a:cs typeface="Consolas" panose="020B0609020204030204" pitchFamily="49" charset="0"/>
              </a:rPr>
              <a:t>if (preg_match($pattern, $subject)){</a:t>
            </a:r>
          </a:p>
          <a:p>
            <a:pPr fontAlgn="base"/>
            <a:r>
              <a:rPr lang="en-US">
                <a:solidFill>
                  <a:srgbClr val="00B050"/>
                </a:solidFill>
                <a:latin typeface="Consolas" panose="020B0609020204030204" pitchFamily="49" charset="0"/>
                <a:cs typeface="Consolas" panose="020B0609020204030204" pitchFamily="49" charset="0"/>
              </a:rPr>
              <a:t>    echo 'Chuỗi regex so khớp';</a:t>
            </a:r>
          </a:p>
          <a:p>
            <a:pPr fontAlgn="base"/>
            <a:r>
              <a:rPr lang="en-US" smtClean="0">
                <a:solidFill>
                  <a:srgbClr val="00B050"/>
                </a:solidFill>
              </a:rPr>
              <a:t>}</a:t>
            </a:r>
            <a:endParaRPr lang="en-US">
              <a:solidFill>
                <a:srgbClr val="00B05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8847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022075" cy="4385816"/>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1.4. Ký tự bắt đầu và kết thúc so sánh:</a:t>
            </a:r>
          </a:p>
          <a:p>
            <a:pPr>
              <a:lnSpc>
                <a:spcPct val="150000"/>
              </a:lnSpc>
            </a:pPr>
            <a:r>
              <a:rPr lang="en-US" b="1">
                <a:solidFill>
                  <a:srgbClr val="7030A0"/>
                </a:solidFill>
                <a:latin typeface="Consolas" pitchFamily="49" charset="0"/>
                <a:cs typeface="Consolas" pitchFamily="49" charset="0"/>
              </a:rPr>
              <a:t>	</a:t>
            </a:r>
            <a:r>
              <a:rPr lang="en-US" b="1" smtClean="0">
                <a:solidFill>
                  <a:srgbClr val="7030A0"/>
                </a:solidFill>
                <a:latin typeface="Consolas" panose="020B0609020204030204" pitchFamily="49" charset="0"/>
                <a:cs typeface="Consolas" panose="020B0609020204030204" pitchFamily="49" charset="0"/>
              </a:rPr>
              <a:t>RegEx khi so sánh kiểu “==”</a:t>
            </a:r>
            <a:endParaRPr lang="en-US" b="1" u="sng" smtClean="0">
              <a:solidFill>
                <a:srgbClr val="7030A0"/>
              </a:solidFill>
              <a:latin typeface="Consolas" pitchFamily="49" charset="0"/>
              <a:cs typeface="Consolas" pitchFamily="49" charset="0"/>
            </a:endParaRPr>
          </a:p>
          <a:p>
            <a:pPr>
              <a:lnSpc>
                <a:spcPct val="150000"/>
              </a:lnSpc>
            </a:pPr>
            <a:r>
              <a:rPr lang="en-US" smtClean="0">
                <a:solidFill>
                  <a:srgbClr val="7030A0"/>
                </a:solidFill>
                <a:latin typeface="Consolas" pitchFamily="49" charset="0"/>
                <a:cs typeface="Consolas" pitchFamily="49" charset="0"/>
              </a:rPr>
              <a:t>	</a:t>
            </a:r>
            <a:r>
              <a:rPr lang="en-US" smtClean="0">
                <a:solidFill>
                  <a:srgbClr val="C00000"/>
                </a:solidFill>
                <a:latin typeface="Consolas" pitchFamily="49" charset="0"/>
                <a:cs typeface="Consolas" pitchFamily="49" charset="0"/>
              </a:rPr>
              <a:t>/^ </a:t>
            </a:r>
            <a:r>
              <a:rPr lang="en-US" u="sng" smtClean="0">
                <a:solidFill>
                  <a:srgbClr val="C00000"/>
                </a:solidFill>
                <a:latin typeface="Consolas" pitchFamily="49" charset="0"/>
                <a:cs typeface="Consolas" pitchFamily="49" charset="0"/>
              </a:rPr>
              <a:t>*khuôn mẫu so sánh*</a:t>
            </a:r>
            <a:r>
              <a:rPr lang="en-US" smtClean="0">
                <a:solidFill>
                  <a:srgbClr val="C00000"/>
                </a:solidFill>
                <a:latin typeface="Consolas" pitchFamily="49" charset="0"/>
                <a:cs typeface="Consolas" pitchFamily="49" charset="0"/>
              </a:rPr>
              <a:t> $/</a:t>
            </a:r>
          </a:p>
          <a:p>
            <a:pPr>
              <a:lnSpc>
                <a:spcPct val="150000"/>
              </a:lnSpc>
            </a:pPr>
            <a:r>
              <a:rPr lang="en-US" smtClean="0">
                <a:solidFill>
                  <a:srgbClr val="00B050"/>
                </a:solidFill>
                <a:latin typeface="Consolas" pitchFamily="49" charset="0"/>
                <a:cs typeface="Consolas" pitchFamily="49" charset="0"/>
              </a:rPr>
              <a:t>Ví dụ: </a:t>
            </a:r>
            <a:r>
              <a:rPr lang="en-US">
                <a:solidFill>
                  <a:srgbClr val="00B050"/>
                </a:solidFill>
                <a:latin typeface="Consolas" panose="020B0609020204030204" pitchFamily="49" charset="0"/>
                <a:cs typeface="Consolas" panose="020B0609020204030204" pitchFamily="49" charset="0"/>
              </a:rPr>
              <a:t>Partern kiểm tra trong subject </a:t>
            </a:r>
            <a:r>
              <a:rPr lang="en-US" smtClean="0">
                <a:solidFill>
                  <a:srgbClr val="00B050"/>
                </a:solidFill>
                <a:latin typeface="Consolas" panose="020B0609020204030204" pitchFamily="49" charset="0"/>
                <a:cs typeface="Consolas" panose="020B0609020204030204" pitchFamily="49" charset="0"/>
              </a:rPr>
              <a:t>có bằng freetuts không</a:t>
            </a:r>
          </a:p>
          <a:p>
            <a:pPr>
              <a:lnSpc>
                <a:spcPct val="150000"/>
              </a:lnSpc>
            </a:pPr>
            <a:r>
              <a:rPr lang="en-US" smtClean="0">
                <a:solidFill>
                  <a:srgbClr val="00B050"/>
                </a:solidFill>
                <a:latin typeface="Consolas" panose="020B0609020204030204" pitchFamily="49" charset="0"/>
                <a:cs typeface="Consolas" panose="020B0609020204030204" pitchFamily="49" charset="0"/>
              </a:rPr>
              <a:t>$</a:t>
            </a:r>
            <a:r>
              <a:rPr lang="en-US">
                <a:solidFill>
                  <a:srgbClr val="00B050"/>
                </a:solidFill>
                <a:latin typeface="Consolas" panose="020B0609020204030204" pitchFamily="49" charset="0"/>
                <a:cs typeface="Consolas" panose="020B0609020204030204" pitchFamily="49" charset="0"/>
              </a:rPr>
              <a:t>pattern = '/^freetuts$/';</a:t>
            </a:r>
          </a:p>
          <a:p>
            <a:pPr fontAlgn="base"/>
            <a:r>
              <a:rPr lang="en-US">
                <a:solidFill>
                  <a:srgbClr val="00B050"/>
                </a:solidFill>
                <a:latin typeface="Consolas" panose="020B0609020204030204" pitchFamily="49" charset="0"/>
                <a:cs typeface="Consolas" panose="020B0609020204030204" pitchFamily="49" charset="0"/>
              </a:rPr>
              <a:t>$subject = 'freetuts';</a:t>
            </a:r>
          </a:p>
          <a:p>
            <a:pPr fontAlgn="base"/>
            <a:r>
              <a:rPr lang="en-US">
                <a:solidFill>
                  <a:srgbClr val="00B050"/>
                </a:solidFill>
                <a:latin typeface="Consolas" panose="020B0609020204030204" pitchFamily="49" charset="0"/>
                <a:cs typeface="Consolas" panose="020B0609020204030204" pitchFamily="49" charset="0"/>
              </a:rPr>
              <a:t>if (preg_match($pattern, $subject)){</a:t>
            </a:r>
          </a:p>
          <a:p>
            <a:pPr fontAlgn="base"/>
            <a:r>
              <a:rPr lang="en-US">
                <a:solidFill>
                  <a:srgbClr val="00B050"/>
                </a:solidFill>
                <a:latin typeface="Consolas" panose="020B0609020204030204" pitchFamily="49" charset="0"/>
                <a:cs typeface="Consolas" panose="020B0609020204030204" pitchFamily="49" charset="0"/>
              </a:rPr>
              <a:t>    echo 'Chuỗi regex so khớp';</a:t>
            </a:r>
          </a:p>
          <a:p>
            <a:pPr fontAlgn="base"/>
            <a:r>
              <a:rPr lang="en-US">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C0000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38491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022075" cy="5770811"/>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1.5. REGEX phạm vi của chuỗi:</a:t>
            </a:r>
          </a:p>
          <a:p>
            <a:pPr marL="285750" indent="-285750">
              <a:lnSpc>
                <a:spcPct val="150000"/>
              </a:lnSpc>
              <a:buFontTx/>
              <a:buChar char="-"/>
            </a:pPr>
            <a:r>
              <a:rPr lang="vi-VN" smtClean="0">
                <a:solidFill>
                  <a:srgbClr val="7030A0"/>
                </a:solidFill>
                <a:latin typeface="Consolas" panose="020B0609020204030204" pitchFamily="49" charset="0"/>
                <a:cs typeface="Consolas" panose="020B0609020204030204" pitchFamily="49" charset="0"/>
              </a:rPr>
              <a:t>Giả </a:t>
            </a:r>
            <a:r>
              <a:rPr lang="vi-VN">
                <a:solidFill>
                  <a:srgbClr val="7030A0"/>
                </a:solidFill>
                <a:latin typeface="Consolas" panose="020B0609020204030204" pitchFamily="49" charset="0"/>
                <a:cs typeface="Consolas" panose="020B0609020204030204" pitchFamily="49" charset="0"/>
              </a:rPr>
              <a:t>sử cần kiểm tra một chuỗi có phải là chữ cái in thường hay không thì ta sẽ dùng ký hiệu </a:t>
            </a:r>
            <a:r>
              <a:rPr lang="vi-VN">
                <a:solidFill>
                  <a:srgbClr val="C00000"/>
                </a:solidFill>
                <a:latin typeface="Consolas" panose="020B0609020204030204" pitchFamily="49" charset="0"/>
                <a:cs typeface="Consolas" panose="020B0609020204030204" pitchFamily="49" charset="0"/>
              </a:rPr>
              <a:t>[</a:t>
            </a:r>
            <a:r>
              <a:rPr lang="vi-VN" smtClean="0">
                <a:solidFill>
                  <a:srgbClr val="C00000"/>
                </a:solidFill>
                <a:latin typeface="Consolas" panose="020B0609020204030204" pitchFamily="49" charset="0"/>
                <a:cs typeface="Consolas" panose="020B0609020204030204" pitchFamily="49" charset="0"/>
              </a:rPr>
              <a:t>min-max]</a:t>
            </a:r>
            <a:r>
              <a:rPr lang="en-US" smtClean="0">
                <a:solidFill>
                  <a:srgbClr val="C00000"/>
                </a:solidFill>
                <a:latin typeface="Consolas" panose="020B0609020204030204" pitchFamily="49" charset="0"/>
                <a:cs typeface="Consolas" panose="020B0609020204030204" pitchFamily="49" charset="0"/>
              </a:rPr>
              <a:t> </a:t>
            </a:r>
            <a:r>
              <a:rPr lang="en-US" smtClean="0">
                <a:solidFill>
                  <a:srgbClr val="7030A0"/>
                </a:solidFill>
                <a:latin typeface="Consolas" pitchFamily="49" charset="0"/>
                <a:cs typeface="Consolas" pitchFamily="49" charset="0"/>
              </a:rPr>
              <a:t>hoặc dùng </a:t>
            </a:r>
            <a:r>
              <a:rPr lang="vi-VN">
                <a:solidFill>
                  <a:srgbClr val="C00000"/>
                </a:solidFill>
                <a:latin typeface="Consolas" panose="020B0609020204030204" pitchFamily="49" charset="0"/>
                <a:cs typeface="Consolas" panose="020B0609020204030204" pitchFamily="49" charset="0"/>
              </a:rPr>
              <a:t>[list_char]</a:t>
            </a:r>
            <a:r>
              <a:rPr lang="vi-VN">
                <a:solidFill>
                  <a:srgbClr val="7030A0"/>
                </a:solidFill>
                <a:latin typeface="Consolas" panose="020B0609020204030204" pitchFamily="49" charset="0"/>
                <a:cs typeface="Consolas" panose="020B0609020204030204" pitchFamily="49" charset="0"/>
              </a:rPr>
              <a:t> trong đó list_char là danh sách các ký tự cho phép</a:t>
            </a:r>
            <a:endParaRPr lang="en-US" smtClean="0">
              <a:solidFill>
                <a:srgbClr val="7030A0"/>
              </a:solidFill>
              <a:latin typeface="Consolas" pitchFamily="49" charset="0"/>
              <a:cs typeface="Consolas" pitchFamily="49" charset="0"/>
            </a:endParaRP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en-US">
                <a:solidFill>
                  <a:srgbClr val="00B050"/>
                </a:solidFill>
                <a:latin typeface="Consolas" panose="020B0609020204030204" pitchFamily="49" charset="0"/>
                <a:cs typeface="Consolas" panose="020B0609020204030204" pitchFamily="49" charset="0"/>
              </a:rPr>
              <a:t>// Pattern là chữ cái từ a -&gt; z</a:t>
            </a:r>
          </a:p>
          <a:p>
            <a:pPr fontAlgn="base">
              <a:lnSpc>
                <a:spcPct val="150000"/>
              </a:lnSpc>
            </a:pPr>
            <a:r>
              <a:rPr lang="en-US">
                <a:solidFill>
                  <a:srgbClr val="00B050"/>
                </a:solidFill>
                <a:latin typeface="Consolas" panose="020B0609020204030204" pitchFamily="49" charset="0"/>
                <a:cs typeface="Consolas" panose="020B0609020204030204" pitchFamily="49" charset="0"/>
              </a:rPr>
              <a:t>$pattern = '/[a-z]/';</a:t>
            </a:r>
          </a:p>
          <a:p>
            <a:pPr fontAlgn="base">
              <a:lnSpc>
                <a:spcPct val="150000"/>
              </a:lnSpc>
            </a:pPr>
            <a:r>
              <a:rPr lang="en-US">
                <a:solidFill>
                  <a:srgbClr val="00B050"/>
                </a:solidFill>
                <a:latin typeface="Consolas" panose="020B0609020204030204" pitchFamily="49" charset="0"/>
                <a:cs typeface="Consolas" panose="020B0609020204030204" pitchFamily="49" charset="0"/>
              </a:rPr>
              <a:t>$subject = 'd';</a:t>
            </a:r>
          </a:p>
          <a:p>
            <a:pPr fontAlgn="base">
              <a:lnSpc>
                <a:spcPct val="150000"/>
              </a:lnSpc>
            </a:pPr>
            <a:r>
              <a:rPr lang="en-US">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en-US">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en-US">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3495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022075" cy="6186309"/>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1.6. Chiều dài của chuỗi:</a:t>
            </a:r>
          </a:p>
          <a:p>
            <a:pPr marL="285750" indent="-285750">
              <a:lnSpc>
                <a:spcPct val="150000"/>
              </a:lnSpc>
              <a:buFontTx/>
              <a:buChar char="-"/>
            </a:pPr>
            <a:r>
              <a:rPr lang="vi-VN" smtClean="0">
                <a:solidFill>
                  <a:srgbClr val="7030A0"/>
                </a:solidFill>
                <a:latin typeface="Consolas" panose="020B0609020204030204" pitchFamily="49" charset="0"/>
                <a:cs typeface="Consolas" panose="020B0609020204030204" pitchFamily="49" charset="0"/>
              </a:rPr>
              <a:t>Để </a:t>
            </a:r>
            <a:r>
              <a:rPr lang="vi-VN">
                <a:solidFill>
                  <a:srgbClr val="7030A0"/>
                </a:solidFill>
                <a:latin typeface="Consolas" panose="020B0609020204030204" pitchFamily="49" charset="0"/>
                <a:cs typeface="Consolas" panose="020B0609020204030204" pitchFamily="49" charset="0"/>
              </a:rPr>
              <a:t>xác định chiều dài của chuỗi pattern Regex ta dùng ký hiệu </a:t>
            </a:r>
            <a:r>
              <a:rPr lang="vi-VN">
                <a:solidFill>
                  <a:srgbClr val="C00000"/>
                </a:solidFill>
                <a:latin typeface="Consolas" panose="020B0609020204030204" pitchFamily="49" charset="0"/>
                <a:cs typeface="Consolas" panose="020B0609020204030204" pitchFamily="49" charset="0"/>
              </a:rPr>
              <a:t>{min,max}</a:t>
            </a:r>
            <a:r>
              <a:rPr lang="vi-VN">
                <a:solidFill>
                  <a:srgbClr val="7030A0"/>
                </a:solidFill>
                <a:latin typeface="Consolas" panose="020B0609020204030204" pitchFamily="49" charset="0"/>
                <a:cs typeface="Consolas" panose="020B0609020204030204" pitchFamily="49" charset="0"/>
              </a:rPr>
              <a:t>, trong đó min là chiều dài tối thiểu và max là chiều dài tối đa.</a:t>
            </a:r>
            <a:endParaRPr lang="en-US" smtClean="0">
              <a:solidFill>
                <a:srgbClr val="7030A0"/>
              </a:solidFill>
              <a:latin typeface="Consolas" panose="020B0609020204030204" pitchFamily="49" charset="0"/>
              <a:cs typeface="Consolas" panose="020B0609020204030204" pitchFamily="49" charset="0"/>
            </a:endParaRP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en-US">
                <a:solidFill>
                  <a:srgbClr val="00B050"/>
                </a:solidFill>
                <a:latin typeface="Consolas" panose="020B0609020204030204" pitchFamily="49" charset="0"/>
                <a:cs typeface="Consolas" panose="020B0609020204030204" pitchFamily="49" charset="0"/>
              </a:rPr>
              <a:t>// </a:t>
            </a:r>
            <a:r>
              <a:rPr lang="en-US" smtClean="0">
                <a:solidFill>
                  <a:srgbClr val="00B050"/>
                </a:solidFill>
                <a:latin typeface="Consolas" panose="020B0609020204030204" pitchFamily="49" charset="0"/>
                <a:cs typeface="Consolas" panose="020B0609020204030204" pitchFamily="49" charset="0"/>
              </a:rPr>
              <a:t>Kiểm tra chuỗi có là in thường và có từ 5-&gt;10 ký tự</a:t>
            </a:r>
            <a:endParaRPr lang="en-US">
              <a:solidFill>
                <a:srgbClr val="00B050"/>
              </a:solidFill>
              <a:latin typeface="Consolas" panose="020B0609020204030204" pitchFamily="49" charset="0"/>
              <a:cs typeface="Consolas" panose="020B0609020204030204" pitchFamily="49" charset="0"/>
            </a:endParaRPr>
          </a:p>
          <a:p>
            <a:pPr fontAlgn="base">
              <a:lnSpc>
                <a:spcPct val="150000"/>
              </a:lnSpc>
            </a:pPr>
            <a:r>
              <a:rPr lang="en-US">
                <a:solidFill>
                  <a:srgbClr val="00B050"/>
                </a:solidFill>
                <a:latin typeface="Consolas" panose="020B0609020204030204" pitchFamily="49" charset="0"/>
                <a:cs typeface="Consolas" panose="020B0609020204030204" pitchFamily="49" charset="0"/>
              </a:rPr>
              <a:t>$pattern = </a:t>
            </a:r>
            <a:r>
              <a:rPr lang="en-US" smtClean="0">
                <a:solidFill>
                  <a:srgbClr val="00B050"/>
                </a:solidFill>
                <a:latin typeface="Consolas" panose="020B0609020204030204" pitchFamily="49" charset="0"/>
                <a:cs typeface="Consolas" panose="020B0609020204030204" pitchFamily="49" charset="0"/>
              </a:rPr>
              <a:t>'/^[a-z]{5,10}$/';</a:t>
            </a:r>
            <a:endParaRPr lang="en-US">
              <a:solidFill>
                <a:srgbClr val="00B050"/>
              </a:solidFill>
              <a:latin typeface="Consolas" panose="020B0609020204030204" pitchFamily="49" charset="0"/>
              <a:cs typeface="Consolas" panose="020B0609020204030204" pitchFamily="49" charset="0"/>
            </a:endParaRPr>
          </a:p>
          <a:p>
            <a:pPr fontAlgn="base">
              <a:lnSpc>
                <a:spcPct val="150000"/>
              </a:lnSpc>
            </a:pPr>
            <a:r>
              <a:rPr lang="en-US">
                <a:solidFill>
                  <a:srgbClr val="00B050"/>
                </a:solidFill>
                <a:latin typeface="Consolas" panose="020B0609020204030204" pitchFamily="49" charset="0"/>
                <a:cs typeface="Consolas" panose="020B0609020204030204" pitchFamily="49" charset="0"/>
              </a:rPr>
              <a:t>$subject = </a:t>
            </a:r>
            <a:r>
              <a:rPr lang="en-US" smtClean="0">
                <a:solidFill>
                  <a:srgbClr val="00B050"/>
                </a:solidFill>
                <a:latin typeface="Consolas" panose="020B0609020204030204" pitchFamily="49" charset="0"/>
                <a:cs typeface="Consolas" panose="020B0609020204030204" pitchFamily="49" charset="0"/>
              </a:rPr>
              <a:t>'dssasa';</a:t>
            </a:r>
            <a:endParaRPr lang="en-US">
              <a:solidFill>
                <a:srgbClr val="00B050"/>
              </a:solidFill>
              <a:latin typeface="Consolas" panose="020B0609020204030204" pitchFamily="49" charset="0"/>
              <a:cs typeface="Consolas" panose="020B0609020204030204" pitchFamily="49" charset="0"/>
            </a:endParaRPr>
          </a:p>
          <a:p>
            <a:pPr fontAlgn="base">
              <a:lnSpc>
                <a:spcPct val="150000"/>
              </a:lnSpc>
            </a:pPr>
            <a:r>
              <a:rPr lang="en-US">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en-US">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en-US">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204189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022075" cy="5355312"/>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1.7. REGEX đại diện cho một ký tự bất kỳ:</a:t>
            </a:r>
          </a:p>
          <a:p>
            <a:pPr marL="285750" indent="-285750">
              <a:lnSpc>
                <a:spcPct val="150000"/>
              </a:lnSpc>
              <a:buFontTx/>
              <a:buChar char="-"/>
            </a:pPr>
            <a:r>
              <a:rPr lang="en-US">
                <a:solidFill>
                  <a:srgbClr val="7030A0"/>
                </a:solidFill>
                <a:latin typeface="Consolas" panose="020B0609020204030204" pitchFamily="49" charset="0"/>
                <a:cs typeface="Consolas" panose="020B0609020204030204" pitchFamily="49" charset="0"/>
              </a:rPr>
              <a:t>D</a:t>
            </a:r>
            <a:r>
              <a:rPr lang="vi-VN" smtClean="0">
                <a:solidFill>
                  <a:srgbClr val="7030A0"/>
                </a:solidFill>
                <a:latin typeface="Consolas" panose="020B0609020204030204" pitchFamily="49" charset="0"/>
                <a:cs typeface="Consolas" panose="020B0609020204030204" pitchFamily="49" charset="0"/>
              </a:rPr>
              <a:t>ùng </a:t>
            </a:r>
            <a:r>
              <a:rPr lang="vi-VN">
                <a:solidFill>
                  <a:srgbClr val="7030A0"/>
                </a:solidFill>
                <a:latin typeface="Consolas" panose="020B0609020204030204" pitchFamily="49" charset="0"/>
                <a:cs typeface="Consolas" panose="020B0609020204030204" pitchFamily="49" charset="0"/>
              </a:rPr>
              <a:t>ký tự </a:t>
            </a:r>
            <a:r>
              <a:rPr lang="vi-VN">
                <a:solidFill>
                  <a:srgbClr val="C00000"/>
                </a:solidFill>
                <a:latin typeface="Consolas" panose="020B0609020204030204" pitchFamily="49" charset="0"/>
                <a:cs typeface="Consolas" panose="020B0609020204030204" pitchFamily="49" charset="0"/>
              </a:rPr>
              <a:t>.</a:t>
            </a:r>
            <a:r>
              <a:rPr lang="vi-VN">
                <a:solidFill>
                  <a:srgbClr val="7030A0"/>
                </a:solidFill>
                <a:latin typeface="Consolas" panose="020B0609020204030204" pitchFamily="49" charset="0"/>
                <a:cs typeface="Consolas" panose="020B0609020204030204" pitchFamily="49" charset="0"/>
              </a:rPr>
              <a:t> để định nghĩa cho một kí tự bất kì.</a:t>
            </a:r>
            <a:endParaRPr lang="en-US" smtClean="0">
              <a:solidFill>
                <a:srgbClr val="7030A0"/>
              </a:solidFill>
              <a:latin typeface="Consolas" panose="020B0609020204030204" pitchFamily="49" charset="0"/>
              <a:cs typeface="Consolas" panose="020B0609020204030204" pitchFamily="49" charset="0"/>
            </a:endParaRP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vi-VN">
                <a:solidFill>
                  <a:srgbClr val="00B050"/>
                </a:solidFill>
                <a:latin typeface="Consolas" panose="020B0609020204030204" pitchFamily="49" charset="0"/>
                <a:cs typeface="Consolas" panose="020B0609020204030204" pitchFamily="49" charset="0"/>
              </a:rPr>
              <a:t>// Pattern là ký tự bất kỳ dài từ 3 đến 10 ký tự</a:t>
            </a:r>
          </a:p>
          <a:p>
            <a:pPr fontAlgn="base">
              <a:lnSpc>
                <a:spcPct val="150000"/>
              </a:lnSpc>
            </a:pPr>
            <a:r>
              <a:rPr lang="vi-VN">
                <a:solidFill>
                  <a:srgbClr val="00B050"/>
                </a:solidFill>
                <a:latin typeface="Consolas" panose="020B0609020204030204" pitchFamily="49" charset="0"/>
                <a:cs typeface="Consolas" panose="020B0609020204030204" pitchFamily="49" charset="0"/>
              </a:rPr>
              <a:t>$pattern = '/^.{3,10}$/';</a:t>
            </a:r>
          </a:p>
          <a:p>
            <a:pPr fontAlgn="base">
              <a:lnSpc>
                <a:spcPct val="150000"/>
              </a:lnSpc>
            </a:pPr>
            <a:r>
              <a:rPr lang="vi-VN">
                <a:solidFill>
                  <a:srgbClr val="00B050"/>
                </a:solidFill>
                <a:latin typeface="Consolas" panose="020B0609020204030204" pitchFamily="49" charset="0"/>
                <a:cs typeface="Consolas" panose="020B0609020204030204" pitchFamily="49" charset="0"/>
              </a:rPr>
              <a:t>$subject = '3232';</a:t>
            </a:r>
          </a:p>
          <a:p>
            <a:pPr fontAlgn="base">
              <a:lnSpc>
                <a:spcPct val="150000"/>
              </a:lnSpc>
            </a:pPr>
            <a:r>
              <a:rPr lang="vi-VN">
                <a:solidFill>
                  <a:srgbClr val="00B050"/>
                </a:solidFill>
                <a:latin typeface="Consolas" panose="020B0609020204030204" pitchFamily="49" charset="0"/>
                <a:cs typeface="Consolas" panose="020B0609020204030204" pitchFamily="49" charset="0"/>
              </a:rPr>
              <a:t>if (preg_match($pattern, $subject)){</a:t>
            </a:r>
          </a:p>
          <a:p>
            <a:pPr fontAlgn="base">
              <a:lnSpc>
                <a:spcPct val="150000"/>
              </a:lnSpc>
            </a:pPr>
            <a:r>
              <a:rPr lang="vi-VN">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vi-VN">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80137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924800" cy="673907"/>
          </a:xfrm>
        </p:spPr>
        <p:txBody>
          <a:bodyPr>
            <a:noAutofit/>
          </a:bodyPr>
          <a:lstStyle/>
          <a:p>
            <a:r>
              <a:rPr lang="en-US" sz="2500" b="1" smtClean="0">
                <a:solidFill>
                  <a:srgbClr val="C00000"/>
                </a:solidFill>
                <a:latin typeface="Consolas" pitchFamily="49" charset="0"/>
                <a:cs typeface="Consolas" pitchFamily="49" charset="0"/>
              </a:rPr>
              <a:t>1. REGULAR </a:t>
            </a:r>
            <a:r>
              <a:rPr lang="en-US" sz="2500" b="1">
                <a:solidFill>
                  <a:srgbClr val="C00000"/>
                </a:solidFill>
                <a:latin typeface="Consolas" pitchFamily="49" charset="0"/>
                <a:cs typeface="Consolas" pitchFamily="49" charset="0"/>
              </a:rPr>
              <a:t>EXPRESSION (BIỂU THỨC CHÍNH QUY)</a:t>
            </a:r>
            <a:endParaRPr lang="en-US" sz="2500" b="1">
              <a:solidFill>
                <a:srgbClr val="C00000"/>
              </a:solidFill>
            </a:endParaRPr>
          </a:p>
        </p:txBody>
      </p:sp>
      <p:sp>
        <p:nvSpPr>
          <p:cNvPr id="5" name="TextBox 4"/>
          <p:cNvSpPr txBox="1"/>
          <p:nvPr/>
        </p:nvSpPr>
        <p:spPr>
          <a:xfrm>
            <a:off x="1826523" y="990599"/>
            <a:ext cx="6860277" cy="6601807"/>
          </a:xfrm>
          <a:prstGeom prst="rect">
            <a:avLst/>
          </a:prstGeom>
          <a:noFill/>
        </p:spPr>
        <p:txBody>
          <a:bodyPr wrap="square" rtlCol="0">
            <a:spAutoFit/>
          </a:bodyPr>
          <a:lstStyle/>
          <a:p>
            <a:pPr>
              <a:lnSpc>
                <a:spcPct val="150000"/>
              </a:lnSpc>
            </a:pPr>
            <a:r>
              <a:rPr lang="en-US" u="sng" smtClean="0">
                <a:solidFill>
                  <a:srgbClr val="7030A0"/>
                </a:solidFill>
                <a:latin typeface="Consolas" pitchFamily="49" charset="0"/>
                <a:cs typeface="Consolas" pitchFamily="49" charset="0"/>
              </a:rPr>
              <a:t>1.8. Ký hiệu cho ký tự đặc biệt trong REGEX:</a:t>
            </a:r>
          </a:p>
          <a:p>
            <a:pPr marL="285750" indent="-285750">
              <a:lnSpc>
                <a:spcPct val="150000"/>
              </a:lnSpc>
              <a:buFontTx/>
              <a:buChar char="-"/>
            </a:pPr>
            <a:r>
              <a:rPr lang="vi-VN" smtClean="0">
                <a:solidFill>
                  <a:srgbClr val="7030A0"/>
                </a:solidFill>
                <a:latin typeface="Consolas" panose="020B0609020204030204" pitchFamily="49" charset="0"/>
                <a:cs typeface="Consolas" panose="020B0609020204030204" pitchFamily="49" charset="0"/>
              </a:rPr>
              <a:t>Những </a:t>
            </a:r>
            <a:r>
              <a:rPr lang="vi-VN">
                <a:solidFill>
                  <a:srgbClr val="7030A0"/>
                </a:solidFill>
                <a:latin typeface="Consolas" panose="020B0609020204030204" pitchFamily="49" charset="0"/>
                <a:cs typeface="Consolas" panose="020B0609020204030204" pitchFamily="49" charset="0"/>
              </a:rPr>
              <a:t>ký tự như dấu chấm </a:t>
            </a:r>
            <a:r>
              <a:rPr lang="vi-VN" smtClean="0">
                <a:solidFill>
                  <a:srgbClr val="C00000"/>
                </a:solidFill>
                <a:latin typeface="Consolas" panose="020B0609020204030204" pitchFamily="49" charset="0"/>
                <a:cs typeface="Consolas" panose="020B0609020204030204" pitchFamily="49" charset="0"/>
              </a:rPr>
              <a:t>.,[],</a:t>
            </a:r>
            <a:r>
              <a:rPr lang="vi-VN" smtClean="0">
                <a:solidFill>
                  <a:srgbClr val="7030A0"/>
                </a:solidFill>
                <a:latin typeface="Consolas" panose="020B0609020204030204" pitchFamily="49" charset="0"/>
                <a:cs typeface="Consolas" panose="020B0609020204030204" pitchFamily="49" charset="0"/>
              </a:rPr>
              <a:t> </a:t>
            </a:r>
            <a:r>
              <a:rPr lang="vi-VN">
                <a:solidFill>
                  <a:srgbClr val="7030A0"/>
                </a:solidFill>
                <a:latin typeface="Consolas" panose="020B0609020204030204" pitchFamily="49" charset="0"/>
                <a:cs typeface="Consolas" panose="020B0609020204030204" pitchFamily="49" charset="0"/>
              </a:rPr>
              <a:t>hoặc những ký tự liên quan đến quy tắc của Regular Expression đều được quy về dạng </a:t>
            </a:r>
            <a:r>
              <a:rPr lang="vi-VN" b="1">
                <a:solidFill>
                  <a:srgbClr val="7030A0"/>
                </a:solidFill>
                <a:latin typeface="Consolas" panose="020B0609020204030204" pitchFamily="49" charset="0"/>
                <a:cs typeface="Consolas" panose="020B0609020204030204" pitchFamily="49" charset="0"/>
              </a:rPr>
              <a:t>ký tự đặc </a:t>
            </a:r>
            <a:r>
              <a:rPr lang="vi-VN" b="1" smtClean="0">
                <a:solidFill>
                  <a:srgbClr val="7030A0"/>
                </a:solidFill>
                <a:latin typeface="Consolas" panose="020B0609020204030204" pitchFamily="49" charset="0"/>
                <a:cs typeface="Consolas" panose="020B0609020204030204" pitchFamily="49" charset="0"/>
              </a:rPr>
              <a:t>biệt</a:t>
            </a:r>
            <a:r>
              <a:rPr lang="vi-VN" smtClean="0">
                <a:solidFill>
                  <a:srgbClr val="7030A0"/>
                </a:solidFill>
                <a:latin typeface="Consolas" panose="020B0609020204030204" pitchFamily="49" charset="0"/>
                <a:cs typeface="Consolas" panose="020B0609020204030204" pitchFamily="49" charset="0"/>
              </a:rPr>
              <a:t>. </a:t>
            </a:r>
            <a:r>
              <a:rPr lang="en-US" smtClean="0">
                <a:solidFill>
                  <a:srgbClr val="7030A0"/>
                </a:solidFill>
                <a:latin typeface="Consolas" panose="020B0609020204030204" pitchFamily="49" charset="0"/>
                <a:cs typeface="Consolas" panose="020B0609020204030204" pitchFamily="49" charset="0"/>
              </a:rPr>
              <a:t>Đ</a:t>
            </a:r>
            <a:r>
              <a:rPr lang="vi-VN" smtClean="0">
                <a:solidFill>
                  <a:srgbClr val="7030A0"/>
                </a:solidFill>
                <a:latin typeface="Consolas" panose="020B0609020204030204" pitchFamily="49" charset="0"/>
                <a:cs typeface="Consolas" panose="020B0609020204030204" pitchFamily="49" charset="0"/>
              </a:rPr>
              <a:t>ể </a:t>
            </a:r>
            <a:r>
              <a:rPr lang="vi-VN">
                <a:solidFill>
                  <a:srgbClr val="7030A0"/>
                </a:solidFill>
                <a:latin typeface="Consolas" panose="020B0609020204030204" pitchFamily="49" charset="0"/>
                <a:cs typeface="Consolas" panose="020B0609020204030204" pitchFamily="49" charset="0"/>
              </a:rPr>
              <a:t>phân biệt giữa ký tự đặc biệt Regex và ký tự bình thường thì ta thêm dấu </a:t>
            </a:r>
            <a:r>
              <a:rPr lang="vi-VN">
                <a:solidFill>
                  <a:srgbClr val="C00000"/>
                </a:solidFill>
                <a:latin typeface="Consolas" panose="020B0609020204030204" pitchFamily="49" charset="0"/>
                <a:cs typeface="Consolas" panose="020B0609020204030204" pitchFamily="49" charset="0"/>
              </a:rPr>
              <a:t>\</a:t>
            </a:r>
            <a:r>
              <a:rPr lang="vi-VN">
                <a:solidFill>
                  <a:srgbClr val="7030A0"/>
                </a:solidFill>
                <a:latin typeface="Consolas" panose="020B0609020204030204" pitchFamily="49" charset="0"/>
                <a:cs typeface="Consolas" panose="020B0609020204030204" pitchFamily="49" charset="0"/>
              </a:rPr>
              <a:t> vào đầu ký tự đó.</a:t>
            </a:r>
            <a:endParaRPr lang="en-US" smtClean="0">
              <a:solidFill>
                <a:srgbClr val="7030A0"/>
              </a:solidFill>
              <a:latin typeface="Consolas" panose="020B0609020204030204" pitchFamily="49" charset="0"/>
              <a:cs typeface="Consolas" pitchFamily="49" charset="0"/>
            </a:endParaRPr>
          </a:p>
          <a:p>
            <a:pPr marL="285750" indent="-285750">
              <a:lnSpc>
                <a:spcPct val="150000"/>
              </a:lnSpc>
              <a:buFontTx/>
              <a:buChar char="-"/>
            </a:pPr>
            <a:r>
              <a:rPr lang="en-US" smtClean="0">
                <a:solidFill>
                  <a:srgbClr val="00B050"/>
                </a:solidFill>
                <a:latin typeface="Consolas" panose="020B0609020204030204" pitchFamily="49" charset="0"/>
                <a:cs typeface="Consolas" pitchFamily="49" charset="0"/>
              </a:rPr>
              <a:t>Ví dụ: </a:t>
            </a:r>
          </a:p>
          <a:p>
            <a:pPr fontAlgn="base">
              <a:lnSpc>
                <a:spcPct val="150000"/>
              </a:lnSpc>
            </a:pPr>
            <a:r>
              <a:rPr lang="vi-VN">
                <a:solidFill>
                  <a:srgbClr val="00B050"/>
                </a:solidFill>
                <a:latin typeface="Consolas" panose="020B0609020204030204" pitchFamily="49" charset="0"/>
                <a:cs typeface="Consolas" panose="020B0609020204030204" pitchFamily="49" charset="0"/>
              </a:rPr>
              <a:t>// Dấu chấm là ký tự đặc biệt trong regex nên phải thêm dấu \</a:t>
            </a:r>
          </a:p>
          <a:p>
            <a:pPr fontAlgn="base">
              <a:lnSpc>
                <a:spcPct val="150000"/>
              </a:lnSpc>
            </a:pPr>
            <a:r>
              <a:rPr lang="vi-VN">
                <a:solidFill>
                  <a:srgbClr val="00B050"/>
                </a:solidFill>
                <a:latin typeface="Consolas" panose="020B0609020204030204" pitchFamily="49" charset="0"/>
                <a:cs typeface="Consolas" panose="020B0609020204030204" pitchFamily="49" charset="0"/>
              </a:rPr>
              <a:t>$partern = '/\./';</a:t>
            </a:r>
          </a:p>
          <a:p>
            <a:pPr fontAlgn="base">
              <a:lnSpc>
                <a:spcPct val="150000"/>
              </a:lnSpc>
            </a:pPr>
            <a:r>
              <a:rPr lang="vi-VN">
                <a:solidFill>
                  <a:srgbClr val="00B050"/>
                </a:solidFill>
                <a:latin typeface="Consolas" panose="020B0609020204030204" pitchFamily="49" charset="0"/>
                <a:cs typeface="Consolas" panose="020B0609020204030204" pitchFamily="49" charset="0"/>
              </a:rPr>
              <a:t>$subject = 'demo';</a:t>
            </a:r>
          </a:p>
          <a:p>
            <a:pPr fontAlgn="base">
              <a:lnSpc>
                <a:spcPct val="150000"/>
              </a:lnSpc>
            </a:pPr>
            <a:r>
              <a:rPr lang="vi-VN">
                <a:solidFill>
                  <a:srgbClr val="00B050"/>
                </a:solidFill>
                <a:latin typeface="Consolas" panose="020B0609020204030204" pitchFamily="49" charset="0"/>
                <a:cs typeface="Consolas" panose="020B0609020204030204" pitchFamily="49" charset="0"/>
              </a:rPr>
              <a:t>if (preg_match($partern, $subject)){</a:t>
            </a:r>
          </a:p>
          <a:p>
            <a:pPr fontAlgn="base">
              <a:lnSpc>
                <a:spcPct val="150000"/>
              </a:lnSpc>
            </a:pPr>
            <a:r>
              <a:rPr lang="vi-VN">
                <a:solidFill>
                  <a:srgbClr val="00B050"/>
                </a:solidFill>
                <a:latin typeface="Consolas" panose="020B0609020204030204" pitchFamily="49" charset="0"/>
                <a:cs typeface="Consolas" panose="020B0609020204030204" pitchFamily="49" charset="0"/>
              </a:rPr>
              <a:t>    echo 'Chuỗi regex so khớp';</a:t>
            </a:r>
          </a:p>
          <a:p>
            <a:pPr fontAlgn="base">
              <a:lnSpc>
                <a:spcPct val="150000"/>
              </a:lnSpc>
            </a:pPr>
            <a:r>
              <a:rPr lang="vi-VN">
                <a:solidFill>
                  <a:srgbClr val="00B050"/>
                </a:solidFill>
                <a:latin typeface="Consolas" panose="020B0609020204030204" pitchFamily="49" charset="0"/>
                <a:cs typeface="Consolas" panose="020B0609020204030204" pitchFamily="49" charset="0"/>
              </a:rPr>
              <a:t>}</a:t>
            </a:r>
          </a:p>
          <a:p>
            <a:pPr>
              <a:lnSpc>
                <a:spcPct val="150000"/>
              </a:lnSpc>
            </a:pPr>
            <a:endParaRPr lang="en-US" smtClean="0">
              <a:solidFill>
                <a:srgbClr val="7030A0"/>
              </a:solidFill>
              <a:latin typeface="Consolas" pitchFamily="49" charset="0"/>
              <a:cs typeface="Consolas" pitchFamily="49" charset="0"/>
            </a:endParaRPr>
          </a:p>
          <a:p>
            <a:endParaRPr lang="en-US" smtClean="0">
              <a:solidFill>
                <a:srgbClr val="7030A0"/>
              </a:solidFill>
              <a:latin typeface="Consolas" pitchFamily="49" charset="0"/>
              <a:cs typeface="Consolas" pitchFamily="49" charset="0"/>
            </a:endParaRPr>
          </a:p>
        </p:txBody>
      </p:sp>
    </p:spTree>
    <p:extLst>
      <p:ext uri="{BB962C8B-B14F-4D97-AF65-F5344CB8AC3E}">
        <p14:creationId xmlns:p14="http://schemas.microsoft.com/office/powerpoint/2010/main" val="114831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1741</TotalTime>
  <Words>1202</Words>
  <Application>Microsoft Office PowerPoint</Application>
  <PresentationFormat>On-screen Show (4:3)</PresentationFormat>
  <Paragraphs>264</Paragraphs>
  <Slides>29</Slides>
  <Notes>13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REGULAR EXPRESSION  - ERROR HANDLING -  SANITIZE VARIABLE</vt:lpstr>
      <vt:lpstr>CONTENT</vt:lpstr>
      <vt:lpstr>/[A-Z0-9._%+-]+@[A-Z0-9-]+.+.[A-Z]{2,4}/</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1. REGULAR EXPRESSION (BIỂU THỨC CHÍNH QUY)</vt:lpstr>
      <vt:lpstr>2. ERROR HANDLING (XỬ LÝ LỖI)</vt:lpstr>
      <vt:lpstr>2. ERROR HANDLING (XỬ LÝ LỖI)</vt:lpstr>
      <vt:lpstr>2. ERROR HANDLING (XỬ LÝ LỖI)</vt:lpstr>
      <vt:lpstr>2. ERROR HANDLING (XỬ LÝ LỖI)</vt:lpstr>
      <vt:lpstr>2. ERROR HANDLING (XỬ LÝ LỖI)</vt:lpstr>
      <vt:lpstr>3. ERROR HANDLING (XỬ LÝ LỖI)</vt:lpstr>
      <vt:lpstr>3. SANITIZE VARIABLE (LỌC – KHỬ BIẾN)</vt:lpstr>
      <vt:lpstr>3. SANITIZE VARIABLE (LỌC – KHỬ BIẾN)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  - ERROR HANDLING -  SANITIZE VARIABLE</dc:title>
  <dc:creator>admin</dc:creator>
  <cp:lastModifiedBy>Hoang Trung Kien (FSU17.BU36)</cp:lastModifiedBy>
  <cp:revision>66</cp:revision>
  <dcterms:created xsi:type="dcterms:W3CDTF">2016-12-25T12:30:57Z</dcterms:created>
  <dcterms:modified xsi:type="dcterms:W3CDTF">2017-01-03T08:46:39Z</dcterms:modified>
</cp:coreProperties>
</file>