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906" r:id="rId2"/>
    <p:sldId id="968" r:id="rId3"/>
    <p:sldId id="987" r:id="rId4"/>
    <p:sldId id="988" r:id="rId5"/>
    <p:sldId id="989" r:id="rId6"/>
    <p:sldId id="970" r:id="rId7"/>
    <p:sldId id="986" r:id="rId8"/>
    <p:sldId id="972" r:id="rId9"/>
    <p:sldId id="946" r:id="rId10"/>
    <p:sldId id="984" r:id="rId11"/>
    <p:sldId id="945" r:id="rId12"/>
    <p:sldId id="951" r:id="rId13"/>
    <p:sldId id="975" r:id="rId14"/>
    <p:sldId id="990" r:id="rId15"/>
    <p:sldId id="991" r:id="rId16"/>
    <p:sldId id="992" r:id="rId17"/>
    <p:sldId id="993" r:id="rId18"/>
    <p:sldId id="994" r:id="rId19"/>
    <p:sldId id="995" r:id="rId20"/>
    <p:sldId id="985" r:id="rId21"/>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EAAE594-E5FB-4E22-BBC0-BFBAFDBD9DA6}">
          <p14:sldIdLst>
            <p14:sldId id="906"/>
            <p14:sldId id="968"/>
            <p14:sldId id="987"/>
            <p14:sldId id="988"/>
            <p14:sldId id="989"/>
            <p14:sldId id="970"/>
            <p14:sldId id="986"/>
            <p14:sldId id="972"/>
            <p14:sldId id="946"/>
            <p14:sldId id="984"/>
            <p14:sldId id="945"/>
            <p14:sldId id="951"/>
            <p14:sldId id="975"/>
            <p14:sldId id="990"/>
            <p14:sldId id="991"/>
            <p14:sldId id="992"/>
            <p14:sldId id="993"/>
            <p14:sldId id="994"/>
            <p14:sldId id="995"/>
            <p14:sldId id="98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AE5EE"/>
    <a:srgbClr val="E5F2F7"/>
    <a:srgbClr val="F3F9FB"/>
    <a:srgbClr val="CBD9EB"/>
    <a:srgbClr val="67627F"/>
    <a:srgbClr val="008A3E"/>
    <a:srgbClr val="000099"/>
    <a:srgbClr val="800000"/>
    <a:srgbClr val="DE5F00"/>
    <a:srgbClr val="D5D0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75133" autoAdjust="0"/>
  </p:normalViewPr>
  <p:slideViewPr>
    <p:cSldViewPr>
      <p:cViewPr varScale="1">
        <p:scale>
          <a:sx n="56" d="100"/>
          <a:sy n="56" d="100"/>
        </p:scale>
        <p:origin x="1896"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2" d="100"/>
          <a:sy n="52" d="100"/>
        </p:scale>
        <p:origin x="-2880"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2446" tIns="46223" rIns="92446" bIns="46223" rtlCol="0"/>
          <a:lstStyle>
            <a:lvl1pPr algn="l">
              <a:defRPr sz="1200"/>
            </a:lvl1pPr>
          </a:lstStyle>
          <a:p>
            <a:endParaRPr lang="en-IN"/>
          </a:p>
        </p:txBody>
      </p:sp>
      <p:sp>
        <p:nvSpPr>
          <p:cNvPr id="3" name="Date Placeholder 2"/>
          <p:cNvSpPr>
            <a:spLocks noGrp="1"/>
          </p:cNvSpPr>
          <p:nvPr>
            <p:ph type="dt" sz="quarter" idx="1"/>
          </p:nvPr>
        </p:nvSpPr>
        <p:spPr>
          <a:xfrm>
            <a:off x="3977827" y="0"/>
            <a:ext cx="3043665" cy="464814"/>
          </a:xfrm>
          <a:prstGeom prst="rect">
            <a:avLst/>
          </a:prstGeom>
        </p:spPr>
        <p:txBody>
          <a:bodyPr vert="horz" lIns="92446" tIns="46223" rIns="92446" bIns="46223" rtlCol="0"/>
          <a:lstStyle>
            <a:lvl1pPr algn="r">
              <a:defRPr sz="1200"/>
            </a:lvl1pPr>
          </a:lstStyle>
          <a:p>
            <a:fld id="{D5F4419C-F402-44AF-B874-EFC094D84B83}" type="datetimeFigureOut">
              <a:rPr lang="en-IN" smtClean="0"/>
              <a:pPr/>
              <a:t>27-10-2017</a:t>
            </a:fld>
            <a:endParaRPr lang="en-IN"/>
          </a:p>
        </p:txBody>
      </p:sp>
      <p:sp>
        <p:nvSpPr>
          <p:cNvPr id="4" name="Footer Placeholder 3"/>
          <p:cNvSpPr>
            <a:spLocks noGrp="1"/>
          </p:cNvSpPr>
          <p:nvPr>
            <p:ph type="ftr" sz="quarter" idx="2"/>
          </p:nvPr>
        </p:nvSpPr>
        <p:spPr>
          <a:xfrm>
            <a:off x="0" y="8842684"/>
            <a:ext cx="3043665" cy="464814"/>
          </a:xfrm>
          <a:prstGeom prst="rect">
            <a:avLst/>
          </a:prstGeom>
        </p:spPr>
        <p:txBody>
          <a:bodyPr vert="horz" lIns="92446" tIns="46223" rIns="92446" bIns="46223" rtlCol="0" anchor="b"/>
          <a:lstStyle>
            <a:lvl1pPr algn="l">
              <a:defRPr sz="1200"/>
            </a:lvl1pPr>
          </a:lstStyle>
          <a:p>
            <a:endParaRPr lang="en-IN"/>
          </a:p>
        </p:txBody>
      </p:sp>
      <p:sp>
        <p:nvSpPr>
          <p:cNvPr id="5" name="Slide Number Placeholder 4"/>
          <p:cNvSpPr>
            <a:spLocks noGrp="1"/>
          </p:cNvSpPr>
          <p:nvPr>
            <p:ph type="sldNum" sz="quarter" idx="3"/>
          </p:nvPr>
        </p:nvSpPr>
        <p:spPr>
          <a:xfrm>
            <a:off x="3977827" y="8842684"/>
            <a:ext cx="3043665" cy="464814"/>
          </a:xfrm>
          <a:prstGeom prst="rect">
            <a:avLst/>
          </a:prstGeom>
        </p:spPr>
        <p:txBody>
          <a:bodyPr vert="horz" lIns="92446" tIns="46223" rIns="92446" bIns="46223" rtlCol="0" anchor="b"/>
          <a:lstStyle>
            <a:lvl1pPr algn="r">
              <a:defRPr sz="1200"/>
            </a:lvl1pPr>
          </a:lstStyle>
          <a:p>
            <a:fld id="{EAE76FAD-04AD-4A47-857C-25B440ED1315}" type="slidenum">
              <a:rPr lang="en-IN" smtClean="0"/>
              <a:pPr/>
              <a:t>‹#›</a:t>
            </a:fld>
            <a:endParaRPr lang="en-IN"/>
          </a:p>
        </p:txBody>
      </p:sp>
    </p:spTree>
    <p:extLst>
      <p:ext uri="{BB962C8B-B14F-4D97-AF65-F5344CB8AC3E}">
        <p14:creationId xmlns:p14="http://schemas.microsoft.com/office/powerpoint/2010/main" val="36685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7827" y="0"/>
            <a:ext cx="3043665" cy="464814"/>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fld id="{2273A029-8D32-4910-875A-F706D4D3E732}" type="datetimeFigureOut">
              <a:rPr lang="en-US"/>
              <a:pPr>
                <a:defRPr/>
              </a:pPr>
              <a:t>10/27/2017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633" y="4422144"/>
            <a:ext cx="5617837" cy="4188133"/>
          </a:xfrm>
          <a:prstGeom prst="rect">
            <a:avLst/>
          </a:prstGeom>
        </p:spPr>
        <p:txBody>
          <a:bodyPr vert="horz" lIns="93324" tIns="46662" rIns="93324"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684"/>
            <a:ext cx="3043665" cy="464814"/>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7827" y="8842684"/>
            <a:ext cx="3043665" cy="464814"/>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0C05EE3D-69F0-4518-80C0-AEF6A4DE28A9}" type="slidenum">
              <a:rPr lang="en-US"/>
              <a:pPr>
                <a:defRPr/>
              </a:pPr>
              <a:t>‹#›</a:t>
            </a:fld>
            <a:endParaRPr lang="en-US"/>
          </a:p>
        </p:txBody>
      </p:sp>
    </p:spTree>
    <p:extLst>
      <p:ext uri="{BB962C8B-B14F-4D97-AF65-F5344CB8AC3E}">
        <p14:creationId xmlns:p14="http://schemas.microsoft.com/office/powerpoint/2010/main" val="18937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84275" y="698500"/>
            <a:ext cx="4654550"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5364"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51122" indent="-288893">
              <a:defRPr>
                <a:solidFill>
                  <a:schemeClr val="tx1"/>
                </a:solidFill>
                <a:latin typeface="Calibri" pitchFamily="34" charset="0"/>
              </a:defRPr>
            </a:lvl2pPr>
            <a:lvl3pPr marL="1155573" indent="-231115">
              <a:defRPr>
                <a:solidFill>
                  <a:schemeClr val="tx1"/>
                </a:solidFill>
                <a:latin typeface="Calibri" pitchFamily="34" charset="0"/>
              </a:defRPr>
            </a:lvl3pPr>
            <a:lvl4pPr marL="1617802" indent="-231115">
              <a:defRPr>
                <a:solidFill>
                  <a:schemeClr val="tx1"/>
                </a:solidFill>
                <a:latin typeface="Calibri" pitchFamily="34" charset="0"/>
              </a:defRPr>
            </a:lvl4pPr>
            <a:lvl5pPr marL="2080031" indent="-231115">
              <a:defRPr>
                <a:solidFill>
                  <a:schemeClr val="tx1"/>
                </a:solidFill>
                <a:latin typeface="Calibri" pitchFamily="34" charset="0"/>
              </a:defRPr>
            </a:lvl5pPr>
            <a:lvl6pPr marL="2542261" indent="-231115" fontAlgn="base">
              <a:spcBef>
                <a:spcPct val="0"/>
              </a:spcBef>
              <a:spcAft>
                <a:spcPct val="0"/>
              </a:spcAft>
              <a:defRPr>
                <a:solidFill>
                  <a:schemeClr val="tx1"/>
                </a:solidFill>
                <a:latin typeface="Calibri" pitchFamily="34" charset="0"/>
              </a:defRPr>
            </a:lvl6pPr>
            <a:lvl7pPr marL="3004490" indent="-231115" fontAlgn="base">
              <a:spcBef>
                <a:spcPct val="0"/>
              </a:spcBef>
              <a:spcAft>
                <a:spcPct val="0"/>
              </a:spcAft>
              <a:defRPr>
                <a:solidFill>
                  <a:schemeClr val="tx1"/>
                </a:solidFill>
                <a:latin typeface="Calibri" pitchFamily="34" charset="0"/>
              </a:defRPr>
            </a:lvl7pPr>
            <a:lvl8pPr marL="3466719" indent="-231115" fontAlgn="base">
              <a:spcBef>
                <a:spcPct val="0"/>
              </a:spcBef>
              <a:spcAft>
                <a:spcPct val="0"/>
              </a:spcAft>
              <a:defRPr>
                <a:solidFill>
                  <a:schemeClr val="tx1"/>
                </a:solidFill>
                <a:latin typeface="Calibri" pitchFamily="34" charset="0"/>
              </a:defRPr>
            </a:lvl8pPr>
            <a:lvl9pPr marL="3928948" indent="-231115" fontAlgn="base">
              <a:spcBef>
                <a:spcPct val="0"/>
              </a:spcBef>
              <a:spcAft>
                <a:spcPct val="0"/>
              </a:spcAft>
              <a:defRPr>
                <a:solidFill>
                  <a:schemeClr val="tx1"/>
                </a:solidFill>
                <a:latin typeface="Calibri" pitchFamily="34" charset="0"/>
              </a:defRPr>
            </a:lvl9pPr>
          </a:lstStyle>
          <a:p>
            <a:pPr>
              <a:defRPr/>
            </a:pPr>
            <a:fld id="{ADC9817F-048D-4E09-AFD7-06CFF02242DD}"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256984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rgbClr val="000000"/>
                </a:solidFill>
                <a:latin typeface="+mn-lt"/>
                <a:ea typeface="+mn-ea"/>
                <a:cs typeface="Arial"/>
              </a:rPr>
              <a:t>More time spent on testing, deploying and releasing software than designing and developing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rgbClr val="000000"/>
                </a:solidFill>
                <a:latin typeface="+mn-lt"/>
                <a:ea typeface="+mn-ea"/>
                <a:cs typeface="Arial"/>
              </a:rPr>
              <a:t>A high proportion  of production  incidents are a result of human errors in the manual release process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smtClean="0">
                <a:solidFill>
                  <a:schemeClr val="tx1"/>
                </a:solidFill>
                <a:cs typeface="Arial"/>
              </a:rPr>
              <a:t>Historically many organizations have been vertically structured with poor integration among development, infrastructure, security and support teams. Frequently the groups report into different organizational structures with different corporate goals and philosophies.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chemeClr val="tx1"/>
              </a:solidFill>
              <a:cs typeface="Arial"/>
            </a:endParaRP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2</a:t>
            </a:fld>
            <a:endParaRPr lang="en-US"/>
          </a:p>
        </p:txBody>
      </p:sp>
    </p:spTree>
    <p:extLst>
      <p:ext uri="{BB962C8B-B14F-4D97-AF65-F5344CB8AC3E}">
        <p14:creationId xmlns:p14="http://schemas.microsoft.com/office/powerpoint/2010/main" val="247223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rebuchet MS" panose="020B0603020202020204" pitchFamily="34" charset="0"/>
              </a:rPr>
              <a:t>splitting work into small batches and implementing customer feedback) predicts higher IT performance and less deployment pain.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High-performing IT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deploy 200 times more frequently than low performers, with 2,555 times faster lead times.</a:t>
            </a:r>
          </a:p>
          <a:p>
            <a:r>
              <a:rPr lang="en-US" dirty="0" smtClean="0"/>
              <a:t/>
            </a:r>
            <a:br>
              <a:rPr lang="en-US" dirty="0" smtClean="0"/>
            </a:br>
            <a:r>
              <a:rPr lang="en-US" sz="1200" b="0" i="0" kern="1200" dirty="0" smtClean="0">
                <a:solidFill>
                  <a:schemeClr val="tx1"/>
                </a:solidFill>
                <a:effectLst/>
                <a:latin typeface="+mn-lt"/>
                <a:ea typeface="+mn-ea"/>
                <a:cs typeface="+mn-cs"/>
              </a:rPr>
              <a:t>Lean management and continuous delivery practices create the conditions for delivering value faster, sustainably.</a:t>
            </a:r>
          </a:p>
          <a:p>
            <a:r>
              <a:rPr lang="en-US" dirty="0" smtClean="0"/>
              <a:t/>
            </a:r>
            <a:br>
              <a:rPr lang="en-US" dirty="0" smtClean="0"/>
            </a:br>
            <a:r>
              <a:rPr lang="en-US" sz="1200" b="0" i="0" kern="1200" dirty="0" smtClean="0">
                <a:solidFill>
                  <a:schemeClr val="tx1"/>
                </a:solidFill>
                <a:effectLst/>
                <a:latin typeface="+mn-lt"/>
                <a:ea typeface="+mn-ea"/>
                <a:cs typeface="+mn-cs"/>
              </a:rPr>
              <a:t>And they spend 22 percent less time on unplanned work and rework.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8</a:t>
            </a:fld>
            <a:endParaRPr lang="en-US"/>
          </a:p>
        </p:txBody>
      </p:sp>
    </p:spTree>
    <p:extLst>
      <p:ext uri="{BB962C8B-B14F-4D97-AF65-F5344CB8AC3E}">
        <p14:creationId xmlns:p14="http://schemas.microsoft.com/office/powerpoint/2010/main" val="346875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13</a:t>
            </a:fld>
            <a:endParaRPr lang="en-US"/>
          </a:p>
        </p:txBody>
      </p:sp>
    </p:spTree>
    <p:extLst>
      <p:ext uri="{BB962C8B-B14F-4D97-AF65-F5344CB8AC3E}">
        <p14:creationId xmlns:p14="http://schemas.microsoft.com/office/powerpoint/2010/main" val="1545732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solutions@valuemomentum.com"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Freeform 3" descr="Picture1"/>
          <p:cNvSpPr>
            <a:spLocks/>
          </p:cNvSpPr>
          <p:nvPr userDrawn="1"/>
        </p:nvSpPr>
        <p:spPr bwMode="auto">
          <a:xfrm>
            <a:off x="780644" y="1573196"/>
            <a:ext cx="3023233" cy="2612149"/>
          </a:xfrm>
          <a:custGeom>
            <a:avLst/>
            <a:gdLst>
              <a:gd name="T0" fmla="*/ 509890 w 2042748"/>
              <a:gd name="T1" fmla="*/ 1765495 h 1765495"/>
              <a:gd name="T2" fmla="*/ 0 w 2042748"/>
              <a:gd name="T3" fmla="*/ 882748 h 1765495"/>
              <a:gd name="T4" fmla="*/ 509890 w 2042748"/>
              <a:gd name="T5" fmla="*/ 0 h 1765495"/>
              <a:gd name="T6" fmla="*/ 1532858 w 2042748"/>
              <a:gd name="T7" fmla="*/ 0 h 1765495"/>
              <a:gd name="T8" fmla="*/ 2042748 w 2042748"/>
              <a:gd name="T9" fmla="*/ 882748 h 1765495"/>
              <a:gd name="T10" fmla="*/ 1532858 w 2042748"/>
              <a:gd name="T11" fmla="*/ 1765495 h 1765495"/>
              <a:gd name="T12" fmla="*/ 509890 w 2042748"/>
              <a:gd name="T13" fmla="*/ 1765495 h 1765495"/>
              <a:gd name="T14" fmla="*/ 509890 w 2042748"/>
              <a:gd name="T15" fmla="*/ 1765495 h 1765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2748" h="1765495">
                <a:moveTo>
                  <a:pt x="509890" y="1765495"/>
                </a:moveTo>
                <a:lnTo>
                  <a:pt x="0" y="882748"/>
                </a:lnTo>
                <a:lnTo>
                  <a:pt x="509890" y="0"/>
                </a:lnTo>
                <a:lnTo>
                  <a:pt x="1532858" y="0"/>
                </a:lnTo>
                <a:lnTo>
                  <a:pt x="2042748" y="882748"/>
                </a:lnTo>
                <a:lnTo>
                  <a:pt x="1532858" y="1765495"/>
                </a:lnTo>
                <a:lnTo>
                  <a:pt x="509890" y="1765495"/>
                </a:lnTo>
                <a:lnTo>
                  <a:pt x="509890" y="1765495"/>
                </a:lnTo>
                <a:close/>
              </a:path>
            </a:pathLst>
          </a:custGeom>
          <a:blipFill dpi="0" rotWithShape="1">
            <a:blip r:embed="rId2" cstate="print"/>
            <a:srcRect/>
            <a:stretch>
              <a:fillRect/>
            </a:stretch>
          </a:blipFill>
          <a:ln>
            <a:noFill/>
          </a:ln>
          <a:effectLst/>
          <a:extLst>
            <a:ext uri="{91240B29-F687-4F45-9708-019B960494DF}">
              <a14:hiddenLine xmlns:a14="http://schemas.microsoft.com/office/drawing/2010/main" w="12747" cap="flat">
                <a:solidFill>
                  <a:srgbClr val="212120"/>
                </a:solidFill>
                <a:prstDash val="solid"/>
                <a:miter lim="800000"/>
                <a:headEnd/>
                <a:tailEnd/>
              </a14:hiddenLine>
            </a:ext>
            <a:ext uri="{AF507438-7753-43E0-B8FC-AC1667EBCBE1}">
              <a14:hiddenEffects xmlns:a14="http://schemas.microsoft.com/office/drawing/2010/main">
                <a:effectLst>
                  <a:outerShdw dist="35921" dir="2700000" algn="ctr" rotWithShape="0">
                    <a:srgbClr val="8C8681"/>
                  </a:outerShdw>
                </a:effectLst>
              </a14:hiddenEffects>
            </a:ext>
          </a:extLst>
        </p:spPr>
        <p:txBody>
          <a:bodyPr vert="horz" wrap="square" lIns="51435" tIns="25718" rIns="51435" bIns="25718" numCol="1" anchor="t" anchorCtr="0" compatLnSpc="1">
            <a:prstTxWarp prst="textNoShape">
              <a:avLst/>
            </a:prstTxWarp>
          </a:bodyPr>
          <a:lstStyle/>
          <a:p>
            <a:endParaRPr lang="en-US"/>
          </a:p>
        </p:txBody>
      </p:sp>
      <p:grpSp>
        <p:nvGrpSpPr>
          <p:cNvPr id="17" name="Group 16"/>
          <p:cNvGrpSpPr/>
          <p:nvPr userDrawn="1"/>
        </p:nvGrpSpPr>
        <p:grpSpPr>
          <a:xfrm>
            <a:off x="469995" y="302218"/>
            <a:ext cx="5321206" cy="6260742"/>
            <a:chOff x="469994" y="302218"/>
            <a:chExt cx="5321206" cy="6260742"/>
          </a:xfrm>
        </p:grpSpPr>
        <p:sp>
          <p:nvSpPr>
            <p:cNvPr id="18" name="Freeform 17"/>
            <p:cNvSpPr>
              <a:spLocks noEditPoints="1"/>
            </p:cNvSpPr>
            <p:nvPr/>
          </p:nvSpPr>
          <p:spPr bwMode="auto">
            <a:xfrm>
              <a:off x="5426219" y="807172"/>
              <a:ext cx="364981" cy="525424"/>
            </a:xfrm>
            <a:custGeom>
              <a:avLst/>
              <a:gdLst>
                <a:gd name="T0" fmla="*/ 0 w 341063"/>
                <a:gd name="T1" fmla="*/ 146625 h 490875"/>
                <a:gd name="T2" fmla="*/ 86063 w 341063"/>
                <a:gd name="T3" fmla="*/ 296437 h 490875"/>
                <a:gd name="T4" fmla="*/ 255001 w 341063"/>
                <a:gd name="T5" fmla="*/ 296437 h 490875"/>
                <a:gd name="T6" fmla="*/ 341063 w 341063"/>
                <a:gd name="T7" fmla="*/ 146625 h 490875"/>
                <a:gd name="T8" fmla="*/ 255001 w 341063"/>
                <a:gd name="T9" fmla="*/ 0 h 490875"/>
                <a:gd name="T10" fmla="*/ 86063 w 341063"/>
                <a:gd name="T11" fmla="*/ 0 h 490875"/>
                <a:gd name="T12" fmla="*/ 0 w 341063"/>
                <a:gd name="T13" fmla="*/ 146625 h 490875"/>
                <a:gd name="T14" fmla="*/ 60563 w 341063"/>
                <a:gd name="T15" fmla="*/ 146625 h 490875"/>
                <a:gd name="T16" fmla="*/ 114751 w 341063"/>
                <a:gd name="T17" fmla="*/ 51000 h 490875"/>
                <a:gd name="T18" fmla="*/ 226313 w 341063"/>
                <a:gd name="T19" fmla="*/ 51000 h 490875"/>
                <a:gd name="T20" fmla="*/ 283688 w 341063"/>
                <a:gd name="T21" fmla="*/ 146625 h 490875"/>
                <a:gd name="T22" fmla="*/ 226313 w 341063"/>
                <a:gd name="T23" fmla="*/ 245437 h 490875"/>
                <a:gd name="T24" fmla="*/ 114751 w 341063"/>
                <a:gd name="T25" fmla="*/ 245437 h 490875"/>
                <a:gd name="T26" fmla="*/ 60563 w 341063"/>
                <a:gd name="T27" fmla="*/ 146625 h 490875"/>
                <a:gd name="T28" fmla="*/ 216751 w 341063"/>
                <a:gd name="T29" fmla="*/ 446250 h 490875"/>
                <a:gd name="T30" fmla="*/ 124313 w 341063"/>
                <a:gd name="T31" fmla="*/ 446250 h 490875"/>
                <a:gd name="T32" fmla="*/ 124313 w 341063"/>
                <a:gd name="T33" fmla="*/ 490875 h 490875"/>
                <a:gd name="T34" fmla="*/ 216751 w 341063"/>
                <a:gd name="T35" fmla="*/ 490875 h 490875"/>
                <a:gd name="T36" fmla="*/ 216751 w 341063"/>
                <a:gd name="T37" fmla="*/ 446250 h 490875"/>
                <a:gd name="T38" fmla="*/ 258188 w 341063"/>
                <a:gd name="T39" fmla="*/ 318750 h 490875"/>
                <a:gd name="T40" fmla="*/ 86063 w 341063"/>
                <a:gd name="T41" fmla="*/ 318750 h 490875"/>
                <a:gd name="T42" fmla="*/ 86063 w 341063"/>
                <a:gd name="T43" fmla="*/ 363375 h 490875"/>
                <a:gd name="T44" fmla="*/ 258188 w 341063"/>
                <a:gd name="T45" fmla="*/ 363375 h 490875"/>
                <a:gd name="T46" fmla="*/ 258188 w 341063"/>
                <a:gd name="T47" fmla="*/ 318750 h 490875"/>
                <a:gd name="T48" fmla="*/ 258188 w 341063"/>
                <a:gd name="T49" fmla="*/ 382500 h 490875"/>
                <a:gd name="T50" fmla="*/ 86063 w 341063"/>
                <a:gd name="T51" fmla="*/ 382500 h 490875"/>
                <a:gd name="T52" fmla="*/ 86063 w 341063"/>
                <a:gd name="T53" fmla="*/ 427125 h 490875"/>
                <a:gd name="T54" fmla="*/ 258188 w 341063"/>
                <a:gd name="T55" fmla="*/ 427125 h 490875"/>
                <a:gd name="T56" fmla="*/ 258188 w 341063"/>
                <a:gd name="T57" fmla="*/ 382500 h 490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1063" h="490875">
                  <a:moveTo>
                    <a:pt x="0" y="146625"/>
                  </a:moveTo>
                  <a:lnTo>
                    <a:pt x="86063" y="296437"/>
                  </a:lnTo>
                  <a:lnTo>
                    <a:pt x="255001" y="296437"/>
                  </a:lnTo>
                  <a:lnTo>
                    <a:pt x="341063" y="146625"/>
                  </a:lnTo>
                  <a:lnTo>
                    <a:pt x="255001" y="0"/>
                  </a:lnTo>
                  <a:lnTo>
                    <a:pt x="86063" y="0"/>
                  </a:lnTo>
                  <a:lnTo>
                    <a:pt x="0" y="146625"/>
                  </a:lnTo>
                  <a:close/>
                  <a:moveTo>
                    <a:pt x="60563" y="146625"/>
                  </a:moveTo>
                  <a:lnTo>
                    <a:pt x="114751" y="51000"/>
                  </a:lnTo>
                  <a:lnTo>
                    <a:pt x="226313" y="51000"/>
                  </a:lnTo>
                  <a:lnTo>
                    <a:pt x="283688" y="146625"/>
                  </a:lnTo>
                  <a:lnTo>
                    <a:pt x="226313" y="245437"/>
                  </a:lnTo>
                  <a:lnTo>
                    <a:pt x="114751" y="245437"/>
                  </a:lnTo>
                  <a:lnTo>
                    <a:pt x="60563" y="146625"/>
                  </a:lnTo>
                  <a:close/>
                  <a:moveTo>
                    <a:pt x="216751" y="446250"/>
                  </a:moveTo>
                  <a:lnTo>
                    <a:pt x="124313" y="446250"/>
                  </a:lnTo>
                  <a:lnTo>
                    <a:pt x="124313" y="490875"/>
                  </a:lnTo>
                  <a:lnTo>
                    <a:pt x="216751" y="490875"/>
                  </a:lnTo>
                  <a:lnTo>
                    <a:pt x="216751" y="446250"/>
                  </a:lnTo>
                  <a:close/>
                  <a:moveTo>
                    <a:pt x="258188" y="318750"/>
                  </a:moveTo>
                  <a:lnTo>
                    <a:pt x="86063" y="318750"/>
                  </a:lnTo>
                  <a:lnTo>
                    <a:pt x="86063" y="363375"/>
                  </a:lnTo>
                  <a:lnTo>
                    <a:pt x="258188" y="363375"/>
                  </a:lnTo>
                  <a:lnTo>
                    <a:pt x="258188" y="318750"/>
                  </a:lnTo>
                  <a:close/>
                  <a:moveTo>
                    <a:pt x="258188" y="382500"/>
                  </a:moveTo>
                  <a:lnTo>
                    <a:pt x="86063" y="382500"/>
                  </a:lnTo>
                  <a:lnTo>
                    <a:pt x="86063" y="427125"/>
                  </a:lnTo>
                  <a:lnTo>
                    <a:pt x="258188" y="427125"/>
                  </a:lnTo>
                  <a:lnTo>
                    <a:pt x="258188" y="382500"/>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2236297" y="4874095"/>
              <a:ext cx="1268903" cy="1102028"/>
            </a:xfrm>
            <a:custGeom>
              <a:avLst/>
              <a:gdLst>
                <a:gd name="T0" fmla="*/ 889314 w 1185752"/>
                <a:gd name="T1" fmla="*/ 0 h 1029564"/>
                <a:gd name="T2" fmla="*/ 296438 w 1185752"/>
                <a:gd name="T3" fmla="*/ 0 h 1029564"/>
                <a:gd name="T4" fmla="*/ 0 w 1185752"/>
                <a:gd name="T5" fmla="*/ 513188 h 1029564"/>
                <a:gd name="T6" fmla="*/ 296438 w 1185752"/>
                <a:gd name="T7" fmla="*/ 1029564 h 1029564"/>
                <a:gd name="T8" fmla="*/ 889314 w 1185752"/>
                <a:gd name="T9" fmla="*/ 1029564 h 1029564"/>
                <a:gd name="T10" fmla="*/ 1185752 w 1185752"/>
                <a:gd name="T11" fmla="*/ 513188 h 1029564"/>
                <a:gd name="T12" fmla="*/ 889314 w 1185752"/>
                <a:gd name="T13" fmla="*/ 0 h 1029564"/>
              </a:gdLst>
              <a:ahLst/>
              <a:cxnLst>
                <a:cxn ang="0">
                  <a:pos x="T0" y="T1"/>
                </a:cxn>
                <a:cxn ang="0">
                  <a:pos x="T2" y="T3"/>
                </a:cxn>
                <a:cxn ang="0">
                  <a:pos x="T4" y="T5"/>
                </a:cxn>
                <a:cxn ang="0">
                  <a:pos x="T6" y="T7"/>
                </a:cxn>
                <a:cxn ang="0">
                  <a:pos x="T8" y="T9"/>
                </a:cxn>
                <a:cxn ang="0">
                  <a:pos x="T10" y="T11"/>
                </a:cxn>
                <a:cxn ang="0">
                  <a:pos x="T12" y="T13"/>
                </a:cxn>
              </a:cxnLst>
              <a:rect l="0" t="0" r="r" b="b"/>
              <a:pathLst>
                <a:path w="1185752" h="1029564">
                  <a:moveTo>
                    <a:pt x="889314" y="0"/>
                  </a:moveTo>
                  <a:lnTo>
                    <a:pt x="296438" y="0"/>
                  </a:lnTo>
                  <a:lnTo>
                    <a:pt x="0" y="513188"/>
                  </a:lnTo>
                  <a:lnTo>
                    <a:pt x="296438" y="1029564"/>
                  </a:lnTo>
                  <a:lnTo>
                    <a:pt x="889314" y="1029564"/>
                  </a:lnTo>
                  <a:lnTo>
                    <a:pt x="1185752" y="513188"/>
                  </a:lnTo>
                  <a:lnTo>
                    <a:pt x="889314" y="0"/>
                  </a:lnTo>
                </a:path>
              </a:pathLst>
            </a:custGeom>
            <a:gradFill rotWithShape="1">
              <a:gsLst>
                <a:gs pos="0">
                  <a:schemeClr val="accent1"/>
                </a:gs>
                <a:gs pos="100000">
                  <a:schemeClr val="accent6"/>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3123775" y="848115"/>
              <a:ext cx="1541786" cy="1334033"/>
            </a:xfrm>
            <a:custGeom>
              <a:avLst/>
              <a:gdLst>
                <a:gd name="T0" fmla="*/ 360188 w 1440753"/>
                <a:gd name="T1" fmla="*/ 1246314 h 1246314"/>
                <a:gd name="T2" fmla="*/ 0 w 1440753"/>
                <a:gd name="T3" fmla="*/ 621563 h 1246314"/>
                <a:gd name="T4" fmla="*/ 360188 w 1440753"/>
                <a:gd name="T5" fmla="*/ 0 h 1246314"/>
                <a:gd name="T6" fmla="*/ 1080565 w 1440753"/>
                <a:gd name="T7" fmla="*/ 0 h 1246314"/>
                <a:gd name="T8" fmla="*/ 1440753 w 1440753"/>
                <a:gd name="T9" fmla="*/ 621563 h 1246314"/>
                <a:gd name="T10" fmla="*/ 1080565 w 1440753"/>
                <a:gd name="T11" fmla="*/ 1246314 h 1246314"/>
                <a:gd name="T12" fmla="*/ 360188 w 1440753"/>
                <a:gd name="T13" fmla="*/ 1246314 h 1246314"/>
              </a:gdLst>
              <a:ahLst/>
              <a:cxnLst>
                <a:cxn ang="0">
                  <a:pos x="T0" y="T1"/>
                </a:cxn>
                <a:cxn ang="0">
                  <a:pos x="T2" y="T3"/>
                </a:cxn>
                <a:cxn ang="0">
                  <a:pos x="T4" y="T5"/>
                </a:cxn>
                <a:cxn ang="0">
                  <a:pos x="T6" y="T7"/>
                </a:cxn>
                <a:cxn ang="0">
                  <a:pos x="T8" y="T9"/>
                </a:cxn>
                <a:cxn ang="0">
                  <a:pos x="T10" y="T11"/>
                </a:cxn>
                <a:cxn ang="0">
                  <a:pos x="T12" y="T13"/>
                </a:cxn>
              </a:cxnLst>
              <a:rect l="0" t="0" r="r" b="b"/>
              <a:pathLst>
                <a:path w="1440753" h="1246314">
                  <a:moveTo>
                    <a:pt x="360188" y="1246314"/>
                  </a:moveTo>
                  <a:lnTo>
                    <a:pt x="0" y="621563"/>
                  </a:lnTo>
                  <a:lnTo>
                    <a:pt x="360188" y="0"/>
                  </a:lnTo>
                  <a:lnTo>
                    <a:pt x="1080565" y="0"/>
                  </a:lnTo>
                  <a:lnTo>
                    <a:pt x="1440753" y="621563"/>
                  </a:lnTo>
                  <a:lnTo>
                    <a:pt x="1080565" y="1246314"/>
                  </a:lnTo>
                  <a:lnTo>
                    <a:pt x="360188" y="1246314"/>
                  </a:lnTo>
                  <a:close/>
                </a:path>
              </a:pathLst>
            </a:custGeom>
            <a:gradFill rotWithShape="1">
              <a:gsLst>
                <a:gs pos="0">
                  <a:schemeClr val="accent2"/>
                </a:gs>
                <a:gs pos="100000">
                  <a:schemeClr val="accent3"/>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3253393" y="5464345"/>
              <a:ext cx="1272314" cy="1098615"/>
            </a:xfrm>
            <a:custGeom>
              <a:avLst/>
              <a:gdLst>
                <a:gd name="T0" fmla="*/ 296438 w 1188940"/>
                <a:gd name="T1" fmla="*/ 1026376 h 1026376"/>
                <a:gd name="T2" fmla="*/ 0 w 1188940"/>
                <a:gd name="T3" fmla="*/ 513188 h 1026376"/>
                <a:gd name="T4" fmla="*/ 296438 w 1188940"/>
                <a:gd name="T5" fmla="*/ 0 h 1026376"/>
                <a:gd name="T6" fmla="*/ 892502 w 1188940"/>
                <a:gd name="T7" fmla="*/ 0 h 1026376"/>
                <a:gd name="T8" fmla="*/ 1188940 w 1188940"/>
                <a:gd name="T9" fmla="*/ 513188 h 1026376"/>
                <a:gd name="T10" fmla="*/ 892502 w 1188940"/>
                <a:gd name="T11" fmla="*/ 1026376 h 1026376"/>
                <a:gd name="T12" fmla="*/ 296438 w 1188940"/>
                <a:gd name="T13" fmla="*/ 1026376 h 1026376"/>
              </a:gdLst>
              <a:ahLst/>
              <a:cxnLst>
                <a:cxn ang="0">
                  <a:pos x="T0" y="T1"/>
                </a:cxn>
                <a:cxn ang="0">
                  <a:pos x="T2" y="T3"/>
                </a:cxn>
                <a:cxn ang="0">
                  <a:pos x="T4" y="T5"/>
                </a:cxn>
                <a:cxn ang="0">
                  <a:pos x="T6" y="T7"/>
                </a:cxn>
                <a:cxn ang="0">
                  <a:pos x="T8" y="T9"/>
                </a:cxn>
                <a:cxn ang="0">
                  <a:pos x="T10" y="T11"/>
                </a:cxn>
                <a:cxn ang="0">
                  <a:pos x="T12" y="T13"/>
                </a:cxn>
              </a:cxnLst>
              <a:rect l="0" t="0" r="r" b="b"/>
              <a:pathLst>
                <a:path w="1188940" h="1026376">
                  <a:moveTo>
                    <a:pt x="296438" y="1026376"/>
                  </a:moveTo>
                  <a:lnTo>
                    <a:pt x="0" y="513188"/>
                  </a:lnTo>
                  <a:lnTo>
                    <a:pt x="296438" y="0"/>
                  </a:lnTo>
                  <a:lnTo>
                    <a:pt x="892502" y="0"/>
                  </a:lnTo>
                  <a:lnTo>
                    <a:pt x="1188940" y="513188"/>
                  </a:lnTo>
                  <a:lnTo>
                    <a:pt x="892502" y="1026376"/>
                  </a:lnTo>
                  <a:lnTo>
                    <a:pt x="296438" y="1026376"/>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2523433" y="851525"/>
              <a:ext cx="712906" cy="617545"/>
            </a:xfrm>
            <a:custGeom>
              <a:avLst/>
              <a:gdLst>
                <a:gd name="T0" fmla="*/ 500439 w 666189"/>
                <a:gd name="T1" fmla="*/ 0 h 576938"/>
                <a:gd name="T2" fmla="*/ 165751 w 666189"/>
                <a:gd name="T3" fmla="*/ 0 h 576938"/>
                <a:gd name="T4" fmla="*/ 0 w 666189"/>
                <a:gd name="T5" fmla="*/ 290063 h 576938"/>
                <a:gd name="T6" fmla="*/ 165751 w 666189"/>
                <a:gd name="T7" fmla="*/ 576938 h 576938"/>
                <a:gd name="T8" fmla="*/ 500439 w 666189"/>
                <a:gd name="T9" fmla="*/ 576938 h 576938"/>
                <a:gd name="T10" fmla="*/ 666189 w 666189"/>
                <a:gd name="T11" fmla="*/ 290063 h 576938"/>
                <a:gd name="T12" fmla="*/ 500439 w 666189"/>
                <a:gd name="T13" fmla="*/ 0 h 576938"/>
                <a:gd name="T14" fmla="*/ 443064 w 666189"/>
                <a:gd name="T15" fmla="*/ 478126 h 576938"/>
                <a:gd name="T16" fmla="*/ 223126 w 666189"/>
                <a:gd name="T17" fmla="*/ 478126 h 576938"/>
                <a:gd name="T18" fmla="*/ 114750 w 666189"/>
                <a:gd name="T19" fmla="*/ 290063 h 576938"/>
                <a:gd name="T20" fmla="*/ 223126 w 666189"/>
                <a:gd name="T21" fmla="*/ 98813 h 576938"/>
                <a:gd name="T22" fmla="*/ 443064 w 666189"/>
                <a:gd name="T23" fmla="*/ 98813 h 576938"/>
                <a:gd name="T24" fmla="*/ 551439 w 666189"/>
                <a:gd name="T25" fmla="*/ 290063 h 576938"/>
                <a:gd name="T26" fmla="*/ 443064 w 666189"/>
                <a:gd name="T27" fmla="*/ 478126 h 576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6189" h="576938">
                  <a:moveTo>
                    <a:pt x="500439" y="0"/>
                  </a:moveTo>
                  <a:lnTo>
                    <a:pt x="165751" y="0"/>
                  </a:lnTo>
                  <a:lnTo>
                    <a:pt x="0" y="290063"/>
                  </a:lnTo>
                  <a:lnTo>
                    <a:pt x="165751" y="576938"/>
                  </a:lnTo>
                  <a:lnTo>
                    <a:pt x="500439" y="576938"/>
                  </a:lnTo>
                  <a:lnTo>
                    <a:pt x="666189" y="290063"/>
                  </a:lnTo>
                  <a:lnTo>
                    <a:pt x="500439" y="0"/>
                  </a:lnTo>
                  <a:close/>
                  <a:moveTo>
                    <a:pt x="443064" y="478126"/>
                  </a:moveTo>
                  <a:lnTo>
                    <a:pt x="223126" y="478126"/>
                  </a:lnTo>
                  <a:lnTo>
                    <a:pt x="114750" y="290063"/>
                  </a:lnTo>
                  <a:lnTo>
                    <a:pt x="223126" y="98813"/>
                  </a:lnTo>
                  <a:lnTo>
                    <a:pt x="443064" y="98813"/>
                  </a:lnTo>
                  <a:lnTo>
                    <a:pt x="551439" y="290063"/>
                  </a:lnTo>
                  <a:lnTo>
                    <a:pt x="443064" y="478126"/>
                  </a:lnTo>
                  <a:close/>
                </a:path>
              </a:pathLst>
            </a:custGeom>
            <a:gradFill rotWithShape="1">
              <a:gsLst>
                <a:gs pos="0">
                  <a:schemeClr val="accent5"/>
                </a:gs>
                <a:gs pos="100000">
                  <a:schemeClr val="accent4"/>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4334691" y="302218"/>
              <a:ext cx="1111995" cy="962141"/>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noEditPoints="1"/>
            </p:cNvSpPr>
            <p:nvPr/>
          </p:nvSpPr>
          <p:spPr bwMode="auto">
            <a:xfrm>
              <a:off x="1605866" y="4601147"/>
              <a:ext cx="600341" cy="320714"/>
            </a:xfrm>
            <a:custGeom>
              <a:avLst/>
              <a:gdLst>
                <a:gd name="T0" fmla="*/ 97 w 176"/>
                <a:gd name="T1" fmla="*/ 94 h 94"/>
                <a:gd name="T2" fmla="*/ 176 w 176"/>
                <a:gd name="T3" fmla="*/ 47 h 94"/>
                <a:gd name="T4" fmla="*/ 97 w 176"/>
                <a:gd name="T5" fmla="*/ 0 h 94"/>
                <a:gd name="T6" fmla="*/ 97 w 176"/>
                <a:gd name="T7" fmla="*/ 28 h 94"/>
                <a:gd name="T8" fmla="*/ 0 w 176"/>
                <a:gd name="T9" fmla="*/ 28 h 94"/>
                <a:gd name="T10" fmla="*/ 0 w 176"/>
                <a:gd name="T11" fmla="*/ 66 h 94"/>
                <a:gd name="T12" fmla="*/ 97 w 176"/>
                <a:gd name="T13" fmla="*/ 66 h 94"/>
                <a:gd name="T14" fmla="*/ 97 w 176"/>
                <a:gd name="T15" fmla="*/ 94 h 94"/>
                <a:gd name="T16" fmla="*/ 12 w 176"/>
                <a:gd name="T17" fmla="*/ 55 h 94"/>
                <a:gd name="T18" fmla="*/ 12 w 176"/>
                <a:gd name="T19" fmla="*/ 39 h 94"/>
                <a:gd name="T20" fmla="*/ 109 w 176"/>
                <a:gd name="T21" fmla="*/ 39 h 94"/>
                <a:gd name="T22" fmla="*/ 109 w 176"/>
                <a:gd name="T23" fmla="*/ 21 h 94"/>
                <a:gd name="T24" fmla="*/ 153 w 176"/>
                <a:gd name="T25" fmla="*/ 47 h 94"/>
                <a:gd name="T26" fmla="*/ 109 w 176"/>
                <a:gd name="T27" fmla="*/ 73 h 94"/>
                <a:gd name="T28" fmla="*/ 109 w 176"/>
                <a:gd name="T29" fmla="*/ 55 h 94"/>
                <a:gd name="T30" fmla="*/ 12 w 176"/>
                <a:gd name="T31" fmla="*/ 5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94">
                  <a:moveTo>
                    <a:pt x="97" y="94"/>
                  </a:moveTo>
                  <a:cubicBezTo>
                    <a:pt x="176" y="47"/>
                    <a:pt x="176" y="47"/>
                    <a:pt x="176" y="47"/>
                  </a:cubicBezTo>
                  <a:cubicBezTo>
                    <a:pt x="97" y="0"/>
                    <a:pt x="97" y="0"/>
                    <a:pt x="97" y="0"/>
                  </a:cubicBezTo>
                  <a:cubicBezTo>
                    <a:pt x="97" y="0"/>
                    <a:pt x="97" y="21"/>
                    <a:pt x="97" y="28"/>
                  </a:cubicBezTo>
                  <a:cubicBezTo>
                    <a:pt x="86" y="28"/>
                    <a:pt x="0" y="28"/>
                    <a:pt x="0" y="28"/>
                  </a:cubicBezTo>
                  <a:cubicBezTo>
                    <a:pt x="0" y="66"/>
                    <a:pt x="0" y="66"/>
                    <a:pt x="0" y="66"/>
                  </a:cubicBezTo>
                  <a:cubicBezTo>
                    <a:pt x="0" y="66"/>
                    <a:pt x="86" y="66"/>
                    <a:pt x="97" y="66"/>
                  </a:cubicBezTo>
                  <a:cubicBezTo>
                    <a:pt x="97" y="73"/>
                    <a:pt x="97" y="94"/>
                    <a:pt x="97" y="94"/>
                  </a:cubicBezTo>
                  <a:close/>
                  <a:moveTo>
                    <a:pt x="12" y="55"/>
                  </a:moveTo>
                  <a:cubicBezTo>
                    <a:pt x="12" y="49"/>
                    <a:pt x="12" y="45"/>
                    <a:pt x="12" y="39"/>
                  </a:cubicBezTo>
                  <a:cubicBezTo>
                    <a:pt x="22" y="39"/>
                    <a:pt x="109" y="39"/>
                    <a:pt x="109" y="39"/>
                  </a:cubicBezTo>
                  <a:cubicBezTo>
                    <a:pt x="109" y="39"/>
                    <a:pt x="109" y="27"/>
                    <a:pt x="109" y="21"/>
                  </a:cubicBezTo>
                  <a:cubicBezTo>
                    <a:pt x="119" y="27"/>
                    <a:pt x="143" y="41"/>
                    <a:pt x="153" y="47"/>
                  </a:cubicBezTo>
                  <a:cubicBezTo>
                    <a:pt x="143" y="53"/>
                    <a:pt x="119" y="67"/>
                    <a:pt x="109" y="73"/>
                  </a:cubicBezTo>
                  <a:cubicBezTo>
                    <a:pt x="109" y="67"/>
                    <a:pt x="109" y="55"/>
                    <a:pt x="109" y="55"/>
                  </a:cubicBezTo>
                  <a:cubicBezTo>
                    <a:pt x="109" y="55"/>
                    <a:pt x="22" y="55"/>
                    <a:pt x="12" y="55"/>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noEditPoints="1"/>
            </p:cNvSpPr>
            <p:nvPr/>
          </p:nvSpPr>
          <p:spPr bwMode="auto">
            <a:xfrm>
              <a:off x="1189722" y="4788799"/>
              <a:ext cx="689028" cy="365068"/>
            </a:xfrm>
            <a:custGeom>
              <a:avLst/>
              <a:gdLst>
                <a:gd name="T0" fmla="*/ 91 w 202"/>
                <a:gd name="T1" fmla="*/ 75 h 107"/>
                <a:gd name="T2" fmla="*/ 202 w 202"/>
                <a:gd name="T3" fmla="*/ 75 h 107"/>
                <a:gd name="T4" fmla="*/ 202 w 202"/>
                <a:gd name="T5" fmla="*/ 31 h 107"/>
                <a:gd name="T6" fmla="*/ 91 w 202"/>
                <a:gd name="T7" fmla="*/ 31 h 107"/>
                <a:gd name="T8" fmla="*/ 91 w 202"/>
                <a:gd name="T9" fmla="*/ 0 h 107"/>
                <a:gd name="T10" fmla="*/ 0 w 202"/>
                <a:gd name="T11" fmla="*/ 53 h 107"/>
                <a:gd name="T12" fmla="*/ 91 w 202"/>
                <a:gd name="T13" fmla="*/ 107 h 107"/>
                <a:gd name="T14" fmla="*/ 91 w 202"/>
                <a:gd name="T15" fmla="*/ 75 h 107"/>
                <a:gd name="T16" fmla="*/ 78 w 202"/>
                <a:gd name="T17" fmla="*/ 62 h 107"/>
                <a:gd name="T18" fmla="*/ 78 w 202"/>
                <a:gd name="T19" fmla="*/ 83 h 107"/>
                <a:gd name="T20" fmla="*/ 27 w 202"/>
                <a:gd name="T21" fmla="*/ 53 h 107"/>
                <a:gd name="T22" fmla="*/ 78 w 202"/>
                <a:gd name="T23" fmla="*/ 23 h 107"/>
                <a:gd name="T24" fmla="*/ 78 w 202"/>
                <a:gd name="T25" fmla="*/ 45 h 107"/>
                <a:gd name="T26" fmla="*/ 188 w 202"/>
                <a:gd name="T27" fmla="*/ 45 h 107"/>
                <a:gd name="T28" fmla="*/ 188 w 202"/>
                <a:gd name="T29" fmla="*/ 62 h 107"/>
                <a:gd name="T30" fmla="*/ 78 w 202"/>
                <a:gd name="T31"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107">
                  <a:moveTo>
                    <a:pt x="91" y="75"/>
                  </a:moveTo>
                  <a:cubicBezTo>
                    <a:pt x="103" y="75"/>
                    <a:pt x="202" y="75"/>
                    <a:pt x="202" y="75"/>
                  </a:cubicBezTo>
                  <a:cubicBezTo>
                    <a:pt x="202" y="31"/>
                    <a:pt x="202" y="31"/>
                    <a:pt x="202" y="31"/>
                  </a:cubicBezTo>
                  <a:cubicBezTo>
                    <a:pt x="202" y="31"/>
                    <a:pt x="103" y="31"/>
                    <a:pt x="91" y="31"/>
                  </a:cubicBezTo>
                  <a:cubicBezTo>
                    <a:pt x="91" y="24"/>
                    <a:pt x="91" y="0"/>
                    <a:pt x="91" y="0"/>
                  </a:cubicBezTo>
                  <a:cubicBezTo>
                    <a:pt x="0" y="53"/>
                    <a:pt x="0" y="53"/>
                    <a:pt x="0" y="53"/>
                  </a:cubicBezTo>
                  <a:cubicBezTo>
                    <a:pt x="91" y="107"/>
                    <a:pt x="91" y="107"/>
                    <a:pt x="91" y="107"/>
                  </a:cubicBezTo>
                  <a:cubicBezTo>
                    <a:pt x="91" y="107"/>
                    <a:pt x="91" y="83"/>
                    <a:pt x="91" y="75"/>
                  </a:cubicBezTo>
                  <a:close/>
                  <a:moveTo>
                    <a:pt x="78" y="62"/>
                  </a:moveTo>
                  <a:cubicBezTo>
                    <a:pt x="78" y="62"/>
                    <a:pt x="78" y="76"/>
                    <a:pt x="78" y="83"/>
                  </a:cubicBezTo>
                  <a:cubicBezTo>
                    <a:pt x="65" y="76"/>
                    <a:pt x="39" y="60"/>
                    <a:pt x="27" y="53"/>
                  </a:cubicBezTo>
                  <a:cubicBezTo>
                    <a:pt x="39" y="46"/>
                    <a:pt x="65" y="31"/>
                    <a:pt x="78" y="23"/>
                  </a:cubicBezTo>
                  <a:cubicBezTo>
                    <a:pt x="78" y="30"/>
                    <a:pt x="78" y="45"/>
                    <a:pt x="78" y="45"/>
                  </a:cubicBezTo>
                  <a:cubicBezTo>
                    <a:pt x="78" y="45"/>
                    <a:pt x="177" y="45"/>
                    <a:pt x="188" y="45"/>
                  </a:cubicBezTo>
                  <a:cubicBezTo>
                    <a:pt x="188" y="50"/>
                    <a:pt x="188" y="56"/>
                    <a:pt x="188" y="62"/>
                  </a:cubicBezTo>
                  <a:cubicBezTo>
                    <a:pt x="177" y="62"/>
                    <a:pt x="78" y="62"/>
                    <a:pt x="78" y="62"/>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noEditPoints="1"/>
            </p:cNvSpPr>
            <p:nvPr/>
          </p:nvSpPr>
          <p:spPr bwMode="auto">
            <a:xfrm>
              <a:off x="3345493" y="4178079"/>
              <a:ext cx="436612" cy="436716"/>
            </a:xfrm>
            <a:custGeom>
              <a:avLst/>
              <a:gdLst>
                <a:gd name="T0" fmla="*/ 0 w 128"/>
                <a:gd name="T1" fmla="*/ 64 h 128"/>
                <a:gd name="T2" fmla="*/ 128 w 128"/>
                <a:gd name="T3" fmla="*/ 64 h 128"/>
                <a:gd name="T4" fmla="*/ 8 w 128"/>
                <a:gd name="T5" fmla="*/ 68 h 128"/>
                <a:gd name="T6" fmla="*/ 30 w 128"/>
                <a:gd name="T7" fmla="*/ 87 h 128"/>
                <a:gd name="T8" fmla="*/ 8 w 128"/>
                <a:gd name="T9" fmla="*/ 68 h 128"/>
                <a:gd name="T10" fmla="*/ 68 w 128"/>
                <a:gd name="T11" fmla="*/ 9 h 128"/>
                <a:gd name="T12" fmla="*/ 68 w 128"/>
                <a:gd name="T13" fmla="*/ 32 h 128"/>
                <a:gd name="T14" fmla="*/ 92 w 128"/>
                <a:gd name="T15" fmla="*/ 60 h 128"/>
                <a:gd name="T16" fmla="*/ 68 w 128"/>
                <a:gd name="T17" fmla="*/ 40 h 128"/>
                <a:gd name="T18" fmla="*/ 60 w 128"/>
                <a:gd name="T19" fmla="*/ 9 h 128"/>
                <a:gd name="T20" fmla="*/ 41 w 128"/>
                <a:gd name="T21" fmla="*/ 32 h 128"/>
                <a:gd name="T22" fmla="*/ 60 w 128"/>
                <a:gd name="T23" fmla="*/ 40 h 128"/>
                <a:gd name="T24" fmla="*/ 36 w 128"/>
                <a:gd name="T25" fmla="*/ 60 h 128"/>
                <a:gd name="T26" fmla="*/ 60 w 128"/>
                <a:gd name="T27" fmla="*/ 40 h 128"/>
                <a:gd name="T28" fmla="*/ 8 w 128"/>
                <a:gd name="T29" fmla="*/ 60 h 128"/>
                <a:gd name="T30" fmla="*/ 31 w 128"/>
                <a:gd name="T31" fmla="*/ 40 h 128"/>
                <a:gd name="T32" fmla="*/ 36 w 128"/>
                <a:gd name="T33" fmla="*/ 68 h 128"/>
                <a:gd name="T34" fmla="*/ 60 w 128"/>
                <a:gd name="T35" fmla="*/ 87 h 128"/>
                <a:gd name="T36" fmla="*/ 36 w 128"/>
                <a:gd name="T37" fmla="*/ 68 h 128"/>
                <a:gd name="T38" fmla="*/ 60 w 128"/>
                <a:gd name="T39" fmla="*/ 119 h 128"/>
                <a:gd name="T40" fmla="*/ 60 w 128"/>
                <a:gd name="T41" fmla="*/ 95 h 128"/>
                <a:gd name="T42" fmla="*/ 68 w 128"/>
                <a:gd name="T43" fmla="*/ 95 h 128"/>
                <a:gd name="T44" fmla="*/ 68 w 128"/>
                <a:gd name="T45" fmla="*/ 119 h 128"/>
                <a:gd name="T46" fmla="*/ 68 w 128"/>
                <a:gd name="T47" fmla="*/ 68 h 128"/>
                <a:gd name="T48" fmla="*/ 89 w 128"/>
                <a:gd name="T49" fmla="*/ 87 h 128"/>
                <a:gd name="T50" fmla="*/ 99 w 128"/>
                <a:gd name="T51" fmla="*/ 68 h 128"/>
                <a:gd name="T52" fmla="*/ 115 w 128"/>
                <a:gd name="T53" fmla="*/ 87 h 128"/>
                <a:gd name="T54" fmla="*/ 99 w 128"/>
                <a:gd name="T55" fmla="*/ 68 h 128"/>
                <a:gd name="T56" fmla="*/ 97 w 128"/>
                <a:gd name="T57" fmla="*/ 40 h 128"/>
                <a:gd name="T58" fmla="*/ 120 w 128"/>
                <a:gd name="T59" fmla="*/ 60 h 128"/>
                <a:gd name="T60" fmla="*/ 110 w 128"/>
                <a:gd name="T61" fmla="*/ 32 h 128"/>
                <a:gd name="T62" fmla="*/ 85 w 128"/>
                <a:gd name="T63" fmla="*/ 12 h 128"/>
                <a:gd name="T64" fmla="*/ 43 w 128"/>
                <a:gd name="T65" fmla="*/ 12 h 128"/>
                <a:gd name="T66" fmla="*/ 18 w 128"/>
                <a:gd name="T67" fmla="*/ 32 h 128"/>
                <a:gd name="T68" fmla="*/ 17 w 128"/>
                <a:gd name="T69" fmla="*/ 95 h 128"/>
                <a:gd name="T70" fmla="*/ 43 w 128"/>
                <a:gd name="T71" fmla="*/ 116 h 128"/>
                <a:gd name="T72" fmla="*/ 85 w 128"/>
                <a:gd name="T73" fmla="*/ 116 h 128"/>
                <a:gd name="T74" fmla="*/ 110 w 128"/>
                <a:gd name="T75" fmla="*/ 9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8" y="68"/>
                  </a:moveTo>
                  <a:cubicBezTo>
                    <a:pt x="28" y="68"/>
                    <a:pt x="28" y="68"/>
                    <a:pt x="28" y="68"/>
                  </a:cubicBezTo>
                  <a:cubicBezTo>
                    <a:pt x="28" y="75"/>
                    <a:pt x="29" y="81"/>
                    <a:pt x="30" y="87"/>
                  </a:cubicBezTo>
                  <a:cubicBezTo>
                    <a:pt x="13" y="87"/>
                    <a:pt x="13" y="87"/>
                    <a:pt x="13" y="87"/>
                  </a:cubicBezTo>
                  <a:cubicBezTo>
                    <a:pt x="10" y="81"/>
                    <a:pt x="9" y="75"/>
                    <a:pt x="8" y="68"/>
                  </a:cubicBezTo>
                  <a:close/>
                  <a:moveTo>
                    <a:pt x="68" y="32"/>
                  </a:moveTo>
                  <a:cubicBezTo>
                    <a:pt x="68" y="9"/>
                    <a:pt x="68" y="9"/>
                    <a:pt x="68" y="9"/>
                  </a:cubicBezTo>
                  <a:cubicBezTo>
                    <a:pt x="75" y="11"/>
                    <a:pt x="82" y="20"/>
                    <a:pt x="86" y="32"/>
                  </a:cubicBezTo>
                  <a:lnTo>
                    <a:pt x="68" y="32"/>
                  </a:lnTo>
                  <a:close/>
                  <a:moveTo>
                    <a:pt x="89" y="40"/>
                  </a:moveTo>
                  <a:cubicBezTo>
                    <a:pt x="90" y="46"/>
                    <a:pt x="91" y="53"/>
                    <a:pt x="92" y="60"/>
                  </a:cubicBezTo>
                  <a:cubicBezTo>
                    <a:pt x="68" y="60"/>
                    <a:pt x="68" y="60"/>
                    <a:pt x="68" y="60"/>
                  </a:cubicBezTo>
                  <a:cubicBezTo>
                    <a:pt x="68" y="40"/>
                    <a:pt x="68" y="40"/>
                    <a:pt x="68" y="40"/>
                  </a:cubicBezTo>
                  <a:lnTo>
                    <a:pt x="89" y="40"/>
                  </a:lnTo>
                  <a:close/>
                  <a:moveTo>
                    <a:pt x="60" y="9"/>
                  </a:moveTo>
                  <a:cubicBezTo>
                    <a:pt x="60" y="32"/>
                    <a:pt x="60" y="32"/>
                    <a:pt x="60" y="32"/>
                  </a:cubicBezTo>
                  <a:cubicBezTo>
                    <a:pt x="41" y="32"/>
                    <a:pt x="41" y="32"/>
                    <a:pt x="41" y="32"/>
                  </a:cubicBezTo>
                  <a:cubicBezTo>
                    <a:pt x="46" y="20"/>
                    <a:pt x="52" y="11"/>
                    <a:pt x="60" y="9"/>
                  </a:cubicBezTo>
                  <a:close/>
                  <a:moveTo>
                    <a:pt x="60" y="40"/>
                  </a:moveTo>
                  <a:cubicBezTo>
                    <a:pt x="60" y="60"/>
                    <a:pt x="60" y="60"/>
                    <a:pt x="60" y="60"/>
                  </a:cubicBezTo>
                  <a:cubicBezTo>
                    <a:pt x="36" y="60"/>
                    <a:pt x="36" y="60"/>
                    <a:pt x="36" y="60"/>
                  </a:cubicBezTo>
                  <a:cubicBezTo>
                    <a:pt x="36" y="53"/>
                    <a:pt x="37" y="46"/>
                    <a:pt x="39" y="40"/>
                  </a:cubicBezTo>
                  <a:lnTo>
                    <a:pt x="60" y="40"/>
                  </a:lnTo>
                  <a:close/>
                  <a:moveTo>
                    <a:pt x="28" y="60"/>
                  </a:moveTo>
                  <a:cubicBezTo>
                    <a:pt x="8" y="60"/>
                    <a:pt x="8" y="60"/>
                    <a:pt x="8" y="60"/>
                  </a:cubicBezTo>
                  <a:cubicBezTo>
                    <a:pt x="9" y="53"/>
                    <a:pt x="10" y="46"/>
                    <a:pt x="13" y="40"/>
                  </a:cubicBezTo>
                  <a:cubicBezTo>
                    <a:pt x="31" y="40"/>
                    <a:pt x="31" y="40"/>
                    <a:pt x="31" y="40"/>
                  </a:cubicBezTo>
                  <a:cubicBezTo>
                    <a:pt x="29" y="46"/>
                    <a:pt x="28" y="53"/>
                    <a:pt x="28" y="60"/>
                  </a:cubicBezTo>
                  <a:close/>
                  <a:moveTo>
                    <a:pt x="36" y="68"/>
                  </a:moveTo>
                  <a:cubicBezTo>
                    <a:pt x="60" y="68"/>
                    <a:pt x="60" y="68"/>
                    <a:pt x="60" y="68"/>
                  </a:cubicBezTo>
                  <a:cubicBezTo>
                    <a:pt x="60" y="87"/>
                    <a:pt x="60" y="87"/>
                    <a:pt x="60" y="87"/>
                  </a:cubicBezTo>
                  <a:cubicBezTo>
                    <a:pt x="39" y="87"/>
                    <a:pt x="39" y="87"/>
                    <a:pt x="39" y="87"/>
                  </a:cubicBezTo>
                  <a:cubicBezTo>
                    <a:pt x="37" y="81"/>
                    <a:pt x="36" y="75"/>
                    <a:pt x="36" y="68"/>
                  </a:cubicBezTo>
                  <a:close/>
                  <a:moveTo>
                    <a:pt x="60" y="95"/>
                  </a:moveTo>
                  <a:cubicBezTo>
                    <a:pt x="60" y="119"/>
                    <a:pt x="60" y="119"/>
                    <a:pt x="60" y="119"/>
                  </a:cubicBezTo>
                  <a:cubicBezTo>
                    <a:pt x="52" y="117"/>
                    <a:pt x="45" y="108"/>
                    <a:pt x="41" y="95"/>
                  </a:cubicBezTo>
                  <a:lnTo>
                    <a:pt x="60" y="95"/>
                  </a:lnTo>
                  <a:close/>
                  <a:moveTo>
                    <a:pt x="68" y="119"/>
                  </a:moveTo>
                  <a:cubicBezTo>
                    <a:pt x="68" y="95"/>
                    <a:pt x="68" y="95"/>
                    <a:pt x="68" y="95"/>
                  </a:cubicBezTo>
                  <a:cubicBezTo>
                    <a:pt x="87" y="95"/>
                    <a:pt x="87" y="95"/>
                    <a:pt x="87" y="95"/>
                  </a:cubicBezTo>
                  <a:cubicBezTo>
                    <a:pt x="82" y="108"/>
                    <a:pt x="76" y="117"/>
                    <a:pt x="68" y="119"/>
                  </a:cubicBezTo>
                  <a:close/>
                  <a:moveTo>
                    <a:pt x="68" y="87"/>
                  </a:moveTo>
                  <a:cubicBezTo>
                    <a:pt x="68" y="68"/>
                    <a:pt x="68" y="68"/>
                    <a:pt x="68" y="68"/>
                  </a:cubicBezTo>
                  <a:cubicBezTo>
                    <a:pt x="92" y="68"/>
                    <a:pt x="92" y="68"/>
                    <a:pt x="92" y="68"/>
                  </a:cubicBezTo>
                  <a:cubicBezTo>
                    <a:pt x="91" y="75"/>
                    <a:pt x="90" y="81"/>
                    <a:pt x="89" y="87"/>
                  </a:cubicBezTo>
                  <a:lnTo>
                    <a:pt x="68" y="87"/>
                  </a:lnTo>
                  <a:close/>
                  <a:moveTo>
                    <a:pt x="99" y="68"/>
                  </a:moveTo>
                  <a:cubicBezTo>
                    <a:pt x="120" y="68"/>
                    <a:pt x="120" y="68"/>
                    <a:pt x="120" y="68"/>
                  </a:cubicBezTo>
                  <a:cubicBezTo>
                    <a:pt x="119" y="75"/>
                    <a:pt x="117" y="81"/>
                    <a:pt x="115" y="87"/>
                  </a:cubicBezTo>
                  <a:cubicBezTo>
                    <a:pt x="97" y="87"/>
                    <a:pt x="97" y="87"/>
                    <a:pt x="97" y="87"/>
                  </a:cubicBezTo>
                  <a:cubicBezTo>
                    <a:pt x="98" y="81"/>
                    <a:pt x="99" y="75"/>
                    <a:pt x="99" y="68"/>
                  </a:cubicBezTo>
                  <a:close/>
                  <a:moveTo>
                    <a:pt x="99" y="60"/>
                  </a:moveTo>
                  <a:cubicBezTo>
                    <a:pt x="99" y="53"/>
                    <a:pt x="98" y="46"/>
                    <a:pt x="97" y="40"/>
                  </a:cubicBezTo>
                  <a:cubicBezTo>
                    <a:pt x="114" y="40"/>
                    <a:pt x="114" y="40"/>
                    <a:pt x="114" y="40"/>
                  </a:cubicBezTo>
                  <a:cubicBezTo>
                    <a:pt x="117" y="46"/>
                    <a:pt x="119" y="53"/>
                    <a:pt x="120" y="60"/>
                  </a:cubicBezTo>
                  <a:lnTo>
                    <a:pt x="99" y="60"/>
                  </a:lnTo>
                  <a:close/>
                  <a:moveTo>
                    <a:pt x="110" y="32"/>
                  </a:moveTo>
                  <a:cubicBezTo>
                    <a:pt x="95" y="32"/>
                    <a:pt x="95" y="32"/>
                    <a:pt x="95" y="32"/>
                  </a:cubicBezTo>
                  <a:cubicBezTo>
                    <a:pt x="92" y="24"/>
                    <a:pt x="89" y="17"/>
                    <a:pt x="85" y="12"/>
                  </a:cubicBezTo>
                  <a:cubicBezTo>
                    <a:pt x="95" y="16"/>
                    <a:pt x="103" y="23"/>
                    <a:pt x="110" y="32"/>
                  </a:cubicBezTo>
                  <a:close/>
                  <a:moveTo>
                    <a:pt x="43" y="12"/>
                  </a:moveTo>
                  <a:cubicBezTo>
                    <a:pt x="39" y="17"/>
                    <a:pt x="35" y="24"/>
                    <a:pt x="33" y="32"/>
                  </a:cubicBezTo>
                  <a:cubicBezTo>
                    <a:pt x="18" y="32"/>
                    <a:pt x="18" y="32"/>
                    <a:pt x="18" y="32"/>
                  </a:cubicBezTo>
                  <a:cubicBezTo>
                    <a:pt x="24" y="23"/>
                    <a:pt x="33" y="16"/>
                    <a:pt x="43" y="12"/>
                  </a:cubicBezTo>
                  <a:close/>
                  <a:moveTo>
                    <a:pt x="17" y="95"/>
                  </a:moveTo>
                  <a:cubicBezTo>
                    <a:pt x="32" y="95"/>
                    <a:pt x="32" y="95"/>
                    <a:pt x="32" y="95"/>
                  </a:cubicBezTo>
                  <a:cubicBezTo>
                    <a:pt x="35" y="103"/>
                    <a:pt x="39" y="110"/>
                    <a:pt x="43" y="116"/>
                  </a:cubicBezTo>
                  <a:cubicBezTo>
                    <a:pt x="32" y="112"/>
                    <a:pt x="23" y="104"/>
                    <a:pt x="17" y="95"/>
                  </a:cubicBezTo>
                  <a:close/>
                  <a:moveTo>
                    <a:pt x="85" y="116"/>
                  </a:moveTo>
                  <a:cubicBezTo>
                    <a:pt x="89" y="110"/>
                    <a:pt x="93" y="103"/>
                    <a:pt x="95" y="95"/>
                  </a:cubicBezTo>
                  <a:cubicBezTo>
                    <a:pt x="110" y="95"/>
                    <a:pt x="110" y="95"/>
                    <a:pt x="110" y="95"/>
                  </a:cubicBezTo>
                  <a:cubicBezTo>
                    <a:pt x="104" y="104"/>
                    <a:pt x="95" y="112"/>
                    <a:pt x="85" y="116"/>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noEditPoints="1"/>
            </p:cNvSpPr>
            <p:nvPr userDrawn="1"/>
          </p:nvSpPr>
          <p:spPr bwMode="auto">
            <a:xfrm>
              <a:off x="469994" y="3837588"/>
              <a:ext cx="1006832" cy="871150"/>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grpSp>
      <p:pic>
        <p:nvPicPr>
          <p:cNvPr id="29" name="Picture 28" descr="VM-Logo-Small.png"/>
          <p:cNvPicPr>
            <a:picLocks noChangeAspect="1"/>
          </p:cNvPicPr>
          <p:nvPr userDrawn="1"/>
        </p:nvPicPr>
        <p:blipFill>
          <a:blip r:embed="rId3" cstate="print"/>
          <a:stretch>
            <a:fillRect/>
          </a:stretch>
        </p:blipFill>
        <p:spPr>
          <a:xfrm>
            <a:off x="5943600" y="5423580"/>
            <a:ext cx="1752600" cy="1129620"/>
          </a:xfrm>
          <a:prstGeom prst="rect">
            <a:avLst/>
          </a:prstGeom>
        </p:spPr>
      </p:pic>
      <p:sp>
        <p:nvSpPr>
          <p:cNvPr id="30" name="Rectangle 29"/>
          <p:cNvSpPr/>
          <p:nvPr userDrawn="1"/>
        </p:nvSpPr>
        <p:spPr>
          <a:xfrm flipH="1">
            <a:off x="-45718" y="125"/>
            <a:ext cx="198117" cy="6858000"/>
          </a:xfrm>
          <a:prstGeom prst="rect">
            <a:avLst/>
          </a:prstGeom>
          <a:solidFill>
            <a:srgbClr val="CC475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extLst>
      <p:ext uri="{BB962C8B-B14F-4D97-AF65-F5344CB8AC3E}">
        <p14:creationId xmlns:p14="http://schemas.microsoft.com/office/powerpoint/2010/main" val="21330751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0" name="Straight Connector 9"/>
          <p:cNvCxnSpPr/>
          <p:nvPr userDrawn="1"/>
        </p:nvCxnSpPr>
        <p:spPr>
          <a:xfrm>
            <a:off x="533400" y="6553200"/>
            <a:ext cx="8153400" cy="0"/>
          </a:xfrm>
          <a:prstGeom prst="line">
            <a:avLst/>
          </a:prstGeom>
          <a:ln w="3175">
            <a:solidFill>
              <a:srgbClr val="EF825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0" y="0"/>
            <a:ext cx="9144000" cy="685800"/>
          </a:xfrm>
          <a:prstGeom prst="rect">
            <a:avLst/>
          </a:prstGeom>
          <a:solidFill>
            <a:srgbClr val="CC4757"/>
          </a:solidFill>
          <a:ln>
            <a:noFill/>
          </a:ln>
          <a:effectLst>
            <a:outerShdw blurRad="50800" dist="38100" dir="2700000" algn="tl" rotWithShape="0">
              <a:prstClr val="black">
                <a:alpha val="40000"/>
              </a:prstClr>
            </a:outerShdw>
          </a:effectLst>
        </p:spPr>
        <p:txBody>
          <a:bodyPr vert="horz" wrap="square" lIns="20574" tIns="20574" rIns="20574" bIns="20574" numCol="1" rtlCol="0" anchor="ctr" anchorCtr="0" compatLnSpc="1">
            <a:prstTxWarp prst="textNoShape">
              <a:avLst/>
            </a:prstTxWarp>
            <a:normAutofit/>
          </a:bodyPr>
          <a:lstStyle/>
          <a:p>
            <a:pPr marL="66078" indent="0" algn="l" defTabSz="514337" rtl="0" eaLnBrk="1" fontAlgn="base" latinLnBrk="0" hangingPunct="1">
              <a:lnSpc>
                <a:spcPct val="90000"/>
              </a:lnSpc>
              <a:spcBef>
                <a:spcPct val="0"/>
              </a:spcBef>
              <a:spcAft>
                <a:spcPct val="0"/>
              </a:spcAft>
              <a:buNone/>
            </a:pPr>
            <a:endParaRPr lang="en-US" sz="1688" kern="1200" baseline="0" dirty="0">
              <a:solidFill>
                <a:schemeClr val="bg1"/>
              </a:solidFill>
              <a:latin typeface="Calibri" pitchFamily="34" charset="0"/>
              <a:ea typeface="+mn-ea"/>
              <a:cs typeface="+mn-cs"/>
            </a:endParaRPr>
          </a:p>
        </p:txBody>
      </p:sp>
      <p:pic>
        <p:nvPicPr>
          <p:cNvPr id="13" name="Picture 12" descr="VM-Logo-Small.jpg"/>
          <p:cNvPicPr>
            <a:picLocks noChangeAspect="1"/>
          </p:cNvPicPr>
          <p:nvPr userDrawn="1"/>
        </p:nvPicPr>
        <p:blipFill>
          <a:blip r:embed="rId2" cstate="print"/>
          <a:srcRect l="3863" t="3307" r="3698" b="5688"/>
          <a:stretch>
            <a:fillRect/>
          </a:stretch>
        </p:blipFill>
        <p:spPr>
          <a:xfrm>
            <a:off x="7913169" y="-4399"/>
            <a:ext cx="1078435" cy="690199"/>
          </a:xfrm>
          <a:prstGeom prst="rect">
            <a:avLst/>
          </a:prstGeom>
        </p:spPr>
      </p:pic>
      <p:sp>
        <p:nvSpPr>
          <p:cNvPr id="18" name="Text Box 46"/>
          <p:cNvSpPr txBox="1">
            <a:spLocks noChangeArrowheads="1"/>
          </p:cNvSpPr>
          <p:nvPr userDrawn="1"/>
        </p:nvSpPr>
        <p:spPr bwMode="auto">
          <a:xfrm>
            <a:off x="0" y="6614965"/>
            <a:ext cx="9144000" cy="170175"/>
          </a:xfrm>
          <a:prstGeom prst="rect">
            <a:avLst/>
          </a:prstGeom>
          <a:noFill/>
          <a:ln>
            <a:noFill/>
          </a:ln>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altLang="en-US" sz="506" baseline="0" dirty="0">
                <a:solidFill>
                  <a:srgbClr val="5F5F5F"/>
                </a:solidFill>
                <a:latin typeface="Calibri" pitchFamily="34" charset="0"/>
              </a:rPr>
              <a:t>All information contained herein is Proprietary &amp; Confidential material of ValueMomentum Inc. All rights are reserved.</a:t>
            </a:r>
          </a:p>
        </p:txBody>
      </p:sp>
      <p:sp>
        <p:nvSpPr>
          <p:cNvPr id="19" name="TextBox 18"/>
          <p:cNvSpPr txBox="1"/>
          <p:nvPr userDrawn="1"/>
        </p:nvSpPr>
        <p:spPr>
          <a:xfrm>
            <a:off x="8686800" y="6645600"/>
            <a:ext cx="457200" cy="196208"/>
          </a:xfrm>
          <a:prstGeom prst="rect">
            <a:avLst/>
          </a:prstGeom>
          <a:noFill/>
        </p:spPr>
        <p:txBody>
          <a:bodyPr wrap="square" rtlCol="0" anchor="ctr">
            <a:spAutoFit/>
          </a:bodyPr>
          <a:lstStyle/>
          <a:p>
            <a:pPr algn="ctr"/>
            <a:fld id="{698D5287-B0D0-4F8C-9C32-03A2B269C072}" type="slidenum">
              <a:rPr lang="en-US" sz="675" baseline="0" smtClean="0">
                <a:latin typeface="Calibri" pitchFamily="34" charset="0"/>
              </a:rPr>
              <a:pPr algn="ctr"/>
              <a:t>‹#›</a:t>
            </a:fld>
            <a:endParaRPr lang="en-US" sz="675" baseline="0" dirty="0">
              <a:latin typeface="Calibri" pitchFamily="34" charset="0"/>
            </a:endParaRPr>
          </a:p>
        </p:txBody>
      </p:sp>
    </p:spTree>
    <p:extLst>
      <p:ext uri="{BB962C8B-B14F-4D97-AF65-F5344CB8AC3E}">
        <p14:creationId xmlns:p14="http://schemas.microsoft.com/office/powerpoint/2010/main" val="40164373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5" name="Rectangle 62"/>
          <p:cNvSpPr>
            <a:spLocks noChangeArrowheads="1"/>
          </p:cNvSpPr>
          <p:nvPr userDrawn="1"/>
        </p:nvSpPr>
        <p:spPr bwMode="auto">
          <a:xfrm>
            <a:off x="0" y="0"/>
            <a:ext cx="7391400" cy="762000"/>
          </a:xfrm>
          <a:prstGeom prst="rect">
            <a:avLst/>
          </a:prstGeom>
          <a:solidFill>
            <a:srgbClr val="5F5F5F"/>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6" name="Rectangle 63"/>
          <p:cNvSpPr>
            <a:spLocks noChangeArrowheads="1"/>
          </p:cNvSpPr>
          <p:nvPr userDrawn="1"/>
        </p:nvSpPr>
        <p:spPr bwMode="auto">
          <a:xfrm>
            <a:off x="6400800" y="0"/>
            <a:ext cx="9906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7" name="Rectangle 64"/>
          <p:cNvSpPr>
            <a:spLocks noChangeArrowheads="1"/>
          </p:cNvSpPr>
          <p:nvPr userDrawn="1"/>
        </p:nvSpPr>
        <p:spPr bwMode="auto">
          <a:xfrm>
            <a:off x="8763000" y="0"/>
            <a:ext cx="381000" cy="763588"/>
          </a:xfrm>
          <a:prstGeom prst="rect">
            <a:avLst/>
          </a:prstGeom>
          <a:solidFill>
            <a:srgbClr val="969696"/>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8" name="Rectangle 65"/>
          <p:cNvSpPr>
            <a:spLocks noChangeArrowheads="1"/>
          </p:cNvSpPr>
          <p:nvPr userDrawn="1"/>
        </p:nvSpPr>
        <p:spPr bwMode="auto">
          <a:xfrm>
            <a:off x="6781800" y="0"/>
            <a:ext cx="304800" cy="763588"/>
          </a:xfrm>
          <a:prstGeom prst="rect">
            <a:avLst/>
          </a:prstGeom>
          <a:solidFill>
            <a:srgbClr val="A50021"/>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9" name="Text Box 46"/>
          <p:cNvSpPr txBox="1">
            <a:spLocks noChangeArrowheads="1"/>
          </p:cNvSpPr>
          <p:nvPr userDrawn="1"/>
        </p:nvSpPr>
        <p:spPr bwMode="auto">
          <a:xfrm>
            <a:off x="1790700" y="6627817"/>
            <a:ext cx="5562600" cy="170175"/>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en-US" altLang="en-US" sz="506" dirty="0">
                <a:solidFill>
                  <a:srgbClr val="5F5F5F"/>
                </a:solidFill>
                <a:latin typeface="Arial Narrow" pitchFamily="34" charset="0"/>
              </a:rPr>
              <a:t>NOTE: All information contained herein is Proprietary &amp; Confidential material of ValueMomentum Inc. All rights are reserved.</a:t>
            </a:r>
          </a:p>
        </p:txBody>
      </p:sp>
      <p:sp>
        <p:nvSpPr>
          <p:cNvPr id="20" name="Rectangle 63"/>
          <p:cNvSpPr>
            <a:spLocks noChangeArrowheads="1"/>
          </p:cNvSpPr>
          <p:nvPr userDrawn="1"/>
        </p:nvSpPr>
        <p:spPr bwMode="auto">
          <a:xfrm>
            <a:off x="8763000" y="0"/>
            <a:ext cx="762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21" name="Rectangle 67"/>
          <p:cNvSpPr>
            <a:spLocks noChangeArrowheads="1"/>
          </p:cNvSpPr>
          <p:nvPr userDrawn="1"/>
        </p:nvSpPr>
        <p:spPr bwMode="auto">
          <a:xfrm>
            <a:off x="0" y="762000"/>
            <a:ext cx="9144000" cy="76200"/>
          </a:xfrm>
          <a:prstGeom prst="rect">
            <a:avLst/>
          </a:prstGeom>
          <a:solidFill>
            <a:srgbClr val="000000"/>
          </a:solidFill>
          <a:ln w="9525">
            <a:noFill/>
            <a:miter lim="800000"/>
            <a:headEnd/>
            <a:tailEnd/>
          </a:ln>
          <a:effectLst>
            <a:outerShdw blurRad="50800" dist="38100" dir="5400000" algn="t" rotWithShape="0">
              <a:prstClr val="black">
                <a:alpha val="40000"/>
              </a:prstClr>
            </a:outerShdw>
          </a:effectLst>
        </p:spPr>
        <p:txBody>
          <a:bodyPr wrap="none" anchor="ctr"/>
          <a:lstStyle/>
          <a:p>
            <a:pPr fontAlgn="auto">
              <a:spcBef>
                <a:spcPts val="0"/>
              </a:spcBef>
              <a:spcAft>
                <a:spcPts val="0"/>
              </a:spcAft>
              <a:defRPr/>
            </a:pPr>
            <a:endParaRPr lang="en-US" dirty="0">
              <a:solidFill>
                <a:prstClr val="black"/>
              </a:solidFill>
              <a:latin typeface="Calibri"/>
            </a:endParaRPr>
          </a:p>
        </p:txBody>
      </p:sp>
      <p:pic>
        <p:nvPicPr>
          <p:cNvPr id="22" name="Picture 21" descr="VM-Logo-Small.png"/>
          <p:cNvPicPr>
            <a:picLocks noChangeAspect="1"/>
          </p:cNvPicPr>
          <p:nvPr userDrawn="1"/>
        </p:nvPicPr>
        <p:blipFill>
          <a:blip r:embed="rId2" cstate="print"/>
          <a:srcRect/>
          <a:stretch>
            <a:fillRect/>
          </a:stretch>
        </p:blipFill>
        <p:spPr bwMode="auto">
          <a:xfrm>
            <a:off x="7494588" y="0"/>
            <a:ext cx="1143000" cy="736600"/>
          </a:xfrm>
          <a:prstGeom prst="rect">
            <a:avLst/>
          </a:prstGeom>
          <a:noFill/>
          <a:ln w="9525">
            <a:noFill/>
            <a:miter lim="800000"/>
            <a:headEnd/>
            <a:tailEnd/>
          </a:ln>
        </p:spPr>
      </p:pic>
    </p:spTree>
    <p:extLst>
      <p:ext uri="{BB962C8B-B14F-4D97-AF65-F5344CB8AC3E}">
        <p14:creationId xmlns:p14="http://schemas.microsoft.com/office/powerpoint/2010/main" val="40261336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3" name="Rectangle 14"/>
          <p:cNvSpPr>
            <a:spLocks noChangeArrowheads="1"/>
          </p:cNvSpPr>
          <p:nvPr userDrawn="1"/>
        </p:nvSpPr>
        <p:spPr bwMode="auto">
          <a:xfrm>
            <a:off x="1295400" y="1070190"/>
            <a:ext cx="4648200" cy="653256"/>
          </a:xfrm>
          <a:prstGeom prst="rect">
            <a:avLst/>
          </a:prstGeom>
          <a:noFill/>
          <a:ln w="9525">
            <a:noFill/>
            <a:miter lim="800000"/>
            <a:headEnd/>
            <a:tailEnd/>
          </a:ln>
        </p:spPr>
        <p:txBody>
          <a:bodyPr wrap="square" anchor="ctr">
            <a:spAutoFit/>
          </a:bodyPr>
          <a:lstStyle/>
          <a:p>
            <a:pPr algn="ctr" defTabSz="514337" rtl="0" eaLnBrk="1" latinLnBrk="0" hangingPunct="1">
              <a:lnSpc>
                <a:spcPct val="90000"/>
              </a:lnSpc>
              <a:spcBef>
                <a:spcPct val="0"/>
              </a:spcBef>
              <a:buSzPct val="120000"/>
              <a:buNone/>
            </a:pPr>
            <a:r>
              <a:rPr lang="en-US" sz="4050" kern="1200" baseline="0" dirty="0">
                <a:solidFill>
                  <a:srgbClr val="7030A0"/>
                </a:solidFill>
                <a:latin typeface="Brush Script MT" pitchFamily="66" charset="0"/>
                <a:ea typeface="+mj-ea"/>
                <a:cs typeface="+mj-cs"/>
              </a:rPr>
              <a:t>Thank You!</a:t>
            </a:r>
          </a:p>
        </p:txBody>
      </p:sp>
      <p:pic>
        <p:nvPicPr>
          <p:cNvPr id="34" name="Picture 3" descr="TC9980101-IMG02"/>
          <p:cNvPicPr>
            <a:picLocks noChangeAspect="1" noChangeArrowheads="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7701" y="4876800"/>
            <a:ext cx="1682894" cy="1458004"/>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DCD6D4"/>
                  </a:outerShdw>
                </a:effectLst>
              </a14:hiddenEffects>
            </a:ext>
          </a:extLst>
        </p:spPr>
      </p:pic>
      <p:grpSp>
        <p:nvGrpSpPr>
          <p:cNvPr id="2" name="Group 34"/>
          <p:cNvGrpSpPr/>
          <p:nvPr userDrawn="1"/>
        </p:nvGrpSpPr>
        <p:grpSpPr>
          <a:xfrm>
            <a:off x="6477005" y="304800"/>
            <a:ext cx="2415949" cy="1447800"/>
            <a:chOff x="5715000" y="173562"/>
            <a:chExt cx="3298187" cy="1863554"/>
          </a:xfrm>
        </p:grpSpPr>
        <p:sp>
          <p:nvSpPr>
            <p:cNvPr id="36" name="Freeform 34"/>
            <p:cNvSpPr>
              <a:spLocks/>
            </p:cNvSpPr>
            <p:nvPr/>
          </p:nvSpPr>
          <p:spPr bwMode="auto">
            <a:xfrm>
              <a:off x="6644150" y="807920"/>
              <a:ext cx="1245414" cy="1080177"/>
            </a:xfrm>
            <a:custGeom>
              <a:avLst/>
              <a:gdLst>
                <a:gd name="T0" fmla="*/ 503665 w 2021037"/>
                <a:gd name="T1" fmla="*/ 1753267 h 1753267"/>
                <a:gd name="T2" fmla="*/ 0 w 2021037"/>
                <a:gd name="T3" fmla="*/ 876633 h 1753267"/>
                <a:gd name="T4" fmla="*/ 503665 w 2021037"/>
                <a:gd name="T5" fmla="*/ 0 h 1753267"/>
                <a:gd name="T6" fmla="*/ 1517372 w 2021037"/>
                <a:gd name="T7" fmla="*/ 0 h 1753267"/>
                <a:gd name="T8" fmla="*/ 2021037 w 2021037"/>
                <a:gd name="T9" fmla="*/ 876633 h 1753267"/>
                <a:gd name="T10" fmla="*/ 1517372 w 2021037"/>
                <a:gd name="T11" fmla="*/ 1753267 h 1753267"/>
                <a:gd name="T12" fmla="*/ 503665 w 2021037"/>
                <a:gd name="T13" fmla="*/ 1753267 h 1753267"/>
              </a:gdLst>
              <a:ahLst/>
              <a:cxnLst>
                <a:cxn ang="0">
                  <a:pos x="T0" y="T1"/>
                </a:cxn>
                <a:cxn ang="0">
                  <a:pos x="T2" y="T3"/>
                </a:cxn>
                <a:cxn ang="0">
                  <a:pos x="T4" y="T5"/>
                </a:cxn>
                <a:cxn ang="0">
                  <a:pos x="T6" y="T7"/>
                </a:cxn>
                <a:cxn ang="0">
                  <a:pos x="T8" y="T9"/>
                </a:cxn>
                <a:cxn ang="0">
                  <a:pos x="T10" y="T11"/>
                </a:cxn>
                <a:cxn ang="0">
                  <a:pos x="T12" y="T13"/>
                </a:cxn>
              </a:cxnLst>
              <a:rect l="0" t="0" r="r" b="b"/>
              <a:pathLst>
                <a:path w="2021037" h="1753267">
                  <a:moveTo>
                    <a:pt x="503665" y="1753267"/>
                  </a:moveTo>
                  <a:lnTo>
                    <a:pt x="0" y="876633"/>
                  </a:lnTo>
                  <a:lnTo>
                    <a:pt x="503665" y="0"/>
                  </a:lnTo>
                  <a:lnTo>
                    <a:pt x="1517372" y="0"/>
                  </a:lnTo>
                  <a:lnTo>
                    <a:pt x="2021037" y="876633"/>
                  </a:lnTo>
                  <a:lnTo>
                    <a:pt x="1517372" y="1753267"/>
                  </a:lnTo>
                  <a:lnTo>
                    <a:pt x="503665" y="17532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noEditPoints="1"/>
            </p:cNvSpPr>
            <p:nvPr/>
          </p:nvSpPr>
          <p:spPr bwMode="auto">
            <a:xfrm>
              <a:off x="7416149" y="201057"/>
              <a:ext cx="310372" cy="269062"/>
            </a:xfrm>
            <a:custGeom>
              <a:avLst/>
              <a:gdLst>
                <a:gd name="T0" fmla="*/ 379343 w 503666"/>
                <a:gd name="T1" fmla="*/ 0 h 436723"/>
                <a:gd name="T2" fmla="*/ 127510 w 503666"/>
                <a:gd name="T3" fmla="*/ 0 h 436723"/>
                <a:gd name="T4" fmla="*/ 0 w 503666"/>
                <a:gd name="T5" fmla="*/ 216768 h 436723"/>
                <a:gd name="T6" fmla="*/ 127510 w 503666"/>
                <a:gd name="T7" fmla="*/ 436723 h 436723"/>
                <a:gd name="T8" fmla="*/ 379343 w 503666"/>
                <a:gd name="T9" fmla="*/ 436723 h 436723"/>
                <a:gd name="T10" fmla="*/ 503666 w 503666"/>
                <a:gd name="T11" fmla="*/ 216768 h 436723"/>
                <a:gd name="T12" fmla="*/ 379343 w 503666"/>
                <a:gd name="T13" fmla="*/ 0 h 436723"/>
                <a:gd name="T14" fmla="*/ 334714 w 503666"/>
                <a:gd name="T15" fmla="*/ 360217 h 436723"/>
                <a:gd name="T16" fmla="*/ 168951 w 503666"/>
                <a:gd name="T17" fmla="*/ 360217 h 436723"/>
                <a:gd name="T18" fmla="*/ 86069 w 503666"/>
                <a:gd name="T19" fmla="*/ 216768 h 436723"/>
                <a:gd name="T20" fmla="*/ 168951 w 503666"/>
                <a:gd name="T21" fmla="*/ 76507 h 436723"/>
                <a:gd name="T22" fmla="*/ 334714 w 503666"/>
                <a:gd name="T23" fmla="*/ 76507 h 436723"/>
                <a:gd name="T24" fmla="*/ 417596 w 503666"/>
                <a:gd name="T25" fmla="*/ 216768 h 436723"/>
                <a:gd name="T26" fmla="*/ 334714 w 503666"/>
                <a:gd name="T27" fmla="*/ 360217 h 436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3666" h="436723">
                  <a:moveTo>
                    <a:pt x="379343" y="0"/>
                  </a:moveTo>
                  <a:lnTo>
                    <a:pt x="127510" y="0"/>
                  </a:lnTo>
                  <a:lnTo>
                    <a:pt x="0" y="216768"/>
                  </a:lnTo>
                  <a:lnTo>
                    <a:pt x="127510" y="436723"/>
                  </a:lnTo>
                  <a:lnTo>
                    <a:pt x="379343" y="436723"/>
                  </a:lnTo>
                  <a:lnTo>
                    <a:pt x="503666" y="216768"/>
                  </a:lnTo>
                  <a:lnTo>
                    <a:pt x="379343" y="0"/>
                  </a:lnTo>
                  <a:close/>
                  <a:moveTo>
                    <a:pt x="334714" y="360217"/>
                  </a:moveTo>
                  <a:lnTo>
                    <a:pt x="168951" y="360217"/>
                  </a:lnTo>
                  <a:lnTo>
                    <a:pt x="86069" y="216768"/>
                  </a:lnTo>
                  <a:lnTo>
                    <a:pt x="168951" y="76507"/>
                  </a:lnTo>
                  <a:lnTo>
                    <a:pt x="334714" y="76507"/>
                  </a:lnTo>
                  <a:lnTo>
                    <a:pt x="417596" y="216768"/>
                  </a:lnTo>
                  <a:lnTo>
                    <a:pt x="334714" y="36021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noEditPoints="1"/>
            </p:cNvSpPr>
            <p:nvPr/>
          </p:nvSpPr>
          <p:spPr bwMode="auto">
            <a:xfrm>
              <a:off x="7623361" y="1760198"/>
              <a:ext cx="320193" cy="276918"/>
            </a:xfrm>
            <a:custGeom>
              <a:avLst/>
              <a:gdLst>
                <a:gd name="T0" fmla="*/ 392094 w 519604"/>
                <a:gd name="T1" fmla="*/ 0 h 449473"/>
                <a:gd name="T2" fmla="*/ 130698 w 519604"/>
                <a:gd name="T3" fmla="*/ 0 h 449473"/>
                <a:gd name="T4" fmla="*/ 0 w 519604"/>
                <a:gd name="T5" fmla="*/ 226330 h 449473"/>
                <a:gd name="T6" fmla="*/ 130698 w 519604"/>
                <a:gd name="T7" fmla="*/ 449473 h 449473"/>
                <a:gd name="T8" fmla="*/ 392094 w 519604"/>
                <a:gd name="T9" fmla="*/ 449473 h 449473"/>
                <a:gd name="T10" fmla="*/ 519604 w 519604"/>
                <a:gd name="T11" fmla="*/ 226330 h 449473"/>
                <a:gd name="T12" fmla="*/ 392094 w 519604"/>
                <a:gd name="T13" fmla="*/ 0 h 449473"/>
                <a:gd name="T14" fmla="*/ 347465 w 519604"/>
                <a:gd name="T15" fmla="*/ 372967 h 449473"/>
                <a:gd name="T16" fmla="*/ 175326 w 519604"/>
                <a:gd name="T17" fmla="*/ 372967 h 449473"/>
                <a:gd name="T18" fmla="*/ 92444 w 519604"/>
                <a:gd name="T19" fmla="*/ 226330 h 449473"/>
                <a:gd name="T20" fmla="*/ 175326 w 519604"/>
                <a:gd name="T21" fmla="*/ 79694 h 449473"/>
                <a:gd name="T22" fmla="*/ 347465 w 519604"/>
                <a:gd name="T23" fmla="*/ 79694 h 449473"/>
                <a:gd name="T24" fmla="*/ 430347 w 519604"/>
                <a:gd name="T25" fmla="*/ 226330 h 449473"/>
                <a:gd name="T26" fmla="*/ 347465 w 519604"/>
                <a:gd name="T27" fmla="*/ 372967 h 449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604" h="449473">
                  <a:moveTo>
                    <a:pt x="392094" y="0"/>
                  </a:moveTo>
                  <a:lnTo>
                    <a:pt x="130698" y="0"/>
                  </a:lnTo>
                  <a:lnTo>
                    <a:pt x="0" y="226330"/>
                  </a:lnTo>
                  <a:lnTo>
                    <a:pt x="130698" y="449473"/>
                  </a:lnTo>
                  <a:lnTo>
                    <a:pt x="392094" y="449473"/>
                  </a:lnTo>
                  <a:lnTo>
                    <a:pt x="519604" y="226330"/>
                  </a:lnTo>
                  <a:lnTo>
                    <a:pt x="392094" y="0"/>
                  </a:lnTo>
                  <a:close/>
                  <a:moveTo>
                    <a:pt x="347465" y="372967"/>
                  </a:moveTo>
                  <a:lnTo>
                    <a:pt x="175326" y="372967"/>
                  </a:lnTo>
                  <a:lnTo>
                    <a:pt x="92444" y="226330"/>
                  </a:lnTo>
                  <a:lnTo>
                    <a:pt x="175326" y="79694"/>
                  </a:lnTo>
                  <a:lnTo>
                    <a:pt x="347465" y="79694"/>
                  </a:lnTo>
                  <a:lnTo>
                    <a:pt x="430347" y="226330"/>
                  </a:lnTo>
                  <a:lnTo>
                    <a:pt x="347465" y="3729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8"/>
            <p:cNvSpPr>
              <a:spLocks noEditPoints="1"/>
            </p:cNvSpPr>
            <p:nvPr/>
          </p:nvSpPr>
          <p:spPr bwMode="auto">
            <a:xfrm>
              <a:off x="7919030" y="654731"/>
              <a:ext cx="253404" cy="133549"/>
            </a:xfrm>
            <a:custGeom>
              <a:avLst/>
              <a:gdLst>
                <a:gd name="T0" fmla="*/ 71 w 129"/>
                <a:gd name="T1" fmla="*/ 68 h 68"/>
                <a:gd name="T2" fmla="*/ 129 w 129"/>
                <a:gd name="T3" fmla="*/ 34 h 68"/>
                <a:gd name="T4" fmla="*/ 71 w 129"/>
                <a:gd name="T5" fmla="*/ 0 h 68"/>
                <a:gd name="T6" fmla="*/ 71 w 129"/>
                <a:gd name="T7" fmla="*/ 20 h 68"/>
                <a:gd name="T8" fmla="*/ 0 w 129"/>
                <a:gd name="T9" fmla="*/ 20 h 68"/>
                <a:gd name="T10" fmla="*/ 0 w 129"/>
                <a:gd name="T11" fmla="*/ 48 h 68"/>
                <a:gd name="T12" fmla="*/ 71 w 129"/>
                <a:gd name="T13" fmla="*/ 48 h 68"/>
                <a:gd name="T14" fmla="*/ 71 w 129"/>
                <a:gd name="T15" fmla="*/ 68 h 68"/>
                <a:gd name="T16" fmla="*/ 8 w 129"/>
                <a:gd name="T17" fmla="*/ 40 h 68"/>
                <a:gd name="T18" fmla="*/ 8 w 129"/>
                <a:gd name="T19" fmla="*/ 28 h 68"/>
                <a:gd name="T20" fmla="*/ 79 w 129"/>
                <a:gd name="T21" fmla="*/ 28 h 68"/>
                <a:gd name="T22" fmla="*/ 79 w 129"/>
                <a:gd name="T23" fmla="*/ 15 h 68"/>
                <a:gd name="T24" fmla="*/ 112 w 129"/>
                <a:gd name="T25" fmla="*/ 34 h 68"/>
                <a:gd name="T26" fmla="*/ 79 w 129"/>
                <a:gd name="T27" fmla="*/ 53 h 68"/>
                <a:gd name="T28" fmla="*/ 79 w 129"/>
                <a:gd name="T29" fmla="*/ 40 h 68"/>
                <a:gd name="T30" fmla="*/ 8 w 129"/>
                <a:gd name="T31"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8">
                  <a:moveTo>
                    <a:pt x="71" y="68"/>
                  </a:moveTo>
                  <a:cubicBezTo>
                    <a:pt x="129" y="34"/>
                    <a:pt x="129" y="34"/>
                    <a:pt x="129" y="34"/>
                  </a:cubicBezTo>
                  <a:cubicBezTo>
                    <a:pt x="71" y="0"/>
                    <a:pt x="71" y="0"/>
                    <a:pt x="71" y="0"/>
                  </a:cubicBezTo>
                  <a:cubicBezTo>
                    <a:pt x="71" y="0"/>
                    <a:pt x="71" y="15"/>
                    <a:pt x="71" y="20"/>
                  </a:cubicBezTo>
                  <a:cubicBezTo>
                    <a:pt x="63" y="20"/>
                    <a:pt x="0" y="20"/>
                    <a:pt x="0" y="20"/>
                  </a:cubicBezTo>
                  <a:cubicBezTo>
                    <a:pt x="0" y="48"/>
                    <a:pt x="0" y="48"/>
                    <a:pt x="0" y="48"/>
                  </a:cubicBezTo>
                  <a:cubicBezTo>
                    <a:pt x="0" y="48"/>
                    <a:pt x="63" y="48"/>
                    <a:pt x="71" y="48"/>
                  </a:cubicBezTo>
                  <a:cubicBezTo>
                    <a:pt x="71" y="53"/>
                    <a:pt x="71" y="68"/>
                    <a:pt x="71" y="68"/>
                  </a:cubicBezTo>
                  <a:close/>
                  <a:moveTo>
                    <a:pt x="8" y="40"/>
                  </a:moveTo>
                  <a:cubicBezTo>
                    <a:pt x="8" y="36"/>
                    <a:pt x="8" y="32"/>
                    <a:pt x="8" y="28"/>
                  </a:cubicBezTo>
                  <a:cubicBezTo>
                    <a:pt x="16" y="28"/>
                    <a:pt x="79" y="28"/>
                    <a:pt x="79" y="28"/>
                  </a:cubicBezTo>
                  <a:cubicBezTo>
                    <a:pt x="79" y="28"/>
                    <a:pt x="79" y="19"/>
                    <a:pt x="79" y="15"/>
                  </a:cubicBezTo>
                  <a:cubicBezTo>
                    <a:pt x="87" y="19"/>
                    <a:pt x="104" y="29"/>
                    <a:pt x="112" y="34"/>
                  </a:cubicBezTo>
                  <a:cubicBezTo>
                    <a:pt x="104" y="39"/>
                    <a:pt x="87" y="49"/>
                    <a:pt x="79" y="53"/>
                  </a:cubicBezTo>
                  <a:cubicBezTo>
                    <a:pt x="79" y="49"/>
                    <a:pt x="79" y="40"/>
                    <a:pt x="79" y="40"/>
                  </a:cubicBezTo>
                  <a:cubicBezTo>
                    <a:pt x="79" y="40"/>
                    <a:pt x="16" y="40"/>
                    <a:pt x="8" y="40"/>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9"/>
            <p:cNvSpPr>
              <a:spLocks noEditPoints="1"/>
            </p:cNvSpPr>
            <p:nvPr/>
          </p:nvSpPr>
          <p:spPr bwMode="auto">
            <a:xfrm>
              <a:off x="7742236" y="733290"/>
              <a:ext cx="290728" cy="153189"/>
            </a:xfrm>
            <a:custGeom>
              <a:avLst/>
              <a:gdLst>
                <a:gd name="T0" fmla="*/ 67 w 148"/>
                <a:gd name="T1" fmla="*/ 55 h 78"/>
                <a:gd name="T2" fmla="*/ 148 w 148"/>
                <a:gd name="T3" fmla="*/ 55 h 78"/>
                <a:gd name="T4" fmla="*/ 148 w 148"/>
                <a:gd name="T5" fmla="*/ 23 h 78"/>
                <a:gd name="T6" fmla="*/ 67 w 148"/>
                <a:gd name="T7" fmla="*/ 23 h 78"/>
                <a:gd name="T8" fmla="*/ 67 w 148"/>
                <a:gd name="T9" fmla="*/ 0 h 78"/>
                <a:gd name="T10" fmla="*/ 0 w 148"/>
                <a:gd name="T11" fmla="*/ 39 h 78"/>
                <a:gd name="T12" fmla="*/ 67 w 148"/>
                <a:gd name="T13" fmla="*/ 78 h 78"/>
                <a:gd name="T14" fmla="*/ 67 w 148"/>
                <a:gd name="T15" fmla="*/ 55 h 78"/>
                <a:gd name="T16" fmla="*/ 57 w 148"/>
                <a:gd name="T17" fmla="*/ 45 h 78"/>
                <a:gd name="T18" fmla="*/ 57 w 148"/>
                <a:gd name="T19" fmla="*/ 61 h 78"/>
                <a:gd name="T20" fmla="*/ 20 w 148"/>
                <a:gd name="T21" fmla="*/ 39 h 78"/>
                <a:gd name="T22" fmla="*/ 57 w 148"/>
                <a:gd name="T23" fmla="*/ 17 h 78"/>
                <a:gd name="T24" fmla="*/ 57 w 148"/>
                <a:gd name="T25" fmla="*/ 33 h 78"/>
                <a:gd name="T26" fmla="*/ 138 w 148"/>
                <a:gd name="T27" fmla="*/ 33 h 78"/>
                <a:gd name="T28" fmla="*/ 138 w 148"/>
                <a:gd name="T29" fmla="*/ 45 h 78"/>
                <a:gd name="T30" fmla="*/ 57 w 148"/>
                <a:gd name="T31" fmla="*/ 4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 h="78">
                  <a:moveTo>
                    <a:pt x="67" y="55"/>
                  </a:moveTo>
                  <a:cubicBezTo>
                    <a:pt x="76" y="55"/>
                    <a:pt x="148" y="55"/>
                    <a:pt x="148" y="55"/>
                  </a:cubicBezTo>
                  <a:cubicBezTo>
                    <a:pt x="148" y="23"/>
                    <a:pt x="148" y="23"/>
                    <a:pt x="148" y="23"/>
                  </a:cubicBezTo>
                  <a:cubicBezTo>
                    <a:pt x="148" y="23"/>
                    <a:pt x="76" y="23"/>
                    <a:pt x="67" y="23"/>
                  </a:cubicBezTo>
                  <a:cubicBezTo>
                    <a:pt x="67" y="17"/>
                    <a:pt x="67" y="0"/>
                    <a:pt x="67" y="0"/>
                  </a:cubicBezTo>
                  <a:cubicBezTo>
                    <a:pt x="0" y="39"/>
                    <a:pt x="0" y="39"/>
                    <a:pt x="0" y="39"/>
                  </a:cubicBezTo>
                  <a:cubicBezTo>
                    <a:pt x="67" y="78"/>
                    <a:pt x="67" y="78"/>
                    <a:pt x="67" y="78"/>
                  </a:cubicBezTo>
                  <a:cubicBezTo>
                    <a:pt x="67" y="78"/>
                    <a:pt x="67" y="61"/>
                    <a:pt x="67" y="55"/>
                  </a:cubicBezTo>
                  <a:close/>
                  <a:moveTo>
                    <a:pt x="57" y="45"/>
                  </a:moveTo>
                  <a:cubicBezTo>
                    <a:pt x="57" y="45"/>
                    <a:pt x="57" y="56"/>
                    <a:pt x="57" y="61"/>
                  </a:cubicBezTo>
                  <a:cubicBezTo>
                    <a:pt x="48" y="56"/>
                    <a:pt x="29" y="44"/>
                    <a:pt x="20" y="39"/>
                  </a:cubicBezTo>
                  <a:cubicBezTo>
                    <a:pt x="29" y="34"/>
                    <a:pt x="48" y="22"/>
                    <a:pt x="57" y="17"/>
                  </a:cubicBezTo>
                  <a:cubicBezTo>
                    <a:pt x="57" y="22"/>
                    <a:pt x="57" y="33"/>
                    <a:pt x="57" y="33"/>
                  </a:cubicBezTo>
                  <a:cubicBezTo>
                    <a:pt x="57" y="33"/>
                    <a:pt x="130" y="33"/>
                    <a:pt x="138" y="33"/>
                  </a:cubicBezTo>
                  <a:cubicBezTo>
                    <a:pt x="138" y="37"/>
                    <a:pt x="138" y="41"/>
                    <a:pt x="138" y="45"/>
                  </a:cubicBezTo>
                  <a:cubicBezTo>
                    <a:pt x="130" y="45"/>
                    <a:pt x="57" y="45"/>
                    <a:pt x="57" y="45"/>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43"/>
            <p:cNvSpPr>
              <a:spLocks noEditPoints="1"/>
            </p:cNvSpPr>
            <p:nvPr/>
          </p:nvSpPr>
          <p:spPr bwMode="auto">
            <a:xfrm>
              <a:off x="5907509" y="285508"/>
              <a:ext cx="269120" cy="384936"/>
            </a:xfrm>
            <a:custGeom>
              <a:avLst/>
              <a:gdLst>
                <a:gd name="T0" fmla="*/ 0 w 436723"/>
                <a:gd name="T1" fmla="*/ 188078 h 624800"/>
                <a:gd name="T2" fmla="*/ 108384 w 436723"/>
                <a:gd name="T3" fmla="*/ 376155 h 624800"/>
                <a:gd name="T4" fmla="*/ 328339 w 436723"/>
                <a:gd name="T5" fmla="*/ 376155 h 624800"/>
                <a:gd name="T6" fmla="*/ 436723 w 436723"/>
                <a:gd name="T7" fmla="*/ 188078 h 624800"/>
                <a:gd name="T8" fmla="*/ 328339 w 436723"/>
                <a:gd name="T9" fmla="*/ 0 h 624800"/>
                <a:gd name="T10" fmla="*/ 108384 w 436723"/>
                <a:gd name="T11" fmla="*/ 0 h 624800"/>
                <a:gd name="T12" fmla="*/ 0 w 436723"/>
                <a:gd name="T13" fmla="*/ 188078 h 624800"/>
                <a:gd name="T14" fmla="*/ 76506 w 436723"/>
                <a:gd name="T15" fmla="*/ 188078 h 624800"/>
                <a:gd name="T16" fmla="*/ 146637 w 436723"/>
                <a:gd name="T17" fmla="*/ 63755 h 624800"/>
                <a:gd name="T18" fmla="*/ 290086 w 436723"/>
                <a:gd name="T19" fmla="*/ 63755 h 624800"/>
                <a:gd name="T20" fmla="*/ 360217 w 436723"/>
                <a:gd name="T21" fmla="*/ 188078 h 624800"/>
                <a:gd name="T22" fmla="*/ 290086 w 436723"/>
                <a:gd name="T23" fmla="*/ 312400 h 624800"/>
                <a:gd name="T24" fmla="*/ 146637 w 436723"/>
                <a:gd name="T25" fmla="*/ 312400 h 624800"/>
                <a:gd name="T26" fmla="*/ 76506 w 436723"/>
                <a:gd name="T27" fmla="*/ 188078 h 624800"/>
                <a:gd name="T28" fmla="*/ 277335 w 436723"/>
                <a:gd name="T29" fmla="*/ 567421 h 624800"/>
                <a:gd name="T30" fmla="*/ 159388 w 436723"/>
                <a:gd name="T31" fmla="*/ 567421 h 624800"/>
                <a:gd name="T32" fmla="*/ 159388 w 436723"/>
                <a:gd name="T33" fmla="*/ 624800 h 624800"/>
                <a:gd name="T34" fmla="*/ 277335 w 436723"/>
                <a:gd name="T35" fmla="*/ 624800 h 624800"/>
                <a:gd name="T36" fmla="*/ 277335 w 436723"/>
                <a:gd name="T37" fmla="*/ 567421 h 624800"/>
                <a:gd name="T38" fmla="*/ 328339 w 436723"/>
                <a:gd name="T39" fmla="*/ 404845 h 624800"/>
                <a:gd name="T40" fmla="*/ 108384 w 436723"/>
                <a:gd name="T41" fmla="*/ 404845 h 624800"/>
                <a:gd name="T42" fmla="*/ 108384 w 436723"/>
                <a:gd name="T43" fmla="*/ 462225 h 624800"/>
                <a:gd name="T44" fmla="*/ 328339 w 436723"/>
                <a:gd name="T45" fmla="*/ 462225 h 624800"/>
                <a:gd name="T46" fmla="*/ 328339 w 436723"/>
                <a:gd name="T47" fmla="*/ 404845 h 624800"/>
                <a:gd name="T48" fmla="*/ 328339 w 436723"/>
                <a:gd name="T49" fmla="*/ 487727 h 624800"/>
                <a:gd name="T50" fmla="*/ 108384 w 436723"/>
                <a:gd name="T51" fmla="*/ 487727 h 624800"/>
                <a:gd name="T52" fmla="*/ 108384 w 436723"/>
                <a:gd name="T53" fmla="*/ 545106 h 624800"/>
                <a:gd name="T54" fmla="*/ 328339 w 436723"/>
                <a:gd name="T55" fmla="*/ 545106 h 624800"/>
                <a:gd name="T56" fmla="*/ 328339 w 436723"/>
                <a:gd name="T57" fmla="*/ 487727 h 62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723" h="624800">
                  <a:moveTo>
                    <a:pt x="0" y="188078"/>
                  </a:moveTo>
                  <a:lnTo>
                    <a:pt x="108384" y="376155"/>
                  </a:lnTo>
                  <a:lnTo>
                    <a:pt x="328339" y="376155"/>
                  </a:lnTo>
                  <a:lnTo>
                    <a:pt x="436723" y="188078"/>
                  </a:lnTo>
                  <a:lnTo>
                    <a:pt x="328339" y="0"/>
                  </a:lnTo>
                  <a:lnTo>
                    <a:pt x="108384" y="0"/>
                  </a:lnTo>
                  <a:lnTo>
                    <a:pt x="0" y="188078"/>
                  </a:lnTo>
                  <a:close/>
                  <a:moveTo>
                    <a:pt x="76506" y="188078"/>
                  </a:moveTo>
                  <a:lnTo>
                    <a:pt x="146637" y="63755"/>
                  </a:lnTo>
                  <a:lnTo>
                    <a:pt x="290086" y="63755"/>
                  </a:lnTo>
                  <a:lnTo>
                    <a:pt x="360217" y="188078"/>
                  </a:lnTo>
                  <a:lnTo>
                    <a:pt x="290086" y="312400"/>
                  </a:lnTo>
                  <a:lnTo>
                    <a:pt x="146637" y="312400"/>
                  </a:lnTo>
                  <a:lnTo>
                    <a:pt x="76506" y="188078"/>
                  </a:lnTo>
                  <a:close/>
                  <a:moveTo>
                    <a:pt x="277335" y="567421"/>
                  </a:moveTo>
                  <a:lnTo>
                    <a:pt x="159388" y="567421"/>
                  </a:lnTo>
                  <a:lnTo>
                    <a:pt x="159388" y="624800"/>
                  </a:lnTo>
                  <a:lnTo>
                    <a:pt x="277335" y="624800"/>
                  </a:lnTo>
                  <a:lnTo>
                    <a:pt x="277335" y="567421"/>
                  </a:lnTo>
                  <a:close/>
                  <a:moveTo>
                    <a:pt x="328339" y="404845"/>
                  </a:moveTo>
                  <a:lnTo>
                    <a:pt x="108384" y="404845"/>
                  </a:lnTo>
                  <a:lnTo>
                    <a:pt x="108384" y="462225"/>
                  </a:lnTo>
                  <a:lnTo>
                    <a:pt x="328339" y="462225"/>
                  </a:lnTo>
                  <a:lnTo>
                    <a:pt x="328339" y="404845"/>
                  </a:lnTo>
                  <a:close/>
                  <a:moveTo>
                    <a:pt x="328339" y="487727"/>
                  </a:moveTo>
                  <a:lnTo>
                    <a:pt x="108384" y="487727"/>
                  </a:lnTo>
                  <a:lnTo>
                    <a:pt x="108384" y="545106"/>
                  </a:lnTo>
                  <a:lnTo>
                    <a:pt x="328339" y="545106"/>
                  </a:lnTo>
                  <a:lnTo>
                    <a:pt x="328339" y="48772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4"/>
            <p:cNvSpPr>
              <a:spLocks noEditPoints="1"/>
            </p:cNvSpPr>
            <p:nvPr/>
          </p:nvSpPr>
          <p:spPr bwMode="auto">
            <a:xfrm>
              <a:off x="5911438" y="959145"/>
              <a:ext cx="267155" cy="267098"/>
            </a:xfrm>
            <a:custGeom>
              <a:avLst/>
              <a:gdLst>
                <a:gd name="T0" fmla="*/ 0 w 136"/>
                <a:gd name="T1" fmla="*/ 68 h 136"/>
                <a:gd name="T2" fmla="*/ 136 w 136"/>
                <a:gd name="T3" fmla="*/ 68 h 136"/>
                <a:gd name="T4" fmla="*/ 9 w 136"/>
                <a:gd name="T5" fmla="*/ 72 h 136"/>
                <a:gd name="T6" fmla="*/ 33 w 136"/>
                <a:gd name="T7" fmla="*/ 93 h 136"/>
                <a:gd name="T8" fmla="*/ 9 w 136"/>
                <a:gd name="T9" fmla="*/ 72 h 136"/>
                <a:gd name="T10" fmla="*/ 72 w 136"/>
                <a:gd name="T11" fmla="*/ 9 h 136"/>
                <a:gd name="T12" fmla="*/ 72 w 136"/>
                <a:gd name="T13" fmla="*/ 34 h 136"/>
                <a:gd name="T14" fmla="*/ 98 w 136"/>
                <a:gd name="T15" fmla="*/ 64 h 136"/>
                <a:gd name="T16" fmla="*/ 72 w 136"/>
                <a:gd name="T17" fmla="*/ 42 h 136"/>
                <a:gd name="T18" fmla="*/ 64 w 136"/>
                <a:gd name="T19" fmla="*/ 9 h 136"/>
                <a:gd name="T20" fmla="*/ 44 w 136"/>
                <a:gd name="T21" fmla="*/ 34 h 136"/>
                <a:gd name="T22" fmla="*/ 64 w 136"/>
                <a:gd name="T23" fmla="*/ 42 h 136"/>
                <a:gd name="T24" fmla="*/ 39 w 136"/>
                <a:gd name="T25" fmla="*/ 64 h 136"/>
                <a:gd name="T26" fmla="*/ 64 w 136"/>
                <a:gd name="T27" fmla="*/ 42 h 136"/>
                <a:gd name="T28" fmla="*/ 9 w 136"/>
                <a:gd name="T29" fmla="*/ 64 h 136"/>
                <a:gd name="T30" fmla="*/ 33 w 136"/>
                <a:gd name="T31" fmla="*/ 42 h 136"/>
                <a:gd name="T32" fmla="*/ 39 w 136"/>
                <a:gd name="T33" fmla="*/ 72 h 136"/>
                <a:gd name="T34" fmla="*/ 64 w 136"/>
                <a:gd name="T35" fmla="*/ 93 h 136"/>
                <a:gd name="T36" fmla="*/ 39 w 136"/>
                <a:gd name="T37" fmla="*/ 72 h 136"/>
                <a:gd name="T38" fmla="*/ 64 w 136"/>
                <a:gd name="T39" fmla="*/ 127 h 136"/>
                <a:gd name="T40" fmla="*/ 64 w 136"/>
                <a:gd name="T41" fmla="*/ 101 h 136"/>
                <a:gd name="T42" fmla="*/ 72 w 136"/>
                <a:gd name="T43" fmla="*/ 101 h 136"/>
                <a:gd name="T44" fmla="*/ 72 w 136"/>
                <a:gd name="T45" fmla="*/ 127 h 136"/>
                <a:gd name="T46" fmla="*/ 72 w 136"/>
                <a:gd name="T47" fmla="*/ 72 h 136"/>
                <a:gd name="T48" fmla="*/ 95 w 136"/>
                <a:gd name="T49" fmla="*/ 93 h 136"/>
                <a:gd name="T50" fmla="*/ 106 w 136"/>
                <a:gd name="T51" fmla="*/ 72 h 136"/>
                <a:gd name="T52" fmla="*/ 122 w 136"/>
                <a:gd name="T53" fmla="*/ 93 h 136"/>
                <a:gd name="T54" fmla="*/ 106 w 136"/>
                <a:gd name="T55" fmla="*/ 72 h 136"/>
                <a:gd name="T56" fmla="*/ 103 w 136"/>
                <a:gd name="T57" fmla="*/ 42 h 136"/>
                <a:gd name="T58" fmla="*/ 127 w 136"/>
                <a:gd name="T59" fmla="*/ 64 h 136"/>
                <a:gd name="T60" fmla="*/ 117 w 136"/>
                <a:gd name="T61" fmla="*/ 34 h 136"/>
                <a:gd name="T62" fmla="*/ 91 w 136"/>
                <a:gd name="T63" fmla="*/ 13 h 136"/>
                <a:gd name="T64" fmla="*/ 46 w 136"/>
                <a:gd name="T65" fmla="*/ 13 h 136"/>
                <a:gd name="T66" fmla="*/ 20 w 136"/>
                <a:gd name="T67" fmla="*/ 34 h 136"/>
                <a:gd name="T68" fmla="*/ 19 w 136"/>
                <a:gd name="T69" fmla="*/ 101 h 136"/>
                <a:gd name="T70" fmla="*/ 46 w 136"/>
                <a:gd name="T71" fmla="*/ 123 h 136"/>
                <a:gd name="T72" fmla="*/ 91 w 136"/>
                <a:gd name="T73" fmla="*/ 123 h 136"/>
                <a:gd name="T74" fmla="*/ 118 w 136"/>
                <a:gd name="T7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6">
                  <a:moveTo>
                    <a:pt x="68" y="0"/>
                  </a:moveTo>
                  <a:cubicBezTo>
                    <a:pt x="31" y="0"/>
                    <a:pt x="0" y="31"/>
                    <a:pt x="0" y="68"/>
                  </a:cubicBezTo>
                  <a:cubicBezTo>
                    <a:pt x="0" y="106"/>
                    <a:pt x="31" y="136"/>
                    <a:pt x="68" y="136"/>
                  </a:cubicBezTo>
                  <a:cubicBezTo>
                    <a:pt x="106" y="136"/>
                    <a:pt x="136" y="106"/>
                    <a:pt x="136" y="68"/>
                  </a:cubicBezTo>
                  <a:cubicBezTo>
                    <a:pt x="136" y="31"/>
                    <a:pt x="106" y="0"/>
                    <a:pt x="68" y="0"/>
                  </a:cubicBezTo>
                  <a:close/>
                  <a:moveTo>
                    <a:pt x="9" y="72"/>
                  </a:moveTo>
                  <a:cubicBezTo>
                    <a:pt x="30" y="72"/>
                    <a:pt x="30" y="72"/>
                    <a:pt x="30" y="72"/>
                  </a:cubicBezTo>
                  <a:cubicBezTo>
                    <a:pt x="31" y="80"/>
                    <a:pt x="31" y="86"/>
                    <a:pt x="33" y="93"/>
                  </a:cubicBezTo>
                  <a:cubicBezTo>
                    <a:pt x="14" y="93"/>
                    <a:pt x="14" y="93"/>
                    <a:pt x="14" y="93"/>
                  </a:cubicBezTo>
                  <a:cubicBezTo>
                    <a:pt x="11" y="86"/>
                    <a:pt x="10" y="80"/>
                    <a:pt x="9" y="72"/>
                  </a:cubicBezTo>
                  <a:close/>
                  <a:moveTo>
                    <a:pt x="72" y="34"/>
                  </a:moveTo>
                  <a:cubicBezTo>
                    <a:pt x="72" y="9"/>
                    <a:pt x="72" y="9"/>
                    <a:pt x="72" y="9"/>
                  </a:cubicBezTo>
                  <a:cubicBezTo>
                    <a:pt x="80" y="12"/>
                    <a:pt x="88" y="21"/>
                    <a:pt x="92" y="34"/>
                  </a:cubicBezTo>
                  <a:lnTo>
                    <a:pt x="72" y="34"/>
                  </a:lnTo>
                  <a:close/>
                  <a:moveTo>
                    <a:pt x="95" y="42"/>
                  </a:moveTo>
                  <a:cubicBezTo>
                    <a:pt x="96" y="49"/>
                    <a:pt x="97" y="56"/>
                    <a:pt x="98" y="64"/>
                  </a:cubicBezTo>
                  <a:cubicBezTo>
                    <a:pt x="72" y="64"/>
                    <a:pt x="72" y="64"/>
                    <a:pt x="72" y="64"/>
                  </a:cubicBezTo>
                  <a:cubicBezTo>
                    <a:pt x="72" y="42"/>
                    <a:pt x="72" y="42"/>
                    <a:pt x="72" y="42"/>
                  </a:cubicBezTo>
                  <a:lnTo>
                    <a:pt x="95" y="42"/>
                  </a:lnTo>
                  <a:close/>
                  <a:moveTo>
                    <a:pt x="64" y="9"/>
                  </a:moveTo>
                  <a:cubicBezTo>
                    <a:pt x="64" y="34"/>
                    <a:pt x="64" y="34"/>
                    <a:pt x="64" y="34"/>
                  </a:cubicBezTo>
                  <a:cubicBezTo>
                    <a:pt x="44" y="34"/>
                    <a:pt x="44" y="34"/>
                    <a:pt x="44" y="34"/>
                  </a:cubicBezTo>
                  <a:cubicBezTo>
                    <a:pt x="49" y="21"/>
                    <a:pt x="56" y="12"/>
                    <a:pt x="64" y="9"/>
                  </a:cubicBezTo>
                  <a:close/>
                  <a:moveTo>
                    <a:pt x="64" y="42"/>
                  </a:moveTo>
                  <a:cubicBezTo>
                    <a:pt x="64" y="64"/>
                    <a:pt x="64" y="64"/>
                    <a:pt x="64" y="64"/>
                  </a:cubicBezTo>
                  <a:cubicBezTo>
                    <a:pt x="39" y="64"/>
                    <a:pt x="39" y="64"/>
                    <a:pt x="39" y="64"/>
                  </a:cubicBezTo>
                  <a:cubicBezTo>
                    <a:pt x="39" y="56"/>
                    <a:pt x="40" y="49"/>
                    <a:pt x="42" y="42"/>
                  </a:cubicBezTo>
                  <a:lnTo>
                    <a:pt x="64" y="42"/>
                  </a:lnTo>
                  <a:close/>
                  <a:moveTo>
                    <a:pt x="30" y="64"/>
                  </a:moveTo>
                  <a:cubicBezTo>
                    <a:pt x="9" y="64"/>
                    <a:pt x="9" y="64"/>
                    <a:pt x="9" y="64"/>
                  </a:cubicBezTo>
                  <a:cubicBezTo>
                    <a:pt x="10" y="56"/>
                    <a:pt x="12" y="49"/>
                    <a:pt x="15" y="42"/>
                  </a:cubicBezTo>
                  <a:cubicBezTo>
                    <a:pt x="33" y="42"/>
                    <a:pt x="33" y="42"/>
                    <a:pt x="33" y="42"/>
                  </a:cubicBezTo>
                  <a:cubicBezTo>
                    <a:pt x="32" y="49"/>
                    <a:pt x="31" y="56"/>
                    <a:pt x="30" y="64"/>
                  </a:cubicBezTo>
                  <a:close/>
                  <a:moveTo>
                    <a:pt x="39" y="72"/>
                  </a:moveTo>
                  <a:cubicBezTo>
                    <a:pt x="64" y="72"/>
                    <a:pt x="64" y="72"/>
                    <a:pt x="64" y="72"/>
                  </a:cubicBezTo>
                  <a:cubicBezTo>
                    <a:pt x="64" y="93"/>
                    <a:pt x="64" y="93"/>
                    <a:pt x="64" y="93"/>
                  </a:cubicBezTo>
                  <a:cubicBezTo>
                    <a:pt x="41" y="93"/>
                    <a:pt x="41" y="93"/>
                    <a:pt x="41" y="93"/>
                  </a:cubicBezTo>
                  <a:cubicBezTo>
                    <a:pt x="40" y="86"/>
                    <a:pt x="39" y="80"/>
                    <a:pt x="39" y="72"/>
                  </a:cubicBezTo>
                  <a:close/>
                  <a:moveTo>
                    <a:pt x="64" y="101"/>
                  </a:moveTo>
                  <a:cubicBezTo>
                    <a:pt x="64" y="127"/>
                    <a:pt x="64" y="127"/>
                    <a:pt x="64" y="127"/>
                  </a:cubicBezTo>
                  <a:cubicBezTo>
                    <a:pt x="56" y="124"/>
                    <a:pt x="48" y="115"/>
                    <a:pt x="44" y="101"/>
                  </a:cubicBezTo>
                  <a:lnTo>
                    <a:pt x="64" y="101"/>
                  </a:lnTo>
                  <a:close/>
                  <a:moveTo>
                    <a:pt x="72" y="127"/>
                  </a:moveTo>
                  <a:cubicBezTo>
                    <a:pt x="72" y="101"/>
                    <a:pt x="72" y="101"/>
                    <a:pt x="72" y="101"/>
                  </a:cubicBezTo>
                  <a:cubicBezTo>
                    <a:pt x="93" y="101"/>
                    <a:pt x="93" y="101"/>
                    <a:pt x="93" y="101"/>
                  </a:cubicBezTo>
                  <a:cubicBezTo>
                    <a:pt x="88" y="115"/>
                    <a:pt x="81" y="124"/>
                    <a:pt x="72" y="127"/>
                  </a:cubicBezTo>
                  <a:close/>
                  <a:moveTo>
                    <a:pt x="72" y="93"/>
                  </a:moveTo>
                  <a:cubicBezTo>
                    <a:pt x="72" y="72"/>
                    <a:pt x="72" y="72"/>
                    <a:pt x="72" y="72"/>
                  </a:cubicBezTo>
                  <a:cubicBezTo>
                    <a:pt x="98" y="72"/>
                    <a:pt x="98" y="72"/>
                    <a:pt x="98" y="72"/>
                  </a:cubicBezTo>
                  <a:cubicBezTo>
                    <a:pt x="97" y="80"/>
                    <a:pt x="96" y="86"/>
                    <a:pt x="95" y="93"/>
                  </a:cubicBezTo>
                  <a:lnTo>
                    <a:pt x="72" y="93"/>
                  </a:lnTo>
                  <a:close/>
                  <a:moveTo>
                    <a:pt x="106" y="72"/>
                  </a:moveTo>
                  <a:cubicBezTo>
                    <a:pt x="127" y="72"/>
                    <a:pt x="127" y="72"/>
                    <a:pt x="127" y="72"/>
                  </a:cubicBezTo>
                  <a:cubicBezTo>
                    <a:pt x="127" y="80"/>
                    <a:pt x="125" y="86"/>
                    <a:pt x="122" y="93"/>
                  </a:cubicBezTo>
                  <a:cubicBezTo>
                    <a:pt x="104" y="93"/>
                    <a:pt x="104" y="93"/>
                    <a:pt x="104" y="93"/>
                  </a:cubicBezTo>
                  <a:cubicBezTo>
                    <a:pt x="105" y="86"/>
                    <a:pt x="106" y="80"/>
                    <a:pt x="106" y="72"/>
                  </a:cubicBezTo>
                  <a:close/>
                  <a:moveTo>
                    <a:pt x="106" y="64"/>
                  </a:moveTo>
                  <a:cubicBezTo>
                    <a:pt x="106" y="56"/>
                    <a:pt x="105" y="49"/>
                    <a:pt x="103" y="42"/>
                  </a:cubicBezTo>
                  <a:cubicBezTo>
                    <a:pt x="122" y="42"/>
                    <a:pt x="122" y="42"/>
                    <a:pt x="122" y="42"/>
                  </a:cubicBezTo>
                  <a:cubicBezTo>
                    <a:pt x="125" y="49"/>
                    <a:pt x="127" y="56"/>
                    <a:pt x="127" y="64"/>
                  </a:cubicBezTo>
                  <a:lnTo>
                    <a:pt x="106" y="64"/>
                  </a:lnTo>
                  <a:close/>
                  <a:moveTo>
                    <a:pt x="117" y="34"/>
                  </a:moveTo>
                  <a:cubicBezTo>
                    <a:pt x="101" y="34"/>
                    <a:pt x="101" y="34"/>
                    <a:pt x="101" y="34"/>
                  </a:cubicBezTo>
                  <a:cubicBezTo>
                    <a:pt x="98" y="26"/>
                    <a:pt x="95" y="19"/>
                    <a:pt x="91" y="13"/>
                  </a:cubicBezTo>
                  <a:cubicBezTo>
                    <a:pt x="101" y="18"/>
                    <a:pt x="110" y="25"/>
                    <a:pt x="117" y="34"/>
                  </a:cubicBezTo>
                  <a:close/>
                  <a:moveTo>
                    <a:pt x="46" y="13"/>
                  </a:moveTo>
                  <a:cubicBezTo>
                    <a:pt x="42" y="19"/>
                    <a:pt x="38" y="26"/>
                    <a:pt x="35" y="34"/>
                  </a:cubicBezTo>
                  <a:cubicBezTo>
                    <a:pt x="20" y="34"/>
                    <a:pt x="20" y="34"/>
                    <a:pt x="20" y="34"/>
                  </a:cubicBezTo>
                  <a:cubicBezTo>
                    <a:pt x="26" y="25"/>
                    <a:pt x="35" y="18"/>
                    <a:pt x="46" y="13"/>
                  </a:cubicBezTo>
                  <a:close/>
                  <a:moveTo>
                    <a:pt x="19" y="101"/>
                  </a:moveTo>
                  <a:cubicBezTo>
                    <a:pt x="35" y="101"/>
                    <a:pt x="35" y="101"/>
                    <a:pt x="35" y="101"/>
                  </a:cubicBezTo>
                  <a:cubicBezTo>
                    <a:pt x="38" y="110"/>
                    <a:pt x="41" y="117"/>
                    <a:pt x="46" y="123"/>
                  </a:cubicBezTo>
                  <a:cubicBezTo>
                    <a:pt x="35" y="119"/>
                    <a:pt x="25" y="111"/>
                    <a:pt x="19" y="101"/>
                  </a:cubicBezTo>
                  <a:close/>
                  <a:moveTo>
                    <a:pt x="91" y="123"/>
                  </a:moveTo>
                  <a:cubicBezTo>
                    <a:pt x="95" y="117"/>
                    <a:pt x="99" y="110"/>
                    <a:pt x="101" y="101"/>
                  </a:cubicBezTo>
                  <a:cubicBezTo>
                    <a:pt x="118" y="101"/>
                    <a:pt x="118" y="101"/>
                    <a:pt x="118" y="101"/>
                  </a:cubicBezTo>
                  <a:cubicBezTo>
                    <a:pt x="111" y="111"/>
                    <a:pt x="102" y="119"/>
                    <a:pt x="91" y="123"/>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5"/>
            <p:cNvSpPr>
              <a:spLocks noEditPoints="1"/>
            </p:cNvSpPr>
            <p:nvPr/>
          </p:nvSpPr>
          <p:spPr bwMode="auto">
            <a:xfrm>
              <a:off x="8416017" y="326751"/>
              <a:ext cx="229832" cy="300486"/>
            </a:xfrm>
            <a:custGeom>
              <a:avLst/>
              <a:gdLst>
                <a:gd name="T0" fmla="*/ 280523 w 372968"/>
                <a:gd name="T1" fmla="*/ 0 h 487727"/>
                <a:gd name="T2" fmla="*/ 92445 w 372968"/>
                <a:gd name="T3" fmla="*/ 0 h 487727"/>
                <a:gd name="T4" fmla="*/ 0 w 372968"/>
                <a:gd name="T5" fmla="*/ 162575 h 487727"/>
                <a:gd name="T6" fmla="*/ 76506 w 372968"/>
                <a:gd name="T7" fmla="*/ 299649 h 487727"/>
                <a:gd name="T8" fmla="*/ 0 w 372968"/>
                <a:gd name="T9" fmla="*/ 430347 h 487727"/>
                <a:gd name="T10" fmla="*/ 31878 w 372968"/>
                <a:gd name="T11" fmla="*/ 487727 h 487727"/>
                <a:gd name="T12" fmla="*/ 127510 w 372968"/>
                <a:gd name="T13" fmla="*/ 325151 h 487727"/>
                <a:gd name="T14" fmla="*/ 280523 w 372968"/>
                <a:gd name="T15" fmla="*/ 325151 h 487727"/>
                <a:gd name="T16" fmla="*/ 372968 w 372968"/>
                <a:gd name="T17" fmla="*/ 162575 h 487727"/>
                <a:gd name="T18" fmla="*/ 280523 w 372968"/>
                <a:gd name="T19" fmla="*/ 0 h 487727"/>
                <a:gd name="T20" fmla="*/ 245457 w 372968"/>
                <a:gd name="T21" fmla="*/ 267771 h 487727"/>
                <a:gd name="T22" fmla="*/ 124323 w 372968"/>
                <a:gd name="T23" fmla="*/ 267771 h 487727"/>
                <a:gd name="T24" fmla="*/ 63755 w 372968"/>
                <a:gd name="T25" fmla="*/ 162575 h 487727"/>
                <a:gd name="T26" fmla="*/ 124323 w 372968"/>
                <a:gd name="T27" fmla="*/ 57379 h 487727"/>
                <a:gd name="T28" fmla="*/ 245457 w 372968"/>
                <a:gd name="T29" fmla="*/ 57379 h 487727"/>
                <a:gd name="T30" fmla="*/ 309212 w 372968"/>
                <a:gd name="T31" fmla="*/ 162575 h 487727"/>
                <a:gd name="T32" fmla="*/ 245457 w 372968"/>
                <a:gd name="T33" fmla="*/ 267771 h 487727"/>
                <a:gd name="T34" fmla="*/ 197641 w 372968"/>
                <a:gd name="T35" fmla="*/ 149824 h 487727"/>
                <a:gd name="T36" fmla="*/ 197641 w 372968"/>
                <a:gd name="T37" fmla="*/ 95633 h 487727"/>
                <a:gd name="T38" fmla="*/ 168951 w 372968"/>
                <a:gd name="T39" fmla="*/ 95633 h 487727"/>
                <a:gd name="T40" fmla="*/ 168951 w 372968"/>
                <a:gd name="T41" fmla="*/ 149824 h 487727"/>
                <a:gd name="T42" fmla="*/ 117947 w 372968"/>
                <a:gd name="T43" fmla="*/ 149824 h 487727"/>
                <a:gd name="T44" fmla="*/ 117947 w 372968"/>
                <a:gd name="T45" fmla="*/ 172139 h 487727"/>
                <a:gd name="T46" fmla="*/ 168951 w 372968"/>
                <a:gd name="T47" fmla="*/ 172139 h 487727"/>
                <a:gd name="T48" fmla="*/ 168951 w 372968"/>
                <a:gd name="T49" fmla="*/ 226331 h 487727"/>
                <a:gd name="T50" fmla="*/ 197641 w 372968"/>
                <a:gd name="T51" fmla="*/ 226331 h 487727"/>
                <a:gd name="T52" fmla="*/ 197641 w 372968"/>
                <a:gd name="T53" fmla="*/ 172139 h 487727"/>
                <a:gd name="T54" fmla="*/ 251833 w 372968"/>
                <a:gd name="T55" fmla="*/ 172139 h 487727"/>
                <a:gd name="T56" fmla="*/ 251833 w 372968"/>
                <a:gd name="T57" fmla="*/ 149824 h 487727"/>
                <a:gd name="T58" fmla="*/ 197641 w 372968"/>
                <a:gd name="T59" fmla="*/ 149824 h 487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2968" h="487727">
                  <a:moveTo>
                    <a:pt x="280523" y="0"/>
                  </a:moveTo>
                  <a:lnTo>
                    <a:pt x="92445" y="0"/>
                  </a:lnTo>
                  <a:lnTo>
                    <a:pt x="0" y="162575"/>
                  </a:lnTo>
                  <a:lnTo>
                    <a:pt x="76506" y="299649"/>
                  </a:lnTo>
                  <a:lnTo>
                    <a:pt x="0" y="430347"/>
                  </a:lnTo>
                  <a:lnTo>
                    <a:pt x="31878" y="487727"/>
                  </a:lnTo>
                  <a:lnTo>
                    <a:pt x="127510" y="325151"/>
                  </a:lnTo>
                  <a:lnTo>
                    <a:pt x="280523" y="325151"/>
                  </a:lnTo>
                  <a:lnTo>
                    <a:pt x="372968" y="162575"/>
                  </a:lnTo>
                  <a:lnTo>
                    <a:pt x="280523" y="0"/>
                  </a:lnTo>
                  <a:close/>
                  <a:moveTo>
                    <a:pt x="245457" y="267771"/>
                  </a:moveTo>
                  <a:lnTo>
                    <a:pt x="124323" y="267771"/>
                  </a:lnTo>
                  <a:lnTo>
                    <a:pt x="63755" y="162575"/>
                  </a:lnTo>
                  <a:lnTo>
                    <a:pt x="124323" y="57379"/>
                  </a:lnTo>
                  <a:lnTo>
                    <a:pt x="245457" y="57379"/>
                  </a:lnTo>
                  <a:lnTo>
                    <a:pt x="309212" y="162575"/>
                  </a:lnTo>
                  <a:lnTo>
                    <a:pt x="245457" y="267771"/>
                  </a:lnTo>
                  <a:close/>
                  <a:moveTo>
                    <a:pt x="197641" y="149824"/>
                  </a:moveTo>
                  <a:lnTo>
                    <a:pt x="197641" y="95633"/>
                  </a:lnTo>
                  <a:lnTo>
                    <a:pt x="168951" y="95633"/>
                  </a:lnTo>
                  <a:lnTo>
                    <a:pt x="168951" y="149824"/>
                  </a:lnTo>
                  <a:lnTo>
                    <a:pt x="117947" y="149824"/>
                  </a:lnTo>
                  <a:lnTo>
                    <a:pt x="117947" y="172139"/>
                  </a:lnTo>
                  <a:lnTo>
                    <a:pt x="168951" y="172139"/>
                  </a:lnTo>
                  <a:lnTo>
                    <a:pt x="168951" y="226331"/>
                  </a:lnTo>
                  <a:lnTo>
                    <a:pt x="197641" y="226331"/>
                  </a:lnTo>
                  <a:lnTo>
                    <a:pt x="197641" y="172139"/>
                  </a:lnTo>
                  <a:lnTo>
                    <a:pt x="251833" y="172139"/>
                  </a:lnTo>
                  <a:lnTo>
                    <a:pt x="251833" y="149824"/>
                  </a:lnTo>
                  <a:lnTo>
                    <a:pt x="197641" y="149824"/>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6"/>
            <p:cNvSpPr>
              <a:spLocks noEditPoints="1"/>
            </p:cNvSpPr>
            <p:nvPr/>
          </p:nvSpPr>
          <p:spPr bwMode="auto">
            <a:xfrm>
              <a:off x="8180291" y="173562"/>
              <a:ext cx="656102" cy="567584"/>
            </a:xfrm>
            <a:custGeom>
              <a:avLst/>
              <a:gdLst>
                <a:gd name="T0" fmla="*/ 84 w 334"/>
                <a:gd name="T1" fmla="*/ 0 h 289"/>
                <a:gd name="T2" fmla="*/ 0 w 334"/>
                <a:gd name="T3" fmla="*/ 145 h 289"/>
                <a:gd name="T4" fmla="*/ 84 w 334"/>
                <a:gd name="T5" fmla="*/ 289 h 289"/>
                <a:gd name="T6" fmla="*/ 251 w 334"/>
                <a:gd name="T7" fmla="*/ 289 h 289"/>
                <a:gd name="T8" fmla="*/ 334 w 334"/>
                <a:gd name="T9" fmla="*/ 145 h 289"/>
                <a:gd name="T10" fmla="*/ 251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1" y="289"/>
                    <a:pt x="251" y="289"/>
                    <a:pt x="251" y="289"/>
                  </a:cubicBezTo>
                  <a:cubicBezTo>
                    <a:pt x="334" y="145"/>
                    <a:pt x="334" y="145"/>
                    <a:pt x="334" y="145"/>
                  </a:cubicBezTo>
                  <a:cubicBezTo>
                    <a:pt x="251" y="0"/>
                    <a:pt x="251" y="0"/>
                    <a:pt x="251"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7"/>
            <p:cNvSpPr>
              <a:spLocks noEditPoints="1"/>
            </p:cNvSpPr>
            <p:nvPr/>
          </p:nvSpPr>
          <p:spPr bwMode="auto">
            <a:xfrm>
              <a:off x="5715000" y="183382"/>
              <a:ext cx="656102" cy="567583"/>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3" y="148"/>
                    <a:pt x="10" y="144"/>
                  </a:cubicBezTo>
                  <a:cubicBezTo>
                    <a:pt x="13"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48"/>
            <p:cNvSpPr>
              <a:spLocks/>
            </p:cNvSpPr>
            <p:nvPr/>
          </p:nvSpPr>
          <p:spPr bwMode="auto">
            <a:xfrm>
              <a:off x="6259132" y="499579"/>
              <a:ext cx="636458" cy="551872"/>
            </a:xfrm>
            <a:custGeom>
              <a:avLst/>
              <a:gdLst>
                <a:gd name="T0" fmla="*/ 258208 w 1032833"/>
                <a:gd name="T1" fmla="*/ 895760 h 895760"/>
                <a:gd name="T2" fmla="*/ 0 w 1032833"/>
                <a:gd name="T3" fmla="*/ 446286 h 895760"/>
                <a:gd name="T4" fmla="*/ 258208 w 1032833"/>
                <a:gd name="T5" fmla="*/ 0 h 895760"/>
                <a:gd name="T6" fmla="*/ 774624 w 1032833"/>
                <a:gd name="T7" fmla="*/ 0 h 895760"/>
                <a:gd name="T8" fmla="*/ 1032833 w 1032833"/>
                <a:gd name="T9" fmla="*/ 446286 h 895760"/>
                <a:gd name="T10" fmla="*/ 774624 w 1032833"/>
                <a:gd name="T11" fmla="*/ 895760 h 895760"/>
                <a:gd name="T12" fmla="*/ 258208 w 1032833"/>
                <a:gd name="T13" fmla="*/ 895760 h 895760"/>
              </a:gdLst>
              <a:ahLst/>
              <a:cxnLst>
                <a:cxn ang="0">
                  <a:pos x="T0" y="T1"/>
                </a:cxn>
                <a:cxn ang="0">
                  <a:pos x="T2" y="T3"/>
                </a:cxn>
                <a:cxn ang="0">
                  <a:pos x="T4" y="T5"/>
                </a:cxn>
                <a:cxn ang="0">
                  <a:pos x="T6" y="T7"/>
                </a:cxn>
                <a:cxn ang="0">
                  <a:pos x="T8" y="T9"/>
                </a:cxn>
                <a:cxn ang="0">
                  <a:pos x="T10" y="T11"/>
                </a:cxn>
                <a:cxn ang="0">
                  <a:pos x="T12" y="T13"/>
                </a:cxn>
              </a:cxnLst>
              <a:rect l="0" t="0" r="r" b="b"/>
              <a:pathLst>
                <a:path w="1032833" h="895760">
                  <a:moveTo>
                    <a:pt x="258208" y="895760"/>
                  </a:moveTo>
                  <a:lnTo>
                    <a:pt x="0" y="446286"/>
                  </a:lnTo>
                  <a:lnTo>
                    <a:pt x="258208" y="0"/>
                  </a:lnTo>
                  <a:lnTo>
                    <a:pt x="774624" y="0"/>
                  </a:lnTo>
                  <a:lnTo>
                    <a:pt x="1032833" y="446286"/>
                  </a:lnTo>
                  <a:lnTo>
                    <a:pt x="774624" y="895760"/>
                  </a:lnTo>
                  <a:lnTo>
                    <a:pt x="258208" y="895760"/>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9"/>
            <p:cNvSpPr>
              <a:spLocks noEditPoints="1"/>
            </p:cNvSpPr>
            <p:nvPr/>
          </p:nvSpPr>
          <p:spPr bwMode="auto">
            <a:xfrm>
              <a:off x="8121361" y="796137"/>
              <a:ext cx="891826" cy="771835"/>
            </a:xfrm>
            <a:custGeom>
              <a:avLst/>
              <a:gdLst>
                <a:gd name="T0" fmla="*/ 113 w 454"/>
                <a:gd name="T1" fmla="*/ 0 h 393"/>
                <a:gd name="T2" fmla="*/ 0 w 454"/>
                <a:gd name="T3" fmla="*/ 197 h 393"/>
                <a:gd name="T4" fmla="*/ 113 w 454"/>
                <a:gd name="T5" fmla="*/ 393 h 393"/>
                <a:gd name="T6" fmla="*/ 340 w 454"/>
                <a:gd name="T7" fmla="*/ 393 h 393"/>
                <a:gd name="T8" fmla="*/ 454 w 454"/>
                <a:gd name="T9" fmla="*/ 197 h 393"/>
                <a:gd name="T10" fmla="*/ 340 w 454"/>
                <a:gd name="T11" fmla="*/ 0 h 393"/>
                <a:gd name="T12" fmla="*/ 113 w 454"/>
                <a:gd name="T13" fmla="*/ 0 h 393"/>
                <a:gd name="T14" fmla="*/ 336 w 454"/>
                <a:gd name="T15" fmla="*/ 9 h 393"/>
                <a:gd name="T16" fmla="*/ 444 w 454"/>
                <a:gd name="T17" fmla="*/ 197 h 393"/>
                <a:gd name="T18" fmla="*/ 336 w 454"/>
                <a:gd name="T19" fmla="*/ 385 h 393"/>
                <a:gd name="T20" fmla="*/ 118 w 454"/>
                <a:gd name="T21" fmla="*/ 385 h 393"/>
                <a:gd name="T22" fmla="*/ 10 w 454"/>
                <a:gd name="T23" fmla="*/ 197 h 393"/>
                <a:gd name="T24" fmla="*/ 118 w 454"/>
                <a:gd name="T25" fmla="*/ 9 h 393"/>
                <a:gd name="T26" fmla="*/ 336 w 454"/>
                <a:gd name="T27" fmla="*/ 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4" h="393">
                  <a:moveTo>
                    <a:pt x="113" y="0"/>
                  </a:moveTo>
                  <a:cubicBezTo>
                    <a:pt x="0" y="197"/>
                    <a:pt x="0" y="197"/>
                    <a:pt x="0" y="197"/>
                  </a:cubicBezTo>
                  <a:cubicBezTo>
                    <a:pt x="113" y="393"/>
                    <a:pt x="113" y="393"/>
                    <a:pt x="113" y="393"/>
                  </a:cubicBezTo>
                  <a:cubicBezTo>
                    <a:pt x="340" y="393"/>
                    <a:pt x="340" y="393"/>
                    <a:pt x="340" y="393"/>
                  </a:cubicBezTo>
                  <a:cubicBezTo>
                    <a:pt x="454" y="197"/>
                    <a:pt x="454" y="197"/>
                    <a:pt x="454" y="197"/>
                  </a:cubicBezTo>
                  <a:cubicBezTo>
                    <a:pt x="340" y="0"/>
                    <a:pt x="340" y="0"/>
                    <a:pt x="340" y="0"/>
                  </a:cubicBezTo>
                  <a:lnTo>
                    <a:pt x="113" y="0"/>
                  </a:lnTo>
                  <a:close/>
                  <a:moveTo>
                    <a:pt x="336" y="9"/>
                  </a:moveTo>
                  <a:cubicBezTo>
                    <a:pt x="338" y="13"/>
                    <a:pt x="442" y="193"/>
                    <a:pt x="444" y="197"/>
                  </a:cubicBezTo>
                  <a:cubicBezTo>
                    <a:pt x="442" y="201"/>
                    <a:pt x="338" y="381"/>
                    <a:pt x="336" y="385"/>
                  </a:cubicBezTo>
                  <a:cubicBezTo>
                    <a:pt x="331" y="385"/>
                    <a:pt x="123" y="385"/>
                    <a:pt x="118" y="385"/>
                  </a:cubicBezTo>
                  <a:cubicBezTo>
                    <a:pt x="116" y="381"/>
                    <a:pt x="12" y="201"/>
                    <a:pt x="10" y="197"/>
                  </a:cubicBezTo>
                  <a:cubicBezTo>
                    <a:pt x="12" y="193"/>
                    <a:pt x="116" y="13"/>
                    <a:pt x="118" y="9"/>
                  </a:cubicBezTo>
                  <a:cubicBezTo>
                    <a:pt x="123" y="9"/>
                    <a:pt x="331" y="9"/>
                    <a:pt x="33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51"/>
            <p:cNvSpPr>
              <a:spLocks noEditPoints="1"/>
            </p:cNvSpPr>
            <p:nvPr/>
          </p:nvSpPr>
          <p:spPr bwMode="auto">
            <a:xfrm>
              <a:off x="5716965" y="809884"/>
              <a:ext cx="656101" cy="567584"/>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2" y="148"/>
                    <a:pt x="10" y="144"/>
                  </a:cubicBezTo>
                  <a:cubicBezTo>
                    <a:pt x="12"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52"/>
            <p:cNvSpPr>
              <a:spLocks noEditPoints="1"/>
            </p:cNvSpPr>
            <p:nvPr/>
          </p:nvSpPr>
          <p:spPr bwMode="auto">
            <a:xfrm>
              <a:off x="6785585" y="181418"/>
              <a:ext cx="656102" cy="567584"/>
            </a:xfrm>
            <a:custGeom>
              <a:avLst/>
              <a:gdLst>
                <a:gd name="T0" fmla="*/ 84 w 334"/>
                <a:gd name="T1" fmla="*/ 0 h 289"/>
                <a:gd name="T2" fmla="*/ 0 w 334"/>
                <a:gd name="T3" fmla="*/ 145 h 289"/>
                <a:gd name="T4" fmla="*/ 84 w 334"/>
                <a:gd name="T5" fmla="*/ 289 h 289"/>
                <a:gd name="T6" fmla="*/ 250 w 334"/>
                <a:gd name="T7" fmla="*/ 289 h 289"/>
                <a:gd name="T8" fmla="*/ 334 w 334"/>
                <a:gd name="T9" fmla="*/ 145 h 289"/>
                <a:gd name="T10" fmla="*/ 250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0" y="289"/>
                    <a:pt x="250" y="289"/>
                    <a:pt x="250" y="289"/>
                  </a:cubicBezTo>
                  <a:cubicBezTo>
                    <a:pt x="334" y="145"/>
                    <a:pt x="334" y="145"/>
                    <a:pt x="334" y="145"/>
                  </a:cubicBezTo>
                  <a:cubicBezTo>
                    <a:pt x="250" y="0"/>
                    <a:pt x="250" y="0"/>
                    <a:pt x="250"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53"/>
            <p:cNvSpPr>
              <a:spLocks noEditPoints="1"/>
            </p:cNvSpPr>
            <p:nvPr/>
          </p:nvSpPr>
          <p:spPr bwMode="auto">
            <a:xfrm>
              <a:off x="7628302" y="477975"/>
              <a:ext cx="656101" cy="567584"/>
            </a:xfrm>
            <a:custGeom>
              <a:avLst/>
              <a:gdLst>
                <a:gd name="T0" fmla="*/ 83 w 334"/>
                <a:gd name="T1" fmla="*/ 0 h 289"/>
                <a:gd name="T2" fmla="*/ 0 w 334"/>
                <a:gd name="T3" fmla="*/ 144 h 289"/>
                <a:gd name="T4" fmla="*/ 83 w 334"/>
                <a:gd name="T5" fmla="*/ 289 h 289"/>
                <a:gd name="T6" fmla="*/ 250 w 334"/>
                <a:gd name="T7" fmla="*/ 289 h 289"/>
                <a:gd name="T8" fmla="*/ 334 w 334"/>
                <a:gd name="T9" fmla="*/ 144 h 289"/>
                <a:gd name="T10" fmla="*/ 250 w 334"/>
                <a:gd name="T11" fmla="*/ 0 h 289"/>
                <a:gd name="T12" fmla="*/ 83 w 334"/>
                <a:gd name="T13" fmla="*/ 0 h 289"/>
                <a:gd name="T14" fmla="*/ 245 w 334"/>
                <a:gd name="T15" fmla="*/ 8 h 289"/>
                <a:gd name="T16" fmla="*/ 324 w 334"/>
                <a:gd name="T17" fmla="*/ 144 h 289"/>
                <a:gd name="T18" fmla="*/ 245 w 334"/>
                <a:gd name="T19" fmla="*/ 280 h 289"/>
                <a:gd name="T20" fmla="*/ 88 w 334"/>
                <a:gd name="T21" fmla="*/ 280 h 289"/>
                <a:gd name="T22" fmla="*/ 10 w 334"/>
                <a:gd name="T23" fmla="*/ 144 h 289"/>
                <a:gd name="T24" fmla="*/ 88 w 334"/>
                <a:gd name="T25" fmla="*/ 8 h 289"/>
                <a:gd name="T26" fmla="*/ 245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3" y="0"/>
                  </a:moveTo>
                  <a:cubicBezTo>
                    <a:pt x="0" y="144"/>
                    <a:pt x="0" y="144"/>
                    <a:pt x="0" y="144"/>
                  </a:cubicBezTo>
                  <a:cubicBezTo>
                    <a:pt x="83" y="289"/>
                    <a:pt x="83" y="289"/>
                    <a:pt x="83" y="289"/>
                  </a:cubicBezTo>
                  <a:cubicBezTo>
                    <a:pt x="250" y="289"/>
                    <a:pt x="250" y="289"/>
                    <a:pt x="250" y="289"/>
                  </a:cubicBezTo>
                  <a:cubicBezTo>
                    <a:pt x="334" y="144"/>
                    <a:pt x="334" y="144"/>
                    <a:pt x="334" y="144"/>
                  </a:cubicBezTo>
                  <a:cubicBezTo>
                    <a:pt x="250" y="0"/>
                    <a:pt x="250" y="0"/>
                    <a:pt x="250" y="0"/>
                  </a:cubicBezTo>
                  <a:lnTo>
                    <a:pt x="83" y="0"/>
                  </a:lnTo>
                  <a:close/>
                  <a:moveTo>
                    <a:pt x="245" y="8"/>
                  </a:moveTo>
                  <a:cubicBezTo>
                    <a:pt x="248" y="12"/>
                    <a:pt x="322" y="140"/>
                    <a:pt x="324" y="144"/>
                  </a:cubicBezTo>
                  <a:cubicBezTo>
                    <a:pt x="322" y="148"/>
                    <a:pt x="248" y="276"/>
                    <a:pt x="245" y="280"/>
                  </a:cubicBezTo>
                  <a:cubicBezTo>
                    <a:pt x="241" y="280"/>
                    <a:pt x="93" y="280"/>
                    <a:pt x="88" y="280"/>
                  </a:cubicBezTo>
                  <a:cubicBezTo>
                    <a:pt x="86" y="276"/>
                    <a:pt x="12" y="148"/>
                    <a:pt x="10" y="144"/>
                  </a:cubicBezTo>
                  <a:cubicBezTo>
                    <a:pt x="12" y="140"/>
                    <a:pt x="86" y="12"/>
                    <a:pt x="88" y="8"/>
                  </a:cubicBezTo>
                  <a:cubicBezTo>
                    <a:pt x="93" y="8"/>
                    <a:pt x="241" y="8"/>
                    <a:pt x="245"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1" name="Rectangle 54"/>
            <p:cNvSpPr>
              <a:spLocks noChangeArrowheads="1"/>
            </p:cNvSpPr>
            <p:nvPr/>
          </p:nvSpPr>
          <p:spPr bwMode="auto">
            <a:xfrm>
              <a:off x="7115600" y="1159469"/>
              <a:ext cx="306443" cy="345657"/>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5"/>
            <p:cNvSpPr>
              <a:spLocks noEditPoints="1"/>
            </p:cNvSpPr>
            <p:nvPr/>
          </p:nvSpPr>
          <p:spPr bwMode="auto">
            <a:xfrm>
              <a:off x="6946663" y="1051451"/>
              <a:ext cx="640387" cy="689350"/>
            </a:xfrm>
            <a:custGeom>
              <a:avLst/>
              <a:gdLst>
                <a:gd name="T0" fmla="*/ 777813 w 1039209"/>
                <a:gd name="T1" fmla="*/ 0 h 1118903"/>
                <a:gd name="T2" fmla="*/ 258209 w 1039209"/>
                <a:gd name="T3" fmla="*/ 0 h 1118903"/>
                <a:gd name="T4" fmla="*/ 0 w 1039209"/>
                <a:gd name="T5" fmla="*/ 449474 h 1118903"/>
                <a:gd name="T6" fmla="*/ 178515 w 1039209"/>
                <a:gd name="T7" fmla="*/ 761874 h 1118903"/>
                <a:gd name="T8" fmla="*/ 130698 w 1039209"/>
                <a:gd name="T9" fmla="*/ 1118903 h 1118903"/>
                <a:gd name="T10" fmla="*/ 436723 w 1039209"/>
                <a:gd name="T11" fmla="*/ 898948 h 1118903"/>
                <a:gd name="T12" fmla="*/ 777813 w 1039209"/>
                <a:gd name="T13" fmla="*/ 898948 h 1118903"/>
                <a:gd name="T14" fmla="*/ 1039209 w 1039209"/>
                <a:gd name="T15" fmla="*/ 449474 h 1118903"/>
                <a:gd name="T16" fmla="*/ 777813 w 1039209"/>
                <a:gd name="T17" fmla="*/ 0 h 1118903"/>
                <a:gd name="T18" fmla="*/ 723621 w 1039209"/>
                <a:gd name="T19" fmla="*/ 672617 h 1118903"/>
                <a:gd name="T20" fmla="*/ 331527 w 1039209"/>
                <a:gd name="T21" fmla="*/ 672617 h 1118903"/>
                <a:gd name="T22" fmla="*/ 331527 w 1039209"/>
                <a:gd name="T23" fmla="*/ 602486 h 1118903"/>
                <a:gd name="T24" fmla="*/ 723621 w 1039209"/>
                <a:gd name="T25" fmla="*/ 602486 h 1118903"/>
                <a:gd name="T26" fmla="*/ 723621 w 1039209"/>
                <a:gd name="T27" fmla="*/ 672617 h 1118903"/>
                <a:gd name="T28" fmla="*/ 723621 w 1039209"/>
                <a:gd name="T29" fmla="*/ 484539 h 1118903"/>
                <a:gd name="T30" fmla="*/ 331527 w 1039209"/>
                <a:gd name="T31" fmla="*/ 484539 h 1118903"/>
                <a:gd name="T32" fmla="*/ 331527 w 1039209"/>
                <a:gd name="T33" fmla="*/ 414409 h 1118903"/>
                <a:gd name="T34" fmla="*/ 723621 w 1039209"/>
                <a:gd name="T35" fmla="*/ 414409 h 1118903"/>
                <a:gd name="T36" fmla="*/ 723621 w 1039209"/>
                <a:gd name="T37" fmla="*/ 484539 h 1118903"/>
                <a:gd name="T38" fmla="*/ 723621 w 1039209"/>
                <a:gd name="T39" fmla="*/ 296462 h 1118903"/>
                <a:gd name="T40" fmla="*/ 331527 w 1039209"/>
                <a:gd name="T41" fmla="*/ 296462 h 1118903"/>
                <a:gd name="T42" fmla="*/ 331527 w 1039209"/>
                <a:gd name="T43" fmla="*/ 226331 h 1118903"/>
                <a:gd name="T44" fmla="*/ 723621 w 1039209"/>
                <a:gd name="T45" fmla="*/ 226331 h 1118903"/>
                <a:gd name="T46" fmla="*/ 723621 w 1039209"/>
                <a:gd name="T47" fmla="*/ 296462 h 1118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9209" h="1118903">
                  <a:moveTo>
                    <a:pt x="777813" y="0"/>
                  </a:moveTo>
                  <a:lnTo>
                    <a:pt x="258209" y="0"/>
                  </a:lnTo>
                  <a:lnTo>
                    <a:pt x="0" y="449474"/>
                  </a:lnTo>
                  <a:lnTo>
                    <a:pt x="178515" y="761874"/>
                  </a:lnTo>
                  <a:lnTo>
                    <a:pt x="130698" y="1118903"/>
                  </a:lnTo>
                  <a:lnTo>
                    <a:pt x="436723" y="898948"/>
                  </a:lnTo>
                  <a:lnTo>
                    <a:pt x="777813" y="898948"/>
                  </a:lnTo>
                  <a:lnTo>
                    <a:pt x="1039209" y="449474"/>
                  </a:lnTo>
                  <a:lnTo>
                    <a:pt x="777813" y="0"/>
                  </a:lnTo>
                  <a:close/>
                  <a:moveTo>
                    <a:pt x="723621" y="672617"/>
                  </a:moveTo>
                  <a:lnTo>
                    <a:pt x="331527" y="672617"/>
                  </a:lnTo>
                  <a:lnTo>
                    <a:pt x="331527" y="602486"/>
                  </a:lnTo>
                  <a:lnTo>
                    <a:pt x="723621" y="602486"/>
                  </a:lnTo>
                  <a:lnTo>
                    <a:pt x="723621" y="672617"/>
                  </a:lnTo>
                  <a:close/>
                  <a:moveTo>
                    <a:pt x="723621" y="484539"/>
                  </a:moveTo>
                  <a:lnTo>
                    <a:pt x="331527" y="484539"/>
                  </a:lnTo>
                  <a:lnTo>
                    <a:pt x="331527" y="414409"/>
                  </a:lnTo>
                  <a:lnTo>
                    <a:pt x="723621" y="414409"/>
                  </a:lnTo>
                  <a:lnTo>
                    <a:pt x="723621" y="484539"/>
                  </a:lnTo>
                  <a:close/>
                  <a:moveTo>
                    <a:pt x="723621" y="296462"/>
                  </a:moveTo>
                  <a:lnTo>
                    <a:pt x="331527" y="296462"/>
                  </a:lnTo>
                  <a:lnTo>
                    <a:pt x="331527" y="226331"/>
                  </a:lnTo>
                  <a:lnTo>
                    <a:pt x="723621" y="226331"/>
                  </a:lnTo>
                  <a:lnTo>
                    <a:pt x="723621" y="296462"/>
                  </a:lnTo>
                  <a:close/>
                </a:path>
              </a:pathLst>
            </a:custGeom>
            <a:gradFill rotWithShape="1">
              <a:gsLst>
                <a:gs pos="0">
                  <a:schemeClr val="accent3"/>
                </a:gs>
                <a:gs pos="100000">
                  <a:schemeClr val="accent2"/>
                </a:gs>
              </a:gsLst>
              <a:lin ang="0" scaled="1"/>
            </a:gradFill>
            <a:ln>
              <a:noFill/>
            </a:ln>
            <a:effectLst/>
          </p:spPr>
          <p:txBody>
            <a:bodyPr vert="horz" wrap="square" lIns="91440" tIns="45720" rIns="91440" bIns="45720" numCol="1" anchor="t" anchorCtr="0" compatLnSpc="1">
              <a:prstTxWarp prst="textNoShape">
                <a:avLst/>
              </a:prstTxWarp>
            </a:bodyPr>
            <a:lstStyle/>
            <a:p>
              <a:endParaRPr lang="en-US" dirty="0"/>
            </a:p>
          </p:txBody>
        </p:sp>
      </p:grpSp>
      <p:sp>
        <p:nvSpPr>
          <p:cNvPr id="53" name="Text Box 2"/>
          <p:cNvSpPr txBox="1">
            <a:spLocks noChangeArrowheads="1"/>
          </p:cNvSpPr>
          <p:nvPr userDrawn="1"/>
        </p:nvSpPr>
        <p:spPr bwMode="auto">
          <a:xfrm>
            <a:off x="902202" y="5003800"/>
            <a:ext cx="2145803" cy="1549400"/>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US Headquarters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3001 Hadley Road;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Unit 8, South Plainfield,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NJ 07080</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Tel:  (908) 755 0048</a:t>
            </a:r>
          </a:p>
        </p:txBody>
      </p:sp>
      <p:sp>
        <p:nvSpPr>
          <p:cNvPr id="54" name="Text Box 5"/>
          <p:cNvSpPr txBox="1">
            <a:spLocks noChangeArrowheads="1"/>
          </p:cNvSpPr>
          <p:nvPr userDrawn="1"/>
        </p:nvSpPr>
        <p:spPr bwMode="auto">
          <a:xfrm>
            <a:off x="3352801" y="5029200"/>
            <a:ext cx="2531738" cy="1564502"/>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Asia Pacific</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Plot No 1, Sagar society,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Road No. 2, Banjara Hills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Hyderabad- 500034, India</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Tel: +91 40 66509300</a:t>
            </a:r>
          </a:p>
        </p:txBody>
      </p:sp>
      <p:sp>
        <p:nvSpPr>
          <p:cNvPr id="55" name="Rectangle 54"/>
          <p:cNvSpPr/>
          <p:nvPr userDrawn="1"/>
        </p:nvSpPr>
        <p:spPr>
          <a:xfrm>
            <a:off x="838204" y="4523605"/>
            <a:ext cx="1713931" cy="196208"/>
          </a:xfrm>
          <a:prstGeom prst="rect">
            <a:avLst/>
          </a:prstGeom>
        </p:spPr>
        <p:txBody>
          <a:bodyPr wrap="none">
            <a:spAutoFit/>
          </a:bodyPr>
          <a:lstStyle/>
          <a:p>
            <a:r>
              <a:rPr lang="en-IN" sz="675" b="1" dirty="0">
                <a:solidFill>
                  <a:srgbClr val="0C0C0C"/>
                </a:solidFill>
                <a:latin typeface="Segoe UI" pitchFamily="34" charset="0"/>
                <a:cs typeface="Arial" pitchFamily="34" charset="0"/>
              </a:rPr>
              <a:t>Email</a:t>
            </a:r>
            <a:r>
              <a:rPr lang="en-IN" sz="675" dirty="0">
                <a:solidFill>
                  <a:srgbClr val="0C0C0C"/>
                </a:solidFill>
                <a:latin typeface="Segoe UI" pitchFamily="34" charset="0"/>
                <a:cs typeface="Arial" pitchFamily="34" charset="0"/>
              </a:rPr>
              <a:t>: </a:t>
            </a:r>
            <a:r>
              <a:rPr lang="en-IN" sz="675" dirty="0">
                <a:solidFill>
                  <a:srgbClr val="0C0C0C"/>
                </a:solidFill>
                <a:latin typeface="Segoe UI" pitchFamily="34" charset="0"/>
                <a:cs typeface="Arial" pitchFamily="34" charset="0"/>
                <a:hlinkClick r:id="rId3"/>
              </a:rPr>
              <a:t>solutions@valuemomentum.com</a:t>
            </a:r>
            <a:endParaRPr lang="en-IN" sz="900" dirty="0"/>
          </a:p>
        </p:txBody>
      </p:sp>
      <p:pic>
        <p:nvPicPr>
          <p:cNvPr id="56" name="Picture 55" descr="VM-Logo-Small.wmf"/>
          <p:cNvPicPr>
            <a:picLocks noChangeAspect="1"/>
          </p:cNvPicPr>
          <p:nvPr userDrawn="1"/>
        </p:nvPicPr>
        <p:blipFill>
          <a:blip r:embed="rId4" cstate="print"/>
          <a:stretch>
            <a:fillRect/>
          </a:stretch>
        </p:blipFill>
        <p:spPr>
          <a:xfrm>
            <a:off x="2473341" y="2743200"/>
            <a:ext cx="2022460" cy="1312030"/>
          </a:xfrm>
          <a:prstGeom prst="rect">
            <a:avLst/>
          </a:prstGeom>
        </p:spPr>
      </p:pic>
      <p:sp>
        <p:nvSpPr>
          <p:cNvPr id="26" name="Rectangle 25"/>
          <p:cNvSpPr/>
          <p:nvPr userDrawn="1"/>
        </p:nvSpPr>
        <p:spPr>
          <a:xfrm flipH="1">
            <a:off x="8945885" y="0"/>
            <a:ext cx="198117" cy="6858000"/>
          </a:xfrm>
          <a:prstGeom prst="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7037F8-4424-4885-A51D-AACF4C8E7A8B}"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AF1DA-3403-40C6-95D3-89FBF228D628}" type="slidenum">
              <a:rPr lang="en-US" smtClean="0"/>
              <a:t>‹#›</a:t>
            </a:fld>
            <a:endParaRPr lang="en-US"/>
          </a:p>
        </p:txBody>
      </p:sp>
    </p:spTree>
    <p:extLst>
      <p:ext uri="{BB962C8B-B14F-4D97-AF65-F5344CB8AC3E}">
        <p14:creationId xmlns:p14="http://schemas.microsoft.com/office/powerpoint/2010/main" val="5162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037F8-4424-4885-A51D-AACF4C8E7A8B}"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AF1DA-3403-40C6-95D3-89FBF228D628}" type="slidenum">
              <a:rPr lang="en-US" smtClean="0"/>
              <a:t>‹#›</a:t>
            </a:fld>
            <a:endParaRPr lang="en-US"/>
          </a:p>
        </p:txBody>
      </p:sp>
    </p:spTree>
    <p:extLst>
      <p:ext uri="{BB962C8B-B14F-4D97-AF65-F5344CB8AC3E}">
        <p14:creationId xmlns:p14="http://schemas.microsoft.com/office/powerpoint/2010/main" val="1238154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fontAlgn="auto">
              <a:spcBef>
                <a:spcPts val="0"/>
              </a:spcBef>
              <a:spcAft>
                <a:spcPts val="0"/>
              </a:spcAft>
              <a:defRPr sz="675">
                <a:solidFill>
                  <a:schemeClr val="tx1">
                    <a:tint val="75000"/>
                  </a:schemeClr>
                </a:solidFill>
                <a:latin typeface="+mn-lt"/>
                <a:cs typeface="+mn-cs"/>
              </a:defRPr>
            </a:lvl1pPr>
          </a:lstStyle>
          <a:p>
            <a:pPr>
              <a:defRPr/>
            </a:pPr>
            <a:fld id="{F86306AF-38F4-499A-812E-334ED9327A74}" type="datetimeFigureOut">
              <a:rPr lang="en-US"/>
              <a:pPr>
                <a:defRPr/>
              </a:pPr>
              <a:t>10/27/2017</a:t>
            </a:fld>
            <a:endParaRPr lang="en-US"/>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fontAlgn="auto">
              <a:spcBef>
                <a:spcPts val="0"/>
              </a:spcBef>
              <a:spcAft>
                <a:spcPts val="0"/>
              </a:spcAft>
              <a:defRPr sz="675">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fontAlgn="auto">
              <a:spcBef>
                <a:spcPts val="0"/>
              </a:spcBef>
              <a:spcAft>
                <a:spcPts val="0"/>
              </a:spcAft>
              <a:defRPr sz="675">
                <a:solidFill>
                  <a:schemeClr val="tx1">
                    <a:tint val="75000"/>
                  </a:schemeClr>
                </a:solidFill>
                <a:latin typeface="+mn-lt"/>
                <a:cs typeface="+mn-cs"/>
              </a:defRPr>
            </a:lvl1pPr>
          </a:lstStyle>
          <a:p>
            <a:pPr>
              <a:defRPr/>
            </a:pPr>
            <a:fld id="{D15D6DB5-54A4-4285-9923-81CA270B17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36" r:id="rId3"/>
    <p:sldLayoutId id="2147483937" r:id="rId4"/>
    <p:sldLayoutId id="2147483938" r:id="rId5"/>
    <p:sldLayoutId id="2147483939" r:id="rId6"/>
  </p:sldLayoutIdLst>
  <p:transition/>
  <p:txStyles>
    <p:titleStyle>
      <a:lvl1pPr algn="ctr" rtl="0" eaLnBrk="0" fontAlgn="base" hangingPunct="0">
        <a:spcBef>
          <a:spcPct val="0"/>
        </a:spcBef>
        <a:spcAft>
          <a:spcPct val="0"/>
        </a:spcAft>
        <a:defRPr sz="2475" kern="1200">
          <a:solidFill>
            <a:schemeClr val="tx1"/>
          </a:solidFill>
          <a:latin typeface="+mj-lt"/>
          <a:ea typeface="+mj-ea"/>
          <a:cs typeface="+mj-cs"/>
        </a:defRPr>
      </a:lvl1pPr>
      <a:lvl2pPr algn="ctr" rtl="0" eaLnBrk="0" fontAlgn="base" hangingPunct="0">
        <a:spcBef>
          <a:spcPct val="0"/>
        </a:spcBef>
        <a:spcAft>
          <a:spcPct val="0"/>
        </a:spcAft>
        <a:defRPr sz="2475">
          <a:solidFill>
            <a:schemeClr val="tx1"/>
          </a:solidFill>
          <a:latin typeface="Calibri" pitchFamily="34" charset="0"/>
        </a:defRPr>
      </a:lvl2pPr>
      <a:lvl3pPr algn="ctr" rtl="0" eaLnBrk="0" fontAlgn="base" hangingPunct="0">
        <a:spcBef>
          <a:spcPct val="0"/>
        </a:spcBef>
        <a:spcAft>
          <a:spcPct val="0"/>
        </a:spcAft>
        <a:defRPr sz="2475">
          <a:solidFill>
            <a:schemeClr val="tx1"/>
          </a:solidFill>
          <a:latin typeface="Calibri" pitchFamily="34" charset="0"/>
        </a:defRPr>
      </a:lvl3pPr>
      <a:lvl4pPr algn="ctr" rtl="0" eaLnBrk="0" fontAlgn="base" hangingPunct="0">
        <a:spcBef>
          <a:spcPct val="0"/>
        </a:spcBef>
        <a:spcAft>
          <a:spcPct val="0"/>
        </a:spcAft>
        <a:defRPr sz="2475">
          <a:solidFill>
            <a:schemeClr val="tx1"/>
          </a:solidFill>
          <a:latin typeface="Calibri" pitchFamily="34" charset="0"/>
        </a:defRPr>
      </a:lvl4pPr>
      <a:lvl5pPr algn="ctr" rtl="0" eaLnBrk="0" fontAlgn="base" hangingPunct="0">
        <a:spcBef>
          <a:spcPct val="0"/>
        </a:spcBef>
        <a:spcAft>
          <a:spcPct val="0"/>
        </a:spcAft>
        <a:defRPr sz="2475">
          <a:solidFill>
            <a:schemeClr val="tx1"/>
          </a:solidFill>
          <a:latin typeface="Calibri" pitchFamily="34" charset="0"/>
        </a:defRPr>
      </a:lvl5pPr>
      <a:lvl6pPr marL="257169" algn="ctr" rtl="0" fontAlgn="base">
        <a:spcBef>
          <a:spcPct val="0"/>
        </a:spcBef>
        <a:spcAft>
          <a:spcPct val="0"/>
        </a:spcAft>
        <a:defRPr sz="2475">
          <a:solidFill>
            <a:schemeClr val="tx1"/>
          </a:solidFill>
          <a:latin typeface="Calibri" pitchFamily="34" charset="0"/>
        </a:defRPr>
      </a:lvl6pPr>
      <a:lvl7pPr marL="514337" algn="ctr" rtl="0" fontAlgn="base">
        <a:spcBef>
          <a:spcPct val="0"/>
        </a:spcBef>
        <a:spcAft>
          <a:spcPct val="0"/>
        </a:spcAft>
        <a:defRPr sz="2475">
          <a:solidFill>
            <a:schemeClr val="tx1"/>
          </a:solidFill>
          <a:latin typeface="Calibri" pitchFamily="34" charset="0"/>
        </a:defRPr>
      </a:lvl7pPr>
      <a:lvl8pPr marL="771506" algn="ctr" rtl="0" fontAlgn="base">
        <a:spcBef>
          <a:spcPct val="0"/>
        </a:spcBef>
        <a:spcAft>
          <a:spcPct val="0"/>
        </a:spcAft>
        <a:defRPr sz="2475">
          <a:solidFill>
            <a:schemeClr val="tx1"/>
          </a:solidFill>
          <a:latin typeface="Calibri" pitchFamily="34" charset="0"/>
        </a:defRPr>
      </a:lvl8pPr>
      <a:lvl9pPr marL="1028675" algn="ctr" rtl="0" fontAlgn="base">
        <a:spcBef>
          <a:spcPct val="0"/>
        </a:spcBef>
        <a:spcAft>
          <a:spcPct val="0"/>
        </a:spcAft>
        <a:defRPr sz="2475">
          <a:solidFill>
            <a:schemeClr val="tx1"/>
          </a:solidFill>
          <a:latin typeface="Calibri" pitchFamily="34" charset="0"/>
        </a:defRPr>
      </a:lvl9pPr>
    </p:titleStyle>
    <p:body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400" y="2971800"/>
            <a:ext cx="2314575" cy="304800"/>
          </a:xfrm>
          <a:prstGeom prst="rect">
            <a:avLst/>
          </a:prstGeom>
        </p:spPr>
        <p:txBody>
          <a:bodyPr anchor="ctr">
            <a:noAutofit/>
          </a:bodyPr>
          <a:lstStyle>
            <a:lvl1pPr algn="ctr" rtl="0" eaLnBrk="0" fontAlgn="base" hangingPunct="0">
              <a:lnSpc>
                <a:spcPct val="90000"/>
              </a:lnSpc>
              <a:spcBef>
                <a:spcPct val="0"/>
              </a:spcBef>
              <a:spcAft>
                <a:spcPct val="0"/>
              </a:spcAft>
              <a:defRPr sz="4000" kern="1200">
                <a:solidFill>
                  <a:schemeClr val="accent4"/>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00000"/>
              </a:lnSpc>
              <a:spcBef>
                <a:spcPts val="0"/>
              </a:spcBef>
            </a:pPr>
            <a:r>
              <a:rPr lang="en-US" sz="4400" b="1" dirty="0" smtClean="0"/>
              <a:t>DevOps</a:t>
            </a:r>
            <a:r>
              <a:rPr lang="en-US" sz="2025" b="1" dirty="0" smtClean="0"/>
              <a:t> </a:t>
            </a:r>
          </a:p>
          <a:p>
            <a:pPr>
              <a:lnSpc>
                <a:spcPct val="100000"/>
              </a:lnSpc>
              <a:spcBef>
                <a:spcPts val="0"/>
              </a:spcBef>
            </a:pPr>
            <a:r>
              <a:rPr lang="en-US" sz="2025" dirty="0"/>
              <a:t> </a:t>
            </a:r>
            <a:r>
              <a:rPr lang="en-US" sz="2025" dirty="0" smtClean="0"/>
              <a:t>  </a:t>
            </a:r>
            <a:endParaRPr lang="en-US" sz="2025" dirty="0"/>
          </a:p>
        </p:txBody>
      </p:sp>
    </p:spTree>
    <p:extLst>
      <p:ext uri="{BB962C8B-B14F-4D97-AF65-F5344CB8AC3E}">
        <p14:creationId xmlns:p14="http://schemas.microsoft.com/office/powerpoint/2010/main" val="25146339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zh-CN" altLang="en-US" dirty="0"/>
              <a:t>Deployment Pipeline</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2"/>
          <p:cNvSpPr txBox="1"/>
          <p:nvPr/>
        </p:nvSpPr>
        <p:spPr bwMode="auto">
          <a:xfrm>
            <a:off x="838200" y="1066800"/>
            <a:ext cx="6019800" cy="39624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R="0" lvl="0" algn="l" defTabSz="914400" rtl="0" eaLnBrk="1" fontAlgn="base" latinLnBrk="0" hangingPunct="1">
              <a:lnSpc>
                <a:spcPct val="90000"/>
              </a:lnSpc>
              <a:spcBef>
                <a:spcPct val="50000"/>
              </a:spcBef>
              <a:spcAft>
                <a:spcPct val="0"/>
              </a:spcAft>
              <a:buClrTx/>
              <a:buSzTx/>
              <a:tabLst/>
              <a:defRPr/>
            </a:pPr>
            <a:endParaRPr lang="en-US" sz="1600" dirty="0" smtClean="0">
              <a:latin typeface="Trebuchet MS" panose="020B0603020202020204" pitchFamily="34" charset="0"/>
            </a:endParaRPr>
          </a:p>
          <a:p>
            <a:pPr algn="l"/>
            <a:endParaRPr lang="en-US" sz="1600" dirty="0" err="1">
              <a:latin typeface="Trebuchet MS" panose="020B0603020202020204" pitchFamily="34" charset="0"/>
            </a:endParaRPr>
          </a:p>
        </p:txBody>
      </p:sp>
      <p:sp>
        <p:nvSpPr>
          <p:cNvPr id="4" name="Rectangle 3"/>
          <p:cNvSpPr txBox="1">
            <a:spLocks noChangeArrowheads="1"/>
          </p:cNvSpPr>
          <p:nvPr/>
        </p:nvSpPr>
        <p:spPr>
          <a:xfrm>
            <a:off x="381000" y="1096992"/>
            <a:ext cx="8229600" cy="4525963"/>
          </a:xfrm>
          <a:prstGeom prst="rect">
            <a:avLst/>
          </a:prstGeom>
        </p:spPr>
        <p:txBody>
          <a:bodyPr/>
          <a:lst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pPr eaLnBrk="1" hangingPunct="1"/>
            <a:r>
              <a:rPr lang="zh-CN" altLang="en-US" dirty="0" smtClean="0"/>
              <a:t>DevOps is enabled through the Deployment Pipeline:</a:t>
            </a:r>
          </a:p>
          <a:p>
            <a:pPr lvl="1" eaLnBrk="1" hangingPunct="1"/>
            <a:r>
              <a:rPr lang="zh-CN" altLang="en-US" dirty="0" smtClean="0"/>
              <a:t>– Build</a:t>
            </a:r>
          </a:p>
          <a:p>
            <a:pPr lvl="1" eaLnBrk="1" hangingPunct="1"/>
            <a:r>
              <a:rPr lang="zh-CN" altLang="en-US" dirty="0" smtClean="0"/>
              <a:t>– Deployment</a:t>
            </a:r>
          </a:p>
          <a:p>
            <a:pPr lvl="1" eaLnBrk="1" hangingPunct="1"/>
            <a:r>
              <a:rPr lang="zh-CN" altLang="en-US" dirty="0" smtClean="0"/>
              <a:t>– Test</a:t>
            </a:r>
          </a:p>
          <a:p>
            <a:pPr lvl="1" eaLnBrk="1" hangingPunct="1"/>
            <a:r>
              <a:rPr lang="zh-CN" altLang="en-US" dirty="0" smtClean="0"/>
              <a:t>– Release</a:t>
            </a:r>
          </a:p>
          <a:p>
            <a:pPr eaLnBrk="1" hangingPunct="1"/>
            <a:r>
              <a:rPr lang="zh-CN" altLang="en-US" dirty="0" smtClean="0"/>
              <a:t>The purpose of the deployment pipeline:</a:t>
            </a:r>
          </a:p>
          <a:p>
            <a:pPr lvl="1" eaLnBrk="1" hangingPunct="1"/>
            <a:r>
              <a:rPr lang="zh-CN" altLang="en-US" dirty="0" smtClean="0"/>
              <a:t>– Visibility: All aspects of the delivery system are visible to all team members promoting collaboration.</a:t>
            </a:r>
          </a:p>
          <a:p>
            <a:pPr lvl="1" eaLnBrk="1" hangingPunct="1"/>
            <a:r>
              <a:rPr lang="zh-CN" altLang="en-US" dirty="0" smtClean="0"/>
              <a:t>– Feedback:Team members learn of problems as soon as they occur so that issues are fixed as soon as possible.</a:t>
            </a:r>
          </a:p>
          <a:p>
            <a:pPr lvl="1" eaLnBrk="1" hangingPunct="1"/>
            <a:r>
              <a:rPr lang="zh-CN" altLang="en-US" dirty="0" smtClean="0"/>
              <a:t>– Continually Deploy: Through a fully automated process, you can deploy and release any version of the software to any environment.</a:t>
            </a:r>
          </a:p>
        </p:txBody>
      </p:sp>
    </p:spTree>
    <p:extLst>
      <p:ext uri="{BB962C8B-B14F-4D97-AF65-F5344CB8AC3E}">
        <p14:creationId xmlns:p14="http://schemas.microsoft.com/office/powerpoint/2010/main" val="9934225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1"/>
            <a:ext cx="4724400"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762001"/>
            <a:ext cx="3810000" cy="1981200"/>
          </a:xfrm>
          <a:prstGeom prst="rect">
            <a:avLst/>
          </a:prstGeom>
        </p:spPr>
      </p:pic>
      <p:pic>
        <p:nvPicPr>
          <p:cNvPr id="2" name="Picture 1"/>
          <p:cNvPicPr>
            <a:picLocks noChangeAspect="1"/>
          </p:cNvPicPr>
          <p:nvPr/>
        </p:nvPicPr>
        <p:blipFill>
          <a:blip r:embed="rId4"/>
          <a:stretch>
            <a:fillRect/>
          </a:stretch>
        </p:blipFill>
        <p:spPr>
          <a:xfrm>
            <a:off x="381000" y="2590800"/>
            <a:ext cx="6629400" cy="3886200"/>
          </a:xfrm>
          <a:prstGeom prst="rect">
            <a:avLst/>
          </a:prstGeom>
        </p:spPr>
      </p:pic>
      <p:sp>
        <p:nvSpPr>
          <p:cNvPr id="6" name="Rectangle 66"/>
          <p:cNvSpPr>
            <a:spLocks noChangeArrowheads="1"/>
          </p:cNvSpPr>
          <p:nvPr/>
        </p:nvSpPr>
        <p:spPr bwMode="auto">
          <a:xfrm>
            <a:off x="381000" y="152400"/>
            <a:ext cx="7239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Difference Between Traditional &amp; Continuous Software Delivery</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26293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715000"/>
          </a:xfrm>
          <a:prstGeom prst="rect">
            <a:avLst/>
          </a:prstGeom>
        </p:spPr>
      </p:pic>
    </p:spTree>
    <p:extLst>
      <p:ext uri="{BB962C8B-B14F-4D97-AF65-F5344CB8AC3E}">
        <p14:creationId xmlns:p14="http://schemas.microsoft.com/office/powerpoint/2010/main" val="17657497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1327" y="977275"/>
            <a:ext cx="9130401" cy="5137022"/>
          </a:xfrm>
          <a:prstGeom prst="rect">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lIns="82687" tIns="41344" rIns="82687" bIns="41344" spcCol="0" rtlCol="0" anchor="ctr"/>
          <a:lstStyle/>
          <a:p>
            <a:pPr algn="ctr"/>
            <a:endParaRPr lang="en-US"/>
          </a:p>
        </p:txBody>
      </p:sp>
      <p:sp>
        <p:nvSpPr>
          <p:cNvPr id="2" name="Rectangle 66"/>
          <p:cNvSpPr>
            <a:spLocks noChangeArrowheads="1"/>
          </p:cNvSpPr>
          <p:nvPr/>
        </p:nvSpPr>
        <p:spPr bwMode="auto">
          <a:xfrm>
            <a:off x="28219" y="904619"/>
            <a:ext cx="5915381" cy="250576"/>
          </a:xfrm>
          <a:prstGeom prst="rect">
            <a:avLst/>
          </a:prstGeom>
          <a:noFill/>
          <a:ln w="9525">
            <a:noFill/>
            <a:miter lim="800000"/>
            <a:headEnd/>
            <a:tailEnd/>
          </a:ln>
        </p:spPr>
        <p:txBody>
          <a:bodyPr vert="horz" wrap="square" lIns="82687" tIns="82687" rIns="82687" bIns="82687" numCol="1" anchor="ctr" anchorCtr="0" compatLnSpc="1">
            <a:prstTxWarp prst="textNoShape">
              <a:avLst/>
            </a:prstTxWarp>
          </a:bodyPr>
          <a:lstStyle/>
          <a:p>
            <a:pPr eaLnBrk="0" hangingPunct="0">
              <a:lnSpc>
                <a:spcPts val="2295"/>
              </a:lnSpc>
              <a:spcBef>
                <a:spcPts val="0"/>
              </a:spcBef>
            </a:pPr>
            <a:endParaRPr lang="en-US" sz="2100" b="1" dirty="0">
              <a:solidFill>
                <a:srgbClr val="FFFFFF"/>
              </a:solidFill>
              <a:latin typeface="Segoe UI Light" panose="020B0502040204020203" pitchFamily="34" charset="0"/>
              <a:ea typeface="+mj-ea"/>
              <a:cs typeface="Segoe UI Light" panose="020B0502040204020203" pitchFamily="34" charset="0"/>
            </a:endParaRPr>
          </a:p>
        </p:txBody>
      </p:sp>
      <p:sp>
        <p:nvSpPr>
          <p:cNvPr id="4" name="Rectangle 5"/>
          <p:cNvSpPr>
            <a:spLocks noChangeArrowheads="1"/>
          </p:cNvSpPr>
          <p:nvPr/>
        </p:nvSpPr>
        <p:spPr bwMode="auto">
          <a:xfrm>
            <a:off x="0" y="1245216"/>
            <a:ext cx="3989037" cy="1600438"/>
          </a:xfrm>
          <a:prstGeom prst="rect">
            <a:avLst/>
          </a:prstGeom>
          <a:noFill/>
          <a:ln w="9525">
            <a:noFill/>
            <a:miter lim="800000"/>
            <a:headEnd/>
            <a:tailEnd/>
          </a:ln>
        </p:spPr>
        <p:txBody>
          <a:bodyPr wrap="square">
            <a:spAutoFit/>
          </a:bodyPr>
          <a:lstStyle/>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Business Team wanted </a:t>
            </a:r>
            <a:r>
              <a:rPr lang="en-US" sz="1400" dirty="0">
                <a:solidFill>
                  <a:schemeClr val="bg1"/>
                </a:solidFill>
                <a:latin typeface="Calibri" pitchFamily="34" charset="0"/>
              </a:rPr>
              <a:t>IT to provide agility and speed to market, by helping </a:t>
            </a:r>
            <a:r>
              <a:rPr lang="en-US" sz="1400" dirty="0" smtClean="0">
                <a:solidFill>
                  <a:schemeClr val="bg1"/>
                </a:solidFill>
                <a:latin typeface="Calibri" pitchFamily="34" charset="0"/>
              </a:rPr>
              <a:t>its business </a:t>
            </a:r>
            <a:r>
              <a:rPr lang="en-US" sz="1400" dirty="0">
                <a:solidFill>
                  <a:schemeClr val="bg1"/>
                </a:solidFill>
                <a:latin typeface="Calibri" pitchFamily="34" charset="0"/>
              </a:rPr>
              <a:t>rapidly release products and make changes to existing products.  They also wanted IT to reduce cost and improve quality of releases by automating many tasks related to building, testing and deploying software.</a:t>
            </a:r>
          </a:p>
        </p:txBody>
      </p:sp>
      <p:sp>
        <p:nvSpPr>
          <p:cNvPr id="5" name="Rounded Rectangle 4"/>
          <p:cNvSpPr/>
          <p:nvPr/>
        </p:nvSpPr>
        <p:spPr>
          <a:xfrm>
            <a:off x="81581" y="1190846"/>
            <a:ext cx="4138078" cy="1585583"/>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6" name="Rectangle 10"/>
          <p:cNvSpPr>
            <a:spLocks noChangeArrowheads="1"/>
          </p:cNvSpPr>
          <p:nvPr/>
        </p:nvSpPr>
        <p:spPr bwMode="auto">
          <a:xfrm>
            <a:off x="154704" y="984868"/>
            <a:ext cx="2595563" cy="205979"/>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a:solidFill>
                  <a:schemeClr val="accent1">
                    <a:lumMod val="50000"/>
                  </a:schemeClr>
                </a:solidFill>
                <a:latin typeface="Calibri" charset="0"/>
                <a:ea typeface="ＭＳ Ｐゴシック" charset="0"/>
                <a:cs typeface="ＭＳ Ｐゴシック" charset="0"/>
              </a:rPr>
              <a:t>Business Problem</a:t>
            </a:r>
          </a:p>
        </p:txBody>
      </p:sp>
      <p:sp>
        <p:nvSpPr>
          <p:cNvPr id="10" name="Rectangle 5"/>
          <p:cNvSpPr>
            <a:spLocks noChangeArrowheads="1"/>
          </p:cNvSpPr>
          <p:nvPr/>
        </p:nvSpPr>
        <p:spPr bwMode="auto">
          <a:xfrm>
            <a:off x="4519361" y="1296456"/>
            <a:ext cx="4384600" cy="2893100"/>
          </a:xfrm>
          <a:prstGeom prst="rect">
            <a:avLst/>
          </a:prstGeom>
          <a:noFill/>
          <a:ln w="9525">
            <a:noFill/>
            <a:miter lim="800000"/>
            <a:headEnd/>
            <a:tailEnd/>
          </a:ln>
        </p:spPr>
        <p:txBody>
          <a:bodyPr wrap="square">
            <a:spAutoFit/>
          </a:bodyPr>
          <a:lstStyle/>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 Implementing </a:t>
            </a:r>
            <a:r>
              <a:rPr lang="en-US" sz="1400" dirty="0">
                <a:solidFill>
                  <a:schemeClr val="bg1"/>
                </a:solidFill>
                <a:latin typeface="Calibri" pitchFamily="34" charset="0"/>
              </a:rPr>
              <a:t>CI / CD capabilities using various tools (tool chain approach)</a:t>
            </a:r>
          </a:p>
          <a:p>
            <a:pPr marL="173831" indent="-173831" algn="just">
              <a:buClr>
                <a:schemeClr val="bg1"/>
              </a:buClr>
              <a:buSzPct val="80000"/>
              <a:buFont typeface="Wingdings" pitchFamily="2" charset="2"/>
              <a:buChar char="v"/>
            </a:pPr>
            <a:r>
              <a:rPr lang="en-US" sz="1400" dirty="0">
                <a:solidFill>
                  <a:schemeClr val="bg1"/>
                </a:solidFill>
                <a:latin typeface="Calibri" pitchFamily="34" charset="0"/>
              </a:rPr>
              <a:t>Tools used</a:t>
            </a:r>
          </a:p>
          <a:p>
            <a:pPr marL="173831" lvl="1" indent="-173831" algn="just">
              <a:buClr>
                <a:schemeClr val="bg1"/>
              </a:buClr>
              <a:buSzPct val="80000"/>
              <a:buFont typeface="Wingdings" pitchFamily="2" charset="2"/>
              <a:buChar char="v"/>
            </a:pPr>
            <a:r>
              <a:rPr lang="en-US" sz="1400" b="1" dirty="0">
                <a:solidFill>
                  <a:schemeClr val="bg1"/>
                </a:solidFill>
                <a:latin typeface="Calibri" pitchFamily="34" charset="0"/>
              </a:rPr>
              <a:t>Git</a:t>
            </a:r>
            <a:r>
              <a:rPr lang="en-US" sz="1400" dirty="0">
                <a:solidFill>
                  <a:schemeClr val="bg1"/>
                </a:solidFill>
                <a:latin typeface="Calibri" pitchFamily="34" charset="0"/>
              </a:rPr>
              <a:t> for Version Control</a:t>
            </a:r>
          </a:p>
          <a:p>
            <a:pPr marL="173831" lvl="1" indent="-173831" algn="just">
              <a:buClr>
                <a:schemeClr val="bg1"/>
              </a:buClr>
              <a:buSzPct val="80000"/>
              <a:buFont typeface="Wingdings" pitchFamily="2" charset="2"/>
              <a:buChar char="v"/>
            </a:pPr>
            <a:r>
              <a:rPr lang="en-US" sz="1400" dirty="0" smtClean="0">
                <a:solidFill>
                  <a:schemeClr val="bg1"/>
                </a:solidFill>
                <a:latin typeface="Calibri" pitchFamily="34" charset="0"/>
              </a:rPr>
              <a:t>Jenkins </a:t>
            </a:r>
            <a:r>
              <a:rPr lang="en-US" sz="1400" dirty="0">
                <a:solidFill>
                  <a:schemeClr val="bg1"/>
                </a:solidFill>
                <a:latin typeface="Calibri" pitchFamily="34" charset="0"/>
              </a:rPr>
              <a:t>– Continuous integration</a:t>
            </a:r>
          </a:p>
          <a:p>
            <a:pPr marL="173831" lvl="1" indent="-173831" algn="just">
              <a:buClr>
                <a:schemeClr val="bg1"/>
              </a:buClr>
              <a:buSzPct val="80000"/>
              <a:buFont typeface="Wingdings" pitchFamily="2" charset="2"/>
              <a:buChar char="v"/>
            </a:pPr>
            <a:r>
              <a:rPr lang="en-US" sz="1400" dirty="0">
                <a:solidFill>
                  <a:schemeClr val="bg1"/>
                </a:solidFill>
                <a:latin typeface="Calibri" pitchFamily="34" charset="0"/>
              </a:rPr>
              <a:t>Maven for third party libraries, JIRA for tracking,, Ant and Maven Scripts CI / CD processes</a:t>
            </a:r>
          </a:p>
          <a:p>
            <a:pPr marL="173831" lvl="1" indent="-173831" algn="just">
              <a:buClr>
                <a:schemeClr val="bg1"/>
              </a:buClr>
              <a:buSzPct val="80000"/>
              <a:buFont typeface="Wingdings" pitchFamily="2" charset="2"/>
              <a:buChar char="v"/>
            </a:pPr>
            <a:r>
              <a:rPr lang="en-US" sz="1400" dirty="0">
                <a:solidFill>
                  <a:schemeClr val="bg1"/>
                </a:solidFill>
                <a:latin typeface="Calibri" pitchFamily="34" charset="0"/>
              </a:rPr>
              <a:t>Sonar for </a:t>
            </a:r>
            <a:r>
              <a:rPr lang="en-US" sz="1400" dirty="0" smtClean="0">
                <a:solidFill>
                  <a:schemeClr val="bg1"/>
                </a:solidFill>
                <a:latin typeface="Calibri" pitchFamily="34" charset="0"/>
              </a:rPr>
              <a:t>Code Quality Analysis </a:t>
            </a:r>
          </a:p>
          <a:p>
            <a:pPr marL="173831" lvl="1" indent="-173831" algn="just">
              <a:buClr>
                <a:schemeClr val="bg1"/>
              </a:buClr>
              <a:buSzPct val="80000"/>
              <a:buFont typeface="Wingdings" pitchFamily="2" charset="2"/>
              <a:buChar char="v"/>
            </a:pPr>
            <a:r>
              <a:rPr lang="en-US" sz="1400" dirty="0" smtClean="0">
                <a:solidFill>
                  <a:schemeClr val="bg1"/>
                </a:solidFill>
                <a:latin typeface="Calibri" pitchFamily="34" charset="0"/>
              </a:rPr>
              <a:t>JIRA </a:t>
            </a:r>
            <a:r>
              <a:rPr lang="en-US" sz="1400" dirty="0">
                <a:solidFill>
                  <a:schemeClr val="bg1"/>
                </a:solidFill>
                <a:latin typeface="Calibri" pitchFamily="34" charset="0"/>
              </a:rPr>
              <a:t>Release tracking to provide accurate status of each </a:t>
            </a:r>
            <a:r>
              <a:rPr lang="en-US" sz="1400" dirty="0" smtClean="0">
                <a:solidFill>
                  <a:schemeClr val="bg1"/>
                </a:solidFill>
                <a:latin typeface="Calibri" pitchFamily="34" charset="0"/>
              </a:rPr>
              <a:t>environment.</a:t>
            </a:r>
            <a:endParaRPr lang="en-US" sz="1400" dirty="0">
              <a:solidFill>
                <a:schemeClr val="bg1"/>
              </a:solidFill>
              <a:latin typeface="Calibri" pitchFamily="34" charset="0"/>
            </a:endParaRPr>
          </a:p>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IBM Urban Code -Automating and Orchestrating Application Package deployment.</a:t>
            </a:r>
          </a:p>
          <a:p>
            <a:pPr marL="173831" indent="-173831" algn="just">
              <a:buClr>
                <a:schemeClr val="bg1"/>
              </a:buClr>
              <a:buSzPct val="80000"/>
              <a:buFont typeface="Wingdings" pitchFamily="2" charset="2"/>
              <a:buChar char="v"/>
            </a:pPr>
            <a:r>
              <a:rPr lang="en-US" sz="1400" dirty="0" err="1" smtClean="0">
                <a:solidFill>
                  <a:schemeClr val="bg1"/>
                </a:solidFill>
                <a:latin typeface="Calibri" pitchFamily="34" charset="0"/>
              </a:rPr>
              <a:t>Nagios</a:t>
            </a:r>
            <a:r>
              <a:rPr lang="en-US" sz="1400" dirty="0" smtClean="0">
                <a:solidFill>
                  <a:schemeClr val="bg1"/>
                </a:solidFill>
                <a:latin typeface="Calibri" pitchFamily="34" charset="0"/>
              </a:rPr>
              <a:t> –Monitor production logs and feedback. </a:t>
            </a:r>
          </a:p>
        </p:txBody>
      </p:sp>
      <p:sp>
        <p:nvSpPr>
          <p:cNvPr id="11" name="Rounded Rectangle 10"/>
          <p:cNvSpPr/>
          <p:nvPr/>
        </p:nvSpPr>
        <p:spPr>
          <a:xfrm>
            <a:off x="4529470" y="1183254"/>
            <a:ext cx="4374491" cy="3151888"/>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12" name="Rectangle 10"/>
          <p:cNvSpPr>
            <a:spLocks noChangeArrowheads="1"/>
          </p:cNvSpPr>
          <p:nvPr/>
        </p:nvSpPr>
        <p:spPr bwMode="auto">
          <a:xfrm>
            <a:off x="4606528" y="977275"/>
            <a:ext cx="2674144" cy="205979"/>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smtClean="0">
                <a:solidFill>
                  <a:schemeClr val="accent1">
                    <a:lumMod val="50000"/>
                  </a:schemeClr>
                </a:solidFill>
                <a:latin typeface="Calibri" charset="0"/>
                <a:ea typeface="ＭＳ Ｐゴシック" charset="0"/>
                <a:cs typeface="ＭＳ Ｐゴシック" charset="0"/>
              </a:rPr>
              <a:t>DevOps </a:t>
            </a:r>
            <a:r>
              <a:rPr lang="en-US" sz="1400" dirty="0">
                <a:solidFill>
                  <a:schemeClr val="accent1">
                    <a:lumMod val="50000"/>
                  </a:schemeClr>
                </a:solidFill>
                <a:latin typeface="Calibri" charset="0"/>
                <a:ea typeface="ＭＳ Ｐゴシック" charset="0"/>
                <a:cs typeface="ＭＳ Ｐゴシック" charset="0"/>
              </a:rPr>
              <a:t>Solution</a:t>
            </a:r>
          </a:p>
        </p:txBody>
      </p:sp>
      <p:sp>
        <p:nvSpPr>
          <p:cNvPr id="13" name="Rectangle 5"/>
          <p:cNvSpPr>
            <a:spLocks noChangeArrowheads="1"/>
          </p:cNvSpPr>
          <p:nvPr/>
        </p:nvSpPr>
        <p:spPr bwMode="auto">
          <a:xfrm>
            <a:off x="4519360" y="4664502"/>
            <a:ext cx="4286250" cy="1115690"/>
          </a:xfrm>
          <a:prstGeom prst="rect">
            <a:avLst/>
          </a:prstGeom>
          <a:noFill/>
          <a:ln w="9525">
            <a:noFill/>
            <a:miter lim="800000"/>
            <a:headEnd/>
            <a:tailEnd/>
          </a:ln>
        </p:spPr>
        <p:txBody>
          <a:bodyPr wrap="square">
            <a:spAutoFit/>
          </a:bodyPr>
          <a:lstStyle/>
          <a:p>
            <a:pPr marL="173831" indent="-173831">
              <a:buClr>
                <a:schemeClr val="bg1"/>
              </a:buClr>
              <a:buSzPct val="80000"/>
              <a:buFont typeface="Wingdings" pitchFamily="2" charset="2"/>
              <a:buChar char="v"/>
            </a:pPr>
            <a:r>
              <a:rPr lang="en-US" sz="1400" dirty="0">
                <a:solidFill>
                  <a:schemeClr val="bg1"/>
                </a:solidFill>
                <a:latin typeface="Calibri" pitchFamily="34" charset="0"/>
              </a:rPr>
              <a:t>Automation for build, unit and integration tests greatly improved developer productivity, improved product quality and facilitated shorter release cycles.</a:t>
            </a:r>
          </a:p>
          <a:p>
            <a:pPr>
              <a:buClr>
                <a:schemeClr val="bg1"/>
              </a:buClr>
              <a:buSzPct val="80000"/>
            </a:pPr>
            <a:endParaRPr lang="en-US" sz="1400" dirty="0">
              <a:solidFill>
                <a:schemeClr val="bg1"/>
              </a:solidFill>
              <a:latin typeface="Calibri" pitchFamily="34" charset="0"/>
            </a:endParaRPr>
          </a:p>
          <a:p>
            <a:pPr marL="173831" indent="-173831">
              <a:buClr>
                <a:srgbClr val="C00000"/>
              </a:buClr>
              <a:buSzPct val="80000"/>
              <a:buFont typeface="Wingdings" pitchFamily="2" charset="2"/>
              <a:buChar char="v"/>
            </a:pPr>
            <a:endParaRPr lang="en-US" sz="1050" dirty="0">
              <a:solidFill>
                <a:schemeClr val="bg1"/>
              </a:solidFill>
              <a:latin typeface="Calibri" pitchFamily="34" charset="0"/>
            </a:endParaRPr>
          </a:p>
        </p:txBody>
      </p:sp>
      <p:sp>
        <p:nvSpPr>
          <p:cNvPr id="14" name="Rounded Rectangle 13"/>
          <p:cNvSpPr/>
          <p:nvPr/>
        </p:nvSpPr>
        <p:spPr>
          <a:xfrm>
            <a:off x="4529470" y="4572000"/>
            <a:ext cx="4391744" cy="1428750"/>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15" name="Rectangle 10"/>
          <p:cNvSpPr>
            <a:spLocks noChangeArrowheads="1"/>
          </p:cNvSpPr>
          <p:nvPr/>
        </p:nvSpPr>
        <p:spPr bwMode="auto">
          <a:xfrm>
            <a:off x="4593764" y="4441107"/>
            <a:ext cx="2674144" cy="205978"/>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a:solidFill>
                  <a:schemeClr val="accent1">
                    <a:lumMod val="50000"/>
                  </a:schemeClr>
                </a:solidFill>
                <a:latin typeface="Calibri" charset="0"/>
                <a:ea typeface="ＭＳ Ｐゴシック" charset="0"/>
                <a:cs typeface="ＭＳ Ｐゴシック" charset="0"/>
              </a:rPr>
              <a:t>Benefits</a:t>
            </a:r>
          </a:p>
        </p:txBody>
      </p:sp>
      <p:sp>
        <p:nvSpPr>
          <p:cNvPr id="16" name="Rectangle 5"/>
          <p:cNvSpPr>
            <a:spLocks noChangeArrowheads="1"/>
          </p:cNvSpPr>
          <p:nvPr/>
        </p:nvSpPr>
        <p:spPr bwMode="auto">
          <a:xfrm>
            <a:off x="101858" y="3044290"/>
            <a:ext cx="4097524" cy="2893100"/>
          </a:xfrm>
          <a:prstGeom prst="rect">
            <a:avLst/>
          </a:prstGeom>
          <a:noFill/>
          <a:ln w="9525">
            <a:noFill/>
            <a:miter lim="800000"/>
            <a:headEnd/>
            <a:tailEnd/>
          </a:ln>
        </p:spPr>
        <p:txBody>
          <a:bodyPr wrap="square">
            <a:spAutoFit/>
          </a:bodyPr>
          <a:lstStyle/>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DevOps Team will review </a:t>
            </a:r>
            <a:r>
              <a:rPr lang="en-US" sz="1400" dirty="0">
                <a:solidFill>
                  <a:schemeClr val="bg1"/>
                </a:solidFill>
                <a:latin typeface="Calibri" pitchFamily="34" charset="0"/>
              </a:rPr>
              <a:t>the client’s needs for continuous integration and delivery keeping.</a:t>
            </a:r>
          </a:p>
          <a:p>
            <a:pPr marL="173831" indent="-173831" algn="just">
              <a:buClr>
                <a:schemeClr val="bg1"/>
              </a:buClr>
              <a:buSzPct val="80000"/>
              <a:buFont typeface="Wingdings" pitchFamily="2" charset="2"/>
              <a:buChar char="v"/>
            </a:pPr>
            <a:r>
              <a:rPr lang="en-US" sz="1400" dirty="0">
                <a:solidFill>
                  <a:schemeClr val="bg1"/>
                </a:solidFill>
                <a:latin typeface="Calibri" pitchFamily="34" charset="0"/>
              </a:rPr>
              <a:t>The client’s requirements included the need for releasing code more frequently to production, an automated way to build and unit test code and inform developers about errors, a way to keep track of all the required libraries and dependencies across various modules, perform integration test, and deploy code to on premise and cloud based servers.</a:t>
            </a:r>
          </a:p>
          <a:p>
            <a:pPr marL="173831" indent="-173831" algn="just">
              <a:buClr>
                <a:schemeClr val="bg1"/>
              </a:buClr>
              <a:buSzPct val="80000"/>
              <a:buFont typeface="Wingdings" pitchFamily="2" charset="2"/>
              <a:buChar char="v"/>
            </a:pPr>
            <a:r>
              <a:rPr lang="en-US" sz="1400" dirty="0">
                <a:solidFill>
                  <a:schemeClr val="bg1"/>
                </a:solidFill>
                <a:latin typeface="Calibri" pitchFamily="34" charset="0"/>
              </a:rPr>
              <a:t> </a:t>
            </a:r>
            <a:r>
              <a:rPr lang="en-US" sz="1400" dirty="0" smtClean="0">
                <a:solidFill>
                  <a:schemeClr val="bg1"/>
                </a:solidFill>
                <a:latin typeface="Calibri" pitchFamily="34" charset="0"/>
              </a:rPr>
              <a:t>DevOps Team will work closely </a:t>
            </a:r>
            <a:r>
              <a:rPr lang="en-US" sz="1400" dirty="0">
                <a:solidFill>
                  <a:schemeClr val="bg1"/>
                </a:solidFill>
                <a:latin typeface="Calibri" pitchFamily="34" charset="0"/>
              </a:rPr>
              <a:t>with </a:t>
            </a:r>
            <a:r>
              <a:rPr lang="en-US" sz="1400" dirty="0" smtClean="0">
                <a:solidFill>
                  <a:schemeClr val="bg1"/>
                </a:solidFill>
                <a:latin typeface="Calibri" pitchFamily="34" charset="0"/>
              </a:rPr>
              <a:t>different stakeholders to </a:t>
            </a:r>
            <a:r>
              <a:rPr lang="en-US" sz="1400" dirty="0">
                <a:solidFill>
                  <a:schemeClr val="bg1"/>
                </a:solidFill>
                <a:latin typeface="Calibri" pitchFamily="34" charset="0"/>
              </a:rPr>
              <a:t>implement continuous integration, continuous delivery </a:t>
            </a:r>
            <a:r>
              <a:rPr lang="en-US" sz="1400" dirty="0" smtClean="0">
                <a:solidFill>
                  <a:schemeClr val="bg1"/>
                </a:solidFill>
                <a:latin typeface="Calibri" pitchFamily="34" charset="0"/>
              </a:rPr>
              <a:t>and other </a:t>
            </a:r>
            <a:r>
              <a:rPr lang="en-US" sz="1400" dirty="0">
                <a:solidFill>
                  <a:schemeClr val="bg1"/>
                </a:solidFill>
                <a:latin typeface="Calibri" pitchFamily="34" charset="0"/>
              </a:rPr>
              <a:t>DevOps </a:t>
            </a:r>
            <a:r>
              <a:rPr lang="en-US" sz="1400" dirty="0" smtClean="0">
                <a:solidFill>
                  <a:schemeClr val="bg1"/>
                </a:solidFill>
                <a:latin typeface="Calibri" pitchFamily="34" charset="0"/>
              </a:rPr>
              <a:t>capabilities.</a:t>
            </a:r>
            <a:endParaRPr lang="en-US" sz="1400" dirty="0">
              <a:solidFill>
                <a:schemeClr val="bg1"/>
              </a:solidFill>
              <a:latin typeface="Calibri" pitchFamily="34" charset="0"/>
            </a:endParaRPr>
          </a:p>
        </p:txBody>
      </p:sp>
      <p:sp>
        <p:nvSpPr>
          <p:cNvPr id="17" name="Rounded Rectangle 16"/>
          <p:cNvSpPr/>
          <p:nvPr/>
        </p:nvSpPr>
        <p:spPr>
          <a:xfrm>
            <a:off x="114991" y="3100277"/>
            <a:ext cx="4104668" cy="2774035"/>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18" name="Rectangle 10"/>
          <p:cNvSpPr>
            <a:spLocks noChangeArrowheads="1"/>
          </p:cNvSpPr>
          <p:nvPr/>
        </p:nvSpPr>
        <p:spPr bwMode="auto">
          <a:xfrm>
            <a:off x="99935" y="2805621"/>
            <a:ext cx="2705100" cy="205979"/>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smtClean="0">
                <a:solidFill>
                  <a:schemeClr val="accent1">
                    <a:lumMod val="50000"/>
                  </a:schemeClr>
                </a:solidFill>
                <a:latin typeface="Calibri" charset="0"/>
                <a:ea typeface="ＭＳ Ｐゴシック" charset="0"/>
                <a:cs typeface="ＭＳ Ｐゴシック" charset="0"/>
              </a:rPr>
              <a:t>DevOps  </a:t>
            </a:r>
            <a:r>
              <a:rPr lang="en-US" sz="1400" dirty="0">
                <a:solidFill>
                  <a:schemeClr val="accent1">
                    <a:lumMod val="50000"/>
                  </a:schemeClr>
                </a:solidFill>
                <a:latin typeface="Calibri" charset="0"/>
                <a:ea typeface="ＭＳ Ｐゴシック" charset="0"/>
                <a:cs typeface="ＭＳ Ｐゴシック" charset="0"/>
              </a:rPr>
              <a:t>Approach</a:t>
            </a:r>
          </a:p>
        </p:txBody>
      </p:sp>
      <p:sp>
        <p:nvSpPr>
          <p:cNvPr id="24" name="TextBox 23"/>
          <p:cNvSpPr txBox="1"/>
          <p:nvPr/>
        </p:nvSpPr>
        <p:spPr>
          <a:xfrm>
            <a:off x="381000" y="304800"/>
            <a:ext cx="2507418" cy="400110"/>
          </a:xfrm>
          <a:prstGeom prst="rect">
            <a:avLst/>
          </a:prstGeom>
          <a:noFill/>
        </p:spPr>
        <p:txBody>
          <a:bodyPr wrap="none" rtlCol="0">
            <a:spAutoFit/>
          </a:bodyPr>
          <a:lstStyle/>
          <a:p>
            <a:r>
              <a:rPr lang="en-US" sz="2000" dirty="0" smtClean="0"/>
              <a:t>DevOps Case Study</a:t>
            </a:r>
            <a:endParaRPr lang="en-US" sz="2000" dirty="0"/>
          </a:p>
        </p:txBody>
      </p:sp>
    </p:spTree>
    <p:extLst>
      <p:ext uri="{BB962C8B-B14F-4D97-AF65-F5344CB8AC3E}">
        <p14:creationId xmlns:p14="http://schemas.microsoft.com/office/powerpoint/2010/main" val="348886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688" y="2303860"/>
            <a:ext cx="5000625" cy="2250281"/>
          </a:xfrm>
          <a:prstGeom prst="rect">
            <a:avLst/>
          </a:prstGeom>
        </p:spPr>
      </p:pic>
    </p:spTree>
    <p:extLst>
      <p:ext uri="{BB962C8B-B14F-4D97-AF65-F5344CB8AC3E}">
        <p14:creationId xmlns:p14="http://schemas.microsoft.com/office/powerpoint/2010/main" val="410669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95" y="1621128"/>
            <a:ext cx="7774283" cy="2066255"/>
          </a:xfrm>
          <a:prstGeom prst="rect">
            <a:avLst/>
          </a:prstGeom>
        </p:spPr>
      </p:pic>
    </p:spTree>
    <p:extLst>
      <p:ext uri="{BB962C8B-B14F-4D97-AF65-F5344CB8AC3E}">
        <p14:creationId xmlns:p14="http://schemas.microsoft.com/office/powerpoint/2010/main" val="162357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963" y="1767631"/>
            <a:ext cx="5843789" cy="3001628"/>
          </a:xfrm>
          <a:prstGeom prst="rect">
            <a:avLst/>
          </a:prstGeom>
        </p:spPr>
      </p:pic>
    </p:spTree>
    <p:extLst>
      <p:ext uri="{BB962C8B-B14F-4D97-AF65-F5344CB8AC3E}">
        <p14:creationId xmlns:p14="http://schemas.microsoft.com/office/powerpoint/2010/main" val="410393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9958"/>
            <a:ext cx="9144000" cy="1958084"/>
          </a:xfrm>
          <a:prstGeom prst="rect">
            <a:avLst/>
          </a:prstGeom>
        </p:spPr>
      </p:pic>
    </p:spTree>
    <p:extLst>
      <p:ext uri="{BB962C8B-B14F-4D97-AF65-F5344CB8AC3E}">
        <p14:creationId xmlns:p14="http://schemas.microsoft.com/office/powerpoint/2010/main" val="164150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671763"/>
            <a:ext cx="8458200" cy="1514475"/>
          </a:xfrm>
          <a:prstGeom prst="rect">
            <a:avLst/>
          </a:prstGeom>
        </p:spPr>
      </p:pic>
    </p:spTree>
    <p:extLst>
      <p:ext uri="{BB962C8B-B14F-4D97-AF65-F5344CB8AC3E}">
        <p14:creationId xmlns:p14="http://schemas.microsoft.com/office/powerpoint/2010/main" val="316851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832" y="1698804"/>
            <a:ext cx="5155142" cy="2886880"/>
          </a:xfrm>
          <a:prstGeom prst="rect">
            <a:avLst/>
          </a:prstGeom>
        </p:spPr>
      </p:pic>
    </p:spTree>
    <p:extLst>
      <p:ext uri="{BB962C8B-B14F-4D97-AF65-F5344CB8AC3E}">
        <p14:creationId xmlns:p14="http://schemas.microsoft.com/office/powerpoint/2010/main" val="133823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p:cNvSpPr>
            <a:spLocks noGrp="1"/>
          </p:cNvSpPr>
          <p:nvPr/>
        </p:nvSpPr>
        <p:spPr bwMode="auto">
          <a:xfrm>
            <a:off x="377353" y="901379"/>
            <a:ext cx="8496202" cy="394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0" numCol="1" rtlCol="0" anchor="t" anchorCtr="0" compatLnSpc="1">
            <a:prstTxWarp prst="textNoShape">
              <a:avLst/>
            </a:prstTxWarp>
            <a:noAutofit/>
          </a:bodyPr>
          <a:lstStyle>
            <a:lvl1pPr marL="0" indent="0" algn="l" rtl="0" fontAlgn="base">
              <a:spcBef>
                <a:spcPts val="600"/>
              </a:spcBef>
              <a:spcAft>
                <a:spcPct val="0"/>
              </a:spcAft>
              <a:buFont typeface="Arial" panose="020B0604020202020204" pitchFamily="34" charset="0"/>
              <a:buNone/>
              <a:defRPr sz="2000" kern="1200">
                <a:solidFill>
                  <a:schemeClr val="accent1"/>
                </a:solidFill>
                <a:latin typeface="+mj-lt"/>
                <a:ea typeface="Arial" pitchFamily="-105" charset="-52"/>
                <a:cs typeface="Arial" pitchFamily="34" charset="0"/>
              </a:defRPr>
            </a:lvl1pPr>
            <a:lvl2pPr marL="361950" indent="-185738" algn="l" rtl="0" fontAlgn="base">
              <a:spcBef>
                <a:spcPts val="600"/>
              </a:spcBef>
              <a:spcAft>
                <a:spcPct val="0"/>
              </a:spcAft>
              <a:buFont typeface="Arial" panose="020B0604020202020204" pitchFamily="34" charset="0"/>
              <a:buChar char="–"/>
              <a:defRPr sz="2600" kern="1200">
                <a:solidFill>
                  <a:schemeClr val="tx2"/>
                </a:solidFill>
                <a:latin typeface="+mn-lt"/>
                <a:ea typeface="Arial" pitchFamily="-105" charset="-52"/>
                <a:cs typeface="Arial" pitchFamily="34" charset="0"/>
              </a:defRPr>
            </a:lvl2pPr>
            <a:lvl3pPr marL="538163" indent="-176213" algn="l" rtl="0" fontAlgn="base">
              <a:spcBef>
                <a:spcPts val="600"/>
              </a:spcBef>
              <a:spcAft>
                <a:spcPct val="0"/>
              </a:spcAft>
              <a:buFont typeface="Arial" panose="020B0604020202020204" pitchFamily="34" charset="0"/>
              <a:buChar char="•"/>
              <a:defRPr sz="2400" kern="1200">
                <a:solidFill>
                  <a:schemeClr val="tx2"/>
                </a:solidFill>
                <a:latin typeface="+mn-lt"/>
                <a:ea typeface="Arial" pitchFamily="-105" charset="-52"/>
                <a:cs typeface="Arial" pitchFamily="34" charset="0"/>
              </a:defRPr>
            </a:lvl3pPr>
            <a:lvl4pPr marL="715963" indent="-177800" algn="l" rtl="0" fontAlgn="base">
              <a:spcBef>
                <a:spcPts val="600"/>
              </a:spcBef>
              <a:spcAft>
                <a:spcPct val="0"/>
              </a:spcAft>
              <a:buFont typeface="Arial" panose="020B0604020202020204" pitchFamily="34" charset="0"/>
              <a:buChar char="–"/>
              <a:defRPr sz="2200" kern="1200">
                <a:solidFill>
                  <a:schemeClr val="tx2"/>
                </a:solidFill>
                <a:latin typeface="+mn-lt"/>
                <a:ea typeface="Arial" pitchFamily="-105" charset="-52"/>
                <a:cs typeface="Arial" pitchFamily="34" charset="0"/>
              </a:defRPr>
            </a:lvl4pPr>
            <a:lvl5pPr marL="900113" indent="-184150" algn="l" rtl="0" fontAlgn="base">
              <a:spcBef>
                <a:spcPts val="600"/>
              </a:spcBef>
              <a:spcAft>
                <a:spcPct val="0"/>
              </a:spcAft>
              <a:buFont typeface="Arial" panose="020B0604020202020204"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1400" dirty="0">
                <a:solidFill>
                  <a:schemeClr val="tx1"/>
                </a:solidFill>
                <a:cs typeface="Arial"/>
              </a:rPr>
              <a:t>Current IT operating models are not designed for today’s high-velocity business </a:t>
            </a:r>
            <a:r>
              <a:rPr lang="en-AU" sz="1400" dirty="0" smtClean="0">
                <a:solidFill>
                  <a:schemeClr val="tx1"/>
                </a:solidFill>
                <a:cs typeface="Arial"/>
              </a:rPr>
              <a:t>environment.</a:t>
            </a:r>
          </a:p>
          <a:p>
            <a:pPr>
              <a:defRPr/>
            </a:pPr>
            <a:endParaRPr lang="en-AU" sz="1400" dirty="0">
              <a:solidFill>
                <a:schemeClr val="tx1"/>
              </a:solidFill>
              <a:cs typeface="Arial"/>
            </a:endParaRPr>
          </a:p>
        </p:txBody>
      </p:sp>
      <p:grpSp>
        <p:nvGrpSpPr>
          <p:cNvPr id="16" name="Group 15"/>
          <p:cNvGrpSpPr/>
          <p:nvPr/>
        </p:nvGrpSpPr>
        <p:grpSpPr>
          <a:xfrm>
            <a:off x="228600" y="1912967"/>
            <a:ext cx="8713442" cy="3421033"/>
            <a:chOff x="228600" y="1912967"/>
            <a:chExt cx="11685242" cy="3985211"/>
          </a:xfrm>
        </p:grpSpPr>
        <p:sp>
          <p:nvSpPr>
            <p:cNvPr id="3" name="TextBox 30"/>
            <p:cNvSpPr txBox="1"/>
            <p:nvPr/>
          </p:nvSpPr>
          <p:spPr>
            <a:xfrm>
              <a:off x="228600" y="4697849"/>
              <a:ext cx="2585926" cy="107721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600" b="1" dirty="0" smtClean="0">
                  <a:solidFill>
                    <a:srgbClr val="000000"/>
                  </a:solidFill>
                  <a:latin typeface="+mj-lt"/>
                  <a:cs typeface="Arial"/>
                </a:rPr>
                <a:t>More time spent on testing, deploying and releasing software than designing and developing it.</a:t>
              </a:r>
              <a:endParaRPr lang="en-US" sz="1600" b="1" dirty="0">
                <a:solidFill>
                  <a:srgbClr val="000000"/>
                </a:solidFill>
                <a:latin typeface="+mj-lt"/>
                <a:cs typeface="Arial"/>
              </a:endParaRPr>
            </a:p>
          </p:txBody>
        </p:sp>
        <p:sp>
          <p:nvSpPr>
            <p:cNvPr id="4" name="TextBox 30"/>
            <p:cNvSpPr txBox="1"/>
            <p:nvPr/>
          </p:nvSpPr>
          <p:spPr>
            <a:xfrm>
              <a:off x="3498702" y="4697849"/>
              <a:ext cx="2290874" cy="107721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600" b="1" dirty="0">
                  <a:solidFill>
                    <a:srgbClr val="000000"/>
                  </a:solidFill>
                  <a:latin typeface="+mj-lt"/>
                  <a:cs typeface="Arial"/>
                </a:rPr>
                <a:t>High priority on robustness and stability but lower priority placed on speed and agility</a:t>
              </a:r>
            </a:p>
          </p:txBody>
        </p:sp>
        <p:sp>
          <p:nvSpPr>
            <p:cNvPr id="5" name="TextBox 30"/>
            <p:cNvSpPr txBox="1"/>
            <p:nvPr/>
          </p:nvSpPr>
          <p:spPr>
            <a:xfrm>
              <a:off x="6473752" y="4697849"/>
              <a:ext cx="2290874" cy="120032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lnSpc>
                  <a:spcPct val="90000"/>
                </a:lnSpc>
                <a:defRPr/>
              </a:pPr>
              <a:r>
                <a:rPr lang="en-US" sz="1600" b="1" dirty="0">
                  <a:solidFill>
                    <a:srgbClr val="000000"/>
                  </a:solidFill>
                  <a:latin typeface="+mj-lt"/>
                  <a:cs typeface="Arial"/>
                </a:rPr>
                <a:t>A high proportion </a:t>
              </a:r>
              <a:br>
                <a:rPr lang="en-US" sz="1600" b="1" dirty="0">
                  <a:solidFill>
                    <a:srgbClr val="000000"/>
                  </a:solidFill>
                  <a:latin typeface="+mj-lt"/>
                  <a:cs typeface="Arial"/>
                </a:rPr>
              </a:br>
              <a:r>
                <a:rPr lang="en-US" sz="1600" b="1" dirty="0">
                  <a:solidFill>
                    <a:srgbClr val="000000"/>
                  </a:solidFill>
                  <a:latin typeface="+mj-lt"/>
                  <a:cs typeface="Arial"/>
                </a:rPr>
                <a:t>of production </a:t>
              </a:r>
              <a:br>
                <a:rPr lang="en-US" sz="1600" b="1" dirty="0">
                  <a:solidFill>
                    <a:srgbClr val="000000"/>
                  </a:solidFill>
                  <a:latin typeface="+mj-lt"/>
                  <a:cs typeface="Arial"/>
                </a:rPr>
              </a:br>
              <a:r>
                <a:rPr lang="en-US" sz="1600" b="1" dirty="0">
                  <a:solidFill>
                    <a:srgbClr val="000000"/>
                  </a:solidFill>
                  <a:latin typeface="+mj-lt"/>
                  <a:cs typeface="Arial"/>
                </a:rPr>
                <a:t>incidents are a result of human errors in the manual release </a:t>
              </a:r>
              <a:r>
                <a:rPr lang="en-US" sz="1600" b="1" dirty="0" smtClean="0">
                  <a:solidFill>
                    <a:srgbClr val="000000"/>
                  </a:solidFill>
                  <a:latin typeface="+mj-lt"/>
                  <a:cs typeface="Arial"/>
                </a:rPr>
                <a:t>process</a:t>
              </a:r>
              <a:endParaRPr lang="en-US" sz="1600" b="1" dirty="0">
                <a:solidFill>
                  <a:srgbClr val="000000"/>
                </a:solidFill>
                <a:latin typeface="+mj-lt"/>
                <a:cs typeface="Arial"/>
              </a:endParaRPr>
            </a:p>
          </p:txBody>
        </p:sp>
        <p:sp>
          <p:nvSpPr>
            <p:cNvPr id="6" name="TextBox 30"/>
            <p:cNvSpPr txBox="1"/>
            <p:nvPr/>
          </p:nvSpPr>
          <p:spPr>
            <a:xfrm>
              <a:off x="9448800" y="4697849"/>
              <a:ext cx="2433526" cy="107721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600" b="1" dirty="0" err="1">
                  <a:solidFill>
                    <a:srgbClr val="000000"/>
                  </a:solidFill>
                  <a:latin typeface="+mj-lt"/>
                  <a:cs typeface="Arial"/>
                </a:rPr>
                <a:t>Siloed</a:t>
              </a:r>
              <a:r>
                <a:rPr lang="en-US" sz="1600" b="1" dirty="0">
                  <a:solidFill>
                    <a:srgbClr val="000000"/>
                  </a:solidFill>
                  <a:latin typeface="+mj-lt"/>
                  <a:cs typeface="Arial"/>
                </a:rPr>
                <a:t> and process driven approach rather than a focus on the business goals of software</a:t>
              </a:r>
            </a:p>
          </p:txBody>
        </p:sp>
        <p:pic>
          <p:nvPicPr>
            <p:cNvPr id="7" name="Picture 6" descr="20160223 ppt image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26" y="1912967"/>
              <a:ext cx="2693642" cy="2710546"/>
            </a:xfrm>
            <a:prstGeom prst="rect">
              <a:avLst/>
            </a:prstGeom>
          </p:spPr>
        </p:pic>
        <p:pic>
          <p:nvPicPr>
            <p:cNvPr id="8" name="Picture 7" descr="20160223 ppt images-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912967"/>
              <a:ext cx="2693642" cy="2710546"/>
            </a:xfrm>
            <a:prstGeom prst="rect">
              <a:avLst/>
            </a:prstGeom>
          </p:spPr>
        </p:pic>
        <p:pic>
          <p:nvPicPr>
            <p:cNvPr id="9" name="Picture 8" descr="20160223 ppt images-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1912967"/>
              <a:ext cx="2693642" cy="2710546"/>
            </a:xfrm>
            <a:prstGeom prst="rect">
              <a:avLst/>
            </a:prstGeom>
          </p:spPr>
        </p:pic>
        <p:pic>
          <p:nvPicPr>
            <p:cNvPr id="10" name="Picture 9" descr="20160223 ppt images-0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0200" y="1912967"/>
              <a:ext cx="2693642" cy="2710546"/>
            </a:xfrm>
            <a:prstGeom prst="rect">
              <a:avLst/>
            </a:prstGeom>
          </p:spPr>
        </p:pic>
      </p:grpSp>
      <p:cxnSp>
        <p:nvCxnSpPr>
          <p:cNvPr id="11" name="Straight Connector 10"/>
          <p:cNvCxnSpPr/>
          <p:nvPr/>
        </p:nvCxnSpPr>
        <p:spPr>
          <a:xfrm>
            <a:off x="2362200"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800600"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37742"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sp>
        <p:nvSpPr>
          <p:cNvPr id="17" name="Rectangle 66"/>
          <p:cNvSpPr>
            <a:spLocks noChangeArrowheads="1"/>
          </p:cNvSpPr>
          <p:nvPr/>
        </p:nvSpPr>
        <p:spPr bwMode="auto">
          <a:xfrm>
            <a:off x="1524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Current Challenges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628725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040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458200" cy="2755006"/>
          </a:xfrm>
          <a:prstGeom prst="rect">
            <a:avLst/>
          </a:prstGeom>
        </p:spPr>
      </p:pic>
      <p:sp>
        <p:nvSpPr>
          <p:cNvPr id="3" name="TextBox 2"/>
          <p:cNvSpPr txBox="1"/>
          <p:nvPr/>
        </p:nvSpPr>
        <p:spPr>
          <a:xfrm>
            <a:off x="304800" y="152400"/>
            <a:ext cx="2287806" cy="369332"/>
          </a:xfrm>
          <a:prstGeom prst="rect">
            <a:avLst/>
          </a:prstGeom>
          <a:noFill/>
        </p:spPr>
        <p:txBody>
          <a:bodyPr wrap="none" rtlCol="0">
            <a:spAutoFit/>
          </a:bodyPr>
          <a:lstStyle/>
          <a:p>
            <a:r>
              <a:rPr lang="en-US" dirty="0" smtClean="0"/>
              <a:t>Evolution of DevOps</a:t>
            </a:r>
            <a:endParaRPr lang="en-US" dirty="0"/>
          </a:p>
        </p:txBody>
      </p:sp>
    </p:spTree>
    <p:extLst>
      <p:ext uri="{BB962C8B-B14F-4D97-AF65-F5344CB8AC3E}">
        <p14:creationId xmlns:p14="http://schemas.microsoft.com/office/powerpoint/2010/main" val="22355986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2287806" cy="369332"/>
          </a:xfrm>
          <a:prstGeom prst="rect">
            <a:avLst/>
          </a:prstGeom>
          <a:noFill/>
        </p:spPr>
        <p:txBody>
          <a:bodyPr wrap="none" rtlCol="0">
            <a:spAutoFit/>
          </a:bodyPr>
          <a:lstStyle/>
          <a:p>
            <a:r>
              <a:rPr lang="en-US" dirty="0" smtClean="0"/>
              <a:t>Evolution of DevOps</a:t>
            </a:r>
            <a:endParaRPr lang="en-US" dirty="0"/>
          </a:p>
        </p:txBody>
      </p:sp>
      <p:pic>
        <p:nvPicPr>
          <p:cNvPr id="4" name="Picture 3"/>
          <p:cNvPicPr>
            <a:picLocks noChangeAspect="1"/>
          </p:cNvPicPr>
          <p:nvPr/>
        </p:nvPicPr>
        <p:blipFill>
          <a:blip r:embed="rId2"/>
          <a:stretch>
            <a:fillRect/>
          </a:stretch>
        </p:blipFill>
        <p:spPr>
          <a:xfrm>
            <a:off x="2592606" y="4706395"/>
            <a:ext cx="2390397" cy="1752600"/>
          </a:xfrm>
          <a:prstGeom prst="rect">
            <a:avLst/>
          </a:prstGeom>
        </p:spPr>
      </p:pic>
      <p:pic>
        <p:nvPicPr>
          <p:cNvPr id="5" name="Picture 4"/>
          <p:cNvPicPr>
            <a:picLocks noChangeAspect="1"/>
          </p:cNvPicPr>
          <p:nvPr/>
        </p:nvPicPr>
        <p:blipFill>
          <a:blip r:embed="rId3"/>
          <a:stretch>
            <a:fillRect/>
          </a:stretch>
        </p:blipFill>
        <p:spPr>
          <a:xfrm>
            <a:off x="5895144" y="4713584"/>
            <a:ext cx="2439305" cy="1781175"/>
          </a:xfrm>
          <a:prstGeom prst="rect">
            <a:avLst/>
          </a:prstGeom>
        </p:spPr>
      </p:pic>
      <p:sp>
        <p:nvSpPr>
          <p:cNvPr id="6" name="16-Point Star 5"/>
          <p:cNvSpPr/>
          <p:nvPr/>
        </p:nvSpPr>
        <p:spPr bwMode="auto">
          <a:xfrm>
            <a:off x="4715174" y="4685836"/>
            <a:ext cx="1447800" cy="914400"/>
          </a:xfrm>
          <a:prstGeom prst="star1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1" u="none" strike="noStrike" cap="none" normalizeH="0" baseline="0" dirty="0" smtClean="0">
                <a:ln>
                  <a:noFill/>
                </a:ln>
                <a:solidFill>
                  <a:schemeClr val="tx1"/>
                </a:solidFill>
                <a:effectLst/>
                <a:latin typeface="Arial" pitchFamily="34" charset="0"/>
                <a:ea typeface="华文细黑" pitchFamily="2" charset="-122"/>
              </a:rPr>
              <a:t>GAP</a:t>
            </a:r>
          </a:p>
        </p:txBody>
      </p:sp>
      <p:sp>
        <p:nvSpPr>
          <p:cNvPr id="7" name="Rounded Rectangle 6"/>
          <p:cNvSpPr/>
          <p:nvPr/>
        </p:nvSpPr>
        <p:spPr>
          <a:xfrm>
            <a:off x="304800" y="14478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Waterfall Model</a:t>
            </a:r>
            <a:endParaRPr lang="en-US" dirty="0"/>
          </a:p>
        </p:txBody>
      </p:sp>
      <p:sp>
        <p:nvSpPr>
          <p:cNvPr id="8" name="Rounded Rectangle 7"/>
          <p:cNvSpPr/>
          <p:nvPr/>
        </p:nvSpPr>
        <p:spPr>
          <a:xfrm>
            <a:off x="3276600" y="1447800"/>
            <a:ext cx="2057400" cy="1143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Agile Development Model</a:t>
            </a:r>
            <a:endParaRPr lang="en-US" dirty="0"/>
          </a:p>
        </p:txBody>
      </p:sp>
      <p:sp>
        <p:nvSpPr>
          <p:cNvPr id="9" name="Rounded Rectangle 8"/>
          <p:cNvSpPr/>
          <p:nvPr/>
        </p:nvSpPr>
        <p:spPr>
          <a:xfrm>
            <a:off x="6553200" y="1447800"/>
            <a:ext cx="1981200" cy="11430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DevOps Approach</a:t>
            </a:r>
            <a:endParaRPr lang="en-US" dirty="0"/>
          </a:p>
        </p:txBody>
      </p:sp>
      <p:sp>
        <p:nvSpPr>
          <p:cNvPr id="10" name="Rounded Rectangle 9"/>
          <p:cNvSpPr/>
          <p:nvPr/>
        </p:nvSpPr>
        <p:spPr>
          <a:xfrm>
            <a:off x="791843" y="2611359"/>
            <a:ext cx="2057400" cy="19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592606" y="1752600"/>
            <a:ext cx="531594" cy="312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562600" y="1905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760592" y="2578477"/>
            <a:ext cx="1909164" cy="1886995"/>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065032" y="2565941"/>
            <a:ext cx="1926568" cy="1981200"/>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86200" y="2667000"/>
            <a:ext cx="190916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Requirements change Frequently</a:t>
            </a:r>
            <a:endParaRPr lang="en-US" sz="1400" dirty="0"/>
          </a:p>
        </p:txBody>
      </p:sp>
      <p:sp>
        <p:nvSpPr>
          <p:cNvPr id="16" name="TextBox 15"/>
          <p:cNvSpPr txBox="1"/>
          <p:nvPr/>
        </p:nvSpPr>
        <p:spPr>
          <a:xfrm>
            <a:off x="3918560" y="3418819"/>
            <a:ext cx="187680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Needs to be fast</a:t>
            </a:r>
            <a:endParaRPr lang="en-US" sz="1400" dirty="0"/>
          </a:p>
        </p:txBody>
      </p:sp>
      <p:sp>
        <p:nvSpPr>
          <p:cNvPr id="19" name="TextBox 18"/>
          <p:cNvSpPr txBox="1"/>
          <p:nvPr/>
        </p:nvSpPr>
        <p:spPr>
          <a:xfrm>
            <a:off x="7189199" y="2474173"/>
            <a:ext cx="1654832" cy="1015663"/>
          </a:xfrm>
          <a:prstGeom prst="rect">
            <a:avLst/>
          </a:prstGeom>
          <a:noFill/>
        </p:spPr>
        <p:txBody>
          <a:bodyPr wrap="square" rtlCol="0">
            <a:spAutoFit/>
          </a:bodyPr>
          <a:lstStyle/>
          <a:p>
            <a:pPr marL="285750" indent="-285750">
              <a:buFont typeface="Arial" panose="020B0604020202020204" pitchFamily="34" charset="0"/>
              <a:buChar char="•"/>
            </a:pPr>
            <a:r>
              <a:rPr lang="en-US" sz="1400" dirty="0"/>
              <a:t>Requirements change Frequently</a:t>
            </a:r>
          </a:p>
          <a:p>
            <a:endParaRPr lang="en-US" dirty="0"/>
          </a:p>
        </p:txBody>
      </p:sp>
      <p:sp>
        <p:nvSpPr>
          <p:cNvPr id="20" name="TextBox 19"/>
          <p:cNvSpPr txBox="1"/>
          <p:nvPr/>
        </p:nvSpPr>
        <p:spPr>
          <a:xfrm>
            <a:off x="7192272" y="3152643"/>
            <a:ext cx="17482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Need to be Agile</a:t>
            </a:r>
            <a:endParaRPr lang="en-US" sz="1400" dirty="0"/>
          </a:p>
        </p:txBody>
      </p:sp>
      <p:sp>
        <p:nvSpPr>
          <p:cNvPr id="22" name="TextBox 21"/>
          <p:cNvSpPr txBox="1"/>
          <p:nvPr/>
        </p:nvSpPr>
        <p:spPr>
          <a:xfrm>
            <a:off x="7239000" y="3816664"/>
            <a:ext cx="1752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Operations Need to be Agile</a:t>
            </a:r>
            <a:endParaRPr lang="en-US" sz="1400" dirty="0"/>
          </a:p>
        </p:txBody>
      </p:sp>
    </p:spTree>
    <p:extLst>
      <p:ext uri="{BB962C8B-B14F-4D97-AF65-F5344CB8AC3E}">
        <p14:creationId xmlns:p14="http://schemas.microsoft.com/office/powerpoint/2010/main" val="1380855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5" grpId="0"/>
      <p:bldP spid="16" grpId="0"/>
      <p:bldP spid="19"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458200" cy="2755006"/>
          </a:xfrm>
          <a:prstGeom prst="rect">
            <a:avLst/>
          </a:prstGeom>
        </p:spPr>
      </p:pic>
      <p:sp>
        <p:nvSpPr>
          <p:cNvPr id="3" name="TextBox 2"/>
          <p:cNvSpPr txBox="1"/>
          <p:nvPr/>
        </p:nvSpPr>
        <p:spPr>
          <a:xfrm>
            <a:off x="304800" y="152400"/>
            <a:ext cx="2287806" cy="369332"/>
          </a:xfrm>
          <a:prstGeom prst="rect">
            <a:avLst/>
          </a:prstGeom>
          <a:noFill/>
        </p:spPr>
        <p:txBody>
          <a:bodyPr wrap="none" rtlCol="0">
            <a:spAutoFit/>
          </a:bodyPr>
          <a:lstStyle/>
          <a:p>
            <a:r>
              <a:rPr lang="en-US" dirty="0" smtClean="0"/>
              <a:t>Evolution of DevOps</a:t>
            </a:r>
            <a:endParaRPr lang="en-US" dirty="0"/>
          </a:p>
        </p:txBody>
      </p:sp>
      <p:pic>
        <p:nvPicPr>
          <p:cNvPr id="4" name="Picture 3"/>
          <p:cNvPicPr>
            <a:picLocks noChangeAspect="1"/>
          </p:cNvPicPr>
          <p:nvPr/>
        </p:nvPicPr>
        <p:blipFill>
          <a:blip r:embed="rId3"/>
          <a:stretch>
            <a:fillRect/>
          </a:stretch>
        </p:blipFill>
        <p:spPr>
          <a:xfrm>
            <a:off x="2815236" y="4742159"/>
            <a:ext cx="2390397" cy="1752600"/>
          </a:xfrm>
          <a:prstGeom prst="rect">
            <a:avLst/>
          </a:prstGeom>
        </p:spPr>
      </p:pic>
      <p:pic>
        <p:nvPicPr>
          <p:cNvPr id="5" name="Picture 4"/>
          <p:cNvPicPr>
            <a:picLocks noChangeAspect="1"/>
          </p:cNvPicPr>
          <p:nvPr/>
        </p:nvPicPr>
        <p:blipFill>
          <a:blip r:embed="rId4"/>
          <a:stretch>
            <a:fillRect/>
          </a:stretch>
        </p:blipFill>
        <p:spPr>
          <a:xfrm>
            <a:off x="5709640" y="4681976"/>
            <a:ext cx="2439305" cy="1781175"/>
          </a:xfrm>
          <a:prstGeom prst="rect">
            <a:avLst/>
          </a:prstGeom>
        </p:spPr>
      </p:pic>
      <p:sp>
        <p:nvSpPr>
          <p:cNvPr id="6" name="16-Point Star 5"/>
          <p:cNvSpPr/>
          <p:nvPr/>
        </p:nvSpPr>
        <p:spPr bwMode="auto">
          <a:xfrm>
            <a:off x="5029200" y="4976474"/>
            <a:ext cx="914400" cy="914400"/>
          </a:xfrm>
          <a:prstGeom prst="star1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1" u="none" strike="noStrike" cap="none" normalizeH="0" baseline="0" smtClean="0">
              <a:ln>
                <a:noFill/>
              </a:ln>
              <a:solidFill>
                <a:schemeClr val="tx1"/>
              </a:solidFill>
              <a:effectLst/>
              <a:latin typeface="Arial" pitchFamily="34" charset="0"/>
              <a:ea typeface="华文细黑" pitchFamily="2" charset="-122"/>
            </a:endParaRPr>
          </a:p>
        </p:txBody>
      </p:sp>
    </p:spTree>
    <p:extLst>
      <p:ext uri="{BB962C8B-B14F-4D97-AF65-F5344CB8AC3E}">
        <p14:creationId xmlns:p14="http://schemas.microsoft.com/office/powerpoint/2010/main" val="2260490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524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What is Devops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472554" y="1447800"/>
            <a:ext cx="8305800" cy="1200329"/>
          </a:xfrm>
          <a:prstGeom prst="rect">
            <a:avLst/>
          </a:prstGeom>
          <a:noFill/>
        </p:spPr>
        <p:txBody>
          <a:bodyPr wrap="square" rtlCol="0">
            <a:spAutoFit/>
          </a:bodyPr>
          <a:lstStyle/>
          <a:p>
            <a:r>
              <a:rPr lang="en-US" dirty="0"/>
              <a:t>DevOps is a new term that primarily focuses on improved collaboration, communication, and integration between software developers and IT operations. It’s an umbrella term that some describe as a philosophy, cultural change, and paradigm </a:t>
            </a:r>
            <a:r>
              <a:rPr lang="en-US" dirty="0" smtClean="0"/>
              <a:t>shift</a:t>
            </a:r>
          </a:p>
        </p:txBody>
      </p:sp>
      <p:pic>
        <p:nvPicPr>
          <p:cNvPr id="1026" name="Picture 2" descr="Image result for devops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60579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702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6858000" cy="2740819"/>
          </a:xfrm>
          <a:prstGeom prst="rect">
            <a:avLst/>
          </a:prstGeom>
        </p:spPr>
      </p:pic>
    </p:spTree>
    <p:extLst>
      <p:ext uri="{BB962C8B-B14F-4D97-AF65-F5344CB8AC3E}">
        <p14:creationId xmlns:p14="http://schemas.microsoft.com/office/powerpoint/2010/main" val="3629806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984896" y="1500192"/>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IN"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Introduction</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6"/>
          <p:cNvSpPr>
            <a:spLocks noChangeArrowheads="1"/>
          </p:cNvSpPr>
          <p:nvPr/>
        </p:nvSpPr>
        <p:spPr bwMode="auto">
          <a:xfrm>
            <a:off x="175146"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Benefits of Devops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533400" y="819834"/>
            <a:ext cx="8001000" cy="369332"/>
          </a:xfrm>
          <a:prstGeom prst="rect">
            <a:avLst/>
          </a:prstGeom>
        </p:spPr>
        <p:txBody>
          <a:bodyPr wrap="square">
            <a:spAutoFit/>
          </a:bodyPr>
          <a:lstStyle/>
          <a:p>
            <a:pPr marL="285750" indent="-285750">
              <a:buFont typeface="Arial" panose="020B0604020202020204" pitchFamily="34" charset="0"/>
              <a:buChar char="•"/>
            </a:pPr>
            <a:r>
              <a:rPr lang="zh-CN" altLang="en-US" dirty="0"/>
              <a:t>Key benefits identified by the organizations </a:t>
            </a:r>
            <a:r>
              <a:rPr lang="en-US" altLang="zh-CN" dirty="0" smtClean="0"/>
              <a:t>who </a:t>
            </a:r>
            <a:r>
              <a:rPr lang="zh-CN" altLang="en-US" b="1" dirty="0" smtClean="0"/>
              <a:t> </a:t>
            </a:r>
            <a:r>
              <a:rPr lang="zh-CN" altLang="en-US" dirty="0" smtClean="0"/>
              <a:t>implement</a:t>
            </a:r>
            <a:r>
              <a:rPr lang="en-US" altLang="zh-CN" dirty="0" smtClean="0"/>
              <a:t>ed</a:t>
            </a:r>
            <a:r>
              <a:rPr lang="zh-CN" altLang="en-US" dirty="0" smtClean="0"/>
              <a:t> </a:t>
            </a:r>
            <a:r>
              <a:rPr lang="zh-CN" altLang="en-US" dirty="0"/>
              <a:t>DevOps</a:t>
            </a:r>
            <a:endParaRPr lang="en-US" dirty="0"/>
          </a:p>
        </p:txBody>
      </p:sp>
      <p:pic>
        <p:nvPicPr>
          <p:cNvPr id="4" name="Picture 3"/>
          <p:cNvPicPr>
            <a:picLocks noChangeAspect="1"/>
          </p:cNvPicPr>
          <p:nvPr/>
        </p:nvPicPr>
        <p:blipFill>
          <a:blip r:embed="rId3"/>
          <a:stretch>
            <a:fillRect/>
          </a:stretch>
        </p:blipFill>
        <p:spPr>
          <a:xfrm>
            <a:off x="304800" y="1743074"/>
            <a:ext cx="8610599" cy="4124325"/>
          </a:xfrm>
          <a:prstGeom prst="rect">
            <a:avLst/>
          </a:prstGeom>
        </p:spPr>
      </p:pic>
    </p:spTree>
    <p:extLst>
      <p:ext uri="{BB962C8B-B14F-4D97-AF65-F5344CB8AC3E}">
        <p14:creationId xmlns:p14="http://schemas.microsoft.com/office/powerpoint/2010/main" val="9886237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Devops Practices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7" name="Picture 3" descr="C:\Users\Admin\Desktop\Devops_Princi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4537" cy="423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1280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123049</TotalTime>
  <Words>623</Words>
  <Application>Microsoft Office PowerPoint</Application>
  <PresentationFormat>On-screen Show (4:3)</PresentationFormat>
  <Paragraphs>74</Paragraphs>
  <Slides>20</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MS PGothic</vt:lpstr>
      <vt:lpstr>SimSun</vt:lpstr>
      <vt:lpstr>Arial</vt:lpstr>
      <vt:lpstr>Arial Narrow</vt:lpstr>
      <vt:lpstr>Brush Script MT</vt:lpstr>
      <vt:lpstr>Calibri</vt:lpstr>
      <vt:lpstr>Segoe UI</vt:lpstr>
      <vt:lpstr>Segoe UI Light</vt:lpstr>
      <vt:lpstr>华文细黑</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issac</dc:creator>
  <cp:lastModifiedBy>Mohan Krishna Paladugu</cp:lastModifiedBy>
  <cp:revision>2893</cp:revision>
  <cp:lastPrinted>2012-11-29T20:11:27Z</cp:lastPrinted>
  <dcterms:created xsi:type="dcterms:W3CDTF">2010-11-19T06:53:04Z</dcterms:created>
  <dcterms:modified xsi:type="dcterms:W3CDTF">2017-10-27T11:10:04Z</dcterms:modified>
</cp:coreProperties>
</file>