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1006" r:id="rId2"/>
    <p:sldId id="1017" r:id="rId3"/>
    <p:sldId id="1015" r:id="rId4"/>
    <p:sldId id="996" r:id="rId5"/>
    <p:sldId id="972" r:id="rId6"/>
    <p:sldId id="946" r:id="rId7"/>
    <p:sldId id="984" r:id="rId8"/>
    <p:sldId id="951" r:id="rId9"/>
    <p:sldId id="1007" r:id="rId10"/>
    <p:sldId id="1009" r:id="rId11"/>
    <p:sldId id="1013" r:id="rId12"/>
    <p:sldId id="1011" r:id="rId13"/>
    <p:sldId id="997" r:id="rId14"/>
    <p:sldId id="1005" r:id="rId15"/>
    <p:sldId id="998" r:id="rId16"/>
    <p:sldId id="1010" r:id="rId17"/>
    <p:sldId id="1014" r:id="rId18"/>
    <p:sldId id="1000" r:id="rId19"/>
    <p:sldId id="985" r:id="rId20"/>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4EAAE594-E5FB-4E22-BBC0-BFBAFDBD9DA6}">
          <p14:sldIdLst>
            <p14:sldId id="1006"/>
            <p14:sldId id="1017"/>
            <p14:sldId id="1015"/>
            <p14:sldId id="996"/>
            <p14:sldId id="972"/>
            <p14:sldId id="946"/>
            <p14:sldId id="984"/>
            <p14:sldId id="951"/>
            <p14:sldId id="1007"/>
            <p14:sldId id="1009"/>
            <p14:sldId id="1013"/>
            <p14:sldId id="1011"/>
            <p14:sldId id="997"/>
            <p14:sldId id="1005"/>
            <p14:sldId id="998"/>
            <p14:sldId id="1010"/>
            <p14:sldId id="1014"/>
            <p14:sldId id="1000"/>
            <p14:sldId id="98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AE5EE"/>
    <a:srgbClr val="E5F2F7"/>
    <a:srgbClr val="F3F9FB"/>
    <a:srgbClr val="CBD9EB"/>
    <a:srgbClr val="67627F"/>
    <a:srgbClr val="008A3E"/>
    <a:srgbClr val="000099"/>
    <a:srgbClr val="800000"/>
    <a:srgbClr val="DE5F00"/>
    <a:srgbClr val="D5D0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75133" autoAdjust="0"/>
  </p:normalViewPr>
  <p:slideViewPr>
    <p:cSldViewPr>
      <p:cViewPr varScale="1">
        <p:scale>
          <a:sx n="56" d="100"/>
          <a:sy n="56" d="100"/>
        </p:scale>
        <p:origin x="1896"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2" d="100"/>
          <a:sy n="52" d="100"/>
        </p:scale>
        <p:origin x="-2880"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2446" tIns="46223" rIns="92446" bIns="46223" rtlCol="0"/>
          <a:lstStyle>
            <a:lvl1pPr algn="l">
              <a:defRPr sz="1200"/>
            </a:lvl1pPr>
          </a:lstStyle>
          <a:p>
            <a:endParaRPr lang="en-IN"/>
          </a:p>
        </p:txBody>
      </p:sp>
      <p:sp>
        <p:nvSpPr>
          <p:cNvPr id="3" name="Date Placeholder 2"/>
          <p:cNvSpPr>
            <a:spLocks noGrp="1"/>
          </p:cNvSpPr>
          <p:nvPr>
            <p:ph type="dt" sz="quarter" idx="1"/>
          </p:nvPr>
        </p:nvSpPr>
        <p:spPr>
          <a:xfrm>
            <a:off x="3977827" y="0"/>
            <a:ext cx="3043665" cy="464814"/>
          </a:xfrm>
          <a:prstGeom prst="rect">
            <a:avLst/>
          </a:prstGeom>
        </p:spPr>
        <p:txBody>
          <a:bodyPr vert="horz" lIns="92446" tIns="46223" rIns="92446" bIns="46223" rtlCol="0"/>
          <a:lstStyle>
            <a:lvl1pPr algn="r">
              <a:defRPr sz="1200"/>
            </a:lvl1pPr>
          </a:lstStyle>
          <a:p>
            <a:fld id="{D5F4419C-F402-44AF-B874-EFC094D84B83}" type="datetimeFigureOut">
              <a:rPr lang="en-IN" smtClean="0"/>
              <a:pPr/>
              <a:t>02-11-2017</a:t>
            </a:fld>
            <a:endParaRPr lang="en-IN"/>
          </a:p>
        </p:txBody>
      </p:sp>
      <p:sp>
        <p:nvSpPr>
          <p:cNvPr id="4" name="Footer Placeholder 3"/>
          <p:cNvSpPr>
            <a:spLocks noGrp="1"/>
          </p:cNvSpPr>
          <p:nvPr>
            <p:ph type="ftr" sz="quarter" idx="2"/>
          </p:nvPr>
        </p:nvSpPr>
        <p:spPr>
          <a:xfrm>
            <a:off x="0" y="8842684"/>
            <a:ext cx="3043665" cy="464814"/>
          </a:xfrm>
          <a:prstGeom prst="rect">
            <a:avLst/>
          </a:prstGeom>
        </p:spPr>
        <p:txBody>
          <a:bodyPr vert="horz" lIns="92446" tIns="46223" rIns="92446" bIns="46223" rtlCol="0" anchor="b"/>
          <a:lstStyle>
            <a:lvl1pPr algn="l">
              <a:defRPr sz="1200"/>
            </a:lvl1pPr>
          </a:lstStyle>
          <a:p>
            <a:endParaRPr lang="en-IN"/>
          </a:p>
        </p:txBody>
      </p:sp>
      <p:sp>
        <p:nvSpPr>
          <p:cNvPr id="5" name="Slide Number Placeholder 4"/>
          <p:cNvSpPr>
            <a:spLocks noGrp="1"/>
          </p:cNvSpPr>
          <p:nvPr>
            <p:ph type="sldNum" sz="quarter" idx="3"/>
          </p:nvPr>
        </p:nvSpPr>
        <p:spPr>
          <a:xfrm>
            <a:off x="3977827" y="8842684"/>
            <a:ext cx="3043665" cy="464814"/>
          </a:xfrm>
          <a:prstGeom prst="rect">
            <a:avLst/>
          </a:prstGeom>
        </p:spPr>
        <p:txBody>
          <a:bodyPr vert="horz" lIns="92446" tIns="46223" rIns="92446" bIns="46223" rtlCol="0" anchor="b"/>
          <a:lstStyle>
            <a:lvl1pPr algn="r">
              <a:defRPr sz="1200"/>
            </a:lvl1pPr>
          </a:lstStyle>
          <a:p>
            <a:fld id="{EAE76FAD-04AD-4A47-857C-25B440ED1315}" type="slidenum">
              <a:rPr lang="en-IN" smtClean="0"/>
              <a:pPr/>
              <a:t>‹#›</a:t>
            </a:fld>
            <a:endParaRPr lang="en-IN"/>
          </a:p>
        </p:txBody>
      </p:sp>
    </p:spTree>
    <p:extLst>
      <p:ext uri="{BB962C8B-B14F-4D97-AF65-F5344CB8AC3E}">
        <p14:creationId xmlns:p14="http://schemas.microsoft.com/office/powerpoint/2010/main" val="36685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3324" tIns="46662" rIns="93324" bIns="466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7827" y="0"/>
            <a:ext cx="3043665" cy="464814"/>
          </a:xfrm>
          <a:prstGeom prst="rect">
            <a:avLst/>
          </a:prstGeom>
        </p:spPr>
        <p:txBody>
          <a:bodyPr vert="horz" lIns="93324" tIns="46662" rIns="93324" bIns="46662" rtlCol="0"/>
          <a:lstStyle>
            <a:lvl1pPr algn="r" fontAlgn="auto">
              <a:spcBef>
                <a:spcPts val="0"/>
              </a:spcBef>
              <a:spcAft>
                <a:spcPts val="0"/>
              </a:spcAft>
              <a:defRPr sz="1200">
                <a:latin typeface="+mn-lt"/>
                <a:cs typeface="+mn-cs"/>
              </a:defRPr>
            </a:lvl1pPr>
          </a:lstStyle>
          <a:p>
            <a:pPr>
              <a:defRPr/>
            </a:pPr>
            <a:fld id="{2273A029-8D32-4910-875A-F706D4D3E732}" type="datetimeFigureOut">
              <a:rPr lang="en-US"/>
              <a:pPr>
                <a:defRPr/>
              </a:pPr>
              <a:t>11/2/2017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633" y="4422144"/>
            <a:ext cx="5617837" cy="4188133"/>
          </a:xfrm>
          <a:prstGeom prst="rect">
            <a:avLst/>
          </a:prstGeom>
        </p:spPr>
        <p:txBody>
          <a:bodyPr vert="horz" lIns="93324" tIns="46662" rIns="93324" bIns="4666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684"/>
            <a:ext cx="3043665" cy="464814"/>
          </a:xfrm>
          <a:prstGeom prst="rect">
            <a:avLst/>
          </a:prstGeom>
        </p:spPr>
        <p:txBody>
          <a:bodyPr vert="horz" lIns="93324" tIns="46662" rIns="93324" bIns="46662"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7827" y="8842684"/>
            <a:ext cx="3043665" cy="464814"/>
          </a:xfrm>
          <a:prstGeom prst="rect">
            <a:avLst/>
          </a:prstGeom>
        </p:spPr>
        <p:txBody>
          <a:bodyPr vert="horz" lIns="93324" tIns="46662" rIns="93324" bIns="46662" rtlCol="0" anchor="b"/>
          <a:lstStyle>
            <a:lvl1pPr algn="r" fontAlgn="auto">
              <a:spcBef>
                <a:spcPts val="0"/>
              </a:spcBef>
              <a:spcAft>
                <a:spcPts val="0"/>
              </a:spcAft>
              <a:defRPr sz="1200">
                <a:latin typeface="+mn-lt"/>
                <a:cs typeface="+mn-cs"/>
              </a:defRPr>
            </a:lvl1pPr>
          </a:lstStyle>
          <a:p>
            <a:pPr>
              <a:defRPr/>
            </a:pPr>
            <a:fld id="{0C05EE3D-69F0-4518-80C0-AEF6A4DE28A9}" type="slidenum">
              <a:rPr lang="en-US"/>
              <a:pPr>
                <a:defRPr/>
              </a:pPr>
              <a:t>‹#›</a:t>
            </a:fld>
            <a:endParaRPr lang="en-US"/>
          </a:p>
        </p:txBody>
      </p:sp>
    </p:spTree>
    <p:extLst>
      <p:ext uri="{BB962C8B-B14F-4D97-AF65-F5344CB8AC3E}">
        <p14:creationId xmlns:p14="http://schemas.microsoft.com/office/powerpoint/2010/main" val="18937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84275" y="698500"/>
            <a:ext cx="4654550"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5364"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51122" indent="-288893">
              <a:defRPr>
                <a:solidFill>
                  <a:schemeClr val="tx1"/>
                </a:solidFill>
                <a:latin typeface="Calibri" pitchFamily="34" charset="0"/>
              </a:defRPr>
            </a:lvl2pPr>
            <a:lvl3pPr marL="1155573" indent="-231115">
              <a:defRPr>
                <a:solidFill>
                  <a:schemeClr val="tx1"/>
                </a:solidFill>
                <a:latin typeface="Calibri" pitchFamily="34" charset="0"/>
              </a:defRPr>
            </a:lvl3pPr>
            <a:lvl4pPr marL="1617802" indent="-231115">
              <a:defRPr>
                <a:solidFill>
                  <a:schemeClr val="tx1"/>
                </a:solidFill>
                <a:latin typeface="Calibri" pitchFamily="34" charset="0"/>
              </a:defRPr>
            </a:lvl4pPr>
            <a:lvl5pPr marL="2080031" indent="-231115">
              <a:defRPr>
                <a:solidFill>
                  <a:schemeClr val="tx1"/>
                </a:solidFill>
                <a:latin typeface="Calibri" pitchFamily="34" charset="0"/>
              </a:defRPr>
            </a:lvl5pPr>
            <a:lvl6pPr marL="2542261" indent="-231115" fontAlgn="base">
              <a:spcBef>
                <a:spcPct val="0"/>
              </a:spcBef>
              <a:spcAft>
                <a:spcPct val="0"/>
              </a:spcAft>
              <a:defRPr>
                <a:solidFill>
                  <a:schemeClr val="tx1"/>
                </a:solidFill>
                <a:latin typeface="Calibri" pitchFamily="34" charset="0"/>
              </a:defRPr>
            </a:lvl6pPr>
            <a:lvl7pPr marL="3004490" indent="-231115" fontAlgn="base">
              <a:spcBef>
                <a:spcPct val="0"/>
              </a:spcBef>
              <a:spcAft>
                <a:spcPct val="0"/>
              </a:spcAft>
              <a:defRPr>
                <a:solidFill>
                  <a:schemeClr val="tx1"/>
                </a:solidFill>
                <a:latin typeface="Calibri" pitchFamily="34" charset="0"/>
              </a:defRPr>
            </a:lvl7pPr>
            <a:lvl8pPr marL="3466719" indent="-231115" fontAlgn="base">
              <a:spcBef>
                <a:spcPct val="0"/>
              </a:spcBef>
              <a:spcAft>
                <a:spcPct val="0"/>
              </a:spcAft>
              <a:defRPr>
                <a:solidFill>
                  <a:schemeClr val="tx1"/>
                </a:solidFill>
                <a:latin typeface="Calibri" pitchFamily="34" charset="0"/>
              </a:defRPr>
            </a:lvl8pPr>
            <a:lvl9pPr marL="3928948" indent="-231115" fontAlgn="base">
              <a:spcBef>
                <a:spcPct val="0"/>
              </a:spcBef>
              <a:spcAft>
                <a:spcPct val="0"/>
              </a:spcAft>
              <a:defRPr>
                <a:solidFill>
                  <a:schemeClr val="tx1"/>
                </a:solidFill>
                <a:latin typeface="Calibri" pitchFamily="34" charset="0"/>
              </a:defRPr>
            </a:lvl9pPr>
          </a:lstStyle>
          <a:p>
            <a:pPr>
              <a:defRPr/>
            </a:pPr>
            <a:fld id="{ADC9817F-048D-4E09-AFD7-06CFF02242DD}"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51435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2</a:t>
            </a:fld>
            <a:endParaRPr lang="en-US"/>
          </a:p>
        </p:txBody>
      </p:sp>
    </p:spTree>
    <p:extLst>
      <p:ext uri="{BB962C8B-B14F-4D97-AF65-F5344CB8AC3E}">
        <p14:creationId xmlns:p14="http://schemas.microsoft.com/office/powerpoint/2010/main" val="101012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4</a:t>
            </a:fld>
            <a:endParaRPr lang="en-US"/>
          </a:p>
        </p:txBody>
      </p:sp>
    </p:spTree>
    <p:extLst>
      <p:ext uri="{BB962C8B-B14F-4D97-AF65-F5344CB8AC3E}">
        <p14:creationId xmlns:p14="http://schemas.microsoft.com/office/powerpoint/2010/main" val="74977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rebuchet MS" panose="020B0603020202020204" pitchFamily="34" charset="0"/>
              </a:rPr>
              <a:t>splitting work into small batches and implementing customer feedback) predicts higher IT performance and less deployment pain.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High-performing IT </a:t>
            </a:r>
            <a:r>
              <a:rPr lang="en-US" sz="1200" b="0" i="0" kern="1200" dirty="0" err="1" smtClean="0">
                <a:solidFill>
                  <a:schemeClr val="tx1"/>
                </a:solidFill>
                <a:effectLst/>
                <a:latin typeface="+mn-lt"/>
                <a:ea typeface="+mn-ea"/>
                <a:cs typeface="+mn-cs"/>
              </a:rPr>
              <a:t>organisations</a:t>
            </a:r>
            <a:r>
              <a:rPr lang="en-US" sz="1200" b="0" i="0" kern="1200" dirty="0" smtClean="0">
                <a:solidFill>
                  <a:schemeClr val="tx1"/>
                </a:solidFill>
                <a:effectLst/>
                <a:latin typeface="+mn-lt"/>
                <a:ea typeface="+mn-ea"/>
                <a:cs typeface="+mn-cs"/>
              </a:rPr>
              <a:t> deploy 200 times more frequently than low performers, with 2,555 times faster lead times.</a:t>
            </a:r>
          </a:p>
          <a:p>
            <a:r>
              <a:rPr lang="en-US" dirty="0" smtClean="0"/>
              <a:t/>
            </a:r>
            <a:br>
              <a:rPr lang="en-US" dirty="0" smtClean="0"/>
            </a:br>
            <a:r>
              <a:rPr lang="en-US" sz="1200" b="0" i="0" kern="1200" dirty="0" smtClean="0">
                <a:solidFill>
                  <a:schemeClr val="tx1"/>
                </a:solidFill>
                <a:effectLst/>
                <a:latin typeface="+mn-lt"/>
                <a:ea typeface="+mn-ea"/>
                <a:cs typeface="+mn-cs"/>
              </a:rPr>
              <a:t>Lean management and continuous delivery practices create the conditions for delivering value faster, sustainably.</a:t>
            </a:r>
          </a:p>
          <a:p>
            <a:r>
              <a:rPr lang="en-US" dirty="0" smtClean="0"/>
              <a:t/>
            </a:r>
            <a:br>
              <a:rPr lang="en-US" dirty="0" smtClean="0"/>
            </a:br>
            <a:r>
              <a:rPr lang="en-US" sz="1200" b="0" i="0" kern="1200" dirty="0" smtClean="0">
                <a:solidFill>
                  <a:schemeClr val="tx1"/>
                </a:solidFill>
                <a:effectLst/>
                <a:latin typeface="+mn-lt"/>
                <a:ea typeface="+mn-ea"/>
                <a:cs typeface="+mn-cs"/>
              </a:rPr>
              <a:t>And they spend 22 percent less time on unplanned work and rework.</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5</a:t>
            </a:fld>
            <a:endParaRPr lang="en-US"/>
          </a:p>
        </p:txBody>
      </p:sp>
    </p:spTree>
    <p:extLst>
      <p:ext uri="{BB962C8B-B14F-4D97-AF65-F5344CB8AC3E}">
        <p14:creationId xmlns:p14="http://schemas.microsoft.com/office/powerpoint/2010/main" val="346875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mn-lt"/>
              </a:rPr>
              <a:t>In 2011, Facebook rolled out new features – timeline, ticker and music functionalities – to its 500 million users spread across the globe. The huge traffic that was generated on Facebook following the release led to a server meltdown. The features that were rolled out garnered mixed response from users which led to inconclusive results of the effectiveness of the new features, leaving them with no actionable insights</a:t>
            </a:r>
          </a:p>
          <a:p>
            <a:endParaRPr lang="en-US" sz="1200" dirty="0" smtClean="0">
              <a:latin typeface="+mn-l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led to an evaluation and reassessment of strategies, resulting in Facebook coming up with the Dark Launching Technique. Using the </a:t>
            </a:r>
            <a:r>
              <a:rPr lang="en-US" dirty="0" err="1" smtClean="0"/>
              <a:t>DevOps</a:t>
            </a:r>
            <a:r>
              <a:rPr lang="en-US" dirty="0" smtClean="0"/>
              <a:t> principles, Facebook created the following methodology for the launch of its new releases</a:t>
            </a:r>
          </a:p>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13</a:t>
            </a:fld>
            <a:endParaRPr lang="en-US"/>
          </a:p>
        </p:txBody>
      </p:sp>
    </p:spTree>
    <p:extLst>
      <p:ext uri="{BB962C8B-B14F-4D97-AF65-F5344CB8AC3E}">
        <p14:creationId xmlns:p14="http://schemas.microsoft.com/office/powerpoint/2010/main" val="2708668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Facebook features are released to a small user base through a dedicated deployment pipeline. The remaining pipelines are all turned off at this point. The specific user base on which the features have been deployed are continuously monitored to collect feedback and identify bugs. These bugs and feedback will be incorporated in development, tested and deployed on the same user base until the features becomes stable. Once stability is achieved, the features will be gradually deployed on other user bases by turning on other deployment pipelines.</a:t>
            </a:r>
          </a:p>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15</a:t>
            </a:fld>
            <a:endParaRPr lang="en-US"/>
          </a:p>
        </p:txBody>
      </p:sp>
    </p:spTree>
    <p:extLst>
      <p:ext uri="{BB962C8B-B14F-4D97-AF65-F5344CB8AC3E}">
        <p14:creationId xmlns:p14="http://schemas.microsoft.com/office/powerpoint/2010/main" val="34852140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solutions@valuemomentum.com"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Freeform 3" descr="Picture1"/>
          <p:cNvSpPr>
            <a:spLocks/>
          </p:cNvSpPr>
          <p:nvPr userDrawn="1"/>
        </p:nvSpPr>
        <p:spPr bwMode="auto">
          <a:xfrm>
            <a:off x="780644" y="1573196"/>
            <a:ext cx="3023233" cy="2612149"/>
          </a:xfrm>
          <a:custGeom>
            <a:avLst/>
            <a:gdLst>
              <a:gd name="T0" fmla="*/ 509890 w 2042748"/>
              <a:gd name="T1" fmla="*/ 1765495 h 1765495"/>
              <a:gd name="T2" fmla="*/ 0 w 2042748"/>
              <a:gd name="T3" fmla="*/ 882748 h 1765495"/>
              <a:gd name="T4" fmla="*/ 509890 w 2042748"/>
              <a:gd name="T5" fmla="*/ 0 h 1765495"/>
              <a:gd name="T6" fmla="*/ 1532858 w 2042748"/>
              <a:gd name="T7" fmla="*/ 0 h 1765495"/>
              <a:gd name="T8" fmla="*/ 2042748 w 2042748"/>
              <a:gd name="T9" fmla="*/ 882748 h 1765495"/>
              <a:gd name="T10" fmla="*/ 1532858 w 2042748"/>
              <a:gd name="T11" fmla="*/ 1765495 h 1765495"/>
              <a:gd name="T12" fmla="*/ 509890 w 2042748"/>
              <a:gd name="T13" fmla="*/ 1765495 h 1765495"/>
              <a:gd name="T14" fmla="*/ 509890 w 2042748"/>
              <a:gd name="T15" fmla="*/ 1765495 h 1765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2748" h="1765495">
                <a:moveTo>
                  <a:pt x="509890" y="1765495"/>
                </a:moveTo>
                <a:lnTo>
                  <a:pt x="0" y="882748"/>
                </a:lnTo>
                <a:lnTo>
                  <a:pt x="509890" y="0"/>
                </a:lnTo>
                <a:lnTo>
                  <a:pt x="1532858" y="0"/>
                </a:lnTo>
                <a:lnTo>
                  <a:pt x="2042748" y="882748"/>
                </a:lnTo>
                <a:lnTo>
                  <a:pt x="1532858" y="1765495"/>
                </a:lnTo>
                <a:lnTo>
                  <a:pt x="509890" y="1765495"/>
                </a:lnTo>
                <a:lnTo>
                  <a:pt x="509890" y="1765495"/>
                </a:lnTo>
                <a:close/>
              </a:path>
            </a:pathLst>
          </a:custGeom>
          <a:blipFill dpi="0" rotWithShape="1">
            <a:blip r:embed="rId2" cstate="print"/>
            <a:srcRect/>
            <a:stretch>
              <a:fillRect/>
            </a:stretch>
          </a:blipFill>
          <a:ln>
            <a:noFill/>
          </a:ln>
          <a:effectLst/>
          <a:extLst>
            <a:ext uri="{91240B29-F687-4F45-9708-019B960494DF}">
              <a14:hiddenLine xmlns:a14="http://schemas.microsoft.com/office/drawing/2010/main" w="12747" cap="flat">
                <a:solidFill>
                  <a:srgbClr val="212120"/>
                </a:solidFill>
                <a:prstDash val="solid"/>
                <a:miter lim="800000"/>
                <a:headEnd/>
                <a:tailEnd/>
              </a14:hiddenLine>
            </a:ext>
            <a:ext uri="{AF507438-7753-43E0-B8FC-AC1667EBCBE1}">
              <a14:hiddenEffects xmlns:a14="http://schemas.microsoft.com/office/drawing/2010/main">
                <a:effectLst>
                  <a:outerShdw dist="35921" dir="2700000" algn="ctr" rotWithShape="0">
                    <a:srgbClr val="8C8681"/>
                  </a:outerShdw>
                </a:effectLst>
              </a14:hiddenEffects>
            </a:ext>
          </a:extLst>
        </p:spPr>
        <p:txBody>
          <a:bodyPr vert="horz" wrap="square" lIns="51435" tIns="25718" rIns="51435" bIns="25718" numCol="1" anchor="t" anchorCtr="0" compatLnSpc="1">
            <a:prstTxWarp prst="textNoShape">
              <a:avLst/>
            </a:prstTxWarp>
          </a:bodyPr>
          <a:lstStyle/>
          <a:p>
            <a:endParaRPr lang="en-US"/>
          </a:p>
        </p:txBody>
      </p:sp>
      <p:grpSp>
        <p:nvGrpSpPr>
          <p:cNvPr id="17" name="Group 16"/>
          <p:cNvGrpSpPr/>
          <p:nvPr userDrawn="1"/>
        </p:nvGrpSpPr>
        <p:grpSpPr>
          <a:xfrm>
            <a:off x="469995" y="302218"/>
            <a:ext cx="5321206" cy="6260742"/>
            <a:chOff x="469994" y="302218"/>
            <a:chExt cx="5321206" cy="6260742"/>
          </a:xfrm>
        </p:grpSpPr>
        <p:sp>
          <p:nvSpPr>
            <p:cNvPr id="18" name="Freeform 17"/>
            <p:cNvSpPr>
              <a:spLocks noEditPoints="1"/>
            </p:cNvSpPr>
            <p:nvPr/>
          </p:nvSpPr>
          <p:spPr bwMode="auto">
            <a:xfrm>
              <a:off x="5426219" y="807172"/>
              <a:ext cx="364981" cy="525424"/>
            </a:xfrm>
            <a:custGeom>
              <a:avLst/>
              <a:gdLst>
                <a:gd name="T0" fmla="*/ 0 w 341063"/>
                <a:gd name="T1" fmla="*/ 146625 h 490875"/>
                <a:gd name="T2" fmla="*/ 86063 w 341063"/>
                <a:gd name="T3" fmla="*/ 296437 h 490875"/>
                <a:gd name="T4" fmla="*/ 255001 w 341063"/>
                <a:gd name="T5" fmla="*/ 296437 h 490875"/>
                <a:gd name="T6" fmla="*/ 341063 w 341063"/>
                <a:gd name="T7" fmla="*/ 146625 h 490875"/>
                <a:gd name="T8" fmla="*/ 255001 w 341063"/>
                <a:gd name="T9" fmla="*/ 0 h 490875"/>
                <a:gd name="T10" fmla="*/ 86063 w 341063"/>
                <a:gd name="T11" fmla="*/ 0 h 490875"/>
                <a:gd name="T12" fmla="*/ 0 w 341063"/>
                <a:gd name="T13" fmla="*/ 146625 h 490875"/>
                <a:gd name="T14" fmla="*/ 60563 w 341063"/>
                <a:gd name="T15" fmla="*/ 146625 h 490875"/>
                <a:gd name="T16" fmla="*/ 114751 w 341063"/>
                <a:gd name="T17" fmla="*/ 51000 h 490875"/>
                <a:gd name="T18" fmla="*/ 226313 w 341063"/>
                <a:gd name="T19" fmla="*/ 51000 h 490875"/>
                <a:gd name="T20" fmla="*/ 283688 w 341063"/>
                <a:gd name="T21" fmla="*/ 146625 h 490875"/>
                <a:gd name="T22" fmla="*/ 226313 w 341063"/>
                <a:gd name="T23" fmla="*/ 245437 h 490875"/>
                <a:gd name="T24" fmla="*/ 114751 w 341063"/>
                <a:gd name="T25" fmla="*/ 245437 h 490875"/>
                <a:gd name="T26" fmla="*/ 60563 w 341063"/>
                <a:gd name="T27" fmla="*/ 146625 h 490875"/>
                <a:gd name="T28" fmla="*/ 216751 w 341063"/>
                <a:gd name="T29" fmla="*/ 446250 h 490875"/>
                <a:gd name="T30" fmla="*/ 124313 w 341063"/>
                <a:gd name="T31" fmla="*/ 446250 h 490875"/>
                <a:gd name="T32" fmla="*/ 124313 w 341063"/>
                <a:gd name="T33" fmla="*/ 490875 h 490875"/>
                <a:gd name="T34" fmla="*/ 216751 w 341063"/>
                <a:gd name="T35" fmla="*/ 490875 h 490875"/>
                <a:gd name="T36" fmla="*/ 216751 w 341063"/>
                <a:gd name="T37" fmla="*/ 446250 h 490875"/>
                <a:gd name="T38" fmla="*/ 258188 w 341063"/>
                <a:gd name="T39" fmla="*/ 318750 h 490875"/>
                <a:gd name="T40" fmla="*/ 86063 w 341063"/>
                <a:gd name="T41" fmla="*/ 318750 h 490875"/>
                <a:gd name="T42" fmla="*/ 86063 w 341063"/>
                <a:gd name="T43" fmla="*/ 363375 h 490875"/>
                <a:gd name="T44" fmla="*/ 258188 w 341063"/>
                <a:gd name="T45" fmla="*/ 363375 h 490875"/>
                <a:gd name="T46" fmla="*/ 258188 w 341063"/>
                <a:gd name="T47" fmla="*/ 318750 h 490875"/>
                <a:gd name="T48" fmla="*/ 258188 w 341063"/>
                <a:gd name="T49" fmla="*/ 382500 h 490875"/>
                <a:gd name="T50" fmla="*/ 86063 w 341063"/>
                <a:gd name="T51" fmla="*/ 382500 h 490875"/>
                <a:gd name="T52" fmla="*/ 86063 w 341063"/>
                <a:gd name="T53" fmla="*/ 427125 h 490875"/>
                <a:gd name="T54" fmla="*/ 258188 w 341063"/>
                <a:gd name="T55" fmla="*/ 427125 h 490875"/>
                <a:gd name="T56" fmla="*/ 258188 w 341063"/>
                <a:gd name="T57" fmla="*/ 382500 h 490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1063" h="490875">
                  <a:moveTo>
                    <a:pt x="0" y="146625"/>
                  </a:moveTo>
                  <a:lnTo>
                    <a:pt x="86063" y="296437"/>
                  </a:lnTo>
                  <a:lnTo>
                    <a:pt x="255001" y="296437"/>
                  </a:lnTo>
                  <a:lnTo>
                    <a:pt x="341063" y="146625"/>
                  </a:lnTo>
                  <a:lnTo>
                    <a:pt x="255001" y="0"/>
                  </a:lnTo>
                  <a:lnTo>
                    <a:pt x="86063" y="0"/>
                  </a:lnTo>
                  <a:lnTo>
                    <a:pt x="0" y="146625"/>
                  </a:lnTo>
                  <a:close/>
                  <a:moveTo>
                    <a:pt x="60563" y="146625"/>
                  </a:moveTo>
                  <a:lnTo>
                    <a:pt x="114751" y="51000"/>
                  </a:lnTo>
                  <a:lnTo>
                    <a:pt x="226313" y="51000"/>
                  </a:lnTo>
                  <a:lnTo>
                    <a:pt x="283688" y="146625"/>
                  </a:lnTo>
                  <a:lnTo>
                    <a:pt x="226313" y="245437"/>
                  </a:lnTo>
                  <a:lnTo>
                    <a:pt x="114751" y="245437"/>
                  </a:lnTo>
                  <a:lnTo>
                    <a:pt x="60563" y="146625"/>
                  </a:lnTo>
                  <a:close/>
                  <a:moveTo>
                    <a:pt x="216751" y="446250"/>
                  </a:moveTo>
                  <a:lnTo>
                    <a:pt x="124313" y="446250"/>
                  </a:lnTo>
                  <a:lnTo>
                    <a:pt x="124313" y="490875"/>
                  </a:lnTo>
                  <a:lnTo>
                    <a:pt x="216751" y="490875"/>
                  </a:lnTo>
                  <a:lnTo>
                    <a:pt x="216751" y="446250"/>
                  </a:lnTo>
                  <a:close/>
                  <a:moveTo>
                    <a:pt x="258188" y="318750"/>
                  </a:moveTo>
                  <a:lnTo>
                    <a:pt x="86063" y="318750"/>
                  </a:lnTo>
                  <a:lnTo>
                    <a:pt x="86063" y="363375"/>
                  </a:lnTo>
                  <a:lnTo>
                    <a:pt x="258188" y="363375"/>
                  </a:lnTo>
                  <a:lnTo>
                    <a:pt x="258188" y="318750"/>
                  </a:lnTo>
                  <a:close/>
                  <a:moveTo>
                    <a:pt x="258188" y="382500"/>
                  </a:moveTo>
                  <a:lnTo>
                    <a:pt x="86063" y="382500"/>
                  </a:lnTo>
                  <a:lnTo>
                    <a:pt x="86063" y="427125"/>
                  </a:lnTo>
                  <a:lnTo>
                    <a:pt x="258188" y="427125"/>
                  </a:lnTo>
                  <a:lnTo>
                    <a:pt x="258188" y="382500"/>
                  </a:ln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2236297" y="4874095"/>
              <a:ext cx="1268903" cy="1102028"/>
            </a:xfrm>
            <a:custGeom>
              <a:avLst/>
              <a:gdLst>
                <a:gd name="T0" fmla="*/ 889314 w 1185752"/>
                <a:gd name="T1" fmla="*/ 0 h 1029564"/>
                <a:gd name="T2" fmla="*/ 296438 w 1185752"/>
                <a:gd name="T3" fmla="*/ 0 h 1029564"/>
                <a:gd name="T4" fmla="*/ 0 w 1185752"/>
                <a:gd name="T5" fmla="*/ 513188 h 1029564"/>
                <a:gd name="T6" fmla="*/ 296438 w 1185752"/>
                <a:gd name="T7" fmla="*/ 1029564 h 1029564"/>
                <a:gd name="T8" fmla="*/ 889314 w 1185752"/>
                <a:gd name="T9" fmla="*/ 1029564 h 1029564"/>
                <a:gd name="T10" fmla="*/ 1185752 w 1185752"/>
                <a:gd name="T11" fmla="*/ 513188 h 1029564"/>
                <a:gd name="T12" fmla="*/ 889314 w 1185752"/>
                <a:gd name="T13" fmla="*/ 0 h 1029564"/>
              </a:gdLst>
              <a:ahLst/>
              <a:cxnLst>
                <a:cxn ang="0">
                  <a:pos x="T0" y="T1"/>
                </a:cxn>
                <a:cxn ang="0">
                  <a:pos x="T2" y="T3"/>
                </a:cxn>
                <a:cxn ang="0">
                  <a:pos x="T4" y="T5"/>
                </a:cxn>
                <a:cxn ang="0">
                  <a:pos x="T6" y="T7"/>
                </a:cxn>
                <a:cxn ang="0">
                  <a:pos x="T8" y="T9"/>
                </a:cxn>
                <a:cxn ang="0">
                  <a:pos x="T10" y="T11"/>
                </a:cxn>
                <a:cxn ang="0">
                  <a:pos x="T12" y="T13"/>
                </a:cxn>
              </a:cxnLst>
              <a:rect l="0" t="0" r="r" b="b"/>
              <a:pathLst>
                <a:path w="1185752" h="1029564">
                  <a:moveTo>
                    <a:pt x="889314" y="0"/>
                  </a:moveTo>
                  <a:lnTo>
                    <a:pt x="296438" y="0"/>
                  </a:lnTo>
                  <a:lnTo>
                    <a:pt x="0" y="513188"/>
                  </a:lnTo>
                  <a:lnTo>
                    <a:pt x="296438" y="1029564"/>
                  </a:lnTo>
                  <a:lnTo>
                    <a:pt x="889314" y="1029564"/>
                  </a:lnTo>
                  <a:lnTo>
                    <a:pt x="1185752" y="513188"/>
                  </a:lnTo>
                  <a:lnTo>
                    <a:pt x="889314" y="0"/>
                  </a:lnTo>
                </a:path>
              </a:pathLst>
            </a:custGeom>
            <a:gradFill rotWithShape="1">
              <a:gsLst>
                <a:gs pos="0">
                  <a:schemeClr val="accent1"/>
                </a:gs>
                <a:gs pos="100000">
                  <a:schemeClr val="accent6"/>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userDrawn="1"/>
          </p:nvSpPr>
          <p:spPr bwMode="auto">
            <a:xfrm>
              <a:off x="3123775" y="848115"/>
              <a:ext cx="1541786" cy="1334033"/>
            </a:xfrm>
            <a:custGeom>
              <a:avLst/>
              <a:gdLst>
                <a:gd name="T0" fmla="*/ 360188 w 1440753"/>
                <a:gd name="T1" fmla="*/ 1246314 h 1246314"/>
                <a:gd name="T2" fmla="*/ 0 w 1440753"/>
                <a:gd name="T3" fmla="*/ 621563 h 1246314"/>
                <a:gd name="T4" fmla="*/ 360188 w 1440753"/>
                <a:gd name="T5" fmla="*/ 0 h 1246314"/>
                <a:gd name="T6" fmla="*/ 1080565 w 1440753"/>
                <a:gd name="T7" fmla="*/ 0 h 1246314"/>
                <a:gd name="T8" fmla="*/ 1440753 w 1440753"/>
                <a:gd name="T9" fmla="*/ 621563 h 1246314"/>
                <a:gd name="T10" fmla="*/ 1080565 w 1440753"/>
                <a:gd name="T11" fmla="*/ 1246314 h 1246314"/>
                <a:gd name="T12" fmla="*/ 360188 w 1440753"/>
                <a:gd name="T13" fmla="*/ 1246314 h 1246314"/>
              </a:gdLst>
              <a:ahLst/>
              <a:cxnLst>
                <a:cxn ang="0">
                  <a:pos x="T0" y="T1"/>
                </a:cxn>
                <a:cxn ang="0">
                  <a:pos x="T2" y="T3"/>
                </a:cxn>
                <a:cxn ang="0">
                  <a:pos x="T4" y="T5"/>
                </a:cxn>
                <a:cxn ang="0">
                  <a:pos x="T6" y="T7"/>
                </a:cxn>
                <a:cxn ang="0">
                  <a:pos x="T8" y="T9"/>
                </a:cxn>
                <a:cxn ang="0">
                  <a:pos x="T10" y="T11"/>
                </a:cxn>
                <a:cxn ang="0">
                  <a:pos x="T12" y="T13"/>
                </a:cxn>
              </a:cxnLst>
              <a:rect l="0" t="0" r="r" b="b"/>
              <a:pathLst>
                <a:path w="1440753" h="1246314">
                  <a:moveTo>
                    <a:pt x="360188" y="1246314"/>
                  </a:moveTo>
                  <a:lnTo>
                    <a:pt x="0" y="621563"/>
                  </a:lnTo>
                  <a:lnTo>
                    <a:pt x="360188" y="0"/>
                  </a:lnTo>
                  <a:lnTo>
                    <a:pt x="1080565" y="0"/>
                  </a:lnTo>
                  <a:lnTo>
                    <a:pt x="1440753" y="621563"/>
                  </a:lnTo>
                  <a:lnTo>
                    <a:pt x="1080565" y="1246314"/>
                  </a:lnTo>
                  <a:lnTo>
                    <a:pt x="360188" y="1246314"/>
                  </a:lnTo>
                  <a:close/>
                </a:path>
              </a:pathLst>
            </a:custGeom>
            <a:gradFill rotWithShape="1">
              <a:gsLst>
                <a:gs pos="0">
                  <a:schemeClr val="accent2"/>
                </a:gs>
                <a:gs pos="100000">
                  <a:schemeClr val="accent3"/>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userDrawn="1"/>
          </p:nvSpPr>
          <p:spPr bwMode="auto">
            <a:xfrm>
              <a:off x="3253393" y="5464345"/>
              <a:ext cx="1272314" cy="1098615"/>
            </a:xfrm>
            <a:custGeom>
              <a:avLst/>
              <a:gdLst>
                <a:gd name="T0" fmla="*/ 296438 w 1188940"/>
                <a:gd name="T1" fmla="*/ 1026376 h 1026376"/>
                <a:gd name="T2" fmla="*/ 0 w 1188940"/>
                <a:gd name="T3" fmla="*/ 513188 h 1026376"/>
                <a:gd name="T4" fmla="*/ 296438 w 1188940"/>
                <a:gd name="T5" fmla="*/ 0 h 1026376"/>
                <a:gd name="T6" fmla="*/ 892502 w 1188940"/>
                <a:gd name="T7" fmla="*/ 0 h 1026376"/>
                <a:gd name="T8" fmla="*/ 1188940 w 1188940"/>
                <a:gd name="T9" fmla="*/ 513188 h 1026376"/>
                <a:gd name="T10" fmla="*/ 892502 w 1188940"/>
                <a:gd name="T11" fmla="*/ 1026376 h 1026376"/>
                <a:gd name="T12" fmla="*/ 296438 w 1188940"/>
                <a:gd name="T13" fmla="*/ 1026376 h 1026376"/>
              </a:gdLst>
              <a:ahLst/>
              <a:cxnLst>
                <a:cxn ang="0">
                  <a:pos x="T0" y="T1"/>
                </a:cxn>
                <a:cxn ang="0">
                  <a:pos x="T2" y="T3"/>
                </a:cxn>
                <a:cxn ang="0">
                  <a:pos x="T4" y="T5"/>
                </a:cxn>
                <a:cxn ang="0">
                  <a:pos x="T6" y="T7"/>
                </a:cxn>
                <a:cxn ang="0">
                  <a:pos x="T8" y="T9"/>
                </a:cxn>
                <a:cxn ang="0">
                  <a:pos x="T10" y="T11"/>
                </a:cxn>
                <a:cxn ang="0">
                  <a:pos x="T12" y="T13"/>
                </a:cxn>
              </a:cxnLst>
              <a:rect l="0" t="0" r="r" b="b"/>
              <a:pathLst>
                <a:path w="1188940" h="1026376">
                  <a:moveTo>
                    <a:pt x="296438" y="1026376"/>
                  </a:moveTo>
                  <a:lnTo>
                    <a:pt x="0" y="513188"/>
                  </a:lnTo>
                  <a:lnTo>
                    <a:pt x="296438" y="0"/>
                  </a:lnTo>
                  <a:lnTo>
                    <a:pt x="892502" y="0"/>
                  </a:lnTo>
                  <a:lnTo>
                    <a:pt x="1188940" y="513188"/>
                  </a:lnTo>
                  <a:lnTo>
                    <a:pt x="892502" y="1026376"/>
                  </a:lnTo>
                  <a:lnTo>
                    <a:pt x="296438" y="1026376"/>
                  </a:ln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noEditPoints="1"/>
            </p:cNvSpPr>
            <p:nvPr userDrawn="1"/>
          </p:nvSpPr>
          <p:spPr bwMode="auto">
            <a:xfrm>
              <a:off x="2523433" y="851525"/>
              <a:ext cx="712906" cy="617545"/>
            </a:xfrm>
            <a:custGeom>
              <a:avLst/>
              <a:gdLst>
                <a:gd name="T0" fmla="*/ 500439 w 666189"/>
                <a:gd name="T1" fmla="*/ 0 h 576938"/>
                <a:gd name="T2" fmla="*/ 165751 w 666189"/>
                <a:gd name="T3" fmla="*/ 0 h 576938"/>
                <a:gd name="T4" fmla="*/ 0 w 666189"/>
                <a:gd name="T5" fmla="*/ 290063 h 576938"/>
                <a:gd name="T6" fmla="*/ 165751 w 666189"/>
                <a:gd name="T7" fmla="*/ 576938 h 576938"/>
                <a:gd name="T8" fmla="*/ 500439 w 666189"/>
                <a:gd name="T9" fmla="*/ 576938 h 576938"/>
                <a:gd name="T10" fmla="*/ 666189 w 666189"/>
                <a:gd name="T11" fmla="*/ 290063 h 576938"/>
                <a:gd name="T12" fmla="*/ 500439 w 666189"/>
                <a:gd name="T13" fmla="*/ 0 h 576938"/>
                <a:gd name="T14" fmla="*/ 443064 w 666189"/>
                <a:gd name="T15" fmla="*/ 478126 h 576938"/>
                <a:gd name="T16" fmla="*/ 223126 w 666189"/>
                <a:gd name="T17" fmla="*/ 478126 h 576938"/>
                <a:gd name="T18" fmla="*/ 114750 w 666189"/>
                <a:gd name="T19" fmla="*/ 290063 h 576938"/>
                <a:gd name="T20" fmla="*/ 223126 w 666189"/>
                <a:gd name="T21" fmla="*/ 98813 h 576938"/>
                <a:gd name="T22" fmla="*/ 443064 w 666189"/>
                <a:gd name="T23" fmla="*/ 98813 h 576938"/>
                <a:gd name="T24" fmla="*/ 551439 w 666189"/>
                <a:gd name="T25" fmla="*/ 290063 h 576938"/>
                <a:gd name="T26" fmla="*/ 443064 w 666189"/>
                <a:gd name="T27" fmla="*/ 478126 h 576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6189" h="576938">
                  <a:moveTo>
                    <a:pt x="500439" y="0"/>
                  </a:moveTo>
                  <a:lnTo>
                    <a:pt x="165751" y="0"/>
                  </a:lnTo>
                  <a:lnTo>
                    <a:pt x="0" y="290063"/>
                  </a:lnTo>
                  <a:lnTo>
                    <a:pt x="165751" y="576938"/>
                  </a:lnTo>
                  <a:lnTo>
                    <a:pt x="500439" y="576938"/>
                  </a:lnTo>
                  <a:lnTo>
                    <a:pt x="666189" y="290063"/>
                  </a:lnTo>
                  <a:lnTo>
                    <a:pt x="500439" y="0"/>
                  </a:lnTo>
                  <a:close/>
                  <a:moveTo>
                    <a:pt x="443064" y="478126"/>
                  </a:moveTo>
                  <a:lnTo>
                    <a:pt x="223126" y="478126"/>
                  </a:lnTo>
                  <a:lnTo>
                    <a:pt x="114750" y="290063"/>
                  </a:lnTo>
                  <a:lnTo>
                    <a:pt x="223126" y="98813"/>
                  </a:lnTo>
                  <a:lnTo>
                    <a:pt x="443064" y="98813"/>
                  </a:lnTo>
                  <a:lnTo>
                    <a:pt x="551439" y="290063"/>
                  </a:lnTo>
                  <a:lnTo>
                    <a:pt x="443064" y="478126"/>
                  </a:lnTo>
                  <a:close/>
                </a:path>
              </a:pathLst>
            </a:custGeom>
            <a:gradFill rotWithShape="1">
              <a:gsLst>
                <a:gs pos="0">
                  <a:schemeClr val="accent5"/>
                </a:gs>
                <a:gs pos="100000">
                  <a:schemeClr val="accent4"/>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4334691" y="302218"/>
              <a:ext cx="1111995" cy="962141"/>
            </a:xfrm>
            <a:custGeom>
              <a:avLst/>
              <a:gdLst>
                <a:gd name="T0" fmla="*/ 777751 w 1039126"/>
                <a:gd name="T1" fmla="*/ 0 h 898876"/>
                <a:gd name="T2" fmla="*/ 261375 w 1039126"/>
                <a:gd name="T3" fmla="*/ 0 h 898876"/>
                <a:gd name="T4" fmla="*/ 0 w 1039126"/>
                <a:gd name="T5" fmla="*/ 449438 h 898876"/>
                <a:gd name="T6" fmla="*/ 261375 w 1039126"/>
                <a:gd name="T7" fmla="*/ 898876 h 898876"/>
                <a:gd name="T8" fmla="*/ 777751 w 1039126"/>
                <a:gd name="T9" fmla="*/ 898876 h 898876"/>
                <a:gd name="T10" fmla="*/ 1039126 w 1039126"/>
                <a:gd name="T11" fmla="*/ 449438 h 898876"/>
                <a:gd name="T12" fmla="*/ 777751 w 1039126"/>
                <a:gd name="T13" fmla="*/ 0 h 898876"/>
                <a:gd name="T14" fmla="*/ 688501 w 1039126"/>
                <a:gd name="T15" fmla="*/ 742688 h 898876"/>
                <a:gd name="T16" fmla="*/ 350625 w 1039126"/>
                <a:gd name="T17" fmla="*/ 742688 h 898876"/>
                <a:gd name="T18" fmla="*/ 181687 w 1039126"/>
                <a:gd name="T19" fmla="*/ 449438 h 898876"/>
                <a:gd name="T20" fmla="*/ 350625 w 1039126"/>
                <a:gd name="T21" fmla="*/ 156188 h 898876"/>
                <a:gd name="T22" fmla="*/ 688501 w 1039126"/>
                <a:gd name="T23" fmla="*/ 156188 h 898876"/>
                <a:gd name="T24" fmla="*/ 857439 w 1039126"/>
                <a:gd name="T25" fmla="*/ 449438 h 898876"/>
                <a:gd name="T26" fmla="*/ 688501 w 1039126"/>
                <a:gd name="T27" fmla="*/ 742688 h 898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126" h="898876">
                  <a:moveTo>
                    <a:pt x="777751" y="0"/>
                  </a:moveTo>
                  <a:lnTo>
                    <a:pt x="261375" y="0"/>
                  </a:lnTo>
                  <a:lnTo>
                    <a:pt x="0" y="449438"/>
                  </a:lnTo>
                  <a:lnTo>
                    <a:pt x="261375" y="898876"/>
                  </a:lnTo>
                  <a:lnTo>
                    <a:pt x="777751" y="898876"/>
                  </a:lnTo>
                  <a:lnTo>
                    <a:pt x="1039126" y="449438"/>
                  </a:lnTo>
                  <a:lnTo>
                    <a:pt x="777751" y="0"/>
                  </a:lnTo>
                  <a:close/>
                  <a:moveTo>
                    <a:pt x="688501" y="742688"/>
                  </a:moveTo>
                  <a:lnTo>
                    <a:pt x="350625" y="742688"/>
                  </a:lnTo>
                  <a:lnTo>
                    <a:pt x="181687" y="449438"/>
                  </a:lnTo>
                  <a:lnTo>
                    <a:pt x="350625" y="156188"/>
                  </a:lnTo>
                  <a:lnTo>
                    <a:pt x="688501" y="156188"/>
                  </a:lnTo>
                  <a:lnTo>
                    <a:pt x="857439" y="449438"/>
                  </a:lnTo>
                  <a:lnTo>
                    <a:pt x="688501" y="742688"/>
                  </a:lnTo>
                  <a:close/>
                </a:path>
              </a:pathLst>
            </a:custGeom>
            <a:gradFill rotWithShape="1">
              <a:gsLst>
                <a:gs pos="0">
                  <a:schemeClr val="accent1"/>
                </a:gs>
                <a:gs pos="100000">
                  <a:schemeClr val="accent2"/>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noEditPoints="1"/>
            </p:cNvSpPr>
            <p:nvPr/>
          </p:nvSpPr>
          <p:spPr bwMode="auto">
            <a:xfrm>
              <a:off x="1605866" y="4601147"/>
              <a:ext cx="600341" cy="320714"/>
            </a:xfrm>
            <a:custGeom>
              <a:avLst/>
              <a:gdLst>
                <a:gd name="T0" fmla="*/ 97 w 176"/>
                <a:gd name="T1" fmla="*/ 94 h 94"/>
                <a:gd name="T2" fmla="*/ 176 w 176"/>
                <a:gd name="T3" fmla="*/ 47 h 94"/>
                <a:gd name="T4" fmla="*/ 97 w 176"/>
                <a:gd name="T5" fmla="*/ 0 h 94"/>
                <a:gd name="T6" fmla="*/ 97 w 176"/>
                <a:gd name="T7" fmla="*/ 28 h 94"/>
                <a:gd name="T8" fmla="*/ 0 w 176"/>
                <a:gd name="T9" fmla="*/ 28 h 94"/>
                <a:gd name="T10" fmla="*/ 0 w 176"/>
                <a:gd name="T11" fmla="*/ 66 h 94"/>
                <a:gd name="T12" fmla="*/ 97 w 176"/>
                <a:gd name="T13" fmla="*/ 66 h 94"/>
                <a:gd name="T14" fmla="*/ 97 w 176"/>
                <a:gd name="T15" fmla="*/ 94 h 94"/>
                <a:gd name="T16" fmla="*/ 12 w 176"/>
                <a:gd name="T17" fmla="*/ 55 h 94"/>
                <a:gd name="T18" fmla="*/ 12 w 176"/>
                <a:gd name="T19" fmla="*/ 39 h 94"/>
                <a:gd name="T20" fmla="*/ 109 w 176"/>
                <a:gd name="T21" fmla="*/ 39 h 94"/>
                <a:gd name="T22" fmla="*/ 109 w 176"/>
                <a:gd name="T23" fmla="*/ 21 h 94"/>
                <a:gd name="T24" fmla="*/ 153 w 176"/>
                <a:gd name="T25" fmla="*/ 47 h 94"/>
                <a:gd name="T26" fmla="*/ 109 w 176"/>
                <a:gd name="T27" fmla="*/ 73 h 94"/>
                <a:gd name="T28" fmla="*/ 109 w 176"/>
                <a:gd name="T29" fmla="*/ 55 h 94"/>
                <a:gd name="T30" fmla="*/ 12 w 176"/>
                <a:gd name="T31" fmla="*/ 5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94">
                  <a:moveTo>
                    <a:pt x="97" y="94"/>
                  </a:moveTo>
                  <a:cubicBezTo>
                    <a:pt x="176" y="47"/>
                    <a:pt x="176" y="47"/>
                    <a:pt x="176" y="47"/>
                  </a:cubicBezTo>
                  <a:cubicBezTo>
                    <a:pt x="97" y="0"/>
                    <a:pt x="97" y="0"/>
                    <a:pt x="97" y="0"/>
                  </a:cubicBezTo>
                  <a:cubicBezTo>
                    <a:pt x="97" y="0"/>
                    <a:pt x="97" y="21"/>
                    <a:pt x="97" y="28"/>
                  </a:cubicBezTo>
                  <a:cubicBezTo>
                    <a:pt x="86" y="28"/>
                    <a:pt x="0" y="28"/>
                    <a:pt x="0" y="28"/>
                  </a:cubicBezTo>
                  <a:cubicBezTo>
                    <a:pt x="0" y="66"/>
                    <a:pt x="0" y="66"/>
                    <a:pt x="0" y="66"/>
                  </a:cubicBezTo>
                  <a:cubicBezTo>
                    <a:pt x="0" y="66"/>
                    <a:pt x="86" y="66"/>
                    <a:pt x="97" y="66"/>
                  </a:cubicBezTo>
                  <a:cubicBezTo>
                    <a:pt x="97" y="73"/>
                    <a:pt x="97" y="94"/>
                    <a:pt x="97" y="94"/>
                  </a:cubicBezTo>
                  <a:close/>
                  <a:moveTo>
                    <a:pt x="12" y="55"/>
                  </a:moveTo>
                  <a:cubicBezTo>
                    <a:pt x="12" y="49"/>
                    <a:pt x="12" y="45"/>
                    <a:pt x="12" y="39"/>
                  </a:cubicBezTo>
                  <a:cubicBezTo>
                    <a:pt x="22" y="39"/>
                    <a:pt x="109" y="39"/>
                    <a:pt x="109" y="39"/>
                  </a:cubicBezTo>
                  <a:cubicBezTo>
                    <a:pt x="109" y="39"/>
                    <a:pt x="109" y="27"/>
                    <a:pt x="109" y="21"/>
                  </a:cubicBezTo>
                  <a:cubicBezTo>
                    <a:pt x="119" y="27"/>
                    <a:pt x="143" y="41"/>
                    <a:pt x="153" y="47"/>
                  </a:cubicBezTo>
                  <a:cubicBezTo>
                    <a:pt x="143" y="53"/>
                    <a:pt x="119" y="67"/>
                    <a:pt x="109" y="73"/>
                  </a:cubicBezTo>
                  <a:cubicBezTo>
                    <a:pt x="109" y="67"/>
                    <a:pt x="109" y="55"/>
                    <a:pt x="109" y="55"/>
                  </a:cubicBezTo>
                  <a:cubicBezTo>
                    <a:pt x="109" y="55"/>
                    <a:pt x="22" y="55"/>
                    <a:pt x="12" y="55"/>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noEditPoints="1"/>
            </p:cNvSpPr>
            <p:nvPr/>
          </p:nvSpPr>
          <p:spPr bwMode="auto">
            <a:xfrm>
              <a:off x="1189722" y="4788799"/>
              <a:ext cx="689028" cy="365068"/>
            </a:xfrm>
            <a:custGeom>
              <a:avLst/>
              <a:gdLst>
                <a:gd name="T0" fmla="*/ 91 w 202"/>
                <a:gd name="T1" fmla="*/ 75 h 107"/>
                <a:gd name="T2" fmla="*/ 202 w 202"/>
                <a:gd name="T3" fmla="*/ 75 h 107"/>
                <a:gd name="T4" fmla="*/ 202 w 202"/>
                <a:gd name="T5" fmla="*/ 31 h 107"/>
                <a:gd name="T6" fmla="*/ 91 w 202"/>
                <a:gd name="T7" fmla="*/ 31 h 107"/>
                <a:gd name="T8" fmla="*/ 91 w 202"/>
                <a:gd name="T9" fmla="*/ 0 h 107"/>
                <a:gd name="T10" fmla="*/ 0 w 202"/>
                <a:gd name="T11" fmla="*/ 53 h 107"/>
                <a:gd name="T12" fmla="*/ 91 w 202"/>
                <a:gd name="T13" fmla="*/ 107 h 107"/>
                <a:gd name="T14" fmla="*/ 91 w 202"/>
                <a:gd name="T15" fmla="*/ 75 h 107"/>
                <a:gd name="T16" fmla="*/ 78 w 202"/>
                <a:gd name="T17" fmla="*/ 62 h 107"/>
                <a:gd name="T18" fmla="*/ 78 w 202"/>
                <a:gd name="T19" fmla="*/ 83 h 107"/>
                <a:gd name="T20" fmla="*/ 27 w 202"/>
                <a:gd name="T21" fmla="*/ 53 h 107"/>
                <a:gd name="T22" fmla="*/ 78 w 202"/>
                <a:gd name="T23" fmla="*/ 23 h 107"/>
                <a:gd name="T24" fmla="*/ 78 w 202"/>
                <a:gd name="T25" fmla="*/ 45 h 107"/>
                <a:gd name="T26" fmla="*/ 188 w 202"/>
                <a:gd name="T27" fmla="*/ 45 h 107"/>
                <a:gd name="T28" fmla="*/ 188 w 202"/>
                <a:gd name="T29" fmla="*/ 62 h 107"/>
                <a:gd name="T30" fmla="*/ 78 w 202"/>
                <a:gd name="T31"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107">
                  <a:moveTo>
                    <a:pt x="91" y="75"/>
                  </a:moveTo>
                  <a:cubicBezTo>
                    <a:pt x="103" y="75"/>
                    <a:pt x="202" y="75"/>
                    <a:pt x="202" y="75"/>
                  </a:cubicBezTo>
                  <a:cubicBezTo>
                    <a:pt x="202" y="31"/>
                    <a:pt x="202" y="31"/>
                    <a:pt x="202" y="31"/>
                  </a:cubicBezTo>
                  <a:cubicBezTo>
                    <a:pt x="202" y="31"/>
                    <a:pt x="103" y="31"/>
                    <a:pt x="91" y="31"/>
                  </a:cubicBezTo>
                  <a:cubicBezTo>
                    <a:pt x="91" y="24"/>
                    <a:pt x="91" y="0"/>
                    <a:pt x="91" y="0"/>
                  </a:cubicBezTo>
                  <a:cubicBezTo>
                    <a:pt x="0" y="53"/>
                    <a:pt x="0" y="53"/>
                    <a:pt x="0" y="53"/>
                  </a:cubicBezTo>
                  <a:cubicBezTo>
                    <a:pt x="91" y="107"/>
                    <a:pt x="91" y="107"/>
                    <a:pt x="91" y="107"/>
                  </a:cubicBezTo>
                  <a:cubicBezTo>
                    <a:pt x="91" y="107"/>
                    <a:pt x="91" y="83"/>
                    <a:pt x="91" y="75"/>
                  </a:cubicBezTo>
                  <a:close/>
                  <a:moveTo>
                    <a:pt x="78" y="62"/>
                  </a:moveTo>
                  <a:cubicBezTo>
                    <a:pt x="78" y="62"/>
                    <a:pt x="78" y="76"/>
                    <a:pt x="78" y="83"/>
                  </a:cubicBezTo>
                  <a:cubicBezTo>
                    <a:pt x="65" y="76"/>
                    <a:pt x="39" y="60"/>
                    <a:pt x="27" y="53"/>
                  </a:cubicBezTo>
                  <a:cubicBezTo>
                    <a:pt x="39" y="46"/>
                    <a:pt x="65" y="31"/>
                    <a:pt x="78" y="23"/>
                  </a:cubicBezTo>
                  <a:cubicBezTo>
                    <a:pt x="78" y="30"/>
                    <a:pt x="78" y="45"/>
                    <a:pt x="78" y="45"/>
                  </a:cubicBezTo>
                  <a:cubicBezTo>
                    <a:pt x="78" y="45"/>
                    <a:pt x="177" y="45"/>
                    <a:pt x="188" y="45"/>
                  </a:cubicBezTo>
                  <a:cubicBezTo>
                    <a:pt x="188" y="50"/>
                    <a:pt x="188" y="56"/>
                    <a:pt x="188" y="62"/>
                  </a:cubicBezTo>
                  <a:cubicBezTo>
                    <a:pt x="177" y="62"/>
                    <a:pt x="78" y="62"/>
                    <a:pt x="78" y="62"/>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7" name="Freeform 16"/>
            <p:cNvSpPr>
              <a:spLocks noEditPoints="1"/>
            </p:cNvSpPr>
            <p:nvPr/>
          </p:nvSpPr>
          <p:spPr bwMode="auto">
            <a:xfrm>
              <a:off x="3345493" y="4178079"/>
              <a:ext cx="436612" cy="436716"/>
            </a:xfrm>
            <a:custGeom>
              <a:avLst/>
              <a:gdLst>
                <a:gd name="T0" fmla="*/ 0 w 128"/>
                <a:gd name="T1" fmla="*/ 64 h 128"/>
                <a:gd name="T2" fmla="*/ 128 w 128"/>
                <a:gd name="T3" fmla="*/ 64 h 128"/>
                <a:gd name="T4" fmla="*/ 8 w 128"/>
                <a:gd name="T5" fmla="*/ 68 h 128"/>
                <a:gd name="T6" fmla="*/ 30 w 128"/>
                <a:gd name="T7" fmla="*/ 87 h 128"/>
                <a:gd name="T8" fmla="*/ 8 w 128"/>
                <a:gd name="T9" fmla="*/ 68 h 128"/>
                <a:gd name="T10" fmla="*/ 68 w 128"/>
                <a:gd name="T11" fmla="*/ 9 h 128"/>
                <a:gd name="T12" fmla="*/ 68 w 128"/>
                <a:gd name="T13" fmla="*/ 32 h 128"/>
                <a:gd name="T14" fmla="*/ 92 w 128"/>
                <a:gd name="T15" fmla="*/ 60 h 128"/>
                <a:gd name="T16" fmla="*/ 68 w 128"/>
                <a:gd name="T17" fmla="*/ 40 h 128"/>
                <a:gd name="T18" fmla="*/ 60 w 128"/>
                <a:gd name="T19" fmla="*/ 9 h 128"/>
                <a:gd name="T20" fmla="*/ 41 w 128"/>
                <a:gd name="T21" fmla="*/ 32 h 128"/>
                <a:gd name="T22" fmla="*/ 60 w 128"/>
                <a:gd name="T23" fmla="*/ 40 h 128"/>
                <a:gd name="T24" fmla="*/ 36 w 128"/>
                <a:gd name="T25" fmla="*/ 60 h 128"/>
                <a:gd name="T26" fmla="*/ 60 w 128"/>
                <a:gd name="T27" fmla="*/ 40 h 128"/>
                <a:gd name="T28" fmla="*/ 8 w 128"/>
                <a:gd name="T29" fmla="*/ 60 h 128"/>
                <a:gd name="T30" fmla="*/ 31 w 128"/>
                <a:gd name="T31" fmla="*/ 40 h 128"/>
                <a:gd name="T32" fmla="*/ 36 w 128"/>
                <a:gd name="T33" fmla="*/ 68 h 128"/>
                <a:gd name="T34" fmla="*/ 60 w 128"/>
                <a:gd name="T35" fmla="*/ 87 h 128"/>
                <a:gd name="T36" fmla="*/ 36 w 128"/>
                <a:gd name="T37" fmla="*/ 68 h 128"/>
                <a:gd name="T38" fmla="*/ 60 w 128"/>
                <a:gd name="T39" fmla="*/ 119 h 128"/>
                <a:gd name="T40" fmla="*/ 60 w 128"/>
                <a:gd name="T41" fmla="*/ 95 h 128"/>
                <a:gd name="T42" fmla="*/ 68 w 128"/>
                <a:gd name="T43" fmla="*/ 95 h 128"/>
                <a:gd name="T44" fmla="*/ 68 w 128"/>
                <a:gd name="T45" fmla="*/ 119 h 128"/>
                <a:gd name="T46" fmla="*/ 68 w 128"/>
                <a:gd name="T47" fmla="*/ 68 h 128"/>
                <a:gd name="T48" fmla="*/ 89 w 128"/>
                <a:gd name="T49" fmla="*/ 87 h 128"/>
                <a:gd name="T50" fmla="*/ 99 w 128"/>
                <a:gd name="T51" fmla="*/ 68 h 128"/>
                <a:gd name="T52" fmla="*/ 115 w 128"/>
                <a:gd name="T53" fmla="*/ 87 h 128"/>
                <a:gd name="T54" fmla="*/ 99 w 128"/>
                <a:gd name="T55" fmla="*/ 68 h 128"/>
                <a:gd name="T56" fmla="*/ 97 w 128"/>
                <a:gd name="T57" fmla="*/ 40 h 128"/>
                <a:gd name="T58" fmla="*/ 120 w 128"/>
                <a:gd name="T59" fmla="*/ 60 h 128"/>
                <a:gd name="T60" fmla="*/ 110 w 128"/>
                <a:gd name="T61" fmla="*/ 32 h 128"/>
                <a:gd name="T62" fmla="*/ 85 w 128"/>
                <a:gd name="T63" fmla="*/ 12 h 128"/>
                <a:gd name="T64" fmla="*/ 43 w 128"/>
                <a:gd name="T65" fmla="*/ 12 h 128"/>
                <a:gd name="T66" fmla="*/ 18 w 128"/>
                <a:gd name="T67" fmla="*/ 32 h 128"/>
                <a:gd name="T68" fmla="*/ 17 w 128"/>
                <a:gd name="T69" fmla="*/ 95 h 128"/>
                <a:gd name="T70" fmla="*/ 43 w 128"/>
                <a:gd name="T71" fmla="*/ 116 h 128"/>
                <a:gd name="T72" fmla="*/ 85 w 128"/>
                <a:gd name="T73" fmla="*/ 116 h 128"/>
                <a:gd name="T74" fmla="*/ 110 w 128"/>
                <a:gd name="T75" fmla="*/ 9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8" y="68"/>
                  </a:moveTo>
                  <a:cubicBezTo>
                    <a:pt x="28" y="68"/>
                    <a:pt x="28" y="68"/>
                    <a:pt x="28" y="68"/>
                  </a:cubicBezTo>
                  <a:cubicBezTo>
                    <a:pt x="28" y="75"/>
                    <a:pt x="29" y="81"/>
                    <a:pt x="30" y="87"/>
                  </a:cubicBezTo>
                  <a:cubicBezTo>
                    <a:pt x="13" y="87"/>
                    <a:pt x="13" y="87"/>
                    <a:pt x="13" y="87"/>
                  </a:cubicBezTo>
                  <a:cubicBezTo>
                    <a:pt x="10" y="81"/>
                    <a:pt x="9" y="75"/>
                    <a:pt x="8" y="68"/>
                  </a:cubicBezTo>
                  <a:close/>
                  <a:moveTo>
                    <a:pt x="68" y="32"/>
                  </a:moveTo>
                  <a:cubicBezTo>
                    <a:pt x="68" y="9"/>
                    <a:pt x="68" y="9"/>
                    <a:pt x="68" y="9"/>
                  </a:cubicBezTo>
                  <a:cubicBezTo>
                    <a:pt x="75" y="11"/>
                    <a:pt x="82" y="20"/>
                    <a:pt x="86" y="32"/>
                  </a:cubicBezTo>
                  <a:lnTo>
                    <a:pt x="68" y="32"/>
                  </a:lnTo>
                  <a:close/>
                  <a:moveTo>
                    <a:pt x="89" y="40"/>
                  </a:moveTo>
                  <a:cubicBezTo>
                    <a:pt x="90" y="46"/>
                    <a:pt x="91" y="53"/>
                    <a:pt x="92" y="60"/>
                  </a:cubicBezTo>
                  <a:cubicBezTo>
                    <a:pt x="68" y="60"/>
                    <a:pt x="68" y="60"/>
                    <a:pt x="68" y="60"/>
                  </a:cubicBezTo>
                  <a:cubicBezTo>
                    <a:pt x="68" y="40"/>
                    <a:pt x="68" y="40"/>
                    <a:pt x="68" y="40"/>
                  </a:cubicBezTo>
                  <a:lnTo>
                    <a:pt x="89" y="40"/>
                  </a:lnTo>
                  <a:close/>
                  <a:moveTo>
                    <a:pt x="60" y="9"/>
                  </a:moveTo>
                  <a:cubicBezTo>
                    <a:pt x="60" y="32"/>
                    <a:pt x="60" y="32"/>
                    <a:pt x="60" y="32"/>
                  </a:cubicBezTo>
                  <a:cubicBezTo>
                    <a:pt x="41" y="32"/>
                    <a:pt x="41" y="32"/>
                    <a:pt x="41" y="32"/>
                  </a:cubicBezTo>
                  <a:cubicBezTo>
                    <a:pt x="46" y="20"/>
                    <a:pt x="52" y="11"/>
                    <a:pt x="60" y="9"/>
                  </a:cubicBezTo>
                  <a:close/>
                  <a:moveTo>
                    <a:pt x="60" y="40"/>
                  </a:moveTo>
                  <a:cubicBezTo>
                    <a:pt x="60" y="60"/>
                    <a:pt x="60" y="60"/>
                    <a:pt x="60" y="60"/>
                  </a:cubicBezTo>
                  <a:cubicBezTo>
                    <a:pt x="36" y="60"/>
                    <a:pt x="36" y="60"/>
                    <a:pt x="36" y="60"/>
                  </a:cubicBezTo>
                  <a:cubicBezTo>
                    <a:pt x="36" y="53"/>
                    <a:pt x="37" y="46"/>
                    <a:pt x="39" y="40"/>
                  </a:cubicBezTo>
                  <a:lnTo>
                    <a:pt x="60" y="40"/>
                  </a:lnTo>
                  <a:close/>
                  <a:moveTo>
                    <a:pt x="28" y="60"/>
                  </a:moveTo>
                  <a:cubicBezTo>
                    <a:pt x="8" y="60"/>
                    <a:pt x="8" y="60"/>
                    <a:pt x="8" y="60"/>
                  </a:cubicBezTo>
                  <a:cubicBezTo>
                    <a:pt x="9" y="53"/>
                    <a:pt x="10" y="46"/>
                    <a:pt x="13" y="40"/>
                  </a:cubicBezTo>
                  <a:cubicBezTo>
                    <a:pt x="31" y="40"/>
                    <a:pt x="31" y="40"/>
                    <a:pt x="31" y="40"/>
                  </a:cubicBezTo>
                  <a:cubicBezTo>
                    <a:pt x="29" y="46"/>
                    <a:pt x="28" y="53"/>
                    <a:pt x="28" y="60"/>
                  </a:cubicBezTo>
                  <a:close/>
                  <a:moveTo>
                    <a:pt x="36" y="68"/>
                  </a:moveTo>
                  <a:cubicBezTo>
                    <a:pt x="60" y="68"/>
                    <a:pt x="60" y="68"/>
                    <a:pt x="60" y="68"/>
                  </a:cubicBezTo>
                  <a:cubicBezTo>
                    <a:pt x="60" y="87"/>
                    <a:pt x="60" y="87"/>
                    <a:pt x="60" y="87"/>
                  </a:cubicBezTo>
                  <a:cubicBezTo>
                    <a:pt x="39" y="87"/>
                    <a:pt x="39" y="87"/>
                    <a:pt x="39" y="87"/>
                  </a:cubicBezTo>
                  <a:cubicBezTo>
                    <a:pt x="37" y="81"/>
                    <a:pt x="36" y="75"/>
                    <a:pt x="36" y="68"/>
                  </a:cubicBezTo>
                  <a:close/>
                  <a:moveTo>
                    <a:pt x="60" y="95"/>
                  </a:moveTo>
                  <a:cubicBezTo>
                    <a:pt x="60" y="119"/>
                    <a:pt x="60" y="119"/>
                    <a:pt x="60" y="119"/>
                  </a:cubicBezTo>
                  <a:cubicBezTo>
                    <a:pt x="52" y="117"/>
                    <a:pt x="45" y="108"/>
                    <a:pt x="41" y="95"/>
                  </a:cubicBezTo>
                  <a:lnTo>
                    <a:pt x="60" y="95"/>
                  </a:lnTo>
                  <a:close/>
                  <a:moveTo>
                    <a:pt x="68" y="119"/>
                  </a:moveTo>
                  <a:cubicBezTo>
                    <a:pt x="68" y="95"/>
                    <a:pt x="68" y="95"/>
                    <a:pt x="68" y="95"/>
                  </a:cubicBezTo>
                  <a:cubicBezTo>
                    <a:pt x="87" y="95"/>
                    <a:pt x="87" y="95"/>
                    <a:pt x="87" y="95"/>
                  </a:cubicBezTo>
                  <a:cubicBezTo>
                    <a:pt x="82" y="108"/>
                    <a:pt x="76" y="117"/>
                    <a:pt x="68" y="119"/>
                  </a:cubicBezTo>
                  <a:close/>
                  <a:moveTo>
                    <a:pt x="68" y="87"/>
                  </a:moveTo>
                  <a:cubicBezTo>
                    <a:pt x="68" y="68"/>
                    <a:pt x="68" y="68"/>
                    <a:pt x="68" y="68"/>
                  </a:cubicBezTo>
                  <a:cubicBezTo>
                    <a:pt x="92" y="68"/>
                    <a:pt x="92" y="68"/>
                    <a:pt x="92" y="68"/>
                  </a:cubicBezTo>
                  <a:cubicBezTo>
                    <a:pt x="91" y="75"/>
                    <a:pt x="90" y="81"/>
                    <a:pt x="89" y="87"/>
                  </a:cubicBezTo>
                  <a:lnTo>
                    <a:pt x="68" y="87"/>
                  </a:lnTo>
                  <a:close/>
                  <a:moveTo>
                    <a:pt x="99" y="68"/>
                  </a:moveTo>
                  <a:cubicBezTo>
                    <a:pt x="120" y="68"/>
                    <a:pt x="120" y="68"/>
                    <a:pt x="120" y="68"/>
                  </a:cubicBezTo>
                  <a:cubicBezTo>
                    <a:pt x="119" y="75"/>
                    <a:pt x="117" y="81"/>
                    <a:pt x="115" y="87"/>
                  </a:cubicBezTo>
                  <a:cubicBezTo>
                    <a:pt x="97" y="87"/>
                    <a:pt x="97" y="87"/>
                    <a:pt x="97" y="87"/>
                  </a:cubicBezTo>
                  <a:cubicBezTo>
                    <a:pt x="98" y="81"/>
                    <a:pt x="99" y="75"/>
                    <a:pt x="99" y="68"/>
                  </a:cubicBezTo>
                  <a:close/>
                  <a:moveTo>
                    <a:pt x="99" y="60"/>
                  </a:moveTo>
                  <a:cubicBezTo>
                    <a:pt x="99" y="53"/>
                    <a:pt x="98" y="46"/>
                    <a:pt x="97" y="40"/>
                  </a:cubicBezTo>
                  <a:cubicBezTo>
                    <a:pt x="114" y="40"/>
                    <a:pt x="114" y="40"/>
                    <a:pt x="114" y="40"/>
                  </a:cubicBezTo>
                  <a:cubicBezTo>
                    <a:pt x="117" y="46"/>
                    <a:pt x="119" y="53"/>
                    <a:pt x="120" y="60"/>
                  </a:cubicBezTo>
                  <a:lnTo>
                    <a:pt x="99" y="60"/>
                  </a:lnTo>
                  <a:close/>
                  <a:moveTo>
                    <a:pt x="110" y="32"/>
                  </a:moveTo>
                  <a:cubicBezTo>
                    <a:pt x="95" y="32"/>
                    <a:pt x="95" y="32"/>
                    <a:pt x="95" y="32"/>
                  </a:cubicBezTo>
                  <a:cubicBezTo>
                    <a:pt x="92" y="24"/>
                    <a:pt x="89" y="17"/>
                    <a:pt x="85" y="12"/>
                  </a:cubicBezTo>
                  <a:cubicBezTo>
                    <a:pt x="95" y="16"/>
                    <a:pt x="103" y="23"/>
                    <a:pt x="110" y="32"/>
                  </a:cubicBezTo>
                  <a:close/>
                  <a:moveTo>
                    <a:pt x="43" y="12"/>
                  </a:moveTo>
                  <a:cubicBezTo>
                    <a:pt x="39" y="17"/>
                    <a:pt x="35" y="24"/>
                    <a:pt x="33" y="32"/>
                  </a:cubicBezTo>
                  <a:cubicBezTo>
                    <a:pt x="18" y="32"/>
                    <a:pt x="18" y="32"/>
                    <a:pt x="18" y="32"/>
                  </a:cubicBezTo>
                  <a:cubicBezTo>
                    <a:pt x="24" y="23"/>
                    <a:pt x="33" y="16"/>
                    <a:pt x="43" y="12"/>
                  </a:cubicBezTo>
                  <a:close/>
                  <a:moveTo>
                    <a:pt x="17" y="95"/>
                  </a:moveTo>
                  <a:cubicBezTo>
                    <a:pt x="32" y="95"/>
                    <a:pt x="32" y="95"/>
                    <a:pt x="32" y="95"/>
                  </a:cubicBezTo>
                  <a:cubicBezTo>
                    <a:pt x="35" y="103"/>
                    <a:pt x="39" y="110"/>
                    <a:pt x="43" y="116"/>
                  </a:cubicBezTo>
                  <a:cubicBezTo>
                    <a:pt x="32" y="112"/>
                    <a:pt x="23" y="104"/>
                    <a:pt x="17" y="95"/>
                  </a:cubicBezTo>
                  <a:close/>
                  <a:moveTo>
                    <a:pt x="85" y="116"/>
                  </a:moveTo>
                  <a:cubicBezTo>
                    <a:pt x="89" y="110"/>
                    <a:pt x="93" y="103"/>
                    <a:pt x="95" y="95"/>
                  </a:cubicBezTo>
                  <a:cubicBezTo>
                    <a:pt x="110" y="95"/>
                    <a:pt x="110" y="95"/>
                    <a:pt x="110" y="95"/>
                  </a:cubicBezTo>
                  <a:cubicBezTo>
                    <a:pt x="104" y="104"/>
                    <a:pt x="95" y="112"/>
                    <a:pt x="85" y="116"/>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noEditPoints="1"/>
            </p:cNvSpPr>
            <p:nvPr userDrawn="1"/>
          </p:nvSpPr>
          <p:spPr bwMode="auto">
            <a:xfrm>
              <a:off x="469994" y="3837588"/>
              <a:ext cx="1006832" cy="871150"/>
            </a:xfrm>
            <a:custGeom>
              <a:avLst/>
              <a:gdLst>
                <a:gd name="T0" fmla="*/ 777751 w 1039126"/>
                <a:gd name="T1" fmla="*/ 0 h 898876"/>
                <a:gd name="T2" fmla="*/ 261375 w 1039126"/>
                <a:gd name="T3" fmla="*/ 0 h 898876"/>
                <a:gd name="T4" fmla="*/ 0 w 1039126"/>
                <a:gd name="T5" fmla="*/ 449438 h 898876"/>
                <a:gd name="T6" fmla="*/ 261375 w 1039126"/>
                <a:gd name="T7" fmla="*/ 898876 h 898876"/>
                <a:gd name="T8" fmla="*/ 777751 w 1039126"/>
                <a:gd name="T9" fmla="*/ 898876 h 898876"/>
                <a:gd name="T10" fmla="*/ 1039126 w 1039126"/>
                <a:gd name="T11" fmla="*/ 449438 h 898876"/>
                <a:gd name="T12" fmla="*/ 777751 w 1039126"/>
                <a:gd name="T13" fmla="*/ 0 h 898876"/>
                <a:gd name="T14" fmla="*/ 688501 w 1039126"/>
                <a:gd name="T15" fmla="*/ 742688 h 898876"/>
                <a:gd name="T16" fmla="*/ 350625 w 1039126"/>
                <a:gd name="T17" fmla="*/ 742688 h 898876"/>
                <a:gd name="T18" fmla="*/ 181687 w 1039126"/>
                <a:gd name="T19" fmla="*/ 449438 h 898876"/>
                <a:gd name="T20" fmla="*/ 350625 w 1039126"/>
                <a:gd name="T21" fmla="*/ 156188 h 898876"/>
                <a:gd name="T22" fmla="*/ 688501 w 1039126"/>
                <a:gd name="T23" fmla="*/ 156188 h 898876"/>
                <a:gd name="T24" fmla="*/ 857439 w 1039126"/>
                <a:gd name="T25" fmla="*/ 449438 h 898876"/>
                <a:gd name="T26" fmla="*/ 688501 w 1039126"/>
                <a:gd name="T27" fmla="*/ 742688 h 898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126" h="898876">
                  <a:moveTo>
                    <a:pt x="777751" y="0"/>
                  </a:moveTo>
                  <a:lnTo>
                    <a:pt x="261375" y="0"/>
                  </a:lnTo>
                  <a:lnTo>
                    <a:pt x="0" y="449438"/>
                  </a:lnTo>
                  <a:lnTo>
                    <a:pt x="261375" y="898876"/>
                  </a:lnTo>
                  <a:lnTo>
                    <a:pt x="777751" y="898876"/>
                  </a:lnTo>
                  <a:lnTo>
                    <a:pt x="1039126" y="449438"/>
                  </a:lnTo>
                  <a:lnTo>
                    <a:pt x="777751" y="0"/>
                  </a:lnTo>
                  <a:close/>
                  <a:moveTo>
                    <a:pt x="688501" y="742688"/>
                  </a:moveTo>
                  <a:lnTo>
                    <a:pt x="350625" y="742688"/>
                  </a:lnTo>
                  <a:lnTo>
                    <a:pt x="181687" y="449438"/>
                  </a:lnTo>
                  <a:lnTo>
                    <a:pt x="350625" y="156188"/>
                  </a:lnTo>
                  <a:lnTo>
                    <a:pt x="688501" y="156188"/>
                  </a:lnTo>
                  <a:lnTo>
                    <a:pt x="857439" y="449438"/>
                  </a:lnTo>
                  <a:lnTo>
                    <a:pt x="688501" y="742688"/>
                  </a:lnTo>
                  <a:close/>
                </a:path>
              </a:pathLst>
            </a:custGeom>
            <a:gradFill rotWithShape="1">
              <a:gsLst>
                <a:gs pos="0">
                  <a:schemeClr val="accent1"/>
                </a:gs>
                <a:gs pos="100000">
                  <a:schemeClr val="accent2"/>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grpSp>
      <p:pic>
        <p:nvPicPr>
          <p:cNvPr id="29" name="Picture 28" descr="VM-Logo-Small.png"/>
          <p:cNvPicPr>
            <a:picLocks noChangeAspect="1"/>
          </p:cNvPicPr>
          <p:nvPr userDrawn="1"/>
        </p:nvPicPr>
        <p:blipFill>
          <a:blip r:embed="rId3" cstate="print"/>
          <a:stretch>
            <a:fillRect/>
          </a:stretch>
        </p:blipFill>
        <p:spPr>
          <a:xfrm>
            <a:off x="5943600" y="5423580"/>
            <a:ext cx="1752600" cy="1129620"/>
          </a:xfrm>
          <a:prstGeom prst="rect">
            <a:avLst/>
          </a:prstGeom>
        </p:spPr>
      </p:pic>
      <p:sp>
        <p:nvSpPr>
          <p:cNvPr id="30" name="Rectangle 29"/>
          <p:cNvSpPr/>
          <p:nvPr userDrawn="1"/>
        </p:nvSpPr>
        <p:spPr>
          <a:xfrm flipH="1">
            <a:off x="-45718" y="125"/>
            <a:ext cx="198117" cy="6858000"/>
          </a:xfrm>
          <a:prstGeom prst="rect">
            <a:avLst/>
          </a:prstGeom>
          <a:solidFill>
            <a:srgbClr val="CC475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Tree>
    <p:extLst>
      <p:ext uri="{BB962C8B-B14F-4D97-AF65-F5344CB8AC3E}">
        <p14:creationId xmlns:p14="http://schemas.microsoft.com/office/powerpoint/2010/main" val="21330751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0" name="Straight Connector 9"/>
          <p:cNvCxnSpPr/>
          <p:nvPr userDrawn="1"/>
        </p:nvCxnSpPr>
        <p:spPr>
          <a:xfrm>
            <a:off x="533400" y="6553200"/>
            <a:ext cx="8153400" cy="0"/>
          </a:xfrm>
          <a:prstGeom prst="line">
            <a:avLst/>
          </a:prstGeom>
          <a:ln w="3175">
            <a:solidFill>
              <a:srgbClr val="EF825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0" y="0"/>
            <a:ext cx="9144000" cy="685800"/>
          </a:xfrm>
          <a:prstGeom prst="rect">
            <a:avLst/>
          </a:prstGeom>
          <a:solidFill>
            <a:srgbClr val="CC4757"/>
          </a:solidFill>
          <a:ln>
            <a:noFill/>
          </a:ln>
          <a:effectLst>
            <a:outerShdw blurRad="50800" dist="38100" dir="2700000" algn="tl" rotWithShape="0">
              <a:prstClr val="black">
                <a:alpha val="40000"/>
              </a:prstClr>
            </a:outerShdw>
          </a:effectLst>
        </p:spPr>
        <p:txBody>
          <a:bodyPr vert="horz" wrap="square" lIns="20574" tIns="20574" rIns="20574" bIns="20574" numCol="1" rtlCol="0" anchor="ctr" anchorCtr="0" compatLnSpc="1">
            <a:prstTxWarp prst="textNoShape">
              <a:avLst/>
            </a:prstTxWarp>
            <a:normAutofit/>
          </a:bodyPr>
          <a:lstStyle/>
          <a:p>
            <a:pPr marL="66078" indent="0" algn="l" defTabSz="514337" rtl="0" eaLnBrk="1" fontAlgn="base" latinLnBrk="0" hangingPunct="1">
              <a:lnSpc>
                <a:spcPct val="90000"/>
              </a:lnSpc>
              <a:spcBef>
                <a:spcPct val="0"/>
              </a:spcBef>
              <a:spcAft>
                <a:spcPct val="0"/>
              </a:spcAft>
              <a:buNone/>
            </a:pPr>
            <a:endParaRPr lang="en-US" sz="1688" kern="1200" baseline="0" dirty="0">
              <a:solidFill>
                <a:schemeClr val="bg1"/>
              </a:solidFill>
              <a:latin typeface="Calibri" pitchFamily="34" charset="0"/>
              <a:ea typeface="+mn-ea"/>
              <a:cs typeface="+mn-cs"/>
            </a:endParaRPr>
          </a:p>
        </p:txBody>
      </p:sp>
      <p:pic>
        <p:nvPicPr>
          <p:cNvPr id="13" name="Picture 12" descr="VM-Logo-Small.jpg"/>
          <p:cNvPicPr>
            <a:picLocks noChangeAspect="1"/>
          </p:cNvPicPr>
          <p:nvPr userDrawn="1"/>
        </p:nvPicPr>
        <p:blipFill>
          <a:blip r:embed="rId2" cstate="print"/>
          <a:srcRect l="3863" t="3307" r="3698" b="5688"/>
          <a:stretch>
            <a:fillRect/>
          </a:stretch>
        </p:blipFill>
        <p:spPr>
          <a:xfrm>
            <a:off x="7913169" y="-4399"/>
            <a:ext cx="1078435" cy="690199"/>
          </a:xfrm>
          <a:prstGeom prst="rect">
            <a:avLst/>
          </a:prstGeom>
        </p:spPr>
      </p:pic>
      <p:sp>
        <p:nvSpPr>
          <p:cNvPr id="18" name="Text Box 46"/>
          <p:cNvSpPr txBox="1">
            <a:spLocks noChangeArrowheads="1"/>
          </p:cNvSpPr>
          <p:nvPr userDrawn="1"/>
        </p:nvSpPr>
        <p:spPr bwMode="auto">
          <a:xfrm>
            <a:off x="0" y="6614965"/>
            <a:ext cx="9144000" cy="170175"/>
          </a:xfrm>
          <a:prstGeom prst="rect">
            <a:avLst/>
          </a:prstGeom>
          <a:noFill/>
          <a:ln>
            <a:noFill/>
          </a:ln>
          <a:extLst/>
        </p:spPr>
        <p:txBody>
          <a:bodyPr wrap="squar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altLang="en-US" sz="506" baseline="0" dirty="0">
                <a:solidFill>
                  <a:srgbClr val="5F5F5F"/>
                </a:solidFill>
                <a:latin typeface="Calibri" pitchFamily="34" charset="0"/>
              </a:rPr>
              <a:t>All information contained herein is Proprietary &amp; Confidential material of ValueMomentum Inc. All rights are reserved.</a:t>
            </a:r>
          </a:p>
        </p:txBody>
      </p:sp>
      <p:sp>
        <p:nvSpPr>
          <p:cNvPr id="19" name="TextBox 18"/>
          <p:cNvSpPr txBox="1"/>
          <p:nvPr userDrawn="1"/>
        </p:nvSpPr>
        <p:spPr>
          <a:xfrm>
            <a:off x="8686800" y="6645600"/>
            <a:ext cx="457200" cy="196208"/>
          </a:xfrm>
          <a:prstGeom prst="rect">
            <a:avLst/>
          </a:prstGeom>
          <a:noFill/>
        </p:spPr>
        <p:txBody>
          <a:bodyPr wrap="square" rtlCol="0" anchor="ctr">
            <a:spAutoFit/>
          </a:bodyPr>
          <a:lstStyle/>
          <a:p>
            <a:pPr algn="ctr"/>
            <a:fld id="{698D5287-B0D0-4F8C-9C32-03A2B269C072}" type="slidenum">
              <a:rPr lang="en-US" sz="675" baseline="0" smtClean="0">
                <a:latin typeface="Calibri" pitchFamily="34" charset="0"/>
              </a:rPr>
              <a:pPr algn="ctr"/>
              <a:t>‹#›</a:t>
            </a:fld>
            <a:endParaRPr lang="en-US" sz="675" baseline="0" dirty="0">
              <a:latin typeface="Calibri" pitchFamily="34" charset="0"/>
            </a:endParaRPr>
          </a:p>
        </p:txBody>
      </p:sp>
    </p:spTree>
    <p:extLst>
      <p:ext uri="{BB962C8B-B14F-4D97-AF65-F5344CB8AC3E}">
        <p14:creationId xmlns:p14="http://schemas.microsoft.com/office/powerpoint/2010/main" val="40164373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5" name="Rectangle 62"/>
          <p:cNvSpPr>
            <a:spLocks noChangeArrowheads="1"/>
          </p:cNvSpPr>
          <p:nvPr userDrawn="1"/>
        </p:nvSpPr>
        <p:spPr bwMode="auto">
          <a:xfrm>
            <a:off x="0" y="0"/>
            <a:ext cx="7391400" cy="762000"/>
          </a:xfrm>
          <a:prstGeom prst="rect">
            <a:avLst/>
          </a:prstGeom>
          <a:solidFill>
            <a:srgbClr val="5F5F5F"/>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6" name="Rectangle 63"/>
          <p:cNvSpPr>
            <a:spLocks noChangeArrowheads="1"/>
          </p:cNvSpPr>
          <p:nvPr userDrawn="1"/>
        </p:nvSpPr>
        <p:spPr bwMode="auto">
          <a:xfrm>
            <a:off x="6400800" y="0"/>
            <a:ext cx="990600" cy="763588"/>
          </a:xfrm>
          <a:prstGeom prst="rect">
            <a:avLst/>
          </a:prstGeom>
          <a:solidFill>
            <a:srgbClr val="CC0000"/>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7" name="Rectangle 64"/>
          <p:cNvSpPr>
            <a:spLocks noChangeArrowheads="1"/>
          </p:cNvSpPr>
          <p:nvPr userDrawn="1"/>
        </p:nvSpPr>
        <p:spPr bwMode="auto">
          <a:xfrm>
            <a:off x="8763000" y="0"/>
            <a:ext cx="381000" cy="763588"/>
          </a:xfrm>
          <a:prstGeom prst="rect">
            <a:avLst/>
          </a:prstGeom>
          <a:solidFill>
            <a:srgbClr val="969696"/>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8" name="Rectangle 65"/>
          <p:cNvSpPr>
            <a:spLocks noChangeArrowheads="1"/>
          </p:cNvSpPr>
          <p:nvPr userDrawn="1"/>
        </p:nvSpPr>
        <p:spPr bwMode="auto">
          <a:xfrm>
            <a:off x="6781800" y="0"/>
            <a:ext cx="304800" cy="763588"/>
          </a:xfrm>
          <a:prstGeom prst="rect">
            <a:avLst/>
          </a:prstGeom>
          <a:solidFill>
            <a:srgbClr val="A50021"/>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9" name="Text Box 46"/>
          <p:cNvSpPr txBox="1">
            <a:spLocks noChangeArrowheads="1"/>
          </p:cNvSpPr>
          <p:nvPr userDrawn="1"/>
        </p:nvSpPr>
        <p:spPr bwMode="auto">
          <a:xfrm>
            <a:off x="1790700" y="6627817"/>
            <a:ext cx="5562600" cy="170175"/>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en-US" altLang="en-US" sz="506" dirty="0">
                <a:solidFill>
                  <a:srgbClr val="5F5F5F"/>
                </a:solidFill>
                <a:latin typeface="Arial Narrow" pitchFamily="34" charset="0"/>
              </a:rPr>
              <a:t>NOTE: All information contained herein is Proprietary &amp; Confidential material of ValueMomentum Inc. All rights are reserved.</a:t>
            </a:r>
          </a:p>
        </p:txBody>
      </p:sp>
      <p:sp>
        <p:nvSpPr>
          <p:cNvPr id="20" name="Rectangle 63"/>
          <p:cNvSpPr>
            <a:spLocks noChangeArrowheads="1"/>
          </p:cNvSpPr>
          <p:nvPr userDrawn="1"/>
        </p:nvSpPr>
        <p:spPr bwMode="auto">
          <a:xfrm>
            <a:off x="8763000" y="0"/>
            <a:ext cx="76200" cy="763588"/>
          </a:xfrm>
          <a:prstGeom prst="rect">
            <a:avLst/>
          </a:prstGeom>
          <a:solidFill>
            <a:srgbClr val="CC0000"/>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21" name="Rectangle 67"/>
          <p:cNvSpPr>
            <a:spLocks noChangeArrowheads="1"/>
          </p:cNvSpPr>
          <p:nvPr userDrawn="1"/>
        </p:nvSpPr>
        <p:spPr bwMode="auto">
          <a:xfrm>
            <a:off x="0" y="762000"/>
            <a:ext cx="9144000" cy="76200"/>
          </a:xfrm>
          <a:prstGeom prst="rect">
            <a:avLst/>
          </a:prstGeom>
          <a:solidFill>
            <a:srgbClr val="000000"/>
          </a:solidFill>
          <a:ln w="9525">
            <a:noFill/>
            <a:miter lim="800000"/>
            <a:headEnd/>
            <a:tailEnd/>
          </a:ln>
          <a:effectLst>
            <a:outerShdw blurRad="50800" dist="38100" dir="5400000" algn="t" rotWithShape="0">
              <a:prstClr val="black">
                <a:alpha val="40000"/>
              </a:prstClr>
            </a:outerShdw>
          </a:effectLst>
        </p:spPr>
        <p:txBody>
          <a:bodyPr wrap="none" anchor="ctr"/>
          <a:lstStyle/>
          <a:p>
            <a:pPr fontAlgn="auto">
              <a:spcBef>
                <a:spcPts val="0"/>
              </a:spcBef>
              <a:spcAft>
                <a:spcPts val="0"/>
              </a:spcAft>
              <a:defRPr/>
            </a:pPr>
            <a:endParaRPr lang="en-US" dirty="0">
              <a:solidFill>
                <a:prstClr val="black"/>
              </a:solidFill>
              <a:latin typeface="Calibri"/>
            </a:endParaRPr>
          </a:p>
        </p:txBody>
      </p:sp>
      <p:pic>
        <p:nvPicPr>
          <p:cNvPr id="22" name="Picture 21" descr="VM-Logo-Small.png"/>
          <p:cNvPicPr>
            <a:picLocks noChangeAspect="1"/>
          </p:cNvPicPr>
          <p:nvPr userDrawn="1"/>
        </p:nvPicPr>
        <p:blipFill>
          <a:blip r:embed="rId2" cstate="print"/>
          <a:srcRect/>
          <a:stretch>
            <a:fillRect/>
          </a:stretch>
        </p:blipFill>
        <p:spPr bwMode="auto">
          <a:xfrm>
            <a:off x="7494588" y="0"/>
            <a:ext cx="1143000" cy="736600"/>
          </a:xfrm>
          <a:prstGeom prst="rect">
            <a:avLst/>
          </a:prstGeom>
          <a:noFill/>
          <a:ln w="9525">
            <a:noFill/>
            <a:miter lim="800000"/>
            <a:headEnd/>
            <a:tailEnd/>
          </a:ln>
        </p:spPr>
      </p:pic>
    </p:spTree>
    <p:extLst>
      <p:ext uri="{BB962C8B-B14F-4D97-AF65-F5344CB8AC3E}">
        <p14:creationId xmlns:p14="http://schemas.microsoft.com/office/powerpoint/2010/main" val="40261336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33" name="Rectangle 14"/>
          <p:cNvSpPr>
            <a:spLocks noChangeArrowheads="1"/>
          </p:cNvSpPr>
          <p:nvPr userDrawn="1"/>
        </p:nvSpPr>
        <p:spPr bwMode="auto">
          <a:xfrm>
            <a:off x="1295400" y="1070190"/>
            <a:ext cx="4648200" cy="653256"/>
          </a:xfrm>
          <a:prstGeom prst="rect">
            <a:avLst/>
          </a:prstGeom>
          <a:noFill/>
          <a:ln w="9525">
            <a:noFill/>
            <a:miter lim="800000"/>
            <a:headEnd/>
            <a:tailEnd/>
          </a:ln>
        </p:spPr>
        <p:txBody>
          <a:bodyPr wrap="square" anchor="ctr">
            <a:spAutoFit/>
          </a:bodyPr>
          <a:lstStyle/>
          <a:p>
            <a:pPr algn="ctr" defTabSz="514337" rtl="0" eaLnBrk="1" latinLnBrk="0" hangingPunct="1">
              <a:lnSpc>
                <a:spcPct val="90000"/>
              </a:lnSpc>
              <a:spcBef>
                <a:spcPct val="0"/>
              </a:spcBef>
              <a:buSzPct val="120000"/>
              <a:buNone/>
            </a:pPr>
            <a:r>
              <a:rPr lang="en-US" sz="4050" kern="1200" baseline="0" dirty="0">
                <a:solidFill>
                  <a:srgbClr val="7030A0"/>
                </a:solidFill>
                <a:latin typeface="Brush Script MT" pitchFamily="66" charset="0"/>
                <a:ea typeface="+mj-ea"/>
                <a:cs typeface="+mj-cs"/>
              </a:rPr>
              <a:t>Thank You!</a:t>
            </a:r>
          </a:p>
        </p:txBody>
      </p:sp>
      <p:pic>
        <p:nvPicPr>
          <p:cNvPr id="34" name="Picture 3" descr="TC9980101-IMG02"/>
          <p:cNvPicPr>
            <a:picLocks noChangeAspect="1" noChangeArrowheads="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7701" y="4876800"/>
            <a:ext cx="1682894" cy="1458004"/>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DCD6D4"/>
                  </a:outerShdw>
                </a:effectLst>
              </a14:hiddenEffects>
            </a:ext>
          </a:extLst>
        </p:spPr>
      </p:pic>
      <p:grpSp>
        <p:nvGrpSpPr>
          <p:cNvPr id="2" name="Group 34"/>
          <p:cNvGrpSpPr/>
          <p:nvPr userDrawn="1"/>
        </p:nvGrpSpPr>
        <p:grpSpPr>
          <a:xfrm>
            <a:off x="6477005" y="304800"/>
            <a:ext cx="2415949" cy="1447800"/>
            <a:chOff x="5715000" y="173562"/>
            <a:chExt cx="3298187" cy="1863554"/>
          </a:xfrm>
        </p:grpSpPr>
        <p:sp>
          <p:nvSpPr>
            <p:cNvPr id="36" name="Freeform 34"/>
            <p:cNvSpPr>
              <a:spLocks/>
            </p:cNvSpPr>
            <p:nvPr/>
          </p:nvSpPr>
          <p:spPr bwMode="auto">
            <a:xfrm>
              <a:off x="6644150" y="807920"/>
              <a:ext cx="1245414" cy="1080177"/>
            </a:xfrm>
            <a:custGeom>
              <a:avLst/>
              <a:gdLst>
                <a:gd name="T0" fmla="*/ 503665 w 2021037"/>
                <a:gd name="T1" fmla="*/ 1753267 h 1753267"/>
                <a:gd name="T2" fmla="*/ 0 w 2021037"/>
                <a:gd name="T3" fmla="*/ 876633 h 1753267"/>
                <a:gd name="T4" fmla="*/ 503665 w 2021037"/>
                <a:gd name="T5" fmla="*/ 0 h 1753267"/>
                <a:gd name="T6" fmla="*/ 1517372 w 2021037"/>
                <a:gd name="T7" fmla="*/ 0 h 1753267"/>
                <a:gd name="T8" fmla="*/ 2021037 w 2021037"/>
                <a:gd name="T9" fmla="*/ 876633 h 1753267"/>
                <a:gd name="T10" fmla="*/ 1517372 w 2021037"/>
                <a:gd name="T11" fmla="*/ 1753267 h 1753267"/>
                <a:gd name="T12" fmla="*/ 503665 w 2021037"/>
                <a:gd name="T13" fmla="*/ 1753267 h 1753267"/>
              </a:gdLst>
              <a:ahLst/>
              <a:cxnLst>
                <a:cxn ang="0">
                  <a:pos x="T0" y="T1"/>
                </a:cxn>
                <a:cxn ang="0">
                  <a:pos x="T2" y="T3"/>
                </a:cxn>
                <a:cxn ang="0">
                  <a:pos x="T4" y="T5"/>
                </a:cxn>
                <a:cxn ang="0">
                  <a:pos x="T6" y="T7"/>
                </a:cxn>
                <a:cxn ang="0">
                  <a:pos x="T8" y="T9"/>
                </a:cxn>
                <a:cxn ang="0">
                  <a:pos x="T10" y="T11"/>
                </a:cxn>
                <a:cxn ang="0">
                  <a:pos x="T12" y="T13"/>
                </a:cxn>
              </a:cxnLst>
              <a:rect l="0" t="0" r="r" b="b"/>
              <a:pathLst>
                <a:path w="2021037" h="1753267">
                  <a:moveTo>
                    <a:pt x="503665" y="1753267"/>
                  </a:moveTo>
                  <a:lnTo>
                    <a:pt x="0" y="876633"/>
                  </a:lnTo>
                  <a:lnTo>
                    <a:pt x="503665" y="0"/>
                  </a:lnTo>
                  <a:lnTo>
                    <a:pt x="1517372" y="0"/>
                  </a:lnTo>
                  <a:lnTo>
                    <a:pt x="2021037" y="876633"/>
                  </a:lnTo>
                  <a:lnTo>
                    <a:pt x="1517372" y="1753267"/>
                  </a:lnTo>
                  <a:lnTo>
                    <a:pt x="503665" y="175326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noEditPoints="1"/>
            </p:cNvSpPr>
            <p:nvPr/>
          </p:nvSpPr>
          <p:spPr bwMode="auto">
            <a:xfrm>
              <a:off x="7416149" y="201057"/>
              <a:ext cx="310372" cy="269062"/>
            </a:xfrm>
            <a:custGeom>
              <a:avLst/>
              <a:gdLst>
                <a:gd name="T0" fmla="*/ 379343 w 503666"/>
                <a:gd name="T1" fmla="*/ 0 h 436723"/>
                <a:gd name="T2" fmla="*/ 127510 w 503666"/>
                <a:gd name="T3" fmla="*/ 0 h 436723"/>
                <a:gd name="T4" fmla="*/ 0 w 503666"/>
                <a:gd name="T5" fmla="*/ 216768 h 436723"/>
                <a:gd name="T6" fmla="*/ 127510 w 503666"/>
                <a:gd name="T7" fmla="*/ 436723 h 436723"/>
                <a:gd name="T8" fmla="*/ 379343 w 503666"/>
                <a:gd name="T9" fmla="*/ 436723 h 436723"/>
                <a:gd name="T10" fmla="*/ 503666 w 503666"/>
                <a:gd name="T11" fmla="*/ 216768 h 436723"/>
                <a:gd name="T12" fmla="*/ 379343 w 503666"/>
                <a:gd name="T13" fmla="*/ 0 h 436723"/>
                <a:gd name="T14" fmla="*/ 334714 w 503666"/>
                <a:gd name="T15" fmla="*/ 360217 h 436723"/>
                <a:gd name="T16" fmla="*/ 168951 w 503666"/>
                <a:gd name="T17" fmla="*/ 360217 h 436723"/>
                <a:gd name="T18" fmla="*/ 86069 w 503666"/>
                <a:gd name="T19" fmla="*/ 216768 h 436723"/>
                <a:gd name="T20" fmla="*/ 168951 w 503666"/>
                <a:gd name="T21" fmla="*/ 76507 h 436723"/>
                <a:gd name="T22" fmla="*/ 334714 w 503666"/>
                <a:gd name="T23" fmla="*/ 76507 h 436723"/>
                <a:gd name="T24" fmla="*/ 417596 w 503666"/>
                <a:gd name="T25" fmla="*/ 216768 h 436723"/>
                <a:gd name="T26" fmla="*/ 334714 w 503666"/>
                <a:gd name="T27" fmla="*/ 360217 h 436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3666" h="436723">
                  <a:moveTo>
                    <a:pt x="379343" y="0"/>
                  </a:moveTo>
                  <a:lnTo>
                    <a:pt x="127510" y="0"/>
                  </a:lnTo>
                  <a:lnTo>
                    <a:pt x="0" y="216768"/>
                  </a:lnTo>
                  <a:lnTo>
                    <a:pt x="127510" y="436723"/>
                  </a:lnTo>
                  <a:lnTo>
                    <a:pt x="379343" y="436723"/>
                  </a:lnTo>
                  <a:lnTo>
                    <a:pt x="503666" y="216768"/>
                  </a:lnTo>
                  <a:lnTo>
                    <a:pt x="379343" y="0"/>
                  </a:lnTo>
                  <a:close/>
                  <a:moveTo>
                    <a:pt x="334714" y="360217"/>
                  </a:moveTo>
                  <a:lnTo>
                    <a:pt x="168951" y="360217"/>
                  </a:lnTo>
                  <a:lnTo>
                    <a:pt x="86069" y="216768"/>
                  </a:lnTo>
                  <a:lnTo>
                    <a:pt x="168951" y="76507"/>
                  </a:lnTo>
                  <a:lnTo>
                    <a:pt x="334714" y="76507"/>
                  </a:lnTo>
                  <a:lnTo>
                    <a:pt x="417596" y="216768"/>
                  </a:lnTo>
                  <a:lnTo>
                    <a:pt x="334714" y="36021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noEditPoints="1"/>
            </p:cNvSpPr>
            <p:nvPr/>
          </p:nvSpPr>
          <p:spPr bwMode="auto">
            <a:xfrm>
              <a:off x="7623361" y="1760198"/>
              <a:ext cx="320193" cy="276918"/>
            </a:xfrm>
            <a:custGeom>
              <a:avLst/>
              <a:gdLst>
                <a:gd name="T0" fmla="*/ 392094 w 519604"/>
                <a:gd name="T1" fmla="*/ 0 h 449473"/>
                <a:gd name="T2" fmla="*/ 130698 w 519604"/>
                <a:gd name="T3" fmla="*/ 0 h 449473"/>
                <a:gd name="T4" fmla="*/ 0 w 519604"/>
                <a:gd name="T5" fmla="*/ 226330 h 449473"/>
                <a:gd name="T6" fmla="*/ 130698 w 519604"/>
                <a:gd name="T7" fmla="*/ 449473 h 449473"/>
                <a:gd name="T8" fmla="*/ 392094 w 519604"/>
                <a:gd name="T9" fmla="*/ 449473 h 449473"/>
                <a:gd name="T10" fmla="*/ 519604 w 519604"/>
                <a:gd name="T11" fmla="*/ 226330 h 449473"/>
                <a:gd name="T12" fmla="*/ 392094 w 519604"/>
                <a:gd name="T13" fmla="*/ 0 h 449473"/>
                <a:gd name="T14" fmla="*/ 347465 w 519604"/>
                <a:gd name="T15" fmla="*/ 372967 h 449473"/>
                <a:gd name="T16" fmla="*/ 175326 w 519604"/>
                <a:gd name="T17" fmla="*/ 372967 h 449473"/>
                <a:gd name="T18" fmla="*/ 92444 w 519604"/>
                <a:gd name="T19" fmla="*/ 226330 h 449473"/>
                <a:gd name="T20" fmla="*/ 175326 w 519604"/>
                <a:gd name="T21" fmla="*/ 79694 h 449473"/>
                <a:gd name="T22" fmla="*/ 347465 w 519604"/>
                <a:gd name="T23" fmla="*/ 79694 h 449473"/>
                <a:gd name="T24" fmla="*/ 430347 w 519604"/>
                <a:gd name="T25" fmla="*/ 226330 h 449473"/>
                <a:gd name="T26" fmla="*/ 347465 w 519604"/>
                <a:gd name="T27" fmla="*/ 372967 h 449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9604" h="449473">
                  <a:moveTo>
                    <a:pt x="392094" y="0"/>
                  </a:moveTo>
                  <a:lnTo>
                    <a:pt x="130698" y="0"/>
                  </a:lnTo>
                  <a:lnTo>
                    <a:pt x="0" y="226330"/>
                  </a:lnTo>
                  <a:lnTo>
                    <a:pt x="130698" y="449473"/>
                  </a:lnTo>
                  <a:lnTo>
                    <a:pt x="392094" y="449473"/>
                  </a:lnTo>
                  <a:lnTo>
                    <a:pt x="519604" y="226330"/>
                  </a:lnTo>
                  <a:lnTo>
                    <a:pt x="392094" y="0"/>
                  </a:lnTo>
                  <a:close/>
                  <a:moveTo>
                    <a:pt x="347465" y="372967"/>
                  </a:moveTo>
                  <a:lnTo>
                    <a:pt x="175326" y="372967"/>
                  </a:lnTo>
                  <a:lnTo>
                    <a:pt x="92444" y="226330"/>
                  </a:lnTo>
                  <a:lnTo>
                    <a:pt x="175326" y="79694"/>
                  </a:lnTo>
                  <a:lnTo>
                    <a:pt x="347465" y="79694"/>
                  </a:lnTo>
                  <a:lnTo>
                    <a:pt x="430347" y="226330"/>
                  </a:lnTo>
                  <a:lnTo>
                    <a:pt x="347465" y="37296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38"/>
            <p:cNvSpPr>
              <a:spLocks noEditPoints="1"/>
            </p:cNvSpPr>
            <p:nvPr/>
          </p:nvSpPr>
          <p:spPr bwMode="auto">
            <a:xfrm>
              <a:off x="7919030" y="654731"/>
              <a:ext cx="253404" cy="133549"/>
            </a:xfrm>
            <a:custGeom>
              <a:avLst/>
              <a:gdLst>
                <a:gd name="T0" fmla="*/ 71 w 129"/>
                <a:gd name="T1" fmla="*/ 68 h 68"/>
                <a:gd name="T2" fmla="*/ 129 w 129"/>
                <a:gd name="T3" fmla="*/ 34 h 68"/>
                <a:gd name="T4" fmla="*/ 71 w 129"/>
                <a:gd name="T5" fmla="*/ 0 h 68"/>
                <a:gd name="T6" fmla="*/ 71 w 129"/>
                <a:gd name="T7" fmla="*/ 20 h 68"/>
                <a:gd name="T8" fmla="*/ 0 w 129"/>
                <a:gd name="T9" fmla="*/ 20 h 68"/>
                <a:gd name="T10" fmla="*/ 0 w 129"/>
                <a:gd name="T11" fmla="*/ 48 h 68"/>
                <a:gd name="T12" fmla="*/ 71 w 129"/>
                <a:gd name="T13" fmla="*/ 48 h 68"/>
                <a:gd name="T14" fmla="*/ 71 w 129"/>
                <a:gd name="T15" fmla="*/ 68 h 68"/>
                <a:gd name="T16" fmla="*/ 8 w 129"/>
                <a:gd name="T17" fmla="*/ 40 h 68"/>
                <a:gd name="T18" fmla="*/ 8 w 129"/>
                <a:gd name="T19" fmla="*/ 28 h 68"/>
                <a:gd name="T20" fmla="*/ 79 w 129"/>
                <a:gd name="T21" fmla="*/ 28 h 68"/>
                <a:gd name="T22" fmla="*/ 79 w 129"/>
                <a:gd name="T23" fmla="*/ 15 h 68"/>
                <a:gd name="T24" fmla="*/ 112 w 129"/>
                <a:gd name="T25" fmla="*/ 34 h 68"/>
                <a:gd name="T26" fmla="*/ 79 w 129"/>
                <a:gd name="T27" fmla="*/ 53 h 68"/>
                <a:gd name="T28" fmla="*/ 79 w 129"/>
                <a:gd name="T29" fmla="*/ 40 h 68"/>
                <a:gd name="T30" fmla="*/ 8 w 129"/>
                <a:gd name="T31"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68">
                  <a:moveTo>
                    <a:pt x="71" y="68"/>
                  </a:moveTo>
                  <a:cubicBezTo>
                    <a:pt x="129" y="34"/>
                    <a:pt x="129" y="34"/>
                    <a:pt x="129" y="34"/>
                  </a:cubicBezTo>
                  <a:cubicBezTo>
                    <a:pt x="71" y="0"/>
                    <a:pt x="71" y="0"/>
                    <a:pt x="71" y="0"/>
                  </a:cubicBezTo>
                  <a:cubicBezTo>
                    <a:pt x="71" y="0"/>
                    <a:pt x="71" y="15"/>
                    <a:pt x="71" y="20"/>
                  </a:cubicBezTo>
                  <a:cubicBezTo>
                    <a:pt x="63" y="20"/>
                    <a:pt x="0" y="20"/>
                    <a:pt x="0" y="20"/>
                  </a:cubicBezTo>
                  <a:cubicBezTo>
                    <a:pt x="0" y="48"/>
                    <a:pt x="0" y="48"/>
                    <a:pt x="0" y="48"/>
                  </a:cubicBezTo>
                  <a:cubicBezTo>
                    <a:pt x="0" y="48"/>
                    <a:pt x="63" y="48"/>
                    <a:pt x="71" y="48"/>
                  </a:cubicBezTo>
                  <a:cubicBezTo>
                    <a:pt x="71" y="53"/>
                    <a:pt x="71" y="68"/>
                    <a:pt x="71" y="68"/>
                  </a:cubicBezTo>
                  <a:close/>
                  <a:moveTo>
                    <a:pt x="8" y="40"/>
                  </a:moveTo>
                  <a:cubicBezTo>
                    <a:pt x="8" y="36"/>
                    <a:pt x="8" y="32"/>
                    <a:pt x="8" y="28"/>
                  </a:cubicBezTo>
                  <a:cubicBezTo>
                    <a:pt x="16" y="28"/>
                    <a:pt x="79" y="28"/>
                    <a:pt x="79" y="28"/>
                  </a:cubicBezTo>
                  <a:cubicBezTo>
                    <a:pt x="79" y="28"/>
                    <a:pt x="79" y="19"/>
                    <a:pt x="79" y="15"/>
                  </a:cubicBezTo>
                  <a:cubicBezTo>
                    <a:pt x="87" y="19"/>
                    <a:pt x="104" y="29"/>
                    <a:pt x="112" y="34"/>
                  </a:cubicBezTo>
                  <a:cubicBezTo>
                    <a:pt x="104" y="39"/>
                    <a:pt x="87" y="49"/>
                    <a:pt x="79" y="53"/>
                  </a:cubicBezTo>
                  <a:cubicBezTo>
                    <a:pt x="79" y="49"/>
                    <a:pt x="79" y="40"/>
                    <a:pt x="79" y="40"/>
                  </a:cubicBezTo>
                  <a:cubicBezTo>
                    <a:pt x="79" y="40"/>
                    <a:pt x="16" y="40"/>
                    <a:pt x="8" y="40"/>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39"/>
            <p:cNvSpPr>
              <a:spLocks noEditPoints="1"/>
            </p:cNvSpPr>
            <p:nvPr/>
          </p:nvSpPr>
          <p:spPr bwMode="auto">
            <a:xfrm>
              <a:off x="7742236" y="733290"/>
              <a:ext cx="290728" cy="153189"/>
            </a:xfrm>
            <a:custGeom>
              <a:avLst/>
              <a:gdLst>
                <a:gd name="T0" fmla="*/ 67 w 148"/>
                <a:gd name="T1" fmla="*/ 55 h 78"/>
                <a:gd name="T2" fmla="*/ 148 w 148"/>
                <a:gd name="T3" fmla="*/ 55 h 78"/>
                <a:gd name="T4" fmla="*/ 148 w 148"/>
                <a:gd name="T5" fmla="*/ 23 h 78"/>
                <a:gd name="T6" fmla="*/ 67 w 148"/>
                <a:gd name="T7" fmla="*/ 23 h 78"/>
                <a:gd name="T8" fmla="*/ 67 w 148"/>
                <a:gd name="T9" fmla="*/ 0 h 78"/>
                <a:gd name="T10" fmla="*/ 0 w 148"/>
                <a:gd name="T11" fmla="*/ 39 h 78"/>
                <a:gd name="T12" fmla="*/ 67 w 148"/>
                <a:gd name="T13" fmla="*/ 78 h 78"/>
                <a:gd name="T14" fmla="*/ 67 w 148"/>
                <a:gd name="T15" fmla="*/ 55 h 78"/>
                <a:gd name="T16" fmla="*/ 57 w 148"/>
                <a:gd name="T17" fmla="*/ 45 h 78"/>
                <a:gd name="T18" fmla="*/ 57 w 148"/>
                <a:gd name="T19" fmla="*/ 61 h 78"/>
                <a:gd name="T20" fmla="*/ 20 w 148"/>
                <a:gd name="T21" fmla="*/ 39 h 78"/>
                <a:gd name="T22" fmla="*/ 57 w 148"/>
                <a:gd name="T23" fmla="*/ 17 h 78"/>
                <a:gd name="T24" fmla="*/ 57 w 148"/>
                <a:gd name="T25" fmla="*/ 33 h 78"/>
                <a:gd name="T26" fmla="*/ 138 w 148"/>
                <a:gd name="T27" fmla="*/ 33 h 78"/>
                <a:gd name="T28" fmla="*/ 138 w 148"/>
                <a:gd name="T29" fmla="*/ 45 h 78"/>
                <a:gd name="T30" fmla="*/ 57 w 148"/>
                <a:gd name="T31" fmla="*/ 4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 h="78">
                  <a:moveTo>
                    <a:pt x="67" y="55"/>
                  </a:moveTo>
                  <a:cubicBezTo>
                    <a:pt x="76" y="55"/>
                    <a:pt x="148" y="55"/>
                    <a:pt x="148" y="55"/>
                  </a:cubicBezTo>
                  <a:cubicBezTo>
                    <a:pt x="148" y="23"/>
                    <a:pt x="148" y="23"/>
                    <a:pt x="148" y="23"/>
                  </a:cubicBezTo>
                  <a:cubicBezTo>
                    <a:pt x="148" y="23"/>
                    <a:pt x="76" y="23"/>
                    <a:pt x="67" y="23"/>
                  </a:cubicBezTo>
                  <a:cubicBezTo>
                    <a:pt x="67" y="17"/>
                    <a:pt x="67" y="0"/>
                    <a:pt x="67" y="0"/>
                  </a:cubicBezTo>
                  <a:cubicBezTo>
                    <a:pt x="0" y="39"/>
                    <a:pt x="0" y="39"/>
                    <a:pt x="0" y="39"/>
                  </a:cubicBezTo>
                  <a:cubicBezTo>
                    <a:pt x="67" y="78"/>
                    <a:pt x="67" y="78"/>
                    <a:pt x="67" y="78"/>
                  </a:cubicBezTo>
                  <a:cubicBezTo>
                    <a:pt x="67" y="78"/>
                    <a:pt x="67" y="61"/>
                    <a:pt x="67" y="55"/>
                  </a:cubicBezTo>
                  <a:close/>
                  <a:moveTo>
                    <a:pt x="57" y="45"/>
                  </a:moveTo>
                  <a:cubicBezTo>
                    <a:pt x="57" y="45"/>
                    <a:pt x="57" y="56"/>
                    <a:pt x="57" y="61"/>
                  </a:cubicBezTo>
                  <a:cubicBezTo>
                    <a:pt x="48" y="56"/>
                    <a:pt x="29" y="44"/>
                    <a:pt x="20" y="39"/>
                  </a:cubicBezTo>
                  <a:cubicBezTo>
                    <a:pt x="29" y="34"/>
                    <a:pt x="48" y="22"/>
                    <a:pt x="57" y="17"/>
                  </a:cubicBezTo>
                  <a:cubicBezTo>
                    <a:pt x="57" y="22"/>
                    <a:pt x="57" y="33"/>
                    <a:pt x="57" y="33"/>
                  </a:cubicBezTo>
                  <a:cubicBezTo>
                    <a:pt x="57" y="33"/>
                    <a:pt x="130" y="33"/>
                    <a:pt x="138" y="33"/>
                  </a:cubicBezTo>
                  <a:cubicBezTo>
                    <a:pt x="138" y="37"/>
                    <a:pt x="138" y="41"/>
                    <a:pt x="138" y="45"/>
                  </a:cubicBezTo>
                  <a:cubicBezTo>
                    <a:pt x="130" y="45"/>
                    <a:pt x="57" y="45"/>
                    <a:pt x="57" y="45"/>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43"/>
            <p:cNvSpPr>
              <a:spLocks noEditPoints="1"/>
            </p:cNvSpPr>
            <p:nvPr/>
          </p:nvSpPr>
          <p:spPr bwMode="auto">
            <a:xfrm>
              <a:off x="5907509" y="285508"/>
              <a:ext cx="269120" cy="384936"/>
            </a:xfrm>
            <a:custGeom>
              <a:avLst/>
              <a:gdLst>
                <a:gd name="T0" fmla="*/ 0 w 436723"/>
                <a:gd name="T1" fmla="*/ 188078 h 624800"/>
                <a:gd name="T2" fmla="*/ 108384 w 436723"/>
                <a:gd name="T3" fmla="*/ 376155 h 624800"/>
                <a:gd name="T4" fmla="*/ 328339 w 436723"/>
                <a:gd name="T5" fmla="*/ 376155 h 624800"/>
                <a:gd name="T6" fmla="*/ 436723 w 436723"/>
                <a:gd name="T7" fmla="*/ 188078 h 624800"/>
                <a:gd name="T8" fmla="*/ 328339 w 436723"/>
                <a:gd name="T9" fmla="*/ 0 h 624800"/>
                <a:gd name="T10" fmla="*/ 108384 w 436723"/>
                <a:gd name="T11" fmla="*/ 0 h 624800"/>
                <a:gd name="T12" fmla="*/ 0 w 436723"/>
                <a:gd name="T13" fmla="*/ 188078 h 624800"/>
                <a:gd name="T14" fmla="*/ 76506 w 436723"/>
                <a:gd name="T15" fmla="*/ 188078 h 624800"/>
                <a:gd name="T16" fmla="*/ 146637 w 436723"/>
                <a:gd name="T17" fmla="*/ 63755 h 624800"/>
                <a:gd name="T18" fmla="*/ 290086 w 436723"/>
                <a:gd name="T19" fmla="*/ 63755 h 624800"/>
                <a:gd name="T20" fmla="*/ 360217 w 436723"/>
                <a:gd name="T21" fmla="*/ 188078 h 624800"/>
                <a:gd name="T22" fmla="*/ 290086 w 436723"/>
                <a:gd name="T23" fmla="*/ 312400 h 624800"/>
                <a:gd name="T24" fmla="*/ 146637 w 436723"/>
                <a:gd name="T25" fmla="*/ 312400 h 624800"/>
                <a:gd name="T26" fmla="*/ 76506 w 436723"/>
                <a:gd name="T27" fmla="*/ 188078 h 624800"/>
                <a:gd name="T28" fmla="*/ 277335 w 436723"/>
                <a:gd name="T29" fmla="*/ 567421 h 624800"/>
                <a:gd name="T30" fmla="*/ 159388 w 436723"/>
                <a:gd name="T31" fmla="*/ 567421 h 624800"/>
                <a:gd name="T32" fmla="*/ 159388 w 436723"/>
                <a:gd name="T33" fmla="*/ 624800 h 624800"/>
                <a:gd name="T34" fmla="*/ 277335 w 436723"/>
                <a:gd name="T35" fmla="*/ 624800 h 624800"/>
                <a:gd name="T36" fmla="*/ 277335 w 436723"/>
                <a:gd name="T37" fmla="*/ 567421 h 624800"/>
                <a:gd name="T38" fmla="*/ 328339 w 436723"/>
                <a:gd name="T39" fmla="*/ 404845 h 624800"/>
                <a:gd name="T40" fmla="*/ 108384 w 436723"/>
                <a:gd name="T41" fmla="*/ 404845 h 624800"/>
                <a:gd name="T42" fmla="*/ 108384 w 436723"/>
                <a:gd name="T43" fmla="*/ 462225 h 624800"/>
                <a:gd name="T44" fmla="*/ 328339 w 436723"/>
                <a:gd name="T45" fmla="*/ 462225 h 624800"/>
                <a:gd name="T46" fmla="*/ 328339 w 436723"/>
                <a:gd name="T47" fmla="*/ 404845 h 624800"/>
                <a:gd name="T48" fmla="*/ 328339 w 436723"/>
                <a:gd name="T49" fmla="*/ 487727 h 624800"/>
                <a:gd name="T50" fmla="*/ 108384 w 436723"/>
                <a:gd name="T51" fmla="*/ 487727 h 624800"/>
                <a:gd name="T52" fmla="*/ 108384 w 436723"/>
                <a:gd name="T53" fmla="*/ 545106 h 624800"/>
                <a:gd name="T54" fmla="*/ 328339 w 436723"/>
                <a:gd name="T55" fmla="*/ 545106 h 624800"/>
                <a:gd name="T56" fmla="*/ 328339 w 436723"/>
                <a:gd name="T57" fmla="*/ 487727 h 62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723" h="624800">
                  <a:moveTo>
                    <a:pt x="0" y="188078"/>
                  </a:moveTo>
                  <a:lnTo>
                    <a:pt x="108384" y="376155"/>
                  </a:lnTo>
                  <a:lnTo>
                    <a:pt x="328339" y="376155"/>
                  </a:lnTo>
                  <a:lnTo>
                    <a:pt x="436723" y="188078"/>
                  </a:lnTo>
                  <a:lnTo>
                    <a:pt x="328339" y="0"/>
                  </a:lnTo>
                  <a:lnTo>
                    <a:pt x="108384" y="0"/>
                  </a:lnTo>
                  <a:lnTo>
                    <a:pt x="0" y="188078"/>
                  </a:lnTo>
                  <a:close/>
                  <a:moveTo>
                    <a:pt x="76506" y="188078"/>
                  </a:moveTo>
                  <a:lnTo>
                    <a:pt x="146637" y="63755"/>
                  </a:lnTo>
                  <a:lnTo>
                    <a:pt x="290086" y="63755"/>
                  </a:lnTo>
                  <a:lnTo>
                    <a:pt x="360217" y="188078"/>
                  </a:lnTo>
                  <a:lnTo>
                    <a:pt x="290086" y="312400"/>
                  </a:lnTo>
                  <a:lnTo>
                    <a:pt x="146637" y="312400"/>
                  </a:lnTo>
                  <a:lnTo>
                    <a:pt x="76506" y="188078"/>
                  </a:lnTo>
                  <a:close/>
                  <a:moveTo>
                    <a:pt x="277335" y="567421"/>
                  </a:moveTo>
                  <a:lnTo>
                    <a:pt x="159388" y="567421"/>
                  </a:lnTo>
                  <a:lnTo>
                    <a:pt x="159388" y="624800"/>
                  </a:lnTo>
                  <a:lnTo>
                    <a:pt x="277335" y="624800"/>
                  </a:lnTo>
                  <a:lnTo>
                    <a:pt x="277335" y="567421"/>
                  </a:lnTo>
                  <a:close/>
                  <a:moveTo>
                    <a:pt x="328339" y="404845"/>
                  </a:moveTo>
                  <a:lnTo>
                    <a:pt x="108384" y="404845"/>
                  </a:lnTo>
                  <a:lnTo>
                    <a:pt x="108384" y="462225"/>
                  </a:lnTo>
                  <a:lnTo>
                    <a:pt x="328339" y="462225"/>
                  </a:lnTo>
                  <a:lnTo>
                    <a:pt x="328339" y="404845"/>
                  </a:lnTo>
                  <a:close/>
                  <a:moveTo>
                    <a:pt x="328339" y="487727"/>
                  </a:moveTo>
                  <a:lnTo>
                    <a:pt x="108384" y="487727"/>
                  </a:lnTo>
                  <a:lnTo>
                    <a:pt x="108384" y="545106"/>
                  </a:lnTo>
                  <a:lnTo>
                    <a:pt x="328339" y="545106"/>
                  </a:lnTo>
                  <a:lnTo>
                    <a:pt x="328339" y="48772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44"/>
            <p:cNvSpPr>
              <a:spLocks noEditPoints="1"/>
            </p:cNvSpPr>
            <p:nvPr/>
          </p:nvSpPr>
          <p:spPr bwMode="auto">
            <a:xfrm>
              <a:off x="5911438" y="959145"/>
              <a:ext cx="267155" cy="267098"/>
            </a:xfrm>
            <a:custGeom>
              <a:avLst/>
              <a:gdLst>
                <a:gd name="T0" fmla="*/ 0 w 136"/>
                <a:gd name="T1" fmla="*/ 68 h 136"/>
                <a:gd name="T2" fmla="*/ 136 w 136"/>
                <a:gd name="T3" fmla="*/ 68 h 136"/>
                <a:gd name="T4" fmla="*/ 9 w 136"/>
                <a:gd name="T5" fmla="*/ 72 h 136"/>
                <a:gd name="T6" fmla="*/ 33 w 136"/>
                <a:gd name="T7" fmla="*/ 93 h 136"/>
                <a:gd name="T8" fmla="*/ 9 w 136"/>
                <a:gd name="T9" fmla="*/ 72 h 136"/>
                <a:gd name="T10" fmla="*/ 72 w 136"/>
                <a:gd name="T11" fmla="*/ 9 h 136"/>
                <a:gd name="T12" fmla="*/ 72 w 136"/>
                <a:gd name="T13" fmla="*/ 34 h 136"/>
                <a:gd name="T14" fmla="*/ 98 w 136"/>
                <a:gd name="T15" fmla="*/ 64 h 136"/>
                <a:gd name="T16" fmla="*/ 72 w 136"/>
                <a:gd name="T17" fmla="*/ 42 h 136"/>
                <a:gd name="T18" fmla="*/ 64 w 136"/>
                <a:gd name="T19" fmla="*/ 9 h 136"/>
                <a:gd name="T20" fmla="*/ 44 w 136"/>
                <a:gd name="T21" fmla="*/ 34 h 136"/>
                <a:gd name="T22" fmla="*/ 64 w 136"/>
                <a:gd name="T23" fmla="*/ 42 h 136"/>
                <a:gd name="T24" fmla="*/ 39 w 136"/>
                <a:gd name="T25" fmla="*/ 64 h 136"/>
                <a:gd name="T26" fmla="*/ 64 w 136"/>
                <a:gd name="T27" fmla="*/ 42 h 136"/>
                <a:gd name="T28" fmla="*/ 9 w 136"/>
                <a:gd name="T29" fmla="*/ 64 h 136"/>
                <a:gd name="T30" fmla="*/ 33 w 136"/>
                <a:gd name="T31" fmla="*/ 42 h 136"/>
                <a:gd name="T32" fmla="*/ 39 w 136"/>
                <a:gd name="T33" fmla="*/ 72 h 136"/>
                <a:gd name="T34" fmla="*/ 64 w 136"/>
                <a:gd name="T35" fmla="*/ 93 h 136"/>
                <a:gd name="T36" fmla="*/ 39 w 136"/>
                <a:gd name="T37" fmla="*/ 72 h 136"/>
                <a:gd name="T38" fmla="*/ 64 w 136"/>
                <a:gd name="T39" fmla="*/ 127 h 136"/>
                <a:gd name="T40" fmla="*/ 64 w 136"/>
                <a:gd name="T41" fmla="*/ 101 h 136"/>
                <a:gd name="T42" fmla="*/ 72 w 136"/>
                <a:gd name="T43" fmla="*/ 101 h 136"/>
                <a:gd name="T44" fmla="*/ 72 w 136"/>
                <a:gd name="T45" fmla="*/ 127 h 136"/>
                <a:gd name="T46" fmla="*/ 72 w 136"/>
                <a:gd name="T47" fmla="*/ 72 h 136"/>
                <a:gd name="T48" fmla="*/ 95 w 136"/>
                <a:gd name="T49" fmla="*/ 93 h 136"/>
                <a:gd name="T50" fmla="*/ 106 w 136"/>
                <a:gd name="T51" fmla="*/ 72 h 136"/>
                <a:gd name="T52" fmla="*/ 122 w 136"/>
                <a:gd name="T53" fmla="*/ 93 h 136"/>
                <a:gd name="T54" fmla="*/ 106 w 136"/>
                <a:gd name="T55" fmla="*/ 72 h 136"/>
                <a:gd name="T56" fmla="*/ 103 w 136"/>
                <a:gd name="T57" fmla="*/ 42 h 136"/>
                <a:gd name="T58" fmla="*/ 127 w 136"/>
                <a:gd name="T59" fmla="*/ 64 h 136"/>
                <a:gd name="T60" fmla="*/ 117 w 136"/>
                <a:gd name="T61" fmla="*/ 34 h 136"/>
                <a:gd name="T62" fmla="*/ 91 w 136"/>
                <a:gd name="T63" fmla="*/ 13 h 136"/>
                <a:gd name="T64" fmla="*/ 46 w 136"/>
                <a:gd name="T65" fmla="*/ 13 h 136"/>
                <a:gd name="T66" fmla="*/ 20 w 136"/>
                <a:gd name="T67" fmla="*/ 34 h 136"/>
                <a:gd name="T68" fmla="*/ 19 w 136"/>
                <a:gd name="T69" fmla="*/ 101 h 136"/>
                <a:gd name="T70" fmla="*/ 46 w 136"/>
                <a:gd name="T71" fmla="*/ 123 h 136"/>
                <a:gd name="T72" fmla="*/ 91 w 136"/>
                <a:gd name="T73" fmla="*/ 123 h 136"/>
                <a:gd name="T74" fmla="*/ 118 w 136"/>
                <a:gd name="T7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6">
                  <a:moveTo>
                    <a:pt x="68" y="0"/>
                  </a:moveTo>
                  <a:cubicBezTo>
                    <a:pt x="31" y="0"/>
                    <a:pt x="0" y="31"/>
                    <a:pt x="0" y="68"/>
                  </a:cubicBezTo>
                  <a:cubicBezTo>
                    <a:pt x="0" y="106"/>
                    <a:pt x="31" y="136"/>
                    <a:pt x="68" y="136"/>
                  </a:cubicBezTo>
                  <a:cubicBezTo>
                    <a:pt x="106" y="136"/>
                    <a:pt x="136" y="106"/>
                    <a:pt x="136" y="68"/>
                  </a:cubicBezTo>
                  <a:cubicBezTo>
                    <a:pt x="136" y="31"/>
                    <a:pt x="106" y="0"/>
                    <a:pt x="68" y="0"/>
                  </a:cubicBezTo>
                  <a:close/>
                  <a:moveTo>
                    <a:pt x="9" y="72"/>
                  </a:moveTo>
                  <a:cubicBezTo>
                    <a:pt x="30" y="72"/>
                    <a:pt x="30" y="72"/>
                    <a:pt x="30" y="72"/>
                  </a:cubicBezTo>
                  <a:cubicBezTo>
                    <a:pt x="31" y="80"/>
                    <a:pt x="31" y="86"/>
                    <a:pt x="33" y="93"/>
                  </a:cubicBezTo>
                  <a:cubicBezTo>
                    <a:pt x="14" y="93"/>
                    <a:pt x="14" y="93"/>
                    <a:pt x="14" y="93"/>
                  </a:cubicBezTo>
                  <a:cubicBezTo>
                    <a:pt x="11" y="86"/>
                    <a:pt x="10" y="80"/>
                    <a:pt x="9" y="72"/>
                  </a:cubicBezTo>
                  <a:close/>
                  <a:moveTo>
                    <a:pt x="72" y="34"/>
                  </a:moveTo>
                  <a:cubicBezTo>
                    <a:pt x="72" y="9"/>
                    <a:pt x="72" y="9"/>
                    <a:pt x="72" y="9"/>
                  </a:cubicBezTo>
                  <a:cubicBezTo>
                    <a:pt x="80" y="12"/>
                    <a:pt x="88" y="21"/>
                    <a:pt x="92" y="34"/>
                  </a:cubicBezTo>
                  <a:lnTo>
                    <a:pt x="72" y="34"/>
                  </a:lnTo>
                  <a:close/>
                  <a:moveTo>
                    <a:pt x="95" y="42"/>
                  </a:moveTo>
                  <a:cubicBezTo>
                    <a:pt x="96" y="49"/>
                    <a:pt x="97" y="56"/>
                    <a:pt x="98" y="64"/>
                  </a:cubicBezTo>
                  <a:cubicBezTo>
                    <a:pt x="72" y="64"/>
                    <a:pt x="72" y="64"/>
                    <a:pt x="72" y="64"/>
                  </a:cubicBezTo>
                  <a:cubicBezTo>
                    <a:pt x="72" y="42"/>
                    <a:pt x="72" y="42"/>
                    <a:pt x="72" y="42"/>
                  </a:cubicBezTo>
                  <a:lnTo>
                    <a:pt x="95" y="42"/>
                  </a:lnTo>
                  <a:close/>
                  <a:moveTo>
                    <a:pt x="64" y="9"/>
                  </a:moveTo>
                  <a:cubicBezTo>
                    <a:pt x="64" y="34"/>
                    <a:pt x="64" y="34"/>
                    <a:pt x="64" y="34"/>
                  </a:cubicBezTo>
                  <a:cubicBezTo>
                    <a:pt x="44" y="34"/>
                    <a:pt x="44" y="34"/>
                    <a:pt x="44" y="34"/>
                  </a:cubicBezTo>
                  <a:cubicBezTo>
                    <a:pt x="49" y="21"/>
                    <a:pt x="56" y="12"/>
                    <a:pt x="64" y="9"/>
                  </a:cubicBezTo>
                  <a:close/>
                  <a:moveTo>
                    <a:pt x="64" y="42"/>
                  </a:moveTo>
                  <a:cubicBezTo>
                    <a:pt x="64" y="64"/>
                    <a:pt x="64" y="64"/>
                    <a:pt x="64" y="64"/>
                  </a:cubicBezTo>
                  <a:cubicBezTo>
                    <a:pt x="39" y="64"/>
                    <a:pt x="39" y="64"/>
                    <a:pt x="39" y="64"/>
                  </a:cubicBezTo>
                  <a:cubicBezTo>
                    <a:pt x="39" y="56"/>
                    <a:pt x="40" y="49"/>
                    <a:pt x="42" y="42"/>
                  </a:cubicBezTo>
                  <a:lnTo>
                    <a:pt x="64" y="42"/>
                  </a:lnTo>
                  <a:close/>
                  <a:moveTo>
                    <a:pt x="30" y="64"/>
                  </a:moveTo>
                  <a:cubicBezTo>
                    <a:pt x="9" y="64"/>
                    <a:pt x="9" y="64"/>
                    <a:pt x="9" y="64"/>
                  </a:cubicBezTo>
                  <a:cubicBezTo>
                    <a:pt x="10" y="56"/>
                    <a:pt x="12" y="49"/>
                    <a:pt x="15" y="42"/>
                  </a:cubicBezTo>
                  <a:cubicBezTo>
                    <a:pt x="33" y="42"/>
                    <a:pt x="33" y="42"/>
                    <a:pt x="33" y="42"/>
                  </a:cubicBezTo>
                  <a:cubicBezTo>
                    <a:pt x="32" y="49"/>
                    <a:pt x="31" y="56"/>
                    <a:pt x="30" y="64"/>
                  </a:cubicBezTo>
                  <a:close/>
                  <a:moveTo>
                    <a:pt x="39" y="72"/>
                  </a:moveTo>
                  <a:cubicBezTo>
                    <a:pt x="64" y="72"/>
                    <a:pt x="64" y="72"/>
                    <a:pt x="64" y="72"/>
                  </a:cubicBezTo>
                  <a:cubicBezTo>
                    <a:pt x="64" y="93"/>
                    <a:pt x="64" y="93"/>
                    <a:pt x="64" y="93"/>
                  </a:cubicBezTo>
                  <a:cubicBezTo>
                    <a:pt x="41" y="93"/>
                    <a:pt x="41" y="93"/>
                    <a:pt x="41" y="93"/>
                  </a:cubicBezTo>
                  <a:cubicBezTo>
                    <a:pt x="40" y="86"/>
                    <a:pt x="39" y="80"/>
                    <a:pt x="39" y="72"/>
                  </a:cubicBezTo>
                  <a:close/>
                  <a:moveTo>
                    <a:pt x="64" y="101"/>
                  </a:moveTo>
                  <a:cubicBezTo>
                    <a:pt x="64" y="127"/>
                    <a:pt x="64" y="127"/>
                    <a:pt x="64" y="127"/>
                  </a:cubicBezTo>
                  <a:cubicBezTo>
                    <a:pt x="56" y="124"/>
                    <a:pt x="48" y="115"/>
                    <a:pt x="44" y="101"/>
                  </a:cubicBezTo>
                  <a:lnTo>
                    <a:pt x="64" y="101"/>
                  </a:lnTo>
                  <a:close/>
                  <a:moveTo>
                    <a:pt x="72" y="127"/>
                  </a:moveTo>
                  <a:cubicBezTo>
                    <a:pt x="72" y="101"/>
                    <a:pt x="72" y="101"/>
                    <a:pt x="72" y="101"/>
                  </a:cubicBezTo>
                  <a:cubicBezTo>
                    <a:pt x="93" y="101"/>
                    <a:pt x="93" y="101"/>
                    <a:pt x="93" y="101"/>
                  </a:cubicBezTo>
                  <a:cubicBezTo>
                    <a:pt x="88" y="115"/>
                    <a:pt x="81" y="124"/>
                    <a:pt x="72" y="127"/>
                  </a:cubicBezTo>
                  <a:close/>
                  <a:moveTo>
                    <a:pt x="72" y="93"/>
                  </a:moveTo>
                  <a:cubicBezTo>
                    <a:pt x="72" y="72"/>
                    <a:pt x="72" y="72"/>
                    <a:pt x="72" y="72"/>
                  </a:cubicBezTo>
                  <a:cubicBezTo>
                    <a:pt x="98" y="72"/>
                    <a:pt x="98" y="72"/>
                    <a:pt x="98" y="72"/>
                  </a:cubicBezTo>
                  <a:cubicBezTo>
                    <a:pt x="97" y="80"/>
                    <a:pt x="96" y="86"/>
                    <a:pt x="95" y="93"/>
                  </a:cubicBezTo>
                  <a:lnTo>
                    <a:pt x="72" y="93"/>
                  </a:lnTo>
                  <a:close/>
                  <a:moveTo>
                    <a:pt x="106" y="72"/>
                  </a:moveTo>
                  <a:cubicBezTo>
                    <a:pt x="127" y="72"/>
                    <a:pt x="127" y="72"/>
                    <a:pt x="127" y="72"/>
                  </a:cubicBezTo>
                  <a:cubicBezTo>
                    <a:pt x="127" y="80"/>
                    <a:pt x="125" y="86"/>
                    <a:pt x="122" y="93"/>
                  </a:cubicBezTo>
                  <a:cubicBezTo>
                    <a:pt x="104" y="93"/>
                    <a:pt x="104" y="93"/>
                    <a:pt x="104" y="93"/>
                  </a:cubicBezTo>
                  <a:cubicBezTo>
                    <a:pt x="105" y="86"/>
                    <a:pt x="106" y="80"/>
                    <a:pt x="106" y="72"/>
                  </a:cubicBezTo>
                  <a:close/>
                  <a:moveTo>
                    <a:pt x="106" y="64"/>
                  </a:moveTo>
                  <a:cubicBezTo>
                    <a:pt x="106" y="56"/>
                    <a:pt x="105" y="49"/>
                    <a:pt x="103" y="42"/>
                  </a:cubicBezTo>
                  <a:cubicBezTo>
                    <a:pt x="122" y="42"/>
                    <a:pt x="122" y="42"/>
                    <a:pt x="122" y="42"/>
                  </a:cubicBezTo>
                  <a:cubicBezTo>
                    <a:pt x="125" y="49"/>
                    <a:pt x="127" y="56"/>
                    <a:pt x="127" y="64"/>
                  </a:cubicBezTo>
                  <a:lnTo>
                    <a:pt x="106" y="64"/>
                  </a:lnTo>
                  <a:close/>
                  <a:moveTo>
                    <a:pt x="117" y="34"/>
                  </a:moveTo>
                  <a:cubicBezTo>
                    <a:pt x="101" y="34"/>
                    <a:pt x="101" y="34"/>
                    <a:pt x="101" y="34"/>
                  </a:cubicBezTo>
                  <a:cubicBezTo>
                    <a:pt x="98" y="26"/>
                    <a:pt x="95" y="19"/>
                    <a:pt x="91" y="13"/>
                  </a:cubicBezTo>
                  <a:cubicBezTo>
                    <a:pt x="101" y="18"/>
                    <a:pt x="110" y="25"/>
                    <a:pt x="117" y="34"/>
                  </a:cubicBezTo>
                  <a:close/>
                  <a:moveTo>
                    <a:pt x="46" y="13"/>
                  </a:moveTo>
                  <a:cubicBezTo>
                    <a:pt x="42" y="19"/>
                    <a:pt x="38" y="26"/>
                    <a:pt x="35" y="34"/>
                  </a:cubicBezTo>
                  <a:cubicBezTo>
                    <a:pt x="20" y="34"/>
                    <a:pt x="20" y="34"/>
                    <a:pt x="20" y="34"/>
                  </a:cubicBezTo>
                  <a:cubicBezTo>
                    <a:pt x="26" y="25"/>
                    <a:pt x="35" y="18"/>
                    <a:pt x="46" y="13"/>
                  </a:cubicBezTo>
                  <a:close/>
                  <a:moveTo>
                    <a:pt x="19" y="101"/>
                  </a:moveTo>
                  <a:cubicBezTo>
                    <a:pt x="35" y="101"/>
                    <a:pt x="35" y="101"/>
                    <a:pt x="35" y="101"/>
                  </a:cubicBezTo>
                  <a:cubicBezTo>
                    <a:pt x="38" y="110"/>
                    <a:pt x="41" y="117"/>
                    <a:pt x="46" y="123"/>
                  </a:cubicBezTo>
                  <a:cubicBezTo>
                    <a:pt x="35" y="119"/>
                    <a:pt x="25" y="111"/>
                    <a:pt x="19" y="101"/>
                  </a:cubicBezTo>
                  <a:close/>
                  <a:moveTo>
                    <a:pt x="91" y="123"/>
                  </a:moveTo>
                  <a:cubicBezTo>
                    <a:pt x="95" y="117"/>
                    <a:pt x="99" y="110"/>
                    <a:pt x="101" y="101"/>
                  </a:cubicBezTo>
                  <a:cubicBezTo>
                    <a:pt x="118" y="101"/>
                    <a:pt x="118" y="101"/>
                    <a:pt x="118" y="101"/>
                  </a:cubicBezTo>
                  <a:cubicBezTo>
                    <a:pt x="111" y="111"/>
                    <a:pt x="102" y="119"/>
                    <a:pt x="91" y="123"/>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45"/>
            <p:cNvSpPr>
              <a:spLocks noEditPoints="1"/>
            </p:cNvSpPr>
            <p:nvPr/>
          </p:nvSpPr>
          <p:spPr bwMode="auto">
            <a:xfrm>
              <a:off x="8416017" y="326751"/>
              <a:ext cx="229832" cy="300486"/>
            </a:xfrm>
            <a:custGeom>
              <a:avLst/>
              <a:gdLst>
                <a:gd name="T0" fmla="*/ 280523 w 372968"/>
                <a:gd name="T1" fmla="*/ 0 h 487727"/>
                <a:gd name="T2" fmla="*/ 92445 w 372968"/>
                <a:gd name="T3" fmla="*/ 0 h 487727"/>
                <a:gd name="T4" fmla="*/ 0 w 372968"/>
                <a:gd name="T5" fmla="*/ 162575 h 487727"/>
                <a:gd name="T6" fmla="*/ 76506 w 372968"/>
                <a:gd name="T7" fmla="*/ 299649 h 487727"/>
                <a:gd name="T8" fmla="*/ 0 w 372968"/>
                <a:gd name="T9" fmla="*/ 430347 h 487727"/>
                <a:gd name="T10" fmla="*/ 31878 w 372968"/>
                <a:gd name="T11" fmla="*/ 487727 h 487727"/>
                <a:gd name="T12" fmla="*/ 127510 w 372968"/>
                <a:gd name="T13" fmla="*/ 325151 h 487727"/>
                <a:gd name="T14" fmla="*/ 280523 w 372968"/>
                <a:gd name="T15" fmla="*/ 325151 h 487727"/>
                <a:gd name="T16" fmla="*/ 372968 w 372968"/>
                <a:gd name="T17" fmla="*/ 162575 h 487727"/>
                <a:gd name="T18" fmla="*/ 280523 w 372968"/>
                <a:gd name="T19" fmla="*/ 0 h 487727"/>
                <a:gd name="T20" fmla="*/ 245457 w 372968"/>
                <a:gd name="T21" fmla="*/ 267771 h 487727"/>
                <a:gd name="T22" fmla="*/ 124323 w 372968"/>
                <a:gd name="T23" fmla="*/ 267771 h 487727"/>
                <a:gd name="T24" fmla="*/ 63755 w 372968"/>
                <a:gd name="T25" fmla="*/ 162575 h 487727"/>
                <a:gd name="T26" fmla="*/ 124323 w 372968"/>
                <a:gd name="T27" fmla="*/ 57379 h 487727"/>
                <a:gd name="T28" fmla="*/ 245457 w 372968"/>
                <a:gd name="T29" fmla="*/ 57379 h 487727"/>
                <a:gd name="T30" fmla="*/ 309212 w 372968"/>
                <a:gd name="T31" fmla="*/ 162575 h 487727"/>
                <a:gd name="T32" fmla="*/ 245457 w 372968"/>
                <a:gd name="T33" fmla="*/ 267771 h 487727"/>
                <a:gd name="T34" fmla="*/ 197641 w 372968"/>
                <a:gd name="T35" fmla="*/ 149824 h 487727"/>
                <a:gd name="T36" fmla="*/ 197641 w 372968"/>
                <a:gd name="T37" fmla="*/ 95633 h 487727"/>
                <a:gd name="T38" fmla="*/ 168951 w 372968"/>
                <a:gd name="T39" fmla="*/ 95633 h 487727"/>
                <a:gd name="T40" fmla="*/ 168951 w 372968"/>
                <a:gd name="T41" fmla="*/ 149824 h 487727"/>
                <a:gd name="T42" fmla="*/ 117947 w 372968"/>
                <a:gd name="T43" fmla="*/ 149824 h 487727"/>
                <a:gd name="T44" fmla="*/ 117947 w 372968"/>
                <a:gd name="T45" fmla="*/ 172139 h 487727"/>
                <a:gd name="T46" fmla="*/ 168951 w 372968"/>
                <a:gd name="T47" fmla="*/ 172139 h 487727"/>
                <a:gd name="T48" fmla="*/ 168951 w 372968"/>
                <a:gd name="T49" fmla="*/ 226331 h 487727"/>
                <a:gd name="T50" fmla="*/ 197641 w 372968"/>
                <a:gd name="T51" fmla="*/ 226331 h 487727"/>
                <a:gd name="T52" fmla="*/ 197641 w 372968"/>
                <a:gd name="T53" fmla="*/ 172139 h 487727"/>
                <a:gd name="T54" fmla="*/ 251833 w 372968"/>
                <a:gd name="T55" fmla="*/ 172139 h 487727"/>
                <a:gd name="T56" fmla="*/ 251833 w 372968"/>
                <a:gd name="T57" fmla="*/ 149824 h 487727"/>
                <a:gd name="T58" fmla="*/ 197641 w 372968"/>
                <a:gd name="T59" fmla="*/ 149824 h 487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2968" h="487727">
                  <a:moveTo>
                    <a:pt x="280523" y="0"/>
                  </a:moveTo>
                  <a:lnTo>
                    <a:pt x="92445" y="0"/>
                  </a:lnTo>
                  <a:lnTo>
                    <a:pt x="0" y="162575"/>
                  </a:lnTo>
                  <a:lnTo>
                    <a:pt x="76506" y="299649"/>
                  </a:lnTo>
                  <a:lnTo>
                    <a:pt x="0" y="430347"/>
                  </a:lnTo>
                  <a:lnTo>
                    <a:pt x="31878" y="487727"/>
                  </a:lnTo>
                  <a:lnTo>
                    <a:pt x="127510" y="325151"/>
                  </a:lnTo>
                  <a:lnTo>
                    <a:pt x="280523" y="325151"/>
                  </a:lnTo>
                  <a:lnTo>
                    <a:pt x="372968" y="162575"/>
                  </a:lnTo>
                  <a:lnTo>
                    <a:pt x="280523" y="0"/>
                  </a:lnTo>
                  <a:close/>
                  <a:moveTo>
                    <a:pt x="245457" y="267771"/>
                  </a:moveTo>
                  <a:lnTo>
                    <a:pt x="124323" y="267771"/>
                  </a:lnTo>
                  <a:lnTo>
                    <a:pt x="63755" y="162575"/>
                  </a:lnTo>
                  <a:lnTo>
                    <a:pt x="124323" y="57379"/>
                  </a:lnTo>
                  <a:lnTo>
                    <a:pt x="245457" y="57379"/>
                  </a:lnTo>
                  <a:lnTo>
                    <a:pt x="309212" y="162575"/>
                  </a:lnTo>
                  <a:lnTo>
                    <a:pt x="245457" y="267771"/>
                  </a:lnTo>
                  <a:close/>
                  <a:moveTo>
                    <a:pt x="197641" y="149824"/>
                  </a:moveTo>
                  <a:lnTo>
                    <a:pt x="197641" y="95633"/>
                  </a:lnTo>
                  <a:lnTo>
                    <a:pt x="168951" y="95633"/>
                  </a:lnTo>
                  <a:lnTo>
                    <a:pt x="168951" y="149824"/>
                  </a:lnTo>
                  <a:lnTo>
                    <a:pt x="117947" y="149824"/>
                  </a:lnTo>
                  <a:lnTo>
                    <a:pt x="117947" y="172139"/>
                  </a:lnTo>
                  <a:lnTo>
                    <a:pt x="168951" y="172139"/>
                  </a:lnTo>
                  <a:lnTo>
                    <a:pt x="168951" y="226331"/>
                  </a:lnTo>
                  <a:lnTo>
                    <a:pt x="197641" y="226331"/>
                  </a:lnTo>
                  <a:lnTo>
                    <a:pt x="197641" y="172139"/>
                  </a:lnTo>
                  <a:lnTo>
                    <a:pt x="251833" y="172139"/>
                  </a:lnTo>
                  <a:lnTo>
                    <a:pt x="251833" y="149824"/>
                  </a:lnTo>
                  <a:lnTo>
                    <a:pt x="197641" y="149824"/>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46"/>
            <p:cNvSpPr>
              <a:spLocks noEditPoints="1"/>
            </p:cNvSpPr>
            <p:nvPr/>
          </p:nvSpPr>
          <p:spPr bwMode="auto">
            <a:xfrm>
              <a:off x="8180291" y="173562"/>
              <a:ext cx="656102" cy="567584"/>
            </a:xfrm>
            <a:custGeom>
              <a:avLst/>
              <a:gdLst>
                <a:gd name="T0" fmla="*/ 84 w 334"/>
                <a:gd name="T1" fmla="*/ 0 h 289"/>
                <a:gd name="T2" fmla="*/ 0 w 334"/>
                <a:gd name="T3" fmla="*/ 145 h 289"/>
                <a:gd name="T4" fmla="*/ 84 w 334"/>
                <a:gd name="T5" fmla="*/ 289 h 289"/>
                <a:gd name="T6" fmla="*/ 251 w 334"/>
                <a:gd name="T7" fmla="*/ 289 h 289"/>
                <a:gd name="T8" fmla="*/ 334 w 334"/>
                <a:gd name="T9" fmla="*/ 145 h 289"/>
                <a:gd name="T10" fmla="*/ 251 w 334"/>
                <a:gd name="T11" fmla="*/ 0 h 289"/>
                <a:gd name="T12" fmla="*/ 84 w 334"/>
                <a:gd name="T13" fmla="*/ 0 h 289"/>
                <a:gd name="T14" fmla="*/ 246 w 334"/>
                <a:gd name="T15" fmla="*/ 9 h 289"/>
                <a:gd name="T16" fmla="*/ 324 w 334"/>
                <a:gd name="T17" fmla="*/ 145 h 289"/>
                <a:gd name="T18" fmla="*/ 246 w 334"/>
                <a:gd name="T19" fmla="*/ 281 h 289"/>
                <a:gd name="T20" fmla="*/ 89 w 334"/>
                <a:gd name="T21" fmla="*/ 281 h 289"/>
                <a:gd name="T22" fmla="*/ 10 w 334"/>
                <a:gd name="T23" fmla="*/ 145 h 289"/>
                <a:gd name="T24" fmla="*/ 89 w 334"/>
                <a:gd name="T25" fmla="*/ 9 h 289"/>
                <a:gd name="T26" fmla="*/ 246 w 334"/>
                <a:gd name="T27" fmla="*/ 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5"/>
                    <a:pt x="0" y="145"/>
                    <a:pt x="0" y="145"/>
                  </a:cubicBezTo>
                  <a:cubicBezTo>
                    <a:pt x="84" y="289"/>
                    <a:pt x="84" y="289"/>
                    <a:pt x="84" y="289"/>
                  </a:cubicBezTo>
                  <a:cubicBezTo>
                    <a:pt x="251" y="289"/>
                    <a:pt x="251" y="289"/>
                    <a:pt x="251" y="289"/>
                  </a:cubicBezTo>
                  <a:cubicBezTo>
                    <a:pt x="334" y="145"/>
                    <a:pt x="334" y="145"/>
                    <a:pt x="334" y="145"/>
                  </a:cubicBezTo>
                  <a:cubicBezTo>
                    <a:pt x="251" y="0"/>
                    <a:pt x="251" y="0"/>
                    <a:pt x="251" y="0"/>
                  </a:cubicBezTo>
                  <a:lnTo>
                    <a:pt x="84" y="0"/>
                  </a:lnTo>
                  <a:close/>
                  <a:moveTo>
                    <a:pt x="246" y="9"/>
                  </a:moveTo>
                  <a:cubicBezTo>
                    <a:pt x="248" y="13"/>
                    <a:pt x="322" y="141"/>
                    <a:pt x="324" y="145"/>
                  </a:cubicBezTo>
                  <a:cubicBezTo>
                    <a:pt x="322" y="149"/>
                    <a:pt x="248" y="277"/>
                    <a:pt x="246" y="281"/>
                  </a:cubicBezTo>
                  <a:cubicBezTo>
                    <a:pt x="241" y="281"/>
                    <a:pt x="93" y="281"/>
                    <a:pt x="89" y="281"/>
                  </a:cubicBezTo>
                  <a:cubicBezTo>
                    <a:pt x="86" y="277"/>
                    <a:pt x="12" y="149"/>
                    <a:pt x="10" y="145"/>
                  </a:cubicBezTo>
                  <a:cubicBezTo>
                    <a:pt x="12" y="141"/>
                    <a:pt x="86" y="13"/>
                    <a:pt x="89" y="9"/>
                  </a:cubicBezTo>
                  <a:cubicBezTo>
                    <a:pt x="93" y="9"/>
                    <a:pt x="241" y="9"/>
                    <a:pt x="24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47"/>
            <p:cNvSpPr>
              <a:spLocks noEditPoints="1"/>
            </p:cNvSpPr>
            <p:nvPr/>
          </p:nvSpPr>
          <p:spPr bwMode="auto">
            <a:xfrm>
              <a:off x="5715000" y="183382"/>
              <a:ext cx="656102" cy="567583"/>
            </a:xfrm>
            <a:custGeom>
              <a:avLst/>
              <a:gdLst>
                <a:gd name="T0" fmla="*/ 84 w 334"/>
                <a:gd name="T1" fmla="*/ 0 h 289"/>
                <a:gd name="T2" fmla="*/ 0 w 334"/>
                <a:gd name="T3" fmla="*/ 144 h 289"/>
                <a:gd name="T4" fmla="*/ 84 w 334"/>
                <a:gd name="T5" fmla="*/ 289 h 289"/>
                <a:gd name="T6" fmla="*/ 251 w 334"/>
                <a:gd name="T7" fmla="*/ 289 h 289"/>
                <a:gd name="T8" fmla="*/ 334 w 334"/>
                <a:gd name="T9" fmla="*/ 144 h 289"/>
                <a:gd name="T10" fmla="*/ 251 w 334"/>
                <a:gd name="T11" fmla="*/ 0 h 289"/>
                <a:gd name="T12" fmla="*/ 84 w 334"/>
                <a:gd name="T13" fmla="*/ 0 h 289"/>
                <a:gd name="T14" fmla="*/ 246 w 334"/>
                <a:gd name="T15" fmla="*/ 8 h 289"/>
                <a:gd name="T16" fmla="*/ 324 w 334"/>
                <a:gd name="T17" fmla="*/ 144 h 289"/>
                <a:gd name="T18" fmla="*/ 246 w 334"/>
                <a:gd name="T19" fmla="*/ 280 h 289"/>
                <a:gd name="T20" fmla="*/ 89 w 334"/>
                <a:gd name="T21" fmla="*/ 280 h 289"/>
                <a:gd name="T22" fmla="*/ 10 w 334"/>
                <a:gd name="T23" fmla="*/ 144 h 289"/>
                <a:gd name="T24" fmla="*/ 89 w 334"/>
                <a:gd name="T25" fmla="*/ 8 h 289"/>
                <a:gd name="T26" fmla="*/ 246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4"/>
                    <a:pt x="0" y="144"/>
                    <a:pt x="0" y="144"/>
                  </a:cubicBezTo>
                  <a:cubicBezTo>
                    <a:pt x="84" y="289"/>
                    <a:pt x="84" y="289"/>
                    <a:pt x="84" y="289"/>
                  </a:cubicBezTo>
                  <a:cubicBezTo>
                    <a:pt x="251" y="289"/>
                    <a:pt x="251" y="289"/>
                    <a:pt x="251" y="289"/>
                  </a:cubicBezTo>
                  <a:cubicBezTo>
                    <a:pt x="334" y="144"/>
                    <a:pt x="334" y="144"/>
                    <a:pt x="334" y="144"/>
                  </a:cubicBezTo>
                  <a:cubicBezTo>
                    <a:pt x="251" y="0"/>
                    <a:pt x="251" y="0"/>
                    <a:pt x="251" y="0"/>
                  </a:cubicBezTo>
                  <a:lnTo>
                    <a:pt x="84" y="0"/>
                  </a:lnTo>
                  <a:close/>
                  <a:moveTo>
                    <a:pt x="246" y="8"/>
                  </a:moveTo>
                  <a:cubicBezTo>
                    <a:pt x="248" y="12"/>
                    <a:pt x="322" y="140"/>
                    <a:pt x="324" y="144"/>
                  </a:cubicBezTo>
                  <a:cubicBezTo>
                    <a:pt x="322" y="148"/>
                    <a:pt x="248" y="276"/>
                    <a:pt x="246" y="280"/>
                  </a:cubicBezTo>
                  <a:cubicBezTo>
                    <a:pt x="241" y="280"/>
                    <a:pt x="93" y="280"/>
                    <a:pt x="89" y="280"/>
                  </a:cubicBezTo>
                  <a:cubicBezTo>
                    <a:pt x="86" y="276"/>
                    <a:pt x="13" y="148"/>
                    <a:pt x="10" y="144"/>
                  </a:cubicBezTo>
                  <a:cubicBezTo>
                    <a:pt x="13" y="140"/>
                    <a:pt x="86" y="12"/>
                    <a:pt x="89" y="8"/>
                  </a:cubicBezTo>
                  <a:cubicBezTo>
                    <a:pt x="93" y="8"/>
                    <a:pt x="241" y="8"/>
                    <a:pt x="246"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6" name="Freeform 48"/>
            <p:cNvSpPr>
              <a:spLocks/>
            </p:cNvSpPr>
            <p:nvPr/>
          </p:nvSpPr>
          <p:spPr bwMode="auto">
            <a:xfrm>
              <a:off x="6259132" y="499579"/>
              <a:ext cx="636458" cy="551872"/>
            </a:xfrm>
            <a:custGeom>
              <a:avLst/>
              <a:gdLst>
                <a:gd name="T0" fmla="*/ 258208 w 1032833"/>
                <a:gd name="T1" fmla="*/ 895760 h 895760"/>
                <a:gd name="T2" fmla="*/ 0 w 1032833"/>
                <a:gd name="T3" fmla="*/ 446286 h 895760"/>
                <a:gd name="T4" fmla="*/ 258208 w 1032833"/>
                <a:gd name="T5" fmla="*/ 0 h 895760"/>
                <a:gd name="T6" fmla="*/ 774624 w 1032833"/>
                <a:gd name="T7" fmla="*/ 0 h 895760"/>
                <a:gd name="T8" fmla="*/ 1032833 w 1032833"/>
                <a:gd name="T9" fmla="*/ 446286 h 895760"/>
                <a:gd name="T10" fmla="*/ 774624 w 1032833"/>
                <a:gd name="T11" fmla="*/ 895760 h 895760"/>
                <a:gd name="T12" fmla="*/ 258208 w 1032833"/>
                <a:gd name="T13" fmla="*/ 895760 h 895760"/>
              </a:gdLst>
              <a:ahLst/>
              <a:cxnLst>
                <a:cxn ang="0">
                  <a:pos x="T0" y="T1"/>
                </a:cxn>
                <a:cxn ang="0">
                  <a:pos x="T2" y="T3"/>
                </a:cxn>
                <a:cxn ang="0">
                  <a:pos x="T4" y="T5"/>
                </a:cxn>
                <a:cxn ang="0">
                  <a:pos x="T6" y="T7"/>
                </a:cxn>
                <a:cxn ang="0">
                  <a:pos x="T8" y="T9"/>
                </a:cxn>
                <a:cxn ang="0">
                  <a:pos x="T10" y="T11"/>
                </a:cxn>
                <a:cxn ang="0">
                  <a:pos x="T12" y="T13"/>
                </a:cxn>
              </a:cxnLst>
              <a:rect l="0" t="0" r="r" b="b"/>
              <a:pathLst>
                <a:path w="1032833" h="895760">
                  <a:moveTo>
                    <a:pt x="258208" y="895760"/>
                  </a:moveTo>
                  <a:lnTo>
                    <a:pt x="0" y="446286"/>
                  </a:lnTo>
                  <a:lnTo>
                    <a:pt x="258208" y="0"/>
                  </a:lnTo>
                  <a:lnTo>
                    <a:pt x="774624" y="0"/>
                  </a:lnTo>
                  <a:lnTo>
                    <a:pt x="1032833" y="446286"/>
                  </a:lnTo>
                  <a:lnTo>
                    <a:pt x="774624" y="895760"/>
                  </a:lnTo>
                  <a:lnTo>
                    <a:pt x="258208" y="895760"/>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7" name="Freeform 49"/>
            <p:cNvSpPr>
              <a:spLocks noEditPoints="1"/>
            </p:cNvSpPr>
            <p:nvPr/>
          </p:nvSpPr>
          <p:spPr bwMode="auto">
            <a:xfrm>
              <a:off x="8121361" y="796137"/>
              <a:ext cx="891826" cy="771835"/>
            </a:xfrm>
            <a:custGeom>
              <a:avLst/>
              <a:gdLst>
                <a:gd name="T0" fmla="*/ 113 w 454"/>
                <a:gd name="T1" fmla="*/ 0 h 393"/>
                <a:gd name="T2" fmla="*/ 0 w 454"/>
                <a:gd name="T3" fmla="*/ 197 h 393"/>
                <a:gd name="T4" fmla="*/ 113 w 454"/>
                <a:gd name="T5" fmla="*/ 393 h 393"/>
                <a:gd name="T6" fmla="*/ 340 w 454"/>
                <a:gd name="T7" fmla="*/ 393 h 393"/>
                <a:gd name="T8" fmla="*/ 454 w 454"/>
                <a:gd name="T9" fmla="*/ 197 h 393"/>
                <a:gd name="T10" fmla="*/ 340 w 454"/>
                <a:gd name="T11" fmla="*/ 0 h 393"/>
                <a:gd name="T12" fmla="*/ 113 w 454"/>
                <a:gd name="T13" fmla="*/ 0 h 393"/>
                <a:gd name="T14" fmla="*/ 336 w 454"/>
                <a:gd name="T15" fmla="*/ 9 h 393"/>
                <a:gd name="T16" fmla="*/ 444 w 454"/>
                <a:gd name="T17" fmla="*/ 197 h 393"/>
                <a:gd name="T18" fmla="*/ 336 w 454"/>
                <a:gd name="T19" fmla="*/ 385 h 393"/>
                <a:gd name="T20" fmla="*/ 118 w 454"/>
                <a:gd name="T21" fmla="*/ 385 h 393"/>
                <a:gd name="T22" fmla="*/ 10 w 454"/>
                <a:gd name="T23" fmla="*/ 197 h 393"/>
                <a:gd name="T24" fmla="*/ 118 w 454"/>
                <a:gd name="T25" fmla="*/ 9 h 393"/>
                <a:gd name="T26" fmla="*/ 336 w 454"/>
                <a:gd name="T27" fmla="*/ 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4" h="393">
                  <a:moveTo>
                    <a:pt x="113" y="0"/>
                  </a:moveTo>
                  <a:cubicBezTo>
                    <a:pt x="0" y="197"/>
                    <a:pt x="0" y="197"/>
                    <a:pt x="0" y="197"/>
                  </a:cubicBezTo>
                  <a:cubicBezTo>
                    <a:pt x="113" y="393"/>
                    <a:pt x="113" y="393"/>
                    <a:pt x="113" y="393"/>
                  </a:cubicBezTo>
                  <a:cubicBezTo>
                    <a:pt x="340" y="393"/>
                    <a:pt x="340" y="393"/>
                    <a:pt x="340" y="393"/>
                  </a:cubicBezTo>
                  <a:cubicBezTo>
                    <a:pt x="454" y="197"/>
                    <a:pt x="454" y="197"/>
                    <a:pt x="454" y="197"/>
                  </a:cubicBezTo>
                  <a:cubicBezTo>
                    <a:pt x="340" y="0"/>
                    <a:pt x="340" y="0"/>
                    <a:pt x="340" y="0"/>
                  </a:cubicBezTo>
                  <a:lnTo>
                    <a:pt x="113" y="0"/>
                  </a:lnTo>
                  <a:close/>
                  <a:moveTo>
                    <a:pt x="336" y="9"/>
                  </a:moveTo>
                  <a:cubicBezTo>
                    <a:pt x="338" y="13"/>
                    <a:pt x="442" y="193"/>
                    <a:pt x="444" y="197"/>
                  </a:cubicBezTo>
                  <a:cubicBezTo>
                    <a:pt x="442" y="201"/>
                    <a:pt x="338" y="381"/>
                    <a:pt x="336" y="385"/>
                  </a:cubicBezTo>
                  <a:cubicBezTo>
                    <a:pt x="331" y="385"/>
                    <a:pt x="123" y="385"/>
                    <a:pt x="118" y="385"/>
                  </a:cubicBezTo>
                  <a:cubicBezTo>
                    <a:pt x="116" y="381"/>
                    <a:pt x="12" y="201"/>
                    <a:pt x="10" y="197"/>
                  </a:cubicBezTo>
                  <a:cubicBezTo>
                    <a:pt x="12" y="193"/>
                    <a:pt x="116" y="13"/>
                    <a:pt x="118" y="9"/>
                  </a:cubicBezTo>
                  <a:cubicBezTo>
                    <a:pt x="123" y="9"/>
                    <a:pt x="331" y="9"/>
                    <a:pt x="33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8" name="Freeform 51"/>
            <p:cNvSpPr>
              <a:spLocks noEditPoints="1"/>
            </p:cNvSpPr>
            <p:nvPr/>
          </p:nvSpPr>
          <p:spPr bwMode="auto">
            <a:xfrm>
              <a:off x="5716965" y="809884"/>
              <a:ext cx="656101" cy="567584"/>
            </a:xfrm>
            <a:custGeom>
              <a:avLst/>
              <a:gdLst>
                <a:gd name="T0" fmla="*/ 84 w 334"/>
                <a:gd name="T1" fmla="*/ 0 h 289"/>
                <a:gd name="T2" fmla="*/ 0 w 334"/>
                <a:gd name="T3" fmla="*/ 144 h 289"/>
                <a:gd name="T4" fmla="*/ 84 w 334"/>
                <a:gd name="T5" fmla="*/ 289 h 289"/>
                <a:gd name="T6" fmla="*/ 251 w 334"/>
                <a:gd name="T7" fmla="*/ 289 h 289"/>
                <a:gd name="T8" fmla="*/ 334 w 334"/>
                <a:gd name="T9" fmla="*/ 144 h 289"/>
                <a:gd name="T10" fmla="*/ 251 w 334"/>
                <a:gd name="T11" fmla="*/ 0 h 289"/>
                <a:gd name="T12" fmla="*/ 84 w 334"/>
                <a:gd name="T13" fmla="*/ 0 h 289"/>
                <a:gd name="T14" fmla="*/ 246 w 334"/>
                <a:gd name="T15" fmla="*/ 8 h 289"/>
                <a:gd name="T16" fmla="*/ 324 w 334"/>
                <a:gd name="T17" fmla="*/ 144 h 289"/>
                <a:gd name="T18" fmla="*/ 246 w 334"/>
                <a:gd name="T19" fmla="*/ 280 h 289"/>
                <a:gd name="T20" fmla="*/ 89 w 334"/>
                <a:gd name="T21" fmla="*/ 280 h 289"/>
                <a:gd name="T22" fmla="*/ 10 w 334"/>
                <a:gd name="T23" fmla="*/ 144 h 289"/>
                <a:gd name="T24" fmla="*/ 89 w 334"/>
                <a:gd name="T25" fmla="*/ 8 h 289"/>
                <a:gd name="T26" fmla="*/ 246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4"/>
                    <a:pt x="0" y="144"/>
                    <a:pt x="0" y="144"/>
                  </a:cubicBezTo>
                  <a:cubicBezTo>
                    <a:pt x="84" y="289"/>
                    <a:pt x="84" y="289"/>
                    <a:pt x="84" y="289"/>
                  </a:cubicBezTo>
                  <a:cubicBezTo>
                    <a:pt x="251" y="289"/>
                    <a:pt x="251" y="289"/>
                    <a:pt x="251" y="289"/>
                  </a:cubicBezTo>
                  <a:cubicBezTo>
                    <a:pt x="334" y="144"/>
                    <a:pt x="334" y="144"/>
                    <a:pt x="334" y="144"/>
                  </a:cubicBezTo>
                  <a:cubicBezTo>
                    <a:pt x="251" y="0"/>
                    <a:pt x="251" y="0"/>
                    <a:pt x="251" y="0"/>
                  </a:cubicBezTo>
                  <a:lnTo>
                    <a:pt x="84" y="0"/>
                  </a:lnTo>
                  <a:close/>
                  <a:moveTo>
                    <a:pt x="246" y="8"/>
                  </a:moveTo>
                  <a:cubicBezTo>
                    <a:pt x="248" y="12"/>
                    <a:pt x="322" y="140"/>
                    <a:pt x="324" y="144"/>
                  </a:cubicBezTo>
                  <a:cubicBezTo>
                    <a:pt x="322" y="148"/>
                    <a:pt x="248" y="276"/>
                    <a:pt x="246" y="280"/>
                  </a:cubicBezTo>
                  <a:cubicBezTo>
                    <a:pt x="241" y="280"/>
                    <a:pt x="93" y="280"/>
                    <a:pt x="89" y="280"/>
                  </a:cubicBezTo>
                  <a:cubicBezTo>
                    <a:pt x="86" y="276"/>
                    <a:pt x="12" y="148"/>
                    <a:pt x="10" y="144"/>
                  </a:cubicBezTo>
                  <a:cubicBezTo>
                    <a:pt x="12" y="140"/>
                    <a:pt x="86" y="12"/>
                    <a:pt x="89" y="8"/>
                  </a:cubicBezTo>
                  <a:cubicBezTo>
                    <a:pt x="93" y="8"/>
                    <a:pt x="241" y="8"/>
                    <a:pt x="246"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9" name="Freeform 52"/>
            <p:cNvSpPr>
              <a:spLocks noEditPoints="1"/>
            </p:cNvSpPr>
            <p:nvPr/>
          </p:nvSpPr>
          <p:spPr bwMode="auto">
            <a:xfrm>
              <a:off x="6785585" y="181418"/>
              <a:ext cx="656102" cy="567584"/>
            </a:xfrm>
            <a:custGeom>
              <a:avLst/>
              <a:gdLst>
                <a:gd name="T0" fmla="*/ 84 w 334"/>
                <a:gd name="T1" fmla="*/ 0 h 289"/>
                <a:gd name="T2" fmla="*/ 0 w 334"/>
                <a:gd name="T3" fmla="*/ 145 h 289"/>
                <a:gd name="T4" fmla="*/ 84 w 334"/>
                <a:gd name="T5" fmla="*/ 289 h 289"/>
                <a:gd name="T6" fmla="*/ 250 w 334"/>
                <a:gd name="T7" fmla="*/ 289 h 289"/>
                <a:gd name="T8" fmla="*/ 334 w 334"/>
                <a:gd name="T9" fmla="*/ 145 h 289"/>
                <a:gd name="T10" fmla="*/ 250 w 334"/>
                <a:gd name="T11" fmla="*/ 0 h 289"/>
                <a:gd name="T12" fmla="*/ 84 w 334"/>
                <a:gd name="T13" fmla="*/ 0 h 289"/>
                <a:gd name="T14" fmla="*/ 246 w 334"/>
                <a:gd name="T15" fmla="*/ 9 h 289"/>
                <a:gd name="T16" fmla="*/ 324 w 334"/>
                <a:gd name="T17" fmla="*/ 145 h 289"/>
                <a:gd name="T18" fmla="*/ 246 w 334"/>
                <a:gd name="T19" fmla="*/ 281 h 289"/>
                <a:gd name="T20" fmla="*/ 89 w 334"/>
                <a:gd name="T21" fmla="*/ 281 h 289"/>
                <a:gd name="T22" fmla="*/ 10 w 334"/>
                <a:gd name="T23" fmla="*/ 145 h 289"/>
                <a:gd name="T24" fmla="*/ 89 w 334"/>
                <a:gd name="T25" fmla="*/ 9 h 289"/>
                <a:gd name="T26" fmla="*/ 246 w 334"/>
                <a:gd name="T27" fmla="*/ 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5"/>
                    <a:pt x="0" y="145"/>
                    <a:pt x="0" y="145"/>
                  </a:cubicBezTo>
                  <a:cubicBezTo>
                    <a:pt x="84" y="289"/>
                    <a:pt x="84" y="289"/>
                    <a:pt x="84" y="289"/>
                  </a:cubicBezTo>
                  <a:cubicBezTo>
                    <a:pt x="250" y="289"/>
                    <a:pt x="250" y="289"/>
                    <a:pt x="250" y="289"/>
                  </a:cubicBezTo>
                  <a:cubicBezTo>
                    <a:pt x="334" y="145"/>
                    <a:pt x="334" y="145"/>
                    <a:pt x="334" y="145"/>
                  </a:cubicBezTo>
                  <a:cubicBezTo>
                    <a:pt x="250" y="0"/>
                    <a:pt x="250" y="0"/>
                    <a:pt x="250" y="0"/>
                  </a:cubicBezTo>
                  <a:lnTo>
                    <a:pt x="84" y="0"/>
                  </a:lnTo>
                  <a:close/>
                  <a:moveTo>
                    <a:pt x="246" y="9"/>
                  </a:moveTo>
                  <a:cubicBezTo>
                    <a:pt x="248" y="13"/>
                    <a:pt x="322" y="141"/>
                    <a:pt x="324" y="145"/>
                  </a:cubicBezTo>
                  <a:cubicBezTo>
                    <a:pt x="322" y="149"/>
                    <a:pt x="248" y="277"/>
                    <a:pt x="246" y="281"/>
                  </a:cubicBezTo>
                  <a:cubicBezTo>
                    <a:pt x="241" y="281"/>
                    <a:pt x="93" y="281"/>
                    <a:pt x="89" y="281"/>
                  </a:cubicBezTo>
                  <a:cubicBezTo>
                    <a:pt x="86" y="277"/>
                    <a:pt x="12" y="149"/>
                    <a:pt x="10" y="145"/>
                  </a:cubicBezTo>
                  <a:cubicBezTo>
                    <a:pt x="12" y="141"/>
                    <a:pt x="86" y="13"/>
                    <a:pt x="89" y="9"/>
                  </a:cubicBezTo>
                  <a:cubicBezTo>
                    <a:pt x="93" y="9"/>
                    <a:pt x="241" y="9"/>
                    <a:pt x="24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0" name="Freeform 53"/>
            <p:cNvSpPr>
              <a:spLocks noEditPoints="1"/>
            </p:cNvSpPr>
            <p:nvPr/>
          </p:nvSpPr>
          <p:spPr bwMode="auto">
            <a:xfrm>
              <a:off x="7628302" y="477975"/>
              <a:ext cx="656101" cy="567584"/>
            </a:xfrm>
            <a:custGeom>
              <a:avLst/>
              <a:gdLst>
                <a:gd name="T0" fmla="*/ 83 w 334"/>
                <a:gd name="T1" fmla="*/ 0 h 289"/>
                <a:gd name="T2" fmla="*/ 0 w 334"/>
                <a:gd name="T3" fmla="*/ 144 h 289"/>
                <a:gd name="T4" fmla="*/ 83 w 334"/>
                <a:gd name="T5" fmla="*/ 289 h 289"/>
                <a:gd name="T6" fmla="*/ 250 w 334"/>
                <a:gd name="T7" fmla="*/ 289 h 289"/>
                <a:gd name="T8" fmla="*/ 334 w 334"/>
                <a:gd name="T9" fmla="*/ 144 h 289"/>
                <a:gd name="T10" fmla="*/ 250 w 334"/>
                <a:gd name="T11" fmla="*/ 0 h 289"/>
                <a:gd name="T12" fmla="*/ 83 w 334"/>
                <a:gd name="T13" fmla="*/ 0 h 289"/>
                <a:gd name="T14" fmla="*/ 245 w 334"/>
                <a:gd name="T15" fmla="*/ 8 h 289"/>
                <a:gd name="T16" fmla="*/ 324 w 334"/>
                <a:gd name="T17" fmla="*/ 144 h 289"/>
                <a:gd name="T18" fmla="*/ 245 w 334"/>
                <a:gd name="T19" fmla="*/ 280 h 289"/>
                <a:gd name="T20" fmla="*/ 88 w 334"/>
                <a:gd name="T21" fmla="*/ 280 h 289"/>
                <a:gd name="T22" fmla="*/ 10 w 334"/>
                <a:gd name="T23" fmla="*/ 144 h 289"/>
                <a:gd name="T24" fmla="*/ 88 w 334"/>
                <a:gd name="T25" fmla="*/ 8 h 289"/>
                <a:gd name="T26" fmla="*/ 245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3" y="0"/>
                  </a:moveTo>
                  <a:cubicBezTo>
                    <a:pt x="0" y="144"/>
                    <a:pt x="0" y="144"/>
                    <a:pt x="0" y="144"/>
                  </a:cubicBezTo>
                  <a:cubicBezTo>
                    <a:pt x="83" y="289"/>
                    <a:pt x="83" y="289"/>
                    <a:pt x="83" y="289"/>
                  </a:cubicBezTo>
                  <a:cubicBezTo>
                    <a:pt x="250" y="289"/>
                    <a:pt x="250" y="289"/>
                    <a:pt x="250" y="289"/>
                  </a:cubicBezTo>
                  <a:cubicBezTo>
                    <a:pt x="334" y="144"/>
                    <a:pt x="334" y="144"/>
                    <a:pt x="334" y="144"/>
                  </a:cubicBezTo>
                  <a:cubicBezTo>
                    <a:pt x="250" y="0"/>
                    <a:pt x="250" y="0"/>
                    <a:pt x="250" y="0"/>
                  </a:cubicBezTo>
                  <a:lnTo>
                    <a:pt x="83" y="0"/>
                  </a:lnTo>
                  <a:close/>
                  <a:moveTo>
                    <a:pt x="245" y="8"/>
                  </a:moveTo>
                  <a:cubicBezTo>
                    <a:pt x="248" y="12"/>
                    <a:pt x="322" y="140"/>
                    <a:pt x="324" y="144"/>
                  </a:cubicBezTo>
                  <a:cubicBezTo>
                    <a:pt x="322" y="148"/>
                    <a:pt x="248" y="276"/>
                    <a:pt x="245" y="280"/>
                  </a:cubicBezTo>
                  <a:cubicBezTo>
                    <a:pt x="241" y="280"/>
                    <a:pt x="93" y="280"/>
                    <a:pt x="88" y="280"/>
                  </a:cubicBezTo>
                  <a:cubicBezTo>
                    <a:pt x="86" y="276"/>
                    <a:pt x="12" y="148"/>
                    <a:pt x="10" y="144"/>
                  </a:cubicBezTo>
                  <a:cubicBezTo>
                    <a:pt x="12" y="140"/>
                    <a:pt x="86" y="12"/>
                    <a:pt x="88" y="8"/>
                  </a:cubicBezTo>
                  <a:cubicBezTo>
                    <a:pt x="93" y="8"/>
                    <a:pt x="241" y="8"/>
                    <a:pt x="245"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1" name="Rectangle 54"/>
            <p:cNvSpPr>
              <a:spLocks noChangeArrowheads="1"/>
            </p:cNvSpPr>
            <p:nvPr/>
          </p:nvSpPr>
          <p:spPr bwMode="auto">
            <a:xfrm>
              <a:off x="7115600" y="1159469"/>
              <a:ext cx="306443" cy="345657"/>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2" name="Freeform 55"/>
            <p:cNvSpPr>
              <a:spLocks noEditPoints="1"/>
            </p:cNvSpPr>
            <p:nvPr/>
          </p:nvSpPr>
          <p:spPr bwMode="auto">
            <a:xfrm>
              <a:off x="6946663" y="1051451"/>
              <a:ext cx="640387" cy="689350"/>
            </a:xfrm>
            <a:custGeom>
              <a:avLst/>
              <a:gdLst>
                <a:gd name="T0" fmla="*/ 777813 w 1039209"/>
                <a:gd name="T1" fmla="*/ 0 h 1118903"/>
                <a:gd name="T2" fmla="*/ 258209 w 1039209"/>
                <a:gd name="T3" fmla="*/ 0 h 1118903"/>
                <a:gd name="T4" fmla="*/ 0 w 1039209"/>
                <a:gd name="T5" fmla="*/ 449474 h 1118903"/>
                <a:gd name="T6" fmla="*/ 178515 w 1039209"/>
                <a:gd name="T7" fmla="*/ 761874 h 1118903"/>
                <a:gd name="T8" fmla="*/ 130698 w 1039209"/>
                <a:gd name="T9" fmla="*/ 1118903 h 1118903"/>
                <a:gd name="T10" fmla="*/ 436723 w 1039209"/>
                <a:gd name="T11" fmla="*/ 898948 h 1118903"/>
                <a:gd name="T12" fmla="*/ 777813 w 1039209"/>
                <a:gd name="T13" fmla="*/ 898948 h 1118903"/>
                <a:gd name="T14" fmla="*/ 1039209 w 1039209"/>
                <a:gd name="T15" fmla="*/ 449474 h 1118903"/>
                <a:gd name="T16" fmla="*/ 777813 w 1039209"/>
                <a:gd name="T17" fmla="*/ 0 h 1118903"/>
                <a:gd name="T18" fmla="*/ 723621 w 1039209"/>
                <a:gd name="T19" fmla="*/ 672617 h 1118903"/>
                <a:gd name="T20" fmla="*/ 331527 w 1039209"/>
                <a:gd name="T21" fmla="*/ 672617 h 1118903"/>
                <a:gd name="T22" fmla="*/ 331527 w 1039209"/>
                <a:gd name="T23" fmla="*/ 602486 h 1118903"/>
                <a:gd name="T24" fmla="*/ 723621 w 1039209"/>
                <a:gd name="T25" fmla="*/ 602486 h 1118903"/>
                <a:gd name="T26" fmla="*/ 723621 w 1039209"/>
                <a:gd name="T27" fmla="*/ 672617 h 1118903"/>
                <a:gd name="T28" fmla="*/ 723621 w 1039209"/>
                <a:gd name="T29" fmla="*/ 484539 h 1118903"/>
                <a:gd name="T30" fmla="*/ 331527 w 1039209"/>
                <a:gd name="T31" fmla="*/ 484539 h 1118903"/>
                <a:gd name="T32" fmla="*/ 331527 w 1039209"/>
                <a:gd name="T33" fmla="*/ 414409 h 1118903"/>
                <a:gd name="T34" fmla="*/ 723621 w 1039209"/>
                <a:gd name="T35" fmla="*/ 414409 h 1118903"/>
                <a:gd name="T36" fmla="*/ 723621 w 1039209"/>
                <a:gd name="T37" fmla="*/ 484539 h 1118903"/>
                <a:gd name="T38" fmla="*/ 723621 w 1039209"/>
                <a:gd name="T39" fmla="*/ 296462 h 1118903"/>
                <a:gd name="T40" fmla="*/ 331527 w 1039209"/>
                <a:gd name="T41" fmla="*/ 296462 h 1118903"/>
                <a:gd name="T42" fmla="*/ 331527 w 1039209"/>
                <a:gd name="T43" fmla="*/ 226331 h 1118903"/>
                <a:gd name="T44" fmla="*/ 723621 w 1039209"/>
                <a:gd name="T45" fmla="*/ 226331 h 1118903"/>
                <a:gd name="T46" fmla="*/ 723621 w 1039209"/>
                <a:gd name="T47" fmla="*/ 296462 h 1118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9209" h="1118903">
                  <a:moveTo>
                    <a:pt x="777813" y="0"/>
                  </a:moveTo>
                  <a:lnTo>
                    <a:pt x="258209" y="0"/>
                  </a:lnTo>
                  <a:lnTo>
                    <a:pt x="0" y="449474"/>
                  </a:lnTo>
                  <a:lnTo>
                    <a:pt x="178515" y="761874"/>
                  </a:lnTo>
                  <a:lnTo>
                    <a:pt x="130698" y="1118903"/>
                  </a:lnTo>
                  <a:lnTo>
                    <a:pt x="436723" y="898948"/>
                  </a:lnTo>
                  <a:lnTo>
                    <a:pt x="777813" y="898948"/>
                  </a:lnTo>
                  <a:lnTo>
                    <a:pt x="1039209" y="449474"/>
                  </a:lnTo>
                  <a:lnTo>
                    <a:pt x="777813" y="0"/>
                  </a:lnTo>
                  <a:close/>
                  <a:moveTo>
                    <a:pt x="723621" y="672617"/>
                  </a:moveTo>
                  <a:lnTo>
                    <a:pt x="331527" y="672617"/>
                  </a:lnTo>
                  <a:lnTo>
                    <a:pt x="331527" y="602486"/>
                  </a:lnTo>
                  <a:lnTo>
                    <a:pt x="723621" y="602486"/>
                  </a:lnTo>
                  <a:lnTo>
                    <a:pt x="723621" y="672617"/>
                  </a:lnTo>
                  <a:close/>
                  <a:moveTo>
                    <a:pt x="723621" y="484539"/>
                  </a:moveTo>
                  <a:lnTo>
                    <a:pt x="331527" y="484539"/>
                  </a:lnTo>
                  <a:lnTo>
                    <a:pt x="331527" y="414409"/>
                  </a:lnTo>
                  <a:lnTo>
                    <a:pt x="723621" y="414409"/>
                  </a:lnTo>
                  <a:lnTo>
                    <a:pt x="723621" y="484539"/>
                  </a:lnTo>
                  <a:close/>
                  <a:moveTo>
                    <a:pt x="723621" y="296462"/>
                  </a:moveTo>
                  <a:lnTo>
                    <a:pt x="331527" y="296462"/>
                  </a:lnTo>
                  <a:lnTo>
                    <a:pt x="331527" y="226331"/>
                  </a:lnTo>
                  <a:lnTo>
                    <a:pt x="723621" y="226331"/>
                  </a:lnTo>
                  <a:lnTo>
                    <a:pt x="723621" y="296462"/>
                  </a:lnTo>
                  <a:close/>
                </a:path>
              </a:pathLst>
            </a:custGeom>
            <a:gradFill rotWithShape="1">
              <a:gsLst>
                <a:gs pos="0">
                  <a:schemeClr val="accent3"/>
                </a:gs>
                <a:gs pos="100000">
                  <a:schemeClr val="accent2"/>
                </a:gs>
              </a:gsLst>
              <a:lin ang="0" scaled="1"/>
            </a:gradFill>
            <a:ln>
              <a:noFill/>
            </a:ln>
            <a:effectLst/>
          </p:spPr>
          <p:txBody>
            <a:bodyPr vert="horz" wrap="square" lIns="91440" tIns="45720" rIns="91440" bIns="45720" numCol="1" anchor="t" anchorCtr="0" compatLnSpc="1">
              <a:prstTxWarp prst="textNoShape">
                <a:avLst/>
              </a:prstTxWarp>
            </a:bodyPr>
            <a:lstStyle/>
            <a:p>
              <a:endParaRPr lang="en-US" dirty="0"/>
            </a:p>
          </p:txBody>
        </p:sp>
      </p:grpSp>
      <p:sp>
        <p:nvSpPr>
          <p:cNvPr id="53" name="Text Box 2"/>
          <p:cNvSpPr txBox="1">
            <a:spLocks noChangeArrowheads="1"/>
          </p:cNvSpPr>
          <p:nvPr userDrawn="1"/>
        </p:nvSpPr>
        <p:spPr bwMode="auto">
          <a:xfrm>
            <a:off x="902202" y="5003800"/>
            <a:ext cx="2145803" cy="1549400"/>
          </a:xfrm>
          <a:prstGeom prst="halfFrame">
            <a:avLst/>
          </a:prstGeom>
          <a:gradFill flip="none" rotWithShape="1">
            <a:gsLst>
              <a:gs pos="0">
                <a:schemeClr val="bg1">
                  <a:lumMod val="85000"/>
                </a:schemeClr>
              </a:gs>
              <a:gs pos="83000">
                <a:schemeClr val="bg1"/>
              </a:gs>
              <a:gs pos="100000">
                <a:srgbClr val="00B0F0"/>
              </a:gs>
            </a:gsLst>
            <a:path path="circle">
              <a:fillToRect t="100000" r="100000"/>
            </a:path>
            <a:tileRect l="-100000" b="-100000"/>
          </a:gradFill>
          <a:ln>
            <a:noFill/>
          </a:ln>
          <a:effectLst/>
        </p:spPr>
        <p:txBody>
          <a:bodyPr vert="horz" wrap="square" lIns="20574" tIns="20574" rIns="20574" bIns="20574" numCol="1" anchor="t" anchorCtr="0" compatLnSpc="1">
            <a:prstTxWarp prst="textNoShape">
              <a:avLst/>
            </a:prstTxWarp>
          </a:bodyPr>
          <a:lstStyle/>
          <a:p>
            <a:pPr marL="0" marR="0" lvl="0" indent="0" algn="ctr" defTabSz="514337" rtl="0" eaLnBrk="1" fontAlgn="base" latinLnBrk="0" hangingPunct="1">
              <a:lnSpc>
                <a:spcPct val="150000"/>
              </a:lnSpc>
              <a:spcBef>
                <a:spcPct val="0"/>
              </a:spcBef>
              <a:spcAft>
                <a:spcPct val="0"/>
              </a:spcAft>
              <a:buClrTx/>
              <a:buSzTx/>
              <a:buFontTx/>
              <a:buNone/>
              <a:tabLst/>
            </a:pPr>
            <a:r>
              <a:rPr kumimoji="0" lang="en-US" sz="675" b="1" i="0" u="none" strike="noStrike" cap="none" normalizeH="0" baseline="0" dirty="0">
                <a:ln>
                  <a:noFill/>
                </a:ln>
                <a:solidFill>
                  <a:srgbClr val="C00000"/>
                </a:solidFill>
                <a:effectLst/>
                <a:latin typeface="Segoe UI" pitchFamily="34" charset="0"/>
                <a:cs typeface="Arial" pitchFamily="34" charset="0"/>
              </a:rPr>
              <a:t>US Headquarters</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3001 Hadley Road;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Unit 8, South Plainfield,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NJ 07080</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Tel:  (908) 755 0048</a:t>
            </a:r>
          </a:p>
        </p:txBody>
      </p:sp>
      <p:sp>
        <p:nvSpPr>
          <p:cNvPr id="54" name="Text Box 5"/>
          <p:cNvSpPr txBox="1">
            <a:spLocks noChangeArrowheads="1"/>
          </p:cNvSpPr>
          <p:nvPr userDrawn="1"/>
        </p:nvSpPr>
        <p:spPr bwMode="auto">
          <a:xfrm>
            <a:off x="3352801" y="5029200"/>
            <a:ext cx="2531738" cy="1564502"/>
          </a:xfrm>
          <a:prstGeom prst="halfFrame">
            <a:avLst/>
          </a:prstGeom>
          <a:gradFill flip="none" rotWithShape="1">
            <a:gsLst>
              <a:gs pos="0">
                <a:schemeClr val="bg1">
                  <a:lumMod val="85000"/>
                </a:schemeClr>
              </a:gs>
              <a:gs pos="83000">
                <a:schemeClr val="bg1"/>
              </a:gs>
              <a:gs pos="100000">
                <a:srgbClr val="00B0F0"/>
              </a:gs>
            </a:gsLst>
            <a:path path="circle">
              <a:fillToRect t="100000" r="100000"/>
            </a:path>
            <a:tileRect l="-100000" b="-100000"/>
          </a:gradFill>
          <a:ln>
            <a:noFill/>
          </a:ln>
          <a:effectLst/>
        </p:spPr>
        <p:txBody>
          <a:bodyPr vert="horz" wrap="square" lIns="20574" tIns="20574" rIns="20574" bIns="20574" numCol="1" anchor="t" anchorCtr="0" compatLnSpc="1">
            <a:prstTxWarp prst="textNoShape">
              <a:avLst/>
            </a:prstTxWarp>
          </a:bodyPr>
          <a:lstStyle/>
          <a:p>
            <a:pPr marL="0" marR="0" lvl="0" indent="0" algn="ctr" defTabSz="514337" rtl="0" eaLnBrk="1" fontAlgn="base" latinLnBrk="0" hangingPunct="1">
              <a:lnSpc>
                <a:spcPct val="150000"/>
              </a:lnSpc>
              <a:spcBef>
                <a:spcPct val="0"/>
              </a:spcBef>
              <a:spcAft>
                <a:spcPct val="0"/>
              </a:spcAft>
              <a:buClrTx/>
              <a:buSzTx/>
              <a:buFontTx/>
              <a:buNone/>
              <a:tabLst/>
            </a:pPr>
            <a:r>
              <a:rPr kumimoji="0" lang="en-US" sz="675" b="1" i="0" u="none" strike="noStrike" cap="none" normalizeH="0" baseline="0" dirty="0">
                <a:ln>
                  <a:noFill/>
                </a:ln>
                <a:solidFill>
                  <a:srgbClr val="C00000"/>
                </a:solidFill>
                <a:effectLst/>
                <a:latin typeface="Segoe UI" pitchFamily="34" charset="0"/>
                <a:cs typeface="Arial" pitchFamily="34" charset="0"/>
              </a:rPr>
              <a:t>Asia Pacific</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Plot No 1, Sagar society,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Road No. 2, Banjara Hills</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Hyderabad- 500034, India</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Tel: +91 40 66509300</a:t>
            </a:r>
          </a:p>
        </p:txBody>
      </p:sp>
      <p:sp>
        <p:nvSpPr>
          <p:cNvPr id="55" name="Rectangle 54"/>
          <p:cNvSpPr/>
          <p:nvPr userDrawn="1"/>
        </p:nvSpPr>
        <p:spPr>
          <a:xfrm>
            <a:off x="838204" y="4523605"/>
            <a:ext cx="1713931" cy="196208"/>
          </a:xfrm>
          <a:prstGeom prst="rect">
            <a:avLst/>
          </a:prstGeom>
        </p:spPr>
        <p:txBody>
          <a:bodyPr wrap="none">
            <a:spAutoFit/>
          </a:bodyPr>
          <a:lstStyle/>
          <a:p>
            <a:r>
              <a:rPr lang="en-IN" sz="675" b="1" dirty="0">
                <a:solidFill>
                  <a:srgbClr val="0C0C0C"/>
                </a:solidFill>
                <a:latin typeface="Segoe UI" pitchFamily="34" charset="0"/>
                <a:cs typeface="Arial" pitchFamily="34" charset="0"/>
              </a:rPr>
              <a:t>Email</a:t>
            </a:r>
            <a:r>
              <a:rPr lang="en-IN" sz="675" dirty="0">
                <a:solidFill>
                  <a:srgbClr val="0C0C0C"/>
                </a:solidFill>
                <a:latin typeface="Segoe UI" pitchFamily="34" charset="0"/>
                <a:cs typeface="Arial" pitchFamily="34" charset="0"/>
              </a:rPr>
              <a:t>: </a:t>
            </a:r>
            <a:r>
              <a:rPr lang="en-IN" sz="675" dirty="0">
                <a:solidFill>
                  <a:srgbClr val="0C0C0C"/>
                </a:solidFill>
                <a:latin typeface="Segoe UI" pitchFamily="34" charset="0"/>
                <a:cs typeface="Arial" pitchFamily="34" charset="0"/>
                <a:hlinkClick r:id="rId3"/>
              </a:rPr>
              <a:t>solutions@valuemomentum.com</a:t>
            </a:r>
            <a:endParaRPr lang="en-IN" sz="900" dirty="0"/>
          </a:p>
        </p:txBody>
      </p:sp>
      <p:pic>
        <p:nvPicPr>
          <p:cNvPr id="56" name="Picture 55" descr="VM-Logo-Small.wmf"/>
          <p:cNvPicPr>
            <a:picLocks noChangeAspect="1"/>
          </p:cNvPicPr>
          <p:nvPr userDrawn="1"/>
        </p:nvPicPr>
        <p:blipFill>
          <a:blip r:embed="rId4" cstate="print"/>
          <a:stretch>
            <a:fillRect/>
          </a:stretch>
        </p:blipFill>
        <p:spPr>
          <a:xfrm>
            <a:off x="2473341" y="2743200"/>
            <a:ext cx="2022460" cy="1312030"/>
          </a:xfrm>
          <a:prstGeom prst="rect">
            <a:avLst/>
          </a:prstGeom>
        </p:spPr>
      </p:pic>
      <p:sp>
        <p:nvSpPr>
          <p:cNvPr id="26" name="Rectangle 25"/>
          <p:cNvSpPr/>
          <p:nvPr userDrawn="1"/>
        </p:nvSpPr>
        <p:spPr>
          <a:xfrm flipH="1">
            <a:off x="8945885" y="0"/>
            <a:ext cx="198117" cy="6858000"/>
          </a:xfrm>
          <a:prstGeom prst="rect">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fontAlgn="auto">
              <a:spcBef>
                <a:spcPts val="0"/>
              </a:spcBef>
              <a:spcAft>
                <a:spcPts val="0"/>
              </a:spcAft>
              <a:defRPr sz="675">
                <a:solidFill>
                  <a:schemeClr val="tx1">
                    <a:tint val="75000"/>
                  </a:schemeClr>
                </a:solidFill>
                <a:latin typeface="+mn-lt"/>
                <a:cs typeface="+mn-cs"/>
              </a:defRPr>
            </a:lvl1pPr>
          </a:lstStyle>
          <a:p>
            <a:pPr>
              <a:defRPr/>
            </a:pPr>
            <a:fld id="{F86306AF-38F4-499A-812E-334ED9327A74}" type="datetimeFigureOut">
              <a:rPr lang="en-US"/>
              <a:pPr>
                <a:defRPr/>
              </a:pPr>
              <a:t>11/2/2017</a:t>
            </a:fld>
            <a:endParaRPr lang="en-US"/>
          </a:p>
        </p:txBody>
      </p:sp>
      <p:sp>
        <p:nvSpPr>
          <p:cNvPr id="5" name="Footer Placeholder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fontAlgn="auto">
              <a:spcBef>
                <a:spcPts val="0"/>
              </a:spcBef>
              <a:spcAft>
                <a:spcPts val="0"/>
              </a:spcAft>
              <a:defRPr sz="675">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fontAlgn="auto">
              <a:spcBef>
                <a:spcPts val="0"/>
              </a:spcBef>
              <a:spcAft>
                <a:spcPts val="0"/>
              </a:spcAft>
              <a:defRPr sz="675">
                <a:solidFill>
                  <a:schemeClr val="tx1">
                    <a:tint val="75000"/>
                  </a:schemeClr>
                </a:solidFill>
                <a:latin typeface="+mn-lt"/>
                <a:cs typeface="+mn-cs"/>
              </a:defRPr>
            </a:lvl1pPr>
          </a:lstStyle>
          <a:p>
            <a:pPr>
              <a:defRPr/>
            </a:pPr>
            <a:fld id="{D15D6DB5-54A4-4285-9923-81CA270B17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36" r:id="rId3"/>
    <p:sldLayoutId id="2147483937" r:id="rId4"/>
  </p:sldLayoutIdLst>
  <p:transition/>
  <p:txStyles>
    <p:titleStyle>
      <a:lvl1pPr algn="ctr" rtl="0" eaLnBrk="0" fontAlgn="base" hangingPunct="0">
        <a:spcBef>
          <a:spcPct val="0"/>
        </a:spcBef>
        <a:spcAft>
          <a:spcPct val="0"/>
        </a:spcAft>
        <a:defRPr sz="2475" kern="1200">
          <a:solidFill>
            <a:schemeClr val="tx1"/>
          </a:solidFill>
          <a:latin typeface="+mj-lt"/>
          <a:ea typeface="+mj-ea"/>
          <a:cs typeface="+mj-cs"/>
        </a:defRPr>
      </a:lvl1pPr>
      <a:lvl2pPr algn="ctr" rtl="0" eaLnBrk="0" fontAlgn="base" hangingPunct="0">
        <a:spcBef>
          <a:spcPct val="0"/>
        </a:spcBef>
        <a:spcAft>
          <a:spcPct val="0"/>
        </a:spcAft>
        <a:defRPr sz="2475">
          <a:solidFill>
            <a:schemeClr val="tx1"/>
          </a:solidFill>
          <a:latin typeface="Calibri" pitchFamily="34" charset="0"/>
        </a:defRPr>
      </a:lvl2pPr>
      <a:lvl3pPr algn="ctr" rtl="0" eaLnBrk="0" fontAlgn="base" hangingPunct="0">
        <a:spcBef>
          <a:spcPct val="0"/>
        </a:spcBef>
        <a:spcAft>
          <a:spcPct val="0"/>
        </a:spcAft>
        <a:defRPr sz="2475">
          <a:solidFill>
            <a:schemeClr val="tx1"/>
          </a:solidFill>
          <a:latin typeface="Calibri" pitchFamily="34" charset="0"/>
        </a:defRPr>
      </a:lvl3pPr>
      <a:lvl4pPr algn="ctr" rtl="0" eaLnBrk="0" fontAlgn="base" hangingPunct="0">
        <a:spcBef>
          <a:spcPct val="0"/>
        </a:spcBef>
        <a:spcAft>
          <a:spcPct val="0"/>
        </a:spcAft>
        <a:defRPr sz="2475">
          <a:solidFill>
            <a:schemeClr val="tx1"/>
          </a:solidFill>
          <a:latin typeface="Calibri" pitchFamily="34" charset="0"/>
        </a:defRPr>
      </a:lvl4pPr>
      <a:lvl5pPr algn="ctr" rtl="0" eaLnBrk="0" fontAlgn="base" hangingPunct="0">
        <a:spcBef>
          <a:spcPct val="0"/>
        </a:spcBef>
        <a:spcAft>
          <a:spcPct val="0"/>
        </a:spcAft>
        <a:defRPr sz="2475">
          <a:solidFill>
            <a:schemeClr val="tx1"/>
          </a:solidFill>
          <a:latin typeface="Calibri" pitchFamily="34" charset="0"/>
        </a:defRPr>
      </a:lvl5pPr>
      <a:lvl6pPr marL="257169" algn="ctr" rtl="0" fontAlgn="base">
        <a:spcBef>
          <a:spcPct val="0"/>
        </a:spcBef>
        <a:spcAft>
          <a:spcPct val="0"/>
        </a:spcAft>
        <a:defRPr sz="2475">
          <a:solidFill>
            <a:schemeClr val="tx1"/>
          </a:solidFill>
          <a:latin typeface="Calibri" pitchFamily="34" charset="0"/>
        </a:defRPr>
      </a:lvl6pPr>
      <a:lvl7pPr marL="514337" algn="ctr" rtl="0" fontAlgn="base">
        <a:spcBef>
          <a:spcPct val="0"/>
        </a:spcBef>
        <a:spcAft>
          <a:spcPct val="0"/>
        </a:spcAft>
        <a:defRPr sz="2475">
          <a:solidFill>
            <a:schemeClr val="tx1"/>
          </a:solidFill>
          <a:latin typeface="Calibri" pitchFamily="34" charset="0"/>
        </a:defRPr>
      </a:lvl7pPr>
      <a:lvl8pPr marL="771506" algn="ctr" rtl="0" fontAlgn="base">
        <a:spcBef>
          <a:spcPct val="0"/>
        </a:spcBef>
        <a:spcAft>
          <a:spcPct val="0"/>
        </a:spcAft>
        <a:defRPr sz="2475">
          <a:solidFill>
            <a:schemeClr val="tx1"/>
          </a:solidFill>
          <a:latin typeface="Calibri" pitchFamily="34" charset="0"/>
        </a:defRPr>
      </a:lvl8pPr>
      <a:lvl9pPr marL="1028675" algn="ctr" rtl="0" fontAlgn="base">
        <a:spcBef>
          <a:spcPct val="0"/>
        </a:spcBef>
        <a:spcAft>
          <a:spcPct val="0"/>
        </a:spcAft>
        <a:defRPr sz="2475">
          <a:solidFill>
            <a:schemeClr val="tx1"/>
          </a:solidFill>
          <a:latin typeface="Calibri" pitchFamily="34" charset="0"/>
        </a:defRPr>
      </a:lvl9pPr>
    </p:titleStyle>
    <p:bodyStyle>
      <a:lvl1pPr marL="192876" indent="-19287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1pPr>
      <a:lvl2pPr marL="417899" indent="-160731"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2pPr>
      <a:lvl3pPr marL="642921" indent="-128585" algn="l" rtl="0" eaLnBrk="0" fontAlgn="base" hangingPunct="0">
        <a:spcBef>
          <a:spcPct val="20000"/>
        </a:spcBef>
        <a:spcAft>
          <a:spcPct val="0"/>
        </a:spcAft>
        <a:buFont typeface="Arial" charset="0"/>
        <a:buChar char="•"/>
        <a:defRPr sz="1350" kern="1200">
          <a:solidFill>
            <a:schemeClr val="tx1"/>
          </a:solidFill>
          <a:latin typeface="+mn-lt"/>
          <a:ea typeface="+mn-ea"/>
          <a:cs typeface="+mn-cs"/>
        </a:defRPr>
      </a:lvl3pPr>
      <a:lvl4pPr marL="900090"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4pPr>
      <a:lvl5pPr marL="1157259"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5pPr>
      <a:lvl6pPr marL="1414427"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96"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65"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33"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acebook.com/notes/facebook-engineering/hammering-usernames/963902639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19600" y="3048000"/>
            <a:ext cx="3621111" cy="457200"/>
          </a:xfrm>
          <a:prstGeom prst="rect">
            <a:avLst/>
          </a:prstGeom>
        </p:spPr>
        <p:txBody>
          <a:bodyPr anchor="ctr">
            <a:noAutofit/>
          </a:bodyPr>
          <a:lstStyle>
            <a:lvl1pPr algn="ctr" rtl="0" eaLnBrk="0" fontAlgn="base" hangingPunct="0">
              <a:lnSpc>
                <a:spcPct val="90000"/>
              </a:lnSpc>
              <a:spcBef>
                <a:spcPct val="0"/>
              </a:spcBef>
              <a:spcAft>
                <a:spcPct val="0"/>
              </a:spcAft>
              <a:defRPr sz="4000" kern="1200">
                <a:solidFill>
                  <a:schemeClr val="accent4"/>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nSpc>
                <a:spcPct val="100000"/>
              </a:lnSpc>
              <a:spcBef>
                <a:spcPts val="0"/>
              </a:spcBef>
            </a:pPr>
            <a:r>
              <a:rPr lang="en-US" sz="6000" b="1" dirty="0" err="1" smtClean="0"/>
              <a:t>DevOps</a:t>
            </a:r>
            <a:r>
              <a:rPr lang="en-US" sz="2025" b="1" dirty="0" smtClean="0"/>
              <a:t> </a:t>
            </a:r>
          </a:p>
          <a:p>
            <a:pPr>
              <a:lnSpc>
                <a:spcPct val="100000"/>
              </a:lnSpc>
              <a:spcBef>
                <a:spcPts val="0"/>
              </a:spcBef>
            </a:pPr>
            <a:r>
              <a:rPr lang="en-US" sz="2025" dirty="0"/>
              <a:t> </a:t>
            </a:r>
            <a:r>
              <a:rPr lang="en-US" sz="2025" dirty="0" smtClean="0"/>
              <a:t>  </a:t>
            </a:r>
            <a:endParaRPr lang="en-US" sz="2025" dirty="0"/>
          </a:p>
        </p:txBody>
      </p:sp>
      <p:pic>
        <p:nvPicPr>
          <p:cNvPr id="3"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187" y="5410200"/>
            <a:ext cx="34575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71059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88129513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066800"/>
            <a:ext cx="7987092" cy="5028086"/>
          </a:xfrm>
          <a:prstGeom prst="rect">
            <a:avLst/>
          </a:prstGeom>
        </p:spPr>
      </p:pic>
      <p:sp>
        <p:nvSpPr>
          <p:cNvPr id="3" name="TextBox 2"/>
          <p:cNvSpPr txBox="1"/>
          <p:nvPr/>
        </p:nvSpPr>
        <p:spPr>
          <a:xfrm>
            <a:off x="102079" y="4313"/>
            <a:ext cx="7086600" cy="646331"/>
          </a:xfrm>
          <a:prstGeom prst="rect">
            <a:avLst/>
          </a:prstGeom>
          <a:noFill/>
        </p:spPr>
        <p:txBody>
          <a:bodyPr wrap="square" rtlCol="0">
            <a:spAutoFit/>
          </a:bodyPr>
          <a:lstStyle/>
          <a:p>
            <a:r>
              <a:rPr lang="en-US" b="1" dirty="0">
                <a:solidFill>
                  <a:schemeClr val="bg1"/>
                </a:solidFill>
              </a:rPr>
              <a:t>Leading countries based on number of Facebook users as of July 2017 (in millions)</a:t>
            </a:r>
          </a:p>
        </p:txBody>
      </p:sp>
    </p:spTree>
    <p:extLst>
      <p:ext uri="{BB962C8B-B14F-4D97-AF65-F5344CB8AC3E}">
        <p14:creationId xmlns:p14="http://schemas.microsoft.com/office/powerpoint/2010/main" val="33396717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686800" cy="3272563"/>
          </a:xfrm>
          <a:prstGeom prst="rect">
            <a:avLst/>
          </a:prstGeom>
        </p:spPr>
        <p:txBody>
          <a:bodyPr wrap="square">
            <a:spAutoFit/>
          </a:bodyPr>
          <a:lstStyle/>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buFont typeface="Arial" panose="020B0604020202020204" pitchFamily="34" charset="0"/>
              <a:buChar char="•"/>
            </a:pPr>
            <a:r>
              <a:rPr lang="en-US" dirty="0">
                <a:latin typeface="+mn-lt"/>
                <a:ea typeface="Calibri" panose="020F0502020204030204" pitchFamily="34" charset="0"/>
                <a:cs typeface="Times New Roman" panose="02020603050405020304" pitchFamily="18" charset="0"/>
              </a:rPr>
              <a:t>Number of smart phones were zero 10 years back. </a:t>
            </a:r>
            <a:r>
              <a:rPr lang="en-US" dirty="0" smtClean="0">
                <a:latin typeface="+mn-lt"/>
                <a:ea typeface="Calibri" panose="020F0502020204030204" pitchFamily="34" charset="0"/>
                <a:cs typeface="Times New Roman" panose="02020603050405020304" pitchFamily="18" charset="0"/>
              </a:rPr>
              <a:t>In Todays world </a:t>
            </a:r>
            <a:r>
              <a:rPr lang="en-US" dirty="0">
                <a:latin typeface="+mn-lt"/>
              </a:rPr>
              <a:t>t</a:t>
            </a:r>
            <a:r>
              <a:rPr lang="en-US" dirty="0" smtClean="0">
                <a:latin typeface="+mn-lt"/>
              </a:rPr>
              <a:t>here </a:t>
            </a:r>
            <a:r>
              <a:rPr lang="en-US" dirty="0">
                <a:latin typeface="+mn-lt"/>
              </a:rPr>
              <a:t>are 1.15 billion mobile daily active users</a:t>
            </a:r>
            <a:endParaRPr lang="en-US" dirty="0">
              <a:latin typeface="+mn-l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dirty="0" smtClean="0">
                <a:latin typeface="+mn-lt"/>
                <a:ea typeface="Calibri" panose="020F0502020204030204" pitchFamily="34" charset="0"/>
                <a:cs typeface="Times New Roman" panose="02020603050405020304" pitchFamily="18" charset="0"/>
              </a:rPr>
              <a:t>Access </a:t>
            </a:r>
            <a:r>
              <a:rPr lang="en-US" dirty="0">
                <a:latin typeface="+mn-lt"/>
                <a:ea typeface="Calibri" panose="020F0502020204030204" pitchFamily="34" charset="0"/>
                <a:cs typeface="Times New Roman" panose="02020603050405020304" pitchFamily="18" charset="0"/>
              </a:rPr>
              <a:t>anytime anywhere and anyhow – Zero tolerance for digital failure</a:t>
            </a:r>
            <a:r>
              <a:rPr lang="en-US" dirty="0" smtClean="0">
                <a:latin typeface="+mn-lt"/>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800"/>
              </a:spcAft>
              <a:buFont typeface="Arial" panose="020B0604020202020204" pitchFamily="34" charset="0"/>
              <a:buChar char="•"/>
            </a:pPr>
            <a:r>
              <a:rPr lang="en-US" dirty="0">
                <a:latin typeface="+mn-lt"/>
              </a:rPr>
              <a:t>Five new profiles are created every </a:t>
            </a:r>
            <a:r>
              <a:rPr lang="en-US" dirty="0" smtClean="0">
                <a:latin typeface="+mn-lt"/>
              </a:rPr>
              <a:t>second.Photo </a:t>
            </a:r>
            <a:r>
              <a:rPr lang="en-US" dirty="0">
                <a:latin typeface="+mn-lt"/>
              </a:rPr>
              <a:t>uploads total 300 million per </a:t>
            </a:r>
            <a:r>
              <a:rPr lang="en-US" dirty="0" smtClean="0">
                <a:latin typeface="+mn-lt"/>
              </a:rPr>
              <a:t>day.</a:t>
            </a:r>
            <a:endParaRPr lang="en-US" dirty="0">
              <a:latin typeface="+mn-l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b="1" dirty="0" smtClean="0">
                <a:latin typeface="+mn-lt"/>
                <a:ea typeface="Calibri" panose="020F0502020204030204" pitchFamily="34" charset="0"/>
                <a:cs typeface="Times New Roman" panose="02020603050405020304" pitchFamily="18" charset="0"/>
              </a:rPr>
              <a:t>Customers </a:t>
            </a:r>
            <a:r>
              <a:rPr lang="en-US" b="1" dirty="0">
                <a:latin typeface="+mn-lt"/>
                <a:ea typeface="Calibri" panose="020F0502020204030204" pitchFamily="34" charset="0"/>
                <a:cs typeface="Times New Roman" panose="02020603050405020304" pitchFamily="18" charset="0"/>
              </a:rPr>
              <a:t>want to be amazed</a:t>
            </a:r>
            <a:r>
              <a:rPr lang="en-US" dirty="0">
                <a:latin typeface="+mn-lt"/>
                <a:ea typeface="Calibri" panose="020F0502020204030204" pitchFamily="34" charset="0"/>
                <a:cs typeface="Times New Roman" panose="02020603050405020304" pitchFamily="18" charset="0"/>
              </a:rPr>
              <a:t> by the new </a:t>
            </a:r>
            <a:r>
              <a:rPr lang="en-US" dirty="0" smtClean="0">
                <a:latin typeface="+mn-lt"/>
                <a:ea typeface="Calibri" panose="020F0502020204030204" pitchFamily="34" charset="0"/>
                <a:cs typeface="Times New Roman" panose="02020603050405020304" pitchFamily="18" charset="0"/>
              </a:rPr>
              <a:t>features. They expect something </a:t>
            </a:r>
            <a:r>
              <a:rPr lang="en-US" dirty="0">
                <a:latin typeface="+mn-lt"/>
                <a:ea typeface="Calibri" panose="020F0502020204030204" pitchFamily="34" charset="0"/>
                <a:cs typeface="Times New Roman" panose="02020603050405020304" pitchFamily="18" charset="0"/>
              </a:rPr>
              <a:t>new, which is </a:t>
            </a:r>
            <a:r>
              <a:rPr lang="en-US" dirty="0" smtClean="0">
                <a:latin typeface="+mn-lt"/>
                <a:ea typeface="Calibri" panose="020F0502020204030204" pitchFamily="34" charset="0"/>
                <a:cs typeface="Times New Roman" panose="02020603050405020304" pitchFamily="18" charset="0"/>
              </a:rPr>
              <a:t>exciting </a:t>
            </a:r>
            <a:r>
              <a:rPr lang="en-US" dirty="0">
                <a:latin typeface="+mn-lt"/>
                <a:ea typeface="Calibri" panose="020F0502020204030204" pitchFamily="34" charset="0"/>
                <a:cs typeface="Times New Roman" panose="02020603050405020304" pitchFamily="18" charset="0"/>
              </a:rPr>
              <a:t>and has to be great.</a:t>
            </a:r>
          </a:p>
          <a:p>
            <a:pPr marL="285750" marR="0" indent="-285750">
              <a:lnSpc>
                <a:spcPct val="107000"/>
              </a:lnSpc>
              <a:spcBef>
                <a:spcPts val="0"/>
              </a:spcBef>
              <a:spcAft>
                <a:spcPts val="800"/>
              </a:spcAft>
              <a:buFont typeface="Arial" panose="020B0604020202020204" pitchFamily="34" charset="0"/>
              <a:buChar char="•"/>
            </a:pPr>
            <a:r>
              <a:rPr lang="en-US" dirty="0" smtClean="0">
                <a:latin typeface="+mn-lt"/>
                <a:ea typeface="Calibri" panose="020F0502020204030204" pitchFamily="34" charset="0"/>
                <a:cs typeface="Times New Roman" panose="02020603050405020304" pitchFamily="18" charset="0"/>
              </a:rPr>
              <a:t>If companies  don’t adopt new strategies,  they will be out market soon(Example Nokia, Orkut)</a:t>
            </a:r>
            <a:endParaRPr lang="en-US" dirty="0">
              <a:latin typeface="+mn-lt"/>
              <a:ea typeface="Calibri" panose="020F0502020204030204" pitchFamily="34" charset="0"/>
              <a:cs typeface="Times New Roman" panose="02020603050405020304" pitchFamily="18" charset="0"/>
            </a:endParaRPr>
          </a:p>
        </p:txBody>
      </p:sp>
      <p:sp>
        <p:nvSpPr>
          <p:cNvPr id="5" name="TextBox 4"/>
          <p:cNvSpPr txBox="1"/>
          <p:nvPr/>
        </p:nvSpPr>
        <p:spPr>
          <a:xfrm>
            <a:off x="381000" y="152400"/>
            <a:ext cx="2903359" cy="369332"/>
          </a:xfrm>
          <a:prstGeom prst="rect">
            <a:avLst/>
          </a:prstGeom>
          <a:noFill/>
        </p:spPr>
        <p:txBody>
          <a:bodyPr wrap="none" rtlCol="0">
            <a:spAutoFit/>
          </a:bodyPr>
          <a:lstStyle/>
          <a:p>
            <a:r>
              <a:rPr lang="en-US" dirty="0" smtClean="0">
                <a:solidFill>
                  <a:schemeClr val="bg1"/>
                </a:solidFill>
              </a:rPr>
              <a:t>Challenges and Concerns </a:t>
            </a:r>
            <a:endParaRPr lang="en-US" dirty="0">
              <a:solidFill>
                <a:schemeClr val="bg1"/>
              </a:solidFill>
            </a:endParaRPr>
          </a:p>
        </p:txBody>
      </p:sp>
    </p:spTree>
    <p:extLst>
      <p:ext uri="{BB962C8B-B14F-4D97-AF65-F5344CB8AC3E}">
        <p14:creationId xmlns:p14="http://schemas.microsoft.com/office/powerpoint/2010/main" val="14324530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77" y="2286000"/>
            <a:ext cx="8596223" cy="2438400"/>
          </a:xfrm>
          <a:prstGeom prst="rect">
            <a:avLst/>
          </a:prstGeom>
        </p:spPr>
      </p:pic>
      <p:sp>
        <p:nvSpPr>
          <p:cNvPr id="3" name="TextBox 2"/>
          <p:cNvSpPr txBox="1"/>
          <p:nvPr/>
        </p:nvSpPr>
        <p:spPr>
          <a:xfrm>
            <a:off x="179717" y="152400"/>
            <a:ext cx="3214341" cy="461665"/>
          </a:xfrm>
          <a:prstGeom prst="rect">
            <a:avLst/>
          </a:prstGeom>
          <a:noFill/>
        </p:spPr>
        <p:txBody>
          <a:bodyPr wrap="none" rtlCol="0">
            <a:spAutoFit/>
          </a:bodyPr>
          <a:lstStyle/>
          <a:p>
            <a:r>
              <a:rPr lang="en-US" sz="2400" dirty="0" smtClean="0">
                <a:solidFill>
                  <a:schemeClr val="bg1"/>
                </a:solidFill>
              </a:rPr>
              <a:t>Facebook </a:t>
            </a:r>
            <a:r>
              <a:rPr lang="en-US" sz="2400" dirty="0">
                <a:solidFill>
                  <a:schemeClr val="bg1"/>
                </a:solidFill>
              </a:rPr>
              <a:t>Case </a:t>
            </a:r>
            <a:r>
              <a:rPr lang="en-US" sz="2400" dirty="0" smtClean="0">
                <a:solidFill>
                  <a:schemeClr val="bg1"/>
                </a:solidFill>
              </a:rPr>
              <a:t>Study</a:t>
            </a:r>
            <a:endParaRPr lang="en-US" sz="2400" dirty="0">
              <a:solidFill>
                <a:schemeClr val="bg1"/>
              </a:solidFill>
            </a:endParaRPr>
          </a:p>
        </p:txBody>
      </p:sp>
      <p:sp>
        <p:nvSpPr>
          <p:cNvPr id="4" name="TextBox 3"/>
          <p:cNvSpPr txBox="1"/>
          <p:nvPr/>
        </p:nvSpPr>
        <p:spPr>
          <a:xfrm>
            <a:off x="179717" y="1066800"/>
            <a:ext cx="8964283" cy="400110"/>
          </a:xfrm>
          <a:prstGeom prst="rect">
            <a:avLst/>
          </a:prstGeom>
          <a:noFill/>
        </p:spPr>
        <p:txBody>
          <a:bodyPr wrap="square" rtlCol="0">
            <a:spAutoFit/>
          </a:bodyPr>
          <a:lstStyle/>
          <a:p>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11688347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6"/>
          <p:cNvSpPr>
            <a:spLocks noChangeArrowheads="1"/>
          </p:cNvSpPr>
          <p:nvPr/>
        </p:nvSpPr>
        <p:spPr bwMode="auto">
          <a:xfrm>
            <a:off x="152400" y="152401"/>
            <a:ext cx="4473054" cy="563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sz="2400" dirty="0">
                <a:solidFill>
                  <a:schemeClr val="bg1"/>
                </a:solidFill>
                <a:latin typeface="+mn-lt"/>
              </a:rPr>
              <a:t>The Dark Launch</a:t>
            </a:r>
            <a:endParaRPr lang="en-IN" altLang="zh-CN" sz="2400" dirty="0">
              <a:solidFill>
                <a:schemeClr val="bg1"/>
              </a:solidFill>
              <a:latin typeface="+mn-lt"/>
            </a:endParaRPr>
          </a:p>
          <a:p>
            <a:pPr>
              <a:lnSpc>
                <a:spcPts val="1238"/>
              </a:lnSpc>
              <a:buSzPct val="120000"/>
              <a:tabLst>
                <a:tab pos="1028675" algn="l"/>
              </a:tabLst>
            </a:pP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0" y="715993"/>
            <a:ext cx="8839200" cy="4708981"/>
          </a:xfrm>
          <a:prstGeom prst="rect">
            <a:avLst/>
          </a:prstGeom>
        </p:spPr>
        <p:txBody>
          <a:bodyPr wrap="square">
            <a:spAutoFit/>
          </a:bodyPr>
          <a:lstStyle/>
          <a:p>
            <a:r>
              <a:rPr lang="en-US" sz="2000" dirty="0">
                <a:latin typeface="+mn-lt"/>
              </a:rPr>
              <a:t>Have you ever wondered why some of your friends get to see the latest Facebook messenger or Gmail upgrade before you do? Why do some people get to play with the newest features weeks before others? And, why do these features sometimes disappear within a week?  </a:t>
            </a:r>
            <a:endParaRPr lang="en-US" sz="2000" dirty="0" smtClean="0">
              <a:latin typeface="+mn-lt"/>
            </a:endParaRPr>
          </a:p>
          <a:p>
            <a:endParaRPr lang="en-US" sz="2000" dirty="0">
              <a:latin typeface="+mn-lt"/>
            </a:endParaRPr>
          </a:p>
          <a:p>
            <a:endParaRPr lang="en-US" sz="2000" dirty="0" smtClean="0">
              <a:latin typeface="+mn-lt"/>
            </a:endParaRPr>
          </a:p>
          <a:p>
            <a:r>
              <a:rPr lang="en-US" sz="2000" dirty="0" smtClean="0">
                <a:latin typeface="+mn-lt"/>
              </a:rPr>
              <a:t>The </a:t>
            </a:r>
            <a:r>
              <a:rPr lang="en-US" sz="2000" dirty="0">
                <a:latin typeface="+mn-lt"/>
              </a:rPr>
              <a:t>answer is a dark </a:t>
            </a:r>
            <a:r>
              <a:rPr lang="en-US" sz="2000" dirty="0" smtClean="0">
                <a:latin typeface="+mn-lt"/>
              </a:rPr>
              <a:t>launch</a:t>
            </a:r>
          </a:p>
          <a:p>
            <a:endParaRPr lang="en-US" sz="2000" dirty="0">
              <a:latin typeface="+mn-lt"/>
            </a:endParaRPr>
          </a:p>
          <a:p>
            <a:endParaRPr lang="en-US" sz="2000" b="1" u="sng" dirty="0">
              <a:latin typeface="+mn-lt"/>
            </a:endParaRPr>
          </a:p>
          <a:p>
            <a:endParaRPr lang="en-US" sz="2000" b="1" u="sng" dirty="0">
              <a:latin typeface="+mn-lt"/>
            </a:endParaRPr>
          </a:p>
          <a:p>
            <a:r>
              <a:rPr lang="en-US" sz="2000" b="1" dirty="0">
                <a:latin typeface="+mn-lt"/>
              </a:rPr>
              <a:t>Facebook and Google, along with many leading tech giants, use </a:t>
            </a:r>
            <a:r>
              <a:rPr lang="en-US" sz="2000" b="1" dirty="0">
                <a:latin typeface="+mn-lt"/>
                <a:hlinkClick r:id="rId2"/>
              </a:rPr>
              <a:t>dark launches</a:t>
            </a:r>
            <a:r>
              <a:rPr lang="en-US" sz="2000" b="1" dirty="0">
                <a:latin typeface="+mn-lt"/>
              </a:rPr>
              <a:t> to gradually release and test new features to a small set of their users before releasing to everyone. This lets them see if you love it or hate it and assess how it impacts their system’s performance. </a:t>
            </a:r>
            <a:endParaRPr lang="en-US" sz="2000" b="1" dirty="0" smtClean="0">
              <a:latin typeface="+mn-lt"/>
            </a:endParaRPr>
          </a:p>
          <a:p>
            <a:endParaRPr lang="en-US" sz="2000" dirty="0">
              <a:latin typeface="+mn-lt"/>
            </a:endParaRPr>
          </a:p>
        </p:txBody>
      </p:sp>
    </p:spTree>
    <p:extLst>
      <p:ext uri="{BB962C8B-B14F-4D97-AF65-F5344CB8AC3E}">
        <p14:creationId xmlns:p14="http://schemas.microsoft.com/office/powerpoint/2010/main" val="1284757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02" y="1499160"/>
            <a:ext cx="8895898" cy="3124200"/>
          </a:xfrm>
          <a:prstGeom prst="rect">
            <a:avLst/>
          </a:prstGeom>
        </p:spPr>
      </p:pic>
      <p:sp>
        <p:nvSpPr>
          <p:cNvPr id="4" name="TextBox 3"/>
          <p:cNvSpPr txBox="1"/>
          <p:nvPr/>
        </p:nvSpPr>
        <p:spPr>
          <a:xfrm>
            <a:off x="179717" y="152400"/>
            <a:ext cx="2746008" cy="523220"/>
          </a:xfrm>
          <a:prstGeom prst="rect">
            <a:avLst/>
          </a:prstGeom>
          <a:noFill/>
        </p:spPr>
        <p:txBody>
          <a:bodyPr wrap="none" rtlCol="0">
            <a:spAutoFit/>
          </a:bodyPr>
          <a:lstStyle/>
          <a:p>
            <a:r>
              <a:rPr lang="en-US" sz="2800" dirty="0" err="1" smtClean="0">
                <a:solidFill>
                  <a:schemeClr val="bg1"/>
                </a:solidFill>
                <a:latin typeface="+mn-lt"/>
              </a:rPr>
              <a:t>DevOps</a:t>
            </a:r>
            <a:r>
              <a:rPr lang="en-US" sz="2800" dirty="0" smtClean="0">
                <a:solidFill>
                  <a:schemeClr val="bg1"/>
                </a:solidFill>
                <a:latin typeface="+mn-lt"/>
              </a:rPr>
              <a:t> Adoption</a:t>
            </a:r>
            <a:endParaRPr lang="en-US" sz="2800" dirty="0">
              <a:solidFill>
                <a:schemeClr val="bg1"/>
              </a:solidFill>
              <a:latin typeface="+mn-lt"/>
            </a:endParaRPr>
          </a:p>
        </p:txBody>
      </p:sp>
    </p:spTree>
    <p:extLst>
      <p:ext uri="{BB962C8B-B14F-4D97-AF65-F5344CB8AC3E}">
        <p14:creationId xmlns:p14="http://schemas.microsoft.com/office/powerpoint/2010/main" val="20365575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0009"/>
            <a:ext cx="9144000" cy="5117981"/>
          </a:xfrm>
          <a:prstGeom prst="rect">
            <a:avLst/>
          </a:prstGeom>
        </p:spPr>
      </p:pic>
    </p:spTree>
    <p:extLst>
      <p:ext uri="{BB962C8B-B14F-4D97-AF65-F5344CB8AC3E}">
        <p14:creationId xmlns:p14="http://schemas.microsoft.com/office/powerpoint/2010/main" val="323385219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313"/>
            <a:ext cx="6400800" cy="584775"/>
          </a:xfrm>
          <a:prstGeom prst="rect">
            <a:avLst/>
          </a:prstGeom>
          <a:noFill/>
        </p:spPr>
        <p:txBody>
          <a:bodyPr wrap="square" rtlCol="0">
            <a:spAutoFit/>
          </a:bodyPr>
          <a:lstStyle/>
          <a:p>
            <a:r>
              <a:rPr lang="en-US" sz="3200" dirty="0" smtClean="0">
                <a:latin typeface="+mn-lt"/>
              </a:rPr>
              <a:t>Key Outcomes after Devops Adoption</a:t>
            </a:r>
            <a:endParaRPr lang="en-US" sz="3200" dirty="0">
              <a:latin typeface="+mn-lt"/>
            </a:endParaRPr>
          </a:p>
        </p:txBody>
      </p:sp>
      <p:sp>
        <p:nvSpPr>
          <p:cNvPr id="3" name="TextBox 2"/>
          <p:cNvSpPr txBox="1"/>
          <p:nvPr/>
        </p:nvSpPr>
        <p:spPr>
          <a:xfrm>
            <a:off x="228600" y="1143000"/>
            <a:ext cx="8458200" cy="4401205"/>
          </a:xfrm>
          <a:prstGeom prst="rect">
            <a:avLst/>
          </a:prstGeom>
          <a:noFill/>
        </p:spPr>
        <p:txBody>
          <a:bodyPr wrap="square" rtlCol="0">
            <a:spAutoFit/>
          </a:bodyPr>
          <a:lstStyle/>
          <a:p>
            <a:r>
              <a:rPr lang="en-US" sz="2000" u="sng" dirty="0" smtClean="0">
                <a:latin typeface="+mn-lt"/>
              </a:rPr>
              <a:t>Time to Delivery</a:t>
            </a:r>
            <a:r>
              <a:rPr lang="en-US" sz="2000" dirty="0" smtClean="0">
                <a:latin typeface="+mn-lt"/>
              </a:rPr>
              <a:t>:</a:t>
            </a:r>
          </a:p>
          <a:p>
            <a:r>
              <a:rPr lang="en-US" sz="2000" dirty="0" smtClean="0">
                <a:latin typeface="+mn-lt"/>
              </a:rPr>
              <a:t>They have Achieved on an average 200+ deployments per day</a:t>
            </a:r>
          </a:p>
          <a:p>
            <a:endParaRPr lang="en-US" sz="2000" dirty="0">
              <a:latin typeface="+mn-lt"/>
            </a:endParaRPr>
          </a:p>
          <a:p>
            <a:r>
              <a:rPr lang="en-US" sz="2000" u="sng" dirty="0" smtClean="0">
                <a:latin typeface="+mn-lt"/>
              </a:rPr>
              <a:t>Quality and Testing</a:t>
            </a:r>
            <a:r>
              <a:rPr lang="en-US" sz="2000" dirty="0" smtClean="0">
                <a:latin typeface="+mn-lt"/>
              </a:rPr>
              <a:t>:</a:t>
            </a:r>
          </a:p>
          <a:p>
            <a:pPr lvl="0"/>
            <a:r>
              <a:rPr lang="en-US" sz="2000" dirty="0" smtClean="0">
                <a:latin typeface="+mn-lt"/>
              </a:rPr>
              <a:t>Automated testing with more than 80% coverage requires limited  human intervention to validate</a:t>
            </a:r>
          </a:p>
          <a:p>
            <a:pPr lvl="0"/>
            <a:endParaRPr lang="en-US" sz="2000" dirty="0">
              <a:latin typeface="+mn-lt"/>
            </a:endParaRPr>
          </a:p>
          <a:p>
            <a:r>
              <a:rPr lang="en-US" sz="2000" u="sng" dirty="0" smtClean="0">
                <a:latin typeface="+mn-lt"/>
              </a:rPr>
              <a:t>Monitoring and Support:</a:t>
            </a:r>
          </a:p>
          <a:p>
            <a:r>
              <a:rPr lang="en-US" sz="2000" dirty="0" smtClean="0">
                <a:latin typeface="+mn-lt"/>
              </a:rPr>
              <a:t>Proactive software health-monitoring issues, downtime reported to users in seconds;preventive actions taken at defined thresholds</a:t>
            </a:r>
          </a:p>
          <a:p>
            <a:endParaRPr lang="en-US" sz="2000" dirty="0">
              <a:latin typeface="+mn-lt"/>
            </a:endParaRPr>
          </a:p>
          <a:p>
            <a:r>
              <a:rPr lang="en-US" sz="2000" u="sng" dirty="0" smtClean="0">
                <a:latin typeface="+mn-lt"/>
              </a:rPr>
              <a:t>Infrastructure Setup:</a:t>
            </a:r>
          </a:p>
          <a:p>
            <a:r>
              <a:rPr lang="en-US" sz="2000" dirty="0" smtClean="0">
                <a:latin typeface="+mn-lt"/>
              </a:rPr>
              <a:t>Automated provisioning of new infrastructure setup and configuration in less than 10 min end to end.</a:t>
            </a:r>
            <a:endParaRPr lang="en-US" sz="2000" dirty="0">
              <a:latin typeface="+mn-lt"/>
            </a:endParaRPr>
          </a:p>
        </p:txBody>
      </p:sp>
    </p:spTree>
    <p:extLst>
      <p:ext uri="{BB962C8B-B14F-4D97-AF65-F5344CB8AC3E}">
        <p14:creationId xmlns:p14="http://schemas.microsoft.com/office/powerpoint/2010/main" val="372210915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905000"/>
            <a:ext cx="7498080" cy="3124200"/>
          </a:xfrm>
          <a:prstGeom prst="rect">
            <a:avLst/>
          </a:prstGeom>
        </p:spPr>
      </p:pic>
    </p:spTree>
    <p:extLst>
      <p:ext uri="{BB962C8B-B14F-4D97-AF65-F5344CB8AC3E}">
        <p14:creationId xmlns:p14="http://schemas.microsoft.com/office/powerpoint/2010/main" val="184271768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0405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943" y="762000"/>
            <a:ext cx="9108057" cy="678407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88580664"/>
              </p:ext>
            </p:extLst>
          </p:nvPr>
        </p:nvGraphicFramePr>
        <p:xfrm>
          <a:off x="4802038" y="1697482"/>
          <a:ext cx="3652987" cy="3353513"/>
        </p:xfrm>
        <a:graphic>
          <a:graphicData uri="http://schemas.openxmlformats.org/drawingml/2006/table">
            <a:tbl>
              <a:tblPr>
                <a:tableStyleId>{2D5ABB26-0587-4C30-8999-92F81FD0307C}</a:tableStyleId>
              </a:tblPr>
              <a:tblGrid>
                <a:gridCol w="3652987">
                  <a:extLst>
                    <a:ext uri="{9D8B030D-6E8A-4147-A177-3AD203B41FA5}">
                      <a16:colId xmlns:a16="http://schemas.microsoft.com/office/drawing/2014/main" xmlns="" val="1403734895"/>
                    </a:ext>
                  </a:extLst>
                </a:gridCol>
              </a:tblGrid>
              <a:tr h="547926">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dirty="0" smtClean="0"/>
                        <a:t>What is DevOps &amp; Benefits of DevOps</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57170995"/>
                  </a:ext>
                </a:extLst>
              </a:tr>
              <a:tr h="547926">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dirty="0" smtClean="0"/>
                        <a:t>DevOps CI/CD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32704047"/>
                  </a:ext>
                </a:extLst>
              </a:tr>
              <a:tr h="1008695">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dirty="0" smtClean="0"/>
                        <a:t>DevOps Tools</a:t>
                      </a:r>
                      <a:endParaRPr lang="en-US" sz="2000" dirty="0" smtClean="0">
                        <a:solidFill>
                          <a:schemeClr val="tx1">
                            <a:lumMod val="50000"/>
                            <a:lumOff val="50000"/>
                          </a:schemeClr>
                        </a:solidFill>
                        <a:latin typeface="Segoe UI" panose="020B0502040204020203" pitchFamily="34" charset="0"/>
                        <a:cs typeface="Segoe UI" panose="020B0502040204020203"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27293786"/>
                  </a:ext>
                </a:extLst>
              </a:tr>
              <a:tr h="547926">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dirty="0" smtClean="0"/>
                        <a:t>Case Study : Facebook</a:t>
                      </a:r>
                      <a:endParaRPr lang="en-US" sz="2000" kern="1200" dirty="0" smtClean="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73969854"/>
                  </a:ext>
                </a:extLst>
              </a:tr>
              <a:tr h="547926">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kern="1200" dirty="0" smtClean="0">
                          <a:solidFill>
                            <a:schemeClr val="dk1"/>
                          </a:solidFill>
                          <a:latin typeface="+mn-lt"/>
                          <a:ea typeface="+mn-ea"/>
                          <a:cs typeface="+mn-cs"/>
                        </a:rPr>
                        <a:t>Questionnaire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31748948"/>
                  </a:ext>
                </a:extLst>
              </a:tr>
            </a:tbl>
          </a:graphicData>
        </a:graphic>
      </p:graphicFrame>
      <p:sp>
        <p:nvSpPr>
          <p:cNvPr id="6" name="Rectangle 5"/>
          <p:cNvSpPr/>
          <p:nvPr/>
        </p:nvSpPr>
        <p:spPr>
          <a:xfrm>
            <a:off x="2362200" y="1676400"/>
            <a:ext cx="1580882" cy="553998"/>
          </a:xfrm>
          <a:prstGeom prst="rect">
            <a:avLst/>
          </a:prstGeom>
        </p:spPr>
        <p:txBody>
          <a:bodyPr wrap="none">
            <a:spAutoFit/>
          </a:bodyPr>
          <a:lstStyle/>
          <a:p>
            <a:r>
              <a:rPr lang="en-US" sz="3000" b="1" dirty="0" smtClean="0">
                <a:solidFill>
                  <a:srgbClr val="205595"/>
                </a:solidFill>
                <a:latin typeface="Segoe UI" panose="020B0502040204020203" pitchFamily="34" charset="0"/>
                <a:cs typeface="Segoe UI" panose="020B0502040204020203" pitchFamily="34" charset="0"/>
              </a:rPr>
              <a:t>Agenda</a:t>
            </a:r>
            <a:endParaRPr lang="en-US" sz="3000" b="1" dirty="0">
              <a:solidFill>
                <a:srgbClr val="20559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50000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52400"/>
            <a:ext cx="3136628" cy="523220"/>
          </a:xfrm>
          <a:prstGeom prst="rect">
            <a:avLst/>
          </a:prstGeom>
          <a:noFill/>
        </p:spPr>
        <p:txBody>
          <a:bodyPr wrap="none" rtlCol="0">
            <a:spAutoFit/>
          </a:bodyPr>
          <a:lstStyle/>
          <a:p>
            <a:r>
              <a:rPr lang="en-US" sz="2800" dirty="0" smtClean="0">
                <a:solidFill>
                  <a:schemeClr val="bg1"/>
                </a:solidFill>
                <a:latin typeface="+mn-lt"/>
              </a:rPr>
              <a:t>Evolution of DevOps</a:t>
            </a:r>
            <a:endParaRPr lang="en-US" sz="2800" dirty="0">
              <a:solidFill>
                <a:schemeClr val="bg1"/>
              </a:solidFill>
              <a:latin typeface="+mn-lt"/>
            </a:endParaRPr>
          </a:p>
        </p:txBody>
      </p:sp>
      <p:pic>
        <p:nvPicPr>
          <p:cNvPr id="4" name="Picture 3"/>
          <p:cNvPicPr>
            <a:picLocks noChangeAspect="1"/>
          </p:cNvPicPr>
          <p:nvPr/>
        </p:nvPicPr>
        <p:blipFill>
          <a:blip r:embed="rId2"/>
          <a:stretch>
            <a:fillRect/>
          </a:stretch>
        </p:blipFill>
        <p:spPr>
          <a:xfrm>
            <a:off x="2592606" y="4706395"/>
            <a:ext cx="2390397" cy="1752600"/>
          </a:xfrm>
          <a:prstGeom prst="rect">
            <a:avLst/>
          </a:prstGeom>
        </p:spPr>
      </p:pic>
      <p:pic>
        <p:nvPicPr>
          <p:cNvPr id="5" name="Picture 4"/>
          <p:cNvPicPr>
            <a:picLocks noChangeAspect="1"/>
          </p:cNvPicPr>
          <p:nvPr/>
        </p:nvPicPr>
        <p:blipFill>
          <a:blip r:embed="rId3"/>
          <a:stretch>
            <a:fillRect/>
          </a:stretch>
        </p:blipFill>
        <p:spPr>
          <a:xfrm>
            <a:off x="5895144" y="4713584"/>
            <a:ext cx="2439305" cy="1781175"/>
          </a:xfrm>
          <a:prstGeom prst="rect">
            <a:avLst/>
          </a:prstGeom>
        </p:spPr>
      </p:pic>
      <p:sp>
        <p:nvSpPr>
          <p:cNvPr id="6" name="16-Point Star 5"/>
          <p:cNvSpPr/>
          <p:nvPr/>
        </p:nvSpPr>
        <p:spPr bwMode="auto">
          <a:xfrm>
            <a:off x="4715174" y="4685836"/>
            <a:ext cx="1447800" cy="914400"/>
          </a:xfrm>
          <a:prstGeom prst="star1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1" u="none" strike="noStrike" cap="none" normalizeH="0" baseline="0" dirty="0" smtClean="0">
                <a:ln>
                  <a:noFill/>
                </a:ln>
                <a:solidFill>
                  <a:schemeClr val="tx1"/>
                </a:solidFill>
                <a:effectLst/>
                <a:latin typeface="Arial" pitchFamily="34" charset="0"/>
                <a:ea typeface="华文细黑" pitchFamily="2" charset="-122"/>
              </a:rPr>
              <a:t>GAP</a:t>
            </a:r>
          </a:p>
        </p:txBody>
      </p:sp>
      <p:sp>
        <p:nvSpPr>
          <p:cNvPr id="7" name="Rounded Rectangle 6"/>
          <p:cNvSpPr/>
          <p:nvPr/>
        </p:nvSpPr>
        <p:spPr>
          <a:xfrm>
            <a:off x="304800" y="14478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Waterfall Model</a:t>
            </a:r>
            <a:endParaRPr lang="en-US" dirty="0"/>
          </a:p>
        </p:txBody>
      </p:sp>
      <p:sp>
        <p:nvSpPr>
          <p:cNvPr id="8" name="Rounded Rectangle 7"/>
          <p:cNvSpPr/>
          <p:nvPr/>
        </p:nvSpPr>
        <p:spPr>
          <a:xfrm>
            <a:off x="3276600" y="1447800"/>
            <a:ext cx="2057400" cy="1143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Agile Development Model</a:t>
            </a:r>
            <a:endParaRPr lang="en-US" dirty="0"/>
          </a:p>
        </p:txBody>
      </p:sp>
      <p:sp>
        <p:nvSpPr>
          <p:cNvPr id="9" name="Rounded Rectangle 8"/>
          <p:cNvSpPr/>
          <p:nvPr/>
        </p:nvSpPr>
        <p:spPr>
          <a:xfrm>
            <a:off x="6553200" y="1447800"/>
            <a:ext cx="1981200" cy="11430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DevOps Approach</a:t>
            </a:r>
            <a:endParaRPr lang="en-US" dirty="0"/>
          </a:p>
        </p:txBody>
      </p:sp>
      <p:sp>
        <p:nvSpPr>
          <p:cNvPr id="10" name="Rounded Rectangle 9"/>
          <p:cNvSpPr/>
          <p:nvPr/>
        </p:nvSpPr>
        <p:spPr>
          <a:xfrm>
            <a:off x="533401" y="2598615"/>
            <a:ext cx="2590799" cy="1981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592606" y="1752600"/>
            <a:ext cx="531594" cy="312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562600" y="19050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51709" y="2593675"/>
            <a:ext cx="2402382" cy="1886995"/>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400801" y="2590800"/>
            <a:ext cx="2590800" cy="1981200"/>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86200" y="2667000"/>
            <a:ext cx="190916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Requirements change Frequently</a:t>
            </a:r>
            <a:endParaRPr lang="en-US" sz="1400" dirty="0"/>
          </a:p>
        </p:txBody>
      </p:sp>
      <p:sp>
        <p:nvSpPr>
          <p:cNvPr id="16" name="TextBox 15"/>
          <p:cNvSpPr txBox="1"/>
          <p:nvPr/>
        </p:nvSpPr>
        <p:spPr>
          <a:xfrm>
            <a:off x="3855756" y="3442058"/>
            <a:ext cx="187680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Development Needs to be fast</a:t>
            </a:r>
            <a:endParaRPr lang="en-US" sz="1400" dirty="0"/>
          </a:p>
        </p:txBody>
      </p:sp>
      <p:sp>
        <p:nvSpPr>
          <p:cNvPr id="19" name="TextBox 18"/>
          <p:cNvSpPr txBox="1"/>
          <p:nvPr/>
        </p:nvSpPr>
        <p:spPr>
          <a:xfrm>
            <a:off x="6447309" y="2553751"/>
            <a:ext cx="2634323"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Development  &amp; </a:t>
            </a:r>
            <a:r>
              <a:rPr lang="en-US" sz="1400" dirty="0"/>
              <a:t>Operations </a:t>
            </a:r>
            <a:r>
              <a:rPr lang="en-US" sz="1400" dirty="0" smtClean="0"/>
              <a:t>Need </a:t>
            </a:r>
            <a:r>
              <a:rPr lang="en-US" sz="1400" dirty="0"/>
              <a:t>to be </a:t>
            </a:r>
            <a:r>
              <a:rPr lang="en-US" sz="1400" dirty="0" smtClean="0"/>
              <a:t>Agile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Collaboration between </a:t>
            </a:r>
          </a:p>
          <a:p>
            <a:r>
              <a:rPr lang="en-US" sz="1400" dirty="0" smtClean="0"/>
              <a:t>     different  Stakeholders</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Automation</a:t>
            </a:r>
            <a:endParaRPr lang="en-US" sz="1400" dirty="0"/>
          </a:p>
        </p:txBody>
      </p:sp>
      <p:sp>
        <p:nvSpPr>
          <p:cNvPr id="2" name="TextBox 1"/>
          <p:cNvSpPr txBox="1"/>
          <p:nvPr/>
        </p:nvSpPr>
        <p:spPr>
          <a:xfrm>
            <a:off x="508697" y="2618152"/>
            <a:ext cx="259079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Development will take long Time.</a:t>
            </a:r>
          </a:p>
          <a:p>
            <a:pPr marL="285750" indent="-285750">
              <a:buFont typeface="Arial" panose="020B0604020202020204" pitchFamily="34" charset="0"/>
              <a:buChar char="•"/>
            </a:pPr>
            <a:r>
              <a:rPr lang="en-US" sz="1400" dirty="0" smtClean="0"/>
              <a:t>No Customer Feedback until delivery</a:t>
            </a:r>
          </a:p>
          <a:p>
            <a:pPr marL="285750" indent="-285750">
              <a:buFont typeface="Arial" panose="020B0604020202020204" pitchFamily="34" charset="0"/>
              <a:buChar char="•"/>
            </a:pPr>
            <a:r>
              <a:rPr lang="en-US" sz="1400" dirty="0" smtClean="0"/>
              <a:t>When Software delivered that time customer requirements will be change and no use of the delivered Software.</a:t>
            </a:r>
            <a:endParaRPr lang="en-US" sz="1400" dirty="0"/>
          </a:p>
        </p:txBody>
      </p:sp>
    </p:spTree>
    <p:extLst>
      <p:ext uri="{BB962C8B-B14F-4D97-AF65-F5344CB8AC3E}">
        <p14:creationId xmlns:p14="http://schemas.microsoft.com/office/powerpoint/2010/main" val="3976036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5" grpId="0"/>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
            <a:ext cx="1309718" cy="523220"/>
          </a:xfrm>
          <a:prstGeom prst="rect">
            <a:avLst/>
          </a:prstGeom>
          <a:noFill/>
        </p:spPr>
        <p:txBody>
          <a:bodyPr wrap="none" rtlCol="0">
            <a:spAutoFit/>
          </a:bodyPr>
          <a:lstStyle/>
          <a:p>
            <a:r>
              <a:rPr lang="en-US" sz="2800" dirty="0" err="1" smtClean="0">
                <a:solidFill>
                  <a:schemeClr val="bg1"/>
                </a:solidFill>
                <a:latin typeface="+mn-lt"/>
              </a:rPr>
              <a:t>DevOps</a:t>
            </a:r>
            <a:endParaRPr lang="en-US" sz="2800"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859" y="2819400"/>
            <a:ext cx="6502734" cy="3518081"/>
          </a:xfrm>
          <a:prstGeom prst="rect">
            <a:avLst/>
          </a:prstGeom>
        </p:spPr>
      </p:pic>
      <p:sp>
        <p:nvSpPr>
          <p:cNvPr id="4" name="TextBox 3"/>
          <p:cNvSpPr txBox="1"/>
          <p:nvPr/>
        </p:nvSpPr>
        <p:spPr>
          <a:xfrm>
            <a:off x="20129" y="1332011"/>
            <a:ext cx="7904672" cy="830997"/>
          </a:xfrm>
          <a:prstGeom prst="rect">
            <a:avLst/>
          </a:prstGeom>
          <a:noFill/>
        </p:spPr>
        <p:txBody>
          <a:bodyPr wrap="square" rtlCol="0">
            <a:spAutoFit/>
          </a:bodyPr>
          <a:lstStyle/>
          <a:p>
            <a:pPr algn="ctr"/>
            <a:r>
              <a:rPr lang="en-US" sz="2400" dirty="0" smtClean="0">
                <a:latin typeface="+mn-lt"/>
              </a:rPr>
              <a:t>DevOps is the union of people, process and products to enable continuous Delivery of value to our end users.</a:t>
            </a:r>
            <a:endParaRPr lang="en-US" sz="2400" dirty="0">
              <a:latin typeface="+mn-lt"/>
            </a:endParaRPr>
          </a:p>
        </p:txBody>
      </p:sp>
    </p:spTree>
    <p:extLst>
      <p:ext uri="{BB962C8B-B14F-4D97-AF65-F5344CB8AC3E}">
        <p14:creationId xmlns:p14="http://schemas.microsoft.com/office/powerpoint/2010/main" val="1283368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6"/>
          <p:cNvSpPr>
            <a:spLocks noChangeArrowheads="1"/>
          </p:cNvSpPr>
          <p:nvPr/>
        </p:nvSpPr>
        <p:spPr bwMode="auto">
          <a:xfrm>
            <a:off x="1984896" y="1500192"/>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IN"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Introduction</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6"/>
          <p:cNvSpPr>
            <a:spLocks noChangeArrowheads="1"/>
          </p:cNvSpPr>
          <p:nvPr/>
        </p:nvSpPr>
        <p:spPr bwMode="auto">
          <a:xfrm>
            <a:off x="175146"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sz="2400" dirty="0" smtClean="0">
                <a:solidFill>
                  <a:schemeClr val="bg1"/>
                </a:solidFill>
                <a:latin typeface="+mn-lt"/>
                <a:ea typeface="Segoe UI" panose="020B0502040204020203" pitchFamily="34" charset="0"/>
                <a:cs typeface="Segoe UI" panose="020B0502040204020203" pitchFamily="34" charset="0"/>
              </a:rPr>
              <a:t>Benefits of Devops</a:t>
            </a:r>
            <a:endParaRPr lang="en-US" sz="2400" dirty="0">
              <a:solidFill>
                <a:schemeClr val="bg1"/>
              </a:solidFill>
              <a:latin typeface="+mn-lt"/>
              <a:ea typeface="Segoe UI" panose="020B0502040204020203" pitchFamily="34" charset="0"/>
              <a:cs typeface="Segoe UI" panose="020B0502040204020203" pitchFamily="34" charset="0"/>
            </a:endParaRPr>
          </a:p>
        </p:txBody>
      </p:sp>
      <p:sp>
        <p:nvSpPr>
          <p:cNvPr id="3" name="Rectangle 2"/>
          <p:cNvSpPr/>
          <p:nvPr/>
        </p:nvSpPr>
        <p:spPr>
          <a:xfrm>
            <a:off x="533400" y="819834"/>
            <a:ext cx="8001000" cy="369332"/>
          </a:xfrm>
          <a:prstGeom prst="rect">
            <a:avLst/>
          </a:prstGeom>
        </p:spPr>
        <p:txBody>
          <a:bodyPr wrap="square">
            <a:spAutoFit/>
          </a:bodyPr>
          <a:lstStyle/>
          <a:p>
            <a:pPr marL="285750" indent="-285750">
              <a:buFont typeface="Arial" panose="020B0604020202020204" pitchFamily="34" charset="0"/>
              <a:buChar char="•"/>
            </a:pPr>
            <a:r>
              <a:rPr lang="zh-CN" altLang="en-US" dirty="0"/>
              <a:t>Key benefits identified by the organizations </a:t>
            </a:r>
            <a:r>
              <a:rPr lang="en-US" altLang="zh-CN" dirty="0" smtClean="0"/>
              <a:t>who </a:t>
            </a:r>
            <a:r>
              <a:rPr lang="zh-CN" altLang="en-US" b="1" dirty="0" smtClean="0"/>
              <a:t> </a:t>
            </a:r>
            <a:r>
              <a:rPr lang="zh-CN" altLang="en-US" dirty="0" smtClean="0"/>
              <a:t>implement</a:t>
            </a:r>
            <a:r>
              <a:rPr lang="en-US" altLang="zh-CN" dirty="0" smtClean="0"/>
              <a:t>ed</a:t>
            </a:r>
            <a:r>
              <a:rPr lang="zh-CN" altLang="en-US" dirty="0" smtClean="0"/>
              <a:t> </a:t>
            </a:r>
            <a:r>
              <a:rPr lang="zh-CN" altLang="en-US" dirty="0"/>
              <a:t>DevOps</a:t>
            </a:r>
            <a:endParaRPr lang="en-US" dirty="0"/>
          </a:p>
        </p:txBody>
      </p:sp>
      <p:pic>
        <p:nvPicPr>
          <p:cNvPr id="4" name="Picture 3"/>
          <p:cNvPicPr>
            <a:picLocks noChangeAspect="1"/>
          </p:cNvPicPr>
          <p:nvPr/>
        </p:nvPicPr>
        <p:blipFill>
          <a:blip r:embed="rId3"/>
          <a:stretch>
            <a:fillRect/>
          </a:stretch>
        </p:blipFill>
        <p:spPr>
          <a:xfrm>
            <a:off x="304800" y="1743074"/>
            <a:ext cx="8610599" cy="4124325"/>
          </a:xfrm>
          <a:prstGeom prst="rect">
            <a:avLst/>
          </a:prstGeom>
        </p:spPr>
      </p:pic>
    </p:spTree>
    <p:extLst>
      <p:ext uri="{BB962C8B-B14F-4D97-AF65-F5344CB8AC3E}">
        <p14:creationId xmlns:p14="http://schemas.microsoft.com/office/powerpoint/2010/main" val="9886237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sz="2400" dirty="0" smtClean="0">
                <a:solidFill>
                  <a:schemeClr val="bg1"/>
                </a:solidFill>
                <a:latin typeface="+mn-lt"/>
                <a:ea typeface="Segoe UI" panose="020B0502040204020203" pitchFamily="34" charset="0"/>
                <a:cs typeface="Segoe UI" panose="020B0502040204020203" pitchFamily="34" charset="0"/>
              </a:rPr>
              <a:t>Devops Practices</a:t>
            </a:r>
            <a:endParaRPr lang="en-US" sz="2400" dirty="0">
              <a:solidFill>
                <a:schemeClr val="bg1"/>
              </a:solidFill>
              <a:latin typeface="+mn-lt"/>
              <a:ea typeface="Segoe UI" panose="020B0502040204020203" pitchFamily="34" charset="0"/>
              <a:cs typeface="Segoe UI" panose="020B0502040204020203" pitchFamily="34" charset="0"/>
            </a:endParaRPr>
          </a:p>
        </p:txBody>
      </p:sp>
      <p:pic>
        <p:nvPicPr>
          <p:cNvPr id="1027" name="Picture 3" descr="C:\Users\Admin\Desktop\Devops_Princi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64537" cy="423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128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zh-CN" altLang="en-US" sz="2800" dirty="0">
                <a:solidFill>
                  <a:schemeClr val="bg1"/>
                </a:solidFill>
                <a:latin typeface="+mn-lt"/>
              </a:rPr>
              <a:t>Deployment Pipeline</a:t>
            </a:r>
            <a:endParaRPr lang="en-US" sz="2800" dirty="0">
              <a:solidFill>
                <a:schemeClr val="bg1"/>
              </a:solidFill>
              <a:latin typeface="+mn-lt"/>
              <a:ea typeface="Segoe UI" panose="020B0502040204020203" pitchFamily="34" charset="0"/>
              <a:cs typeface="Segoe UI" panose="020B0502040204020203" pitchFamily="34" charset="0"/>
            </a:endParaRPr>
          </a:p>
        </p:txBody>
      </p:sp>
      <p:sp>
        <p:nvSpPr>
          <p:cNvPr id="5" name="TextBox 2"/>
          <p:cNvSpPr txBox="1"/>
          <p:nvPr/>
        </p:nvSpPr>
        <p:spPr bwMode="auto">
          <a:xfrm>
            <a:off x="838200" y="1066800"/>
            <a:ext cx="6019800" cy="3962400"/>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R="0" lvl="0" algn="l" defTabSz="914400" rtl="0" eaLnBrk="1" fontAlgn="base" latinLnBrk="0" hangingPunct="1">
              <a:lnSpc>
                <a:spcPct val="90000"/>
              </a:lnSpc>
              <a:spcBef>
                <a:spcPct val="50000"/>
              </a:spcBef>
              <a:spcAft>
                <a:spcPct val="0"/>
              </a:spcAft>
              <a:buClrTx/>
              <a:buSzTx/>
              <a:tabLst/>
              <a:defRPr/>
            </a:pPr>
            <a:endParaRPr lang="en-US" sz="1600" dirty="0" smtClean="0">
              <a:latin typeface="Trebuchet MS" panose="020B0603020202020204" pitchFamily="34" charset="0"/>
            </a:endParaRPr>
          </a:p>
          <a:p>
            <a:pPr algn="l"/>
            <a:endParaRPr lang="en-US" sz="1600" dirty="0" err="1">
              <a:latin typeface="Trebuchet MS" panose="020B0603020202020204" pitchFamily="34" charset="0"/>
            </a:endParaRPr>
          </a:p>
        </p:txBody>
      </p:sp>
      <p:sp>
        <p:nvSpPr>
          <p:cNvPr id="4" name="Rectangle 3"/>
          <p:cNvSpPr txBox="1">
            <a:spLocks noChangeArrowheads="1"/>
          </p:cNvSpPr>
          <p:nvPr/>
        </p:nvSpPr>
        <p:spPr>
          <a:xfrm>
            <a:off x="381000" y="1096992"/>
            <a:ext cx="8229600" cy="4525963"/>
          </a:xfrm>
          <a:prstGeom prst="rect">
            <a:avLst/>
          </a:prstGeom>
        </p:spPr>
        <p:txBody>
          <a:bodyPr/>
          <a:lstStyle>
            <a:lvl1pPr marL="192876" indent="-19287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1pPr>
            <a:lvl2pPr marL="417899" indent="-160731"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2pPr>
            <a:lvl3pPr marL="642921" indent="-128585" algn="l" rtl="0" eaLnBrk="0" fontAlgn="base" hangingPunct="0">
              <a:spcBef>
                <a:spcPct val="20000"/>
              </a:spcBef>
              <a:spcAft>
                <a:spcPct val="0"/>
              </a:spcAft>
              <a:buFont typeface="Arial" charset="0"/>
              <a:buChar char="•"/>
              <a:defRPr sz="1350" kern="1200">
                <a:solidFill>
                  <a:schemeClr val="tx1"/>
                </a:solidFill>
                <a:latin typeface="+mn-lt"/>
                <a:ea typeface="+mn-ea"/>
                <a:cs typeface="+mn-cs"/>
              </a:defRPr>
            </a:lvl3pPr>
            <a:lvl4pPr marL="900090"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4pPr>
            <a:lvl5pPr marL="1157259"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5pPr>
            <a:lvl6pPr marL="1414427"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96"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65"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33"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pPr eaLnBrk="1" hangingPunct="1"/>
            <a:r>
              <a:rPr lang="zh-CN" altLang="en-US" sz="2000" dirty="0" smtClean="0"/>
              <a:t>DevOps is enabled through the Deployment Pipeline:</a:t>
            </a:r>
          </a:p>
          <a:p>
            <a:pPr lvl="1" eaLnBrk="1" hangingPunct="1"/>
            <a:r>
              <a:rPr lang="zh-CN" altLang="en-US" sz="2000" dirty="0" smtClean="0"/>
              <a:t>– Build</a:t>
            </a:r>
          </a:p>
          <a:p>
            <a:pPr lvl="1" eaLnBrk="1" hangingPunct="1"/>
            <a:r>
              <a:rPr lang="zh-CN" altLang="en-US" sz="2000" dirty="0" smtClean="0"/>
              <a:t>– Deployment</a:t>
            </a:r>
          </a:p>
          <a:p>
            <a:pPr lvl="1" eaLnBrk="1" hangingPunct="1"/>
            <a:r>
              <a:rPr lang="zh-CN" altLang="en-US" sz="2000" dirty="0" smtClean="0"/>
              <a:t>– Test</a:t>
            </a:r>
          </a:p>
          <a:p>
            <a:pPr lvl="1" eaLnBrk="1" hangingPunct="1"/>
            <a:r>
              <a:rPr lang="zh-CN" altLang="en-US" sz="2000" dirty="0" smtClean="0"/>
              <a:t>– Release</a:t>
            </a:r>
          </a:p>
          <a:p>
            <a:pPr eaLnBrk="1" hangingPunct="1"/>
            <a:r>
              <a:rPr lang="zh-CN" altLang="en-US" sz="2000" dirty="0" smtClean="0"/>
              <a:t>The purpose of the deployment pipeline:</a:t>
            </a:r>
          </a:p>
          <a:p>
            <a:pPr lvl="1" eaLnBrk="1" hangingPunct="1"/>
            <a:r>
              <a:rPr lang="zh-CN" altLang="en-US" sz="2000" dirty="0" smtClean="0"/>
              <a:t>– Visibility: All aspects of the delivery system are visible to all team members promoting collaboration.</a:t>
            </a:r>
          </a:p>
          <a:p>
            <a:pPr lvl="1" eaLnBrk="1" hangingPunct="1"/>
            <a:r>
              <a:rPr lang="zh-CN" altLang="en-US" sz="2000" dirty="0" smtClean="0"/>
              <a:t>– Feedback:Team members learn of problems as soon as they occur so that issues are fixed as soon as possible.</a:t>
            </a:r>
          </a:p>
          <a:p>
            <a:pPr lvl="1" eaLnBrk="1" hangingPunct="1"/>
            <a:r>
              <a:rPr lang="zh-CN" altLang="en-US" sz="2000" dirty="0" smtClean="0"/>
              <a:t>– Continually Deploy: Through a fully automated process, you can deploy and release any version of the software to any environment.</a:t>
            </a:r>
          </a:p>
        </p:txBody>
      </p:sp>
    </p:spTree>
    <p:extLst>
      <p:ext uri="{BB962C8B-B14F-4D97-AF65-F5344CB8AC3E}">
        <p14:creationId xmlns:p14="http://schemas.microsoft.com/office/powerpoint/2010/main" val="9934225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5715000"/>
          </a:xfrm>
          <a:prstGeom prst="rect">
            <a:avLst/>
          </a:prstGeom>
        </p:spPr>
      </p:pic>
    </p:spTree>
    <p:extLst>
      <p:ext uri="{BB962C8B-B14F-4D97-AF65-F5344CB8AC3E}">
        <p14:creationId xmlns:p14="http://schemas.microsoft.com/office/powerpoint/2010/main" val="17657497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838200"/>
            <a:ext cx="8792497" cy="5562600"/>
          </a:xfrm>
          <a:prstGeom prst="rect">
            <a:avLst/>
          </a:prstGeom>
        </p:spPr>
      </p:pic>
      <p:sp>
        <p:nvSpPr>
          <p:cNvPr id="2" name="TextBox 1"/>
          <p:cNvSpPr txBox="1"/>
          <p:nvPr/>
        </p:nvSpPr>
        <p:spPr>
          <a:xfrm>
            <a:off x="2286000" y="2438400"/>
            <a:ext cx="4572000" cy="646331"/>
          </a:xfrm>
          <a:prstGeom prst="rect">
            <a:avLst/>
          </a:prstGeom>
          <a:noFill/>
        </p:spPr>
        <p:txBody>
          <a:bodyPr wrap="square" rtlCol="0">
            <a:spAutoFit/>
          </a:bodyPr>
          <a:lstStyle/>
          <a:p>
            <a:pPr marL="0" indent="0" eaLnBrk="1" hangingPunct="1">
              <a:buNone/>
            </a:pPr>
            <a:r>
              <a:rPr lang="en-IN" altLang="zh-CN" sz="3600" dirty="0" smtClean="0">
                <a:latin typeface="+mn-lt"/>
              </a:rPr>
              <a:t>DevOps CaseStudy</a:t>
            </a:r>
            <a:endParaRPr lang="en-IN" altLang="zh-CN" sz="3600" dirty="0">
              <a:latin typeface="+mn-lt"/>
            </a:endParaRPr>
          </a:p>
        </p:txBody>
      </p:sp>
    </p:spTree>
    <p:extLst>
      <p:ext uri="{BB962C8B-B14F-4D97-AF65-F5344CB8AC3E}">
        <p14:creationId xmlns:p14="http://schemas.microsoft.com/office/powerpoint/2010/main" val="6179225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128611</TotalTime>
  <Words>532</Words>
  <Application>Microsoft Office PowerPoint</Application>
  <PresentationFormat>On-screen Show (4:3)</PresentationFormat>
  <Paragraphs>90</Paragraphs>
  <Slides>19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宋体</vt:lpstr>
      <vt:lpstr>Arial</vt:lpstr>
      <vt:lpstr>Arial Narrow</vt:lpstr>
      <vt:lpstr>Brush Script MT</vt:lpstr>
      <vt:lpstr>Calibri</vt:lpstr>
      <vt:lpstr>Segoe UI</vt:lpstr>
      <vt:lpstr>华文细黑</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issac</dc:creator>
  <cp:lastModifiedBy>Mohan Krishna Paladugu</cp:lastModifiedBy>
  <cp:revision>2972</cp:revision>
  <cp:lastPrinted>2012-11-29T20:11:27Z</cp:lastPrinted>
  <dcterms:created xsi:type="dcterms:W3CDTF">2010-11-19T06:53:04Z</dcterms:created>
  <dcterms:modified xsi:type="dcterms:W3CDTF">2017-11-02T13:04:24Z</dcterms:modified>
</cp:coreProperties>
</file>