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B118-4EA0-43C8-9E6A-155B553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142A-1C43-44E0-AD5F-0EA1E881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08E9F-261A-4BCA-BA95-FD14270E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A4C6-B4CF-4B6C-A0D8-C93FFB4E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B381-D303-4381-94CF-F45A26B5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3C5F-37EE-4B74-87BD-4838D607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17003-A224-4CC4-9B0F-D73A2F434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AF71-BE4B-4478-87EF-0EB589DC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486B-64B2-4FF6-A8A2-F274475D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FC09-7B6E-4661-BB29-F0F7C52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B7334-EF10-4A2B-8610-62173A62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3CBE-433F-413A-88B6-B89733E3E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CCA4-A472-486C-B327-B0B0EAB1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4CCC-CC06-4CFE-B9CB-EB96A732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1532-5693-4A37-81DD-C6299938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5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F95B-C402-4405-8E4D-F238BDE6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9771-8083-4220-A395-53462CD5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6235-261A-427E-A156-DC087480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23D7-D781-4BB2-B5C8-A84E1E6F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91B2-8E54-40AF-A4C7-0327BDF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5018-94D6-40EB-9AF1-016912B9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EC2C6-6B91-4EE3-8865-EAD0D39B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87F5-3CF3-415D-9DB9-AD960C83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1C42-16D1-4E69-9B52-B53D32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1853-9F5C-4B2C-9778-1F70492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FDA-4A3D-4AA3-ADCA-B62DAED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6BF2-DB8F-4B7A-8280-0B7758420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4F453-46DB-4192-AF63-27B1A75B7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C5DE-60FC-4497-84DF-C8B07C4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75D5C-27EA-4124-B766-0A6A5BE2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2C44-0154-4F4B-96B8-1CC55698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EDF2-BA0A-4FF8-B776-2DE14748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02FDE-6341-4F25-9749-434D8056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7D40-A5A0-407E-B478-99BABEF7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DEAD-950B-4957-9BE1-AF91C74F6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EFC5A-BEF0-4972-840C-D7F82F934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72538-1BA8-4A4B-AABE-2AE1A0D7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63758-4B23-4483-B2E2-0997DE02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C1AF7-3B31-4433-852A-E9C6407B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2F8E-2B2E-41BA-8C77-DEB28D96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AED8C-5935-4797-97BC-24E4D86E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9831B-0B6B-45D8-8D65-6C8B9C0D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5AE6F-7918-47CF-BAE5-9568B7E4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0D88F-093F-4FBE-AE90-F69E2908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7A4FB-C754-430F-90C4-4F1C5581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694E-7639-4A32-8807-2611099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D704-840A-4365-847C-029E1FF7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855F-512B-4695-9DE6-55141565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77C9-56F7-4FBB-B757-31DF2D77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660D-2619-42F0-BFB0-EA5CAE2A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10C9-4636-4F3F-833C-7FB72391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CF0-088F-4DC4-B251-6CADF906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6C13-3DF7-41DE-B263-8376FC90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3E23E-9465-4DA9-95A8-80B78933C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CB37C-6777-46EC-8E5A-B9CE7B2E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C50AB-71B6-481C-9F6F-F319298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1948D-8185-42E3-8E5B-ABF3A551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D0662-C09D-4ED1-8A8C-F5E3FE8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AEAA6-E512-41AC-9406-6E86205D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D6A6E-FD6B-45A0-9C3C-7B61213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A680-A241-4E57-8A3A-9CAC724FA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615F0-8DB8-4C6C-A13B-A0849A794FE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B066-3280-4442-A737-A60CF00B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F946-7C30-4681-A71F-E76E12F7D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8553-04BA-4D8E-9DF9-6791CCB5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C3EAC9-895E-4A3B-BA6B-D6630B10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21DA9-28A2-49D4-909B-3720E6D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F0DE43-CE33-4B59-827E-5BD92D3C4E76}"/>
              </a:ext>
            </a:extLst>
          </p:cNvPr>
          <p:cNvSpPr/>
          <p:nvPr/>
        </p:nvSpPr>
        <p:spPr>
          <a:xfrm>
            <a:off x="1910993" y="1489753"/>
            <a:ext cx="8013843" cy="3472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F6E1F-79AB-4815-A27B-58FEEE32C005}"/>
              </a:ext>
            </a:extLst>
          </p:cNvPr>
          <p:cNvSpPr txBox="1"/>
          <p:nvPr/>
        </p:nvSpPr>
        <p:spPr>
          <a:xfrm>
            <a:off x="1417733" y="822015"/>
            <a:ext cx="755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Condensed" panose="020B0606040200020203" pitchFamily="34" charset="0"/>
              </a:rPr>
              <a:t>Your Mission: </a:t>
            </a:r>
            <a:r>
              <a:rPr lang="en-US" sz="3200" b="1" dirty="0">
                <a:latin typeface="Segoe Condensed" panose="020B0606040200020203" pitchFamily="34" charset="0"/>
              </a:rPr>
              <a:t>Validate 10 Curb Ramps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84FEE-698E-40A7-92DE-CFF95BF60590}"/>
              </a:ext>
            </a:extLst>
          </p:cNvPr>
          <p:cNvSpPr txBox="1"/>
          <p:nvPr/>
        </p:nvSpPr>
        <p:spPr>
          <a:xfrm>
            <a:off x="1433634" y="1772725"/>
            <a:ext cx="30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Correct examples. </a:t>
            </a:r>
            <a:r>
              <a:rPr lang="en-US" dirty="0">
                <a:latin typeface="Segoe Condensed" panose="020B0606040200020203" pitchFamily="34" charset="0"/>
              </a:rPr>
              <a:t>Mark Agree.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F520C-99FE-4290-B068-CE63A197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4"/>
          <a:stretch/>
        </p:blipFill>
        <p:spPr>
          <a:xfrm>
            <a:off x="-1884641" y="3429000"/>
            <a:ext cx="1720596" cy="14359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DA7EA8-1034-4EEE-98D1-D08A83B4BF8B}"/>
              </a:ext>
            </a:extLst>
          </p:cNvPr>
          <p:cNvGrpSpPr/>
          <p:nvPr/>
        </p:nvGrpSpPr>
        <p:grpSpPr>
          <a:xfrm>
            <a:off x="1542795" y="2122851"/>
            <a:ext cx="4113726" cy="1747400"/>
            <a:chOff x="1627859" y="2004663"/>
            <a:chExt cx="3413526" cy="14499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F3F6F-1FF9-4FCD-9F87-21CB46A0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859" y="2012521"/>
              <a:ext cx="1663980" cy="14421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8046D3-45AF-4362-A87B-5A1A7AF5B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3030" y="2004663"/>
              <a:ext cx="1678355" cy="144303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5184CC-A4A4-42C5-8105-5F7AEA1CA338}"/>
              </a:ext>
            </a:extLst>
          </p:cNvPr>
          <p:cNvSpPr txBox="1"/>
          <p:nvPr/>
        </p:nvSpPr>
        <p:spPr>
          <a:xfrm>
            <a:off x="6003353" y="1765919"/>
            <a:ext cx="39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Incorrect examples. </a:t>
            </a:r>
            <a:r>
              <a:rPr lang="en-US" dirty="0">
                <a:latin typeface="Segoe Condensed" panose="020B0606040200020203" pitchFamily="34" charset="0"/>
              </a:rPr>
              <a:t>Mark Disagree.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6501E-B457-484E-AEE9-4134C54BE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686" y="3561472"/>
            <a:ext cx="1295159" cy="5370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E0EF734-A457-4102-82B0-3DE3D25BA165}"/>
              </a:ext>
            </a:extLst>
          </p:cNvPr>
          <p:cNvGrpSpPr/>
          <p:nvPr/>
        </p:nvGrpSpPr>
        <p:grpSpPr>
          <a:xfrm>
            <a:off x="6103088" y="2127268"/>
            <a:ext cx="4157334" cy="1726089"/>
            <a:chOff x="5826719" y="2012522"/>
            <a:chExt cx="4433703" cy="1840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016148-B63F-4A69-9798-CD19D6B00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26719" y="2012522"/>
              <a:ext cx="2168734" cy="184083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E6F60-9402-4D32-A33F-3E656527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1687" y="2012522"/>
              <a:ext cx="2168735" cy="183858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2E3AD68-B1E4-4E2C-B714-BD5B9AA62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3247" y="3561472"/>
            <a:ext cx="1207737" cy="5394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D39E5A-DF53-4527-9623-98DB0F87D62C}"/>
              </a:ext>
            </a:extLst>
          </p:cNvPr>
          <p:cNvCxnSpPr>
            <a:cxnSpLocks/>
          </p:cNvCxnSpPr>
          <p:nvPr/>
        </p:nvCxnSpPr>
        <p:spPr>
          <a:xfrm flipH="1">
            <a:off x="6704415" y="2866204"/>
            <a:ext cx="304933" cy="302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7CCB1E-BA9B-4AF4-8B1D-9CDA6B2C925E}"/>
              </a:ext>
            </a:extLst>
          </p:cNvPr>
          <p:cNvSpPr txBox="1"/>
          <p:nvPr/>
        </p:nvSpPr>
        <p:spPr>
          <a:xfrm>
            <a:off x="6120518" y="3091322"/>
            <a:ext cx="147272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Condensed" panose="020B0606040200020203" pitchFamily="34" charset="0"/>
              </a:rPr>
              <a:t>Sidewalk-driveway transitions typically don’t need curb ramps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73B46C-9D86-4A10-8D3C-B1E32B41223C}"/>
              </a:ext>
            </a:extLst>
          </p:cNvPr>
          <p:cNvCxnSpPr>
            <a:cxnSpLocks/>
          </p:cNvCxnSpPr>
          <p:nvPr/>
        </p:nvCxnSpPr>
        <p:spPr>
          <a:xfrm>
            <a:off x="9470045" y="3168870"/>
            <a:ext cx="254776" cy="2601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B3821-083A-412A-8A08-D39F0E889F08}"/>
              </a:ext>
            </a:extLst>
          </p:cNvPr>
          <p:cNvSpPr txBox="1"/>
          <p:nvPr/>
        </p:nvSpPr>
        <p:spPr>
          <a:xfrm>
            <a:off x="8926104" y="3327297"/>
            <a:ext cx="120773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Condensed" panose="020B0606040200020203" pitchFamily="34" charset="0"/>
              </a:rPr>
              <a:t>Driveways should not be marked as curb ramps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136369-5487-4E40-AC8B-28F968BC3203}"/>
              </a:ext>
            </a:extLst>
          </p:cNvPr>
          <p:cNvSpPr/>
          <p:nvPr/>
        </p:nvSpPr>
        <p:spPr>
          <a:xfrm>
            <a:off x="3987077" y="4554036"/>
            <a:ext cx="3861673" cy="396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Mission: Validate 10 Curb Ramps</a:t>
            </a:r>
          </a:p>
        </p:txBody>
      </p:sp>
    </p:spTree>
    <p:extLst>
      <p:ext uri="{BB962C8B-B14F-4D97-AF65-F5344CB8AC3E}">
        <p14:creationId xmlns:p14="http://schemas.microsoft.com/office/powerpoint/2010/main" val="226358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21DA9-28A2-49D4-909B-3720E6D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F0DE43-CE33-4B59-827E-5BD92D3C4E76}"/>
              </a:ext>
            </a:extLst>
          </p:cNvPr>
          <p:cNvSpPr/>
          <p:nvPr/>
        </p:nvSpPr>
        <p:spPr>
          <a:xfrm>
            <a:off x="1910993" y="1489753"/>
            <a:ext cx="8013843" cy="3472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F6E1F-79AB-4815-A27B-58FEEE32C005}"/>
              </a:ext>
            </a:extLst>
          </p:cNvPr>
          <p:cNvSpPr txBox="1"/>
          <p:nvPr/>
        </p:nvSpPr>
        <p:spPr>
          <a:xfrm>
            <a:off x="1542795" y="984059"/>
            <a:ext cx="871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Condensed" panose="020B0606040200020203" pitchFamily="34" charset="0"/>
              </a:rPr>
              <a:t>Your Mission: </a:t>
            </a:r>
            <a:r>
              <a:rPr lang="en-US" sz="3200" b="1" dirty="0">
                <a:latin typeface="Segoe Condensed" panose="020B0606040200020203" pitchFamily="34" charset="0"/>
              </a:rPr>
              <a:t>Validate 10 Curb Ramps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84FEE-698E-40A7-92DE-CFF95BF60590}"/>
              </a:ext>
            </a:extLst>
          </p:cNvPr>
          <p:cNvSpPr txBox="1"/>
          <p:nvPr/>
        </p:nvSpPr>
        <p:spPr>
          <a:xfrm>
            <a:off x="1433634" y="1772725"/>
            <a:ext cx="30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Correct examples. </a:t>
            </a:r>
            <a:r>
              <a:rPr lang="en-US" dirty="0">
                <a:latin typeface="Segoe Condensed" panose="020B0606040200020203" pitchFamily="34" charset="0"/>
              </a:rPr>
              <a:t>Mark Agree.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F520C-99FE-4290-B068-CE63A197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4"/>
          <a:stretch/>
        </p:blipFill>
        <p:spPr>
          <a:xfrm>
            <a:off x="-1884641" y="3429000"/>
            <a:ext cx="1720596" cy="14359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DA7EA8-1034-4EEE-98D1-D08A83B4BF8B}"/>
              </a:ext>
            </a:extLst>
          </p:cNvPr>
          <p:cNvGrpSpPr/>
          <p:nvPr/>
        </p:nvGrpSpPr>
        <p:grpSpPr>
          <a:xfrm>
            <a:off x="1542795" y="2122851"/>
            <a:ext cx="4113726" cy="1747400"/>
            <a:chOff x="1627859" y="2004663"/>
            <a:chExt cx="3413526" cy="14499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F3F6F-1FF9-4FCD-9F87-21CB46A0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859" y="2012521"/>
              <a:ext cx="1663980" cy="14421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8046D3-45AF-4362-A87B-5A1A7AF5B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3030" y="2004663"/>
              <a:ext cx="1678355" cy="144303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5184CC-A4A4-42C5-8105-5F7AEA1CA338}"/>
              </a:ext>
            </a:extLst>
          </p:cNvPr>
          <p:cNvSpPr txBox="1"/>
          <p:nvPr/>
        </p:nvSpPr>
        <p:spPr>
          <a:xfrm>
            <a:off x="6003353" y="1765919"/>
            <a:ext cx="39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Incorrect examples. </a:t>
            </a:r>
            <a:r>
              <a:rPr lang="en-US" dirty="0">
                <a:latin typeface="Segoe Condensed" panose="020B0606040200020203" pitchFamily="34" charset="0"/>
              </a:rPr>
              <a:t>Mark Disagree.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6501E-B457-484E-AEE9-4134C54BE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686" y="3561472"/>
            <a:ext cx="1295159" cy="5370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E0EF734-A457-4102-82B0-3DE3D25BA165}"/>
              </a:ext>
            </a:extLst>
          </p:cNvPr>
          <p:cNvGrpSpPr/>
          <p:nvPr/>
        </p:nvGrpSpPr>
        <p:grpSpPr>
          <a:xfrm>
            <a:off x="6103088" y="2127268"/>
            <a:ext cx="4157334" cy="1726089"/>
            <a:chOff x="5826719" y="2012522"/>
            <a:chExt cx="4433703" cy="1840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016148-B63F-4A69-9798-CD19D6B00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26719" y="2012522"/>
              <a:ext cx="2168734" cy="184083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E6F60-9402-4D32-A33F-3E656527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1687" y="2012522"/>
              <a:ext cx="2168735" cy="183858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2E3AD68-B1E4-4E2C-B714-BD5B9AA62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3247" y="3561472"/>
            <a:ext cx="1207737" cy="5394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D39E5A-DF53-4527-9623-98DB0F87D62C}"/>
              </a:ext>
            </a:extLst>
          </p:cNvPr>
          <p:cNvCxnSpPr>
            <a:cxnSpLocks/>
          </p:cNvCxnSpPr>
          <p:nvPr/>
        </p:nvCxnSpPr>
        <p:spPr>
          <a:xfrm flipH="1">
            <a:off x="6704415" y="2866204"/>
            <a:ext cx="304933" cy="302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7CCB1E-BA9B-4AF4-8B1D-9CDA6B2C925E}"/>
              </a:ext>
            </a:extLst>
          </p:cNvPr>
          <p:cNvSpPr txBox="1"/>
          <p:nvPr/>
        </p:nvSpPr>
        <p:spPr>
          <a:xfrm>
            <a:off x="6120518" y="3091322"/>
            <a:ext cx="147272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Condensed" panose="020B0606040200020203" pitchFamily="34" charset="0"/>
              </a:rPr>
              <a:t>Sidewalk-driveway transitions typically don’t need curb ramps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73B46C-9D86-4A10-8D3C-B1E32B41223C}"/>
              </a:ext>
            </a:extLst>
          </p:cNvPr>
          <p:cNvCxnSpPr>
            <a:cxnSpLocks/>
          </p:cNvCxnSpPr>
          <p:nvPr/>
        </p:nvCxnSpPr>
        <p:spPr>
          <a:xfrm>
            <a:off x="9470045" y="3168870"/>
            <a:ext cx="254776" cy="2601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B3821-083A-412A-8A08-D39F0E889F08}"/>
              </a:ext>
            </a:extLst>
          </p:cNvPr>
          <p:cNvSpPr txBox="1"/>
          <p:nvPr/>
        </p:nvSpPr>
        <p:spPr>
          <a:xfrm>
            <a:off x="8926104" y="3327297"/>
            <a:ext cx="120773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Condensed" panose="020B0606040200020203" pitchFamily="34" charset="0"/>
              </a:rPr>
              <a:t>Driveways should not be marked as curb ramps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136369-5487-4E40-AC8B-28F968BC3203}"/>
              </a:ext>
            </a:extLst>
          </p:cNvPr>
          <p:cNvSpPr/>
          <p:nvPr/>
        </p:nvSpPr>
        <p:spPr>
          <a:xfrm>
            <a:off x="3987077" y="4692931"/>
            <a:ext cx="3861673" cy="396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Mission: Validate 10 Curb Ramps</a:t>
            </a:r>
          </a:p>
        </p:txBody>
      </p:sp>
    </p:spTree>
    <p:extLst>
      <p:ext uri="{BB962C8B-B14F-4D97-AF65-F5344CB8AC3E}">
        <p14:creationId xmlns:p14="http://schemas.microsoft.com/office/powerpoint/2010/main" val="7487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21DA9-28A2-49D4-909B-3720E6D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F0DE43-CE33-4B59-827E-5BD92D3C4E76}"/>
              </a:ext>
            </a:extLst>
          </p:cNvPr>
          <p:cNvSpPr/>
          <p:nvPr/>
        </p:nvSpPr>
        <p:spPr>
          <a:xfrm>
            <a:off x="1910993" y="1489753"/>
            <a:ext cx="8013843" cy="3472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F6E1F-79AB-4815-A27B-58FEEE32C005}"/>
              </a:ext>
            </a:extLst>
          </p:cNvPr>
          <p:cNvSpPr txBox="1"/>
          <p:nvPr/>
        </p:nvSpPr>
        <p:spPr>
          <a:xfrm>
            <a:off x="1542795" y="984059"/>
            <a:ext cx="871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Validate 10 Curb Ramps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84FEE-698E-40A7-92DE-CFF95BF60590}"/>
              </a:ext>
            </a:extLst>
          </p:cNvPr>
          <p:cNvSpPr txBox="1"/>
          <p:nvPr/>
        </p:nvSpPr>
        <p:spPr>
          <a:xfrm>
            <a:off x="1433634" y="1772725"/>
            <a:ext cx="30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Correct examples. </a:t>
            </a:r>
            <a:r>
              <a:rPr lang="en-US" dirty="0">
                <a:latin typeface="Segoe Condensed" panose="020B0606040200020203" pitchFamily="34" charset="0"/>
              </a:rPr>
              <a:t>Mark Agree.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F520C-99FE-4290-B068-CE63A197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4"/>
          <a:stretch/>
        </p:blipFill>
        <p:spPr>
          <a:xfrm>
            <a:off x="-1884641" y="3429000"/>
            <a:ext cx="1720596" cy="14359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DA7EA8-1034-4EEE-98D1-D08A83B4BF8B}"/>
              </a:ext>
            </a:extLst>
          </p:cNvPr>
          <p:cNvGrpSpPr/>
          <p:nvPr/>
        </p:nvGrpSpPr>
        <p:grpSpPr>
          <a:xfrm>
            <a:off x="1542795" y="2122851"/>
            <a:ext cx="4113726" cy="1747400"/>
            <a:chOff x="1627859" y="2004663"/>
            <a:chExt cx="3413526" cy="14499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F3F6F-1FF9-4FCD-9F87-21CB46A0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859" y="2012521"/>
              <a:ext cx="1663980" cy="14421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8046D3-45AF-4362-A87B-5A1A7AF5B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3030" y="2004663"/>
              <a:ext cx="1678355" cy="144303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5184CC-A4A4-42C5-8105-5F7AEA1CA338}"/>
              </a:ext>
            </a:extLst>
          </p:cNvPr>
          <p:cNvSpPr txBox="1"/>
          <p:nvPr/>
        </p:nvSpPr>
        <p:spPr>
          <a:xfrm>
            <a:off x="6003353" y="1765919"/>
            <a:ext cx="39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Incorrect examples. </a:t>
            </a:r>
            <a:r>
              <a:rPr lang="en-US" dirty="0">
                <a:latin typeface="Segoe Condensed" panose="020B0606040200020203" pitchFamily="34" charset="0"/>
              </a:rPr>
              <a:t>Mark Disagree.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6501E-B457-484E-AEE9-4134C54BE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686" y="3561472"/>
            <a:ext cx="1295159" cy="5370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E0EF734-A457-4102-82B0-3DE3D25BA165}"/>
              </a:ext>
            </a:extLst>
          </p:cNvPr>
          <p:cNvGrpSpPr/>
          <p:nvPr/>
        </p:nvGrpSpPr>
        <p:grpSpPr>
          <a:xfrm>
            <a:off x="6103088" y="2127268"/>
            <a:ext cx="4157334" cy="1726089"/>
            <a:chOff x="5826719" y="2012522"/>
            <a:chExt cx="4433703" cy="1840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016148-B63F-4A69-9798-CD19D6B00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26719" y="2012522"/>
              <a:ext cx="2168734" cy="184083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E6F60-9402-4D32-A33F-3E656527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1687" y="2012522"/>
              <a:ext cx="2168735" cy="183858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2E3AD68-B1E4-4E2C-B714-BD5B9AA62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3247" y="3561472"/>
            <a:ext cx="1207737" cy="5394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D39E5A-DF53-4527-9623-98DB0F87D62C}"/>
              </a:ext>
            </a:extLst>
          </p:cNvPr>
          <p:cNvCxnSpPr>
            <a:cxnSpLocks/>
          </p:cNvCxnSpPr>
          <p:nvPr/>
        </p:nvCxnSpPr>
        <p:spPr>
          <a:xfrm flipH="1">
            <a:off x="6704415" y="2866204"/>
            <a:ext cx="304933" cy="302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7CCB1E-BA9B-4AF4-8B1D-9CDA6B2C925E}"/>
              </a:ext>
            </a:extLst>
          </p:cNvPr>
          <p:cNvSpPr txBox="1"/>
          <p:nvPr/>
        </p:nvSpPr>
        <p:spPr>
          <a:xfrm>
            <a:off x="6120518" y="3091322"/>
            <a:ext cx="147272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Condensed" panose="020B0606040200020203" pitchFamily="34" charset="0"/>
              </a:rPr>
              <a:t>Sidewalk-driveway transitions typically don’t need curb ramps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73B46C-9D86-4A10-8D3C-B1E32B41223C}"/>
              </a:ext>
            </a:extLst>
          </p:cNvPr>
          <p:cNvCxnSpPr>
            <a:cxnSpLocks/>
          </p:cNvCxnSpPr>
          <p:nvPr/>
        </p:nvCxnSpPr>
        <p:spPr>
          <a:xfrm>
            <a:off x="9470045" y="3168870"/>
            <a:ext cx="254776" cy="2601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B3821-083A-412A-8A08-D39F0E889F08}"/>
              </a:ext>
            </a:extLst>
          </p:cNvPr>
          <p:cNvSpPr txBox="1"/>
          <p:nvPr/>
        </p:nvSpPr>
        <p:spPr>
          <a:xfrm>
            <a:off x="8926104" y="3327297"/>
            <a:ext cx="120773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Condensed" panose="020B0606040200020203" pitchFamily="34" charset="0"/>
              </a:rPr>
              <a:t>Driveways should not be marked as curb ramps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136369-5487-4E40-AC8B-28F968BC3203}"/>
              </a:ext>
            </a:extLst>
          </p:cNvPr>
          <p:cNvSpPr/>
          <p:nvPr/>
        </p:nvSpPr>
        <p:spPr>
          <a:xfrm>
            <a:off x="4613380" y="4720440"/>
            <a:ext cx="2576455" cy="584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163067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21DA9-28A2-49D4-909B-3720E6D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F0DE43-CE33-4B59-827E-5BD92D3C4E76}"/>
              </a:ext>
            </a:extLst>
          </p:cNvPr>
          <p:cNvSpPr/>
          <p:nvPr/>
        </p:nvSpPr>
        <p:spPr>
          <a:xfrm>
            <a:off x="1910993" y="1319641"/>
            <a:ext cx="8013843" cy="3472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F6E1F-79AB-4815-A27B-58FEEE32C005}"/>
              </a:ext>
            </a:extLst>
          </p:cNvPr>
          <p:cNvSpPr txBox="1"/>
          <p:nvPr/>
        </p:nvSpPr>
        <p:spPr>
          <a:xfrm>
            <a:off x="1542795" y="813947"/>
            <a:ext cx="871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Condensed" panose="020B0606040200020203" pitchFamily="34" charset="0"/>
              </a:rPr>
              <a:t>Validate 10 Curb Ramps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84FEE-698E-40A7-92DE-CFF95BF60590}"/>
              </a:ext>
            </a:extLst>
          </p:cNvPr>
          <p:cNvSpPr txBox="1"/>
          <p:nvPr/>
        </p:nvSpPr>
        <p:spPr>
          <a:xfrm>
            <a:off x="1433634" y="1602613"/>
            <a:ext cx="30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Correct examples. </a:t>
            </a:r>
            <a:r>
              <a:rPr lang="en-US" dirty="0">
                <a:latin typeface="Segoe Condensed" panose="020B0606040200020203" pitchFamily="34" charset="0"/>
              </a:rPr>
              <a:t>Select “Agree”</a:t>
            </a:r>
            <a:r>
              <a:rPr lang="en-US" b="1" dirty="0">
                <a:latin typeface="Segoe Condensed" panose="020B0606040200020203" pitchFamily="34" charset="0"/>
              </a:rPr>
              <a:t> </a:t>
            </a:r>
            <a:endParaRPr lang="en-US" dirty="0">
              <a:latin typeface="Segoe Condensed" panose="020B0606040200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F520C-99FE-4290-B068-CE63A197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4"/>
          <a:stretch/>
        </p:blipFill>
        <p:spPr>
          <a:xfrm>
            <a:off x="-1884641" y="3429000"/>
            <a:ext cx="1720596" cy="14359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DA7EA8-1034-4EEE-98D1-D08A83B4BF8B}"/>
              </a:ext>
            </a:extLst>
          </p:cNvPr>
          <p:cNvGrpSpPr/>
          <p:nvPr/>
        </p:nvGrpSpPr>
        <p:grpSpPr>
          <a:xfrm>
            <a:off x="1542795" y="1952739"/>
            <a:ext cx="4113726" cy="1747400"/>
            <a:chOff x="1627859" y="2004663"/>
            <a:chExt cx="3413526" cy="14499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F3F6F-1FF9-4FCD-9F87-21CB46A0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859" y="2012521"/>
              <a:ext cx="1663980" cy="14421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8046D3-45AF-4362-A87B-5A1A7AF5B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3030" y="2004663"/>
              <a:ext cx="1678355" cy="144303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5184CC-A4A4-42C5-8105-5F7AEA1CA338}"/>
              </a:ext>
            </a:extLst>
          </p:cNvPr>
          <p:cNvSpPr txBox="1"/>
          <p:nvPr/>
        </p:nvSpPr>
        <p:spPr>
          <a:xfrm>
            <a:off x="6003353" y="1595807"/>
            <a:ext cx="39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Incorrect examples. </a:t>
            </a:r>
            <a:r>
              <a:rPr lang="en-US" dirty="0">
                <a:latin typeface="Segoe Condensed" panose="020B0606040200020203" pitchFamily="34" charset="0"/>
              </a:rPr>
              <a:t>Select “Disagree”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6501E-B457-484E-AEE9-4134C54BE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446" y="4251013"/>
            <a:ext cx="1295159" cy="5370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E0EF734-A457-4102-82B0-3DE3D25BA165}"/>
              </a:ext>
            </a:extLst>
          </p:cNvPr>
          <p:cNvGrpSpPr/>
          <p:nvPr/>
        </p:nvGrpSpPr>
        <p:grpSpPr>
          <a:xfrm>
            <a:off x="6103088" y="1957156"/>
            <a:ext cx="4157334" cy="1726089"/>
            <a:chOff x="5826719" y="2012522"/>
            <a:chExt cx="4433703" cy="18408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016148-B63F-4A69-9798-CD19D6B00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26719" y="2012522"/>
              <a:ext cx="2168734" cy="184083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E6F60-9402-4D32-A33F-3E656527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1687" y="2012522"/>
              <a:ext cx="2168735" cy="18385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A7CCB1E-BA9B-4AF4-8B1D-9CDA6B2C925E}"/>
              </a:ext>
            </a:extLst>
          </p:cNvPr>
          <p:cNvSpPr txBox="1"/>
          <p:nvPr/>
        </p:nvSpPr>
        <p:spPr>
          <a:xfrm>
            <a:off x="6024719" y="3666075"/>
            <a:ext cx="213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Condensed" panose="020B0606040200020203" pitchFamily="34" charset="0"/>
              </a:rPr>
              <a:t>There is a smooth seam between the driveway and sidewalk, so a curb ramp is </a:t>
            </a:r>
            <a:r>
              <a:rPr lang="en-US" sz="900" b="1" dirty="0">
                <a:latin typeface="Segoe Condensed" panose="020B0606040200020203" pitchFamily="34" charset="0"/>
              </a:rPr>
              <a:t>not</a:t>
            </a:r>
            <a:r>
              <a:rPr lang="en-US" sz="900" dirty="0">
                <a:latin typeface="Segoe Condensed" panose="020B0606040200020203" pitchFamily="34" charset="0"/>
              </a:rPr>
              <a:t> needed.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136369-5487-4E40-AC8B-28F968BC3203}"/>
              </a:ext>
            </a:extLst>
          </p:cNvPr>
          <p:cNvSpPr/>
          <p:nvPr/>
        </p:nvSpPr>
        <p:spPr>
          <a:xfrm>
            <a:off x="4613380" y="4883344"/>
            <a:ext cx="2576455" cy="584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Let’s go!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CAF0D-F166-4BDE-925A-8F17F6182C5A}"/>
              </a:ext>
            </a:extLst>
          </p:cNvPr>
          <p:cNvSpPr txBox="1"/>
          <p:nvPr/>
        </p:nvSpPr>
        <p:spPr>
          <a:xfrm>
            <a:off x="1448106" y="3666075"/>
            <a:ext cx="213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Condensed" panose="020B0606040200020203" pitchFamily="34" charset="0"/>
              </a:rPr>
              <a:t>This is an ADA compliant curb ramp with wide flares, turnaround space, and a friction strip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E412A-6333-4D3A-B74F-2974D4AC76A1}"/>
              </a:ext>
            </a:extLst>
          </p:cNvPr>
          <p:cNvSpPr txBox="1"/>
          <p:nvPr/>
        </p:nvSpPr>
        <p:spPr>
          <a:xfrm>
            <a:off x="3545420" y="3666075"/>
            <a:ext cx="218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Condensed" panose="020B0606040200020203" pitchFamily="34" charset="0"/>
              </a:rPr>
              <a:t>This is a narrow curb ramp that is overly narrow and lacks a friction strip. But it’s still a curb ramp.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B6155-AC2A-4CBF-BAD3-1D0E5FB22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8829" y="4156693"/>
            <a:ext cx="1408676" cy="629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202815-97F1-4658-A963-B4BCD50A0F5C}"/>
              </a:ext>
            </a:extLst>
          </p:cNvPr>
          <p:cNvSpPr txBox="1"/>
          <p:nvPr/>
        </p:nvSpPr>
        <p:spPr>
          <a:xfrm>
            <a:off x="8136637" y="3666075"/>
            <a:ext cx="2135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Condensed" panose="020B0606040200020203" pitchFamily="34" charset="0"/>
              </a:rPr>
              <a:t>Driveways should </a:t>
            </a:r>
            <a:r>
              <a:rPr lang="en-US" sz="900" b="1" dirty="0">
                <a:latin typeface="Segoe Condensed" panose="020B0606040200020203" pitchFamily="34" charset="0"/>
              </a:rPr>
              <a:t>not </a:t>
            </a:r>
            <a:r>
              <a:rPr lang="en-US" sz="900" dirty="0">
                <a:latin typeface="Segoe Condensed" panose="020B0606040200020203" pitchFamily="34" charset="0"/>
              </a:rPr>
              <a:t>be labeled as curb ramps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D728903-49EF-44CC-9E29-640553FBCDF8}"/>
              </a:ext>
            </a:extLst>
          </p:cNvPr>
          <p:cNvSpPr/>
          <p:nvPr/>
        </p:nvSpPr>
        <p:spPr>
          <a:xfrm rot="5400000">
            <a:off x="3537952" y="3229838"/>
            <a:ext cx="92148" cy="1864556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6DB32-322B-4022-91F0-C754E2584084}"/>
              </a:ext>
            </a:extLst>
          </p:cNvPr>
          <p:cNvSpPr/>
          <p:nvPr/>
        </p:nvSpPr>
        <p:spPr>
          <a:xfrm rot="5400000">
            <a:off x="8142917" y="3241204"/>
            <a:ext cx="92148" cy="1864556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21DA9-28A2-49D4-909B-3720E6D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F0DE43-CE33-4B59-827E-5BD92D3C4E76}"/>
              </a:ext>
            </a:extLst>
          </p:cNvPr>
          <p:cNvSpPr/>
          <p:nvPr/>
        </p:nvSpPr>
        <p:spPr>
          <a:xfrm>
            <a:off x="1910993" y="1319641"/>
            <a:ext cx="8013843" cy="3472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F6E1F-79AB-4815-A27B-58FEEE32C005}"/>
              </a:ext>
            </a:extLst>
          </p:cNvPr>
          <p:cNvSpPr txBox="1"/>
          <p:nvPr/>
        </p:nvSpPr>
        <p:spPr>
          <a:xfrm>
            <a:off x="1542795" y="813947"/>
            <a:ext cx="871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Raleway" panose="020B0503030101060003" pitchFamily="34" charset="0"/>
              </a:rPr>
              <a:t>Your Mission: </a:t>
            </a:r>
            <a:r>
              <a:rPr lang="en-US" sz="3200" dirty="0">
                <a:latin typeface="Raleway" panose="020B0503030101060003" pitchFamily="34" charset="0"/>
              </a:rPr>
              <a:t>Validate 10 Curb Ramps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84FEE-698E-40A7-92DE-CFF95BF60590}"/>
              </a:ext>
            </a:extLst>
          </p:cNvPr>
          <p:cNvSpPr txBox="1"/>
          <p:nvPr/>
        </p:nvSpPr>
        <p:spPr>
          <a:xfrm>
            <a:off x="1433634" y="1602613"/>
            <a:ext cx="309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aleway" panose="020B0503030101060003" pitchFamily="34" charset="0"/>
              </a:rPr>
              <a:t>Correct examples. </a:t>
            </a:r>
            <a:r>
              <a:rPr lang="en-US" sz="1400" dirty="0">
                <a:latin typeface="Raleway" panose="020B0503030101060003" pitchFamily="34" charset="0"/>
              </a:rPr>
              <a:t>Select “Agree”</a:t>
            </a:r>
            <a:r>
              <a:rPr lang="en-US" sz="1400" b="1" dirty="0">
                <a:latin typeface="Raleway" panose="020B0503030101060003" pitchFamily="34" charset="0"/>
              </a:rPr>
              <a:t> </a:t>
            </a:r>
            <a:endParaRPr lang="en-US" sz="1400" dirty="0">
              <a:latin typeface="Raleway" panose="020B05030301010600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F520C-99FE-4290-B068-CE63A197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4"/>
          <a:stretch/>
        </p:blipFill>
        <p:spPr>
          <a:xfrm>
            <a:off x="-1884641" y="3429000"/>
            <a:ext cx="1720596" cy="14359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DA7EA8-1034-4EEE-98D1-D08A83B4BF8B}"/>
              </a:ext>
            </a:extLst>
          </p:cNvPr>
          <p:cNvGrpSpPr/>
          <p:nvPr/>
        </p:nvGrpSpPr>
        <p:grpSpPr>
          <a:xfrm>
            <a:off x="1542795" y="1952739"/>
            <a:ext cx="4113726" cy="1747400"/>
            <a:chOff x="1627859" y="2004663"/>
            <a:chExt cx="3413526" cy="14499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F3F6F-1FF9-4FCD-9F87-21CB46A0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859" y="2012521"/>
              <a:ext cx="1663980" cy="14421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8046D3-45AF-4362-A87B-5A1A7AF5B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3030" y="2004663"/>
              <a:ext cx="1678355" cy="144303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5184CC-A4A4-42C5-8105-5F7AEA1CA338}"/>
              </a:ext>
            </a:extLst>
          </p:cNvPr>
          <p:cNvSpPr txBox="1"/>
          <p:nvPr/>
        </p:nvSpPr>
        <p:spPr>
          <a:xfrm>
            <a:off x="6003353" y="1595807"/>
            <a:ext cx="39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Incorrect examples. </a:t>
            </a:r>
            <a:r>
              <a:rPr lang="en-US" b="0" dirty="0"/>
              <a:t>Select “Disagree”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6501E-B457-484E-AEE9-4134C54BE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446" y="4345204"/>
            <a:ext cx="1295159" cy="537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16148-B63F-4A69-9798-CD19D6B00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532" y="1952399"/>
            <a:ext cx="2033549" cy="1726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2E6F60-9402-4D32-A33F-3E6565270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4533" y="1947346"/>
            <a:ext cx="2033550" cy="172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7CCB1E-BA9B-4AF4-8B1D-9CDA6B2C925E}"/>
              </a:ext>
            </a:extLst>
          </p:cNvPr>
          <p:cNvSpPr txBox="1"/>
          <p:nvPr/>
        </p:nvSpPr>
        <p:spPr>
          <a:xfrm>
            <a:off x="8141163" y="3656265"/>
            <a:ext cx="21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latin typeface="Adelle SB" panose="02000503000000020004" pitchFamily="2" charset="0"/>
              </a:defRPr>
            </a:lvl1pPr>
          </a:lstStyle>
          <a:p>
            <a:r>
              <a:rPr lang="en-US" b="1" dirty="0"/>
              <a:t>Incorrect label. </a:t>
            </a:r>
            <a:r>
              <a:rPr lang="en-US" dirty="0">
                <a:latin typeface="Adelle" panose="02000503000000020004" pitchFamily="2" charset="0"/>
              </a:rPr>
              <a:t>There is a smooth seam between the driveway and sidewalk, so no curb ramp exists.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136369-5487-4E40-AC8B-28F968BC3203}"/>
              </a:ext>
            </a:extLst>
          </p:cNvPr>
          <p:cNvSpPr/>
          <p:nvPr/>
        </p:nvSpPr>
        <p:spPr>
          <a:xfrm>
            <a:off x="4613380" y="5083490"/>
            <a:ext cx="2576455" cy="584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Let’s do it!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CAF0D-F166-4BDE-925A-8F17F6182C5A}"/>
              </a:ext>
            </a:extLst>
          </p:cNvPr>
          <p:cNvSpPr txBox="1"/>
          <p:nvPr/>
        </p:nvSpPr>
        <p:spPr>
          <a:xfrm>
            <a:off x="1448106" y="3656265"/>
            <a:ext cx="21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delle SB" panose="02000503000000020004" pitchFamily="2" charset="0"/>
              </a:rPr>
              <a:t>Correct label. </a:t>
            </a:r>
            <a:r>
              <a:rPr lang="en-US" sz="800" dirty="0">
                <a:latin typeface="Adelle" panose="02000503000000020004" pitchFamily="2" charset="0"/>
              </a:rPr>
              <a:t>This is an ADA compliant curb ramp with wide flares, turnaround space, and a friction strip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E412A-6333-4D3A-B74F-2974D4AC76A1}"/>
              </a:ext>
            </a:extLst>
          </p:cNvPr>
          <p:cNvSpPr txBox="1"/>
          <p:nvPr/>
        </p:nvSpPr>
        <p:spPr>
          <a:xfrm>
            <a:off x="3545420" y="3656265"/>
            <a:ext cx="218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Adelle SB" panose="02000503000000020004" pitchFamily="2" charset="0"/>
              </a:defRPr>
            </a:lvl1pPr>
          </a:lstStyle>
          <a:p>
            <a:r>
              <a:rPr lang="en-US" sz="800" dirty="0"/>
              <a:t>Correct label. </a:t>
            </a:r>
            <a:r>
              <a:rPr lang="en-US" sz="800" dirty="0">
                <a:latin typeface="Adelle" panose="02000503000000020004" pitchFamily="2" charset="0"/>
              </a:rPr>
              <a:t>This is a narrow curb ramp that is overly narrow and lacks a friction strip. But it’s still a curb ramp.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B6155-AC2A-4CBF-BAD3-1D0E5FB22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8829" y="4356839"/>
            <a:ext cx="1408676" cy="629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202815-97F1-4658-A963-B4BCD50A0F5C}"/>
              </a:ext>
            </a:extLst>
          </p:cNvPr>
          <p:cNvSpPr txBox="1"/>
          <p:nvPr/>
        </p:nvSpPr>
        <p:spPr>
          <a:xfrm>
            <a:off x="6014298" y="3656265"/>
            <a:ext cx="21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latin typeface="Adelle SB" panose="02000503000000020004" pitchFamily="2" charset="0"/>
              </a:defRPr>
            </a:lvl1pPr>
          </a:lstStyle>
          <a:p>
            <a:r>
              <a:rPr lang="en-US" b="1" dirty="0"/>
              <a:t>Incorrect label. </a:t>
            </a:r>
            <a:r>
              <a:rPr lang="en-US" dirty="0">
                <a:latin typeface="Adelle" panose="02000503000000020004" pitchFamily="2" charset="0"/>
              </a:rPr>
              <a:t>Driveways should not be labeled as curb ramps. This is an extremely common labeling mistake!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D728903-49EF-44CC-9E29-640553FBCDF8}"/>
              </a:ext>
            </a:extLst>
          </p:cNvPr>
          <p:cNvSpPr/>
          <p:nvPr/>
        </p:nvSpPr>
        <p:spPr>
          <a:xfrm rot="5400000">
            <a:off x="3537952" y="3324029"/>
            <a:ext cx="92148" cy="1864556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6DB32-322B-4022-91F0-C754E2584084}"/>
              </a:ext>
            </a:extLst>
          </p:cNvPr>
          <p:cNvSpPr/>
          <p:nvPr/>
        </p:nvSpPr>
        <p:spPr>
          <a:xfrm rot="5400000">
            <a:off x="8142917" y="3441350"/>
            <a:ext cx="92148" cy="1864556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7B77AA-B3F9-4B44-96FF-A5C37C4A8E4F}"/>
              </a:ext>
            </a:extLst>
          </p:cNvPr>
          <p:cNvSpPr/>
          <p:nvPr/>
        </p:nvSpPr>
        <p:spPr>
          <a:xfrm>
            <a:off x="623988" y="2853085"/>
            <a:ext cx="654023" cy="2256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199CC-5977-4784-A5FD-CE271D867969}"/>
              </a:ext>
            </a:extLst>
          </p:cNvPr>
          <p:cNvSpPr/>
          <p:nvPr/>
        </p:nvSpPr>
        <p:spPr>
          <a:xfrm>
            <a:off x="2283220" y="67140"/>
            <a:ext cx="7057003" cy="495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847177-BE84-4B2E-A395-B092CB16B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1051" y="5158163"/>
            <a:ext cx="400213" cy="4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21DA9-28A2-49D4-909B-3720E6D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F0DE43-CE33-4B59-827E-5BD92D3C4E76}"/>
              </a:ext>
            </a:extLst>
          </p:cNvPr>
          <p:cNvSpPr/>
          <p:nvPr/>
        </p:nvSpPr>
        <p:spPr>
          <a:xfrm>
            <a:off x="1910993" y="1319641"/>
            <a:ext cx="8013843" cy="3472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F6E1F-79AB-4815-A27B-58FEEE32C005}"/>
              </a:ext>
            </a:extLst>
          </p:cNvPr>
          <p:cNvSpPr txBox="1"/>
          <p:nvPr/>
        </p:nvSpPr>
        <p:spPr>
          <a:xfrm>
            <a:off x="1542795" y="813947"/>
            <a:ext cx="871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Raleway" panose="020B0503030101060003" pitchFamily="34" charset="0"/>
              </a:rPr>
              <a:t>Your Mission: </a:t>
            </a:r>
            <a:r>
              <a:rPr lang="en-US" sz="3200" dirty="0">
                <a:latin typeface="Raleway" panose="020B0503030101060003" pitchFamily="34" charset="0"/>
              </a:rPr>
              <a:t>Validate 10 Curb Ramps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84FEE-698E-40A7-92DE-CFF95BF60590}"/>
              </a:ext>
            </a:extLst>
          </p:cNvPr>
          <p:cNvSpPr txBox="1"/>
          <p:nvPr/>
        </p:nvSpPr>
        <p:spPr>
          <a:xfrm>
            <a:off x="1433634" y="1602613"/>
            <a:ext cx="309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aleway" panose="020B0503030101060003" pitchFamily="34" charset="0"/>
              </a:rPr>
              <a:t>Correct examples. </a:t>
            </a:r>
            <a:r>
              <a:rPr lang="en-US" sz="1400" dirty="0">
                <a:latin typeface="Raleway" panose="020B0503030101060003" pitchFamily="34" charset="0"/>
              </a:rPr>
              <a:t>Select “Agree”</a:t>
            </a:r>
            <a:r>
              <a:rPr lang="en-US" sz="1400" b="1" dirty="0">
                <a:latin typeface="Raleway" panose="020B0503030101060003" pitchFamily="34" charset="0"/>
              </a:rPr>
              <a:t> </a:t>
            </a:r>
            <a:endParaRPr lang="en-US" sz="1400" dirty="0">
              <a:latin typeface="Raleway" panose="020B05030301010600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F520C-99FE-4290-B068-CE63A197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4"/>
          <a:stretch/>
        </p:blipFill>
        <p:spPr>
          <a:xfrm>
            <a:off x="-1884641" y="3429000"/>
            <a:ext cx="1720596" cy="14359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3DA7EA8-1034-4EEE-98D1-D08A83B4BF8B}"/>
              </a:ext>
            </a:extLst>
          </p:cNvPr>
          <p:cNvGrpSpPr/>
          <p:nvPr/>
        </p:nvGrpSpPr>
        <p:grpSpPr>
          <a:xfrm>
            <a:off x="1542795" y="1952739"/>
            <a:ext cx="4113726" cy="1747400"/>
            <a:chOff x="1627859" y="2004663"/>
            <a:chExt cx="3413526" cy="14499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F3F6F-1FF9-4FCD-9F87-21CB46A0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859" y="2012521"/>
              <a:ext cx="1663980" cy="14421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8046D3-45AF-4362-A87B-5A1A7AF5B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3030" y="2004663"/>
              <a:ext cx="1678355" cy="144303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5184CC-A4A4-42C5-8105-5F7AEA1CA338}"/>
              </a:ext>
            </a:extLst>
          </p:cNvPr>
          <p:cNvSpPr txBox="1"/>
          <p:nvPr/>
        </p:nvSpPr>
        <p:spPr>
          <a:xfrm>
            <a:off x="6003353" y="1595807"/>
            <a:ext cx="39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Incorrect examples. </a:t>
            </a:r>
            <a:r>
              <a:rPr lang="en-US" b="0" dirty="0"/>
              <a:t>Select “Disagree”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6501E-B457-484E-AEE9-4134C54BE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446" y="4345204"/>
            <a:ext cx="1295159" cy="537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16148-B63F-4A69-9798-CD19D6B00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532" y="1952399"/>
            <a:ext cx="2033549" cy="1726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2E6F60-9402-4D32-A33F-3E6565270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4533" y="1947346"/>
            <a:ext cx="2033550" cy="172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7CCB1E-BA9B-4AF4-8B1D-9CDA6B2C925E}"/>
              </a:ext>
            </a:extLst>
          </p:cNvPr>
          <p:cNvSpPr txBox="1"/>
          <p:nvPr/>
        </p:nvSpPr>
        <p:spPr>
          <a:xfrm>
            <a:off x="8141163" y="3656265"/>
            <a:ext cx="21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latin typeface="Adelle SB" panose="02000503000000020004" pitchFamily="2" charset="0"/>
              </a:defRPr>
            </a:lvl1pPr>
          </a:lstStyle>
          <a:p>
            <a:r>
              <a:rPr lang="en-US" b="1" dirty="0"/>
              <a:t>Incorrect label. </a:t>
            </a:r>
            <a:r>
              <a:rPr lang="en-US" dirty="0">
                <a:latin typeface="Adelle" panose="02000503000000020004" pitchFamily="2" charset="0"/>
              </a:rPr>
              <a:t>There is a smooth seam between the driveway and sidewalk, so no curb ramp exists.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136369-5487-4E40-AC8B-28F968BC3203}"/>
              </a:ext>
            </a:extLst>
          </p:cNvPr>
          <p:cNvSpPr/>
          <p:nvPr/>
        </p:nvSpPr>
        <p:spPr>
          <a:xfrm>
            <a:off x="4466040" y="5083490"/>
            <a:ext cx="2723796" cy="5847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Raleway" panose="020B0503030101060003" pitchFamily="34" charset="0"/>
              </a:rPr>
              <a:t>Start mission!</a:t>
            </a:r>
            <a:endParaRPr lang="en-US" sz="20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CAF0D-F166-4BDE-925A-8F17F6182C5A}"/>
              </a:ext>
            </a:extLst>
          </p:cNvPr>
          <p:cNvSpPr txBox="1"/>
          <p:nvPr/>
        </p:nvSpPr>
        <p:spPr>
          <a:xfrm>
            <a:off x="1448106" y="3656265"/>
            <a:ext cx="21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delle SB" panose="02000503000000020004" pitchFamily="2" charset="0"/>
              </a:rPr>
              <a:t>Correct label. </a:t>
            </a:r>
            <a:r>
              <a:rPr lang="en-US" sz="800" dirty="0">
                <a:latin typeface="Adelle" panose="02000503000000020004" pitchFamily="2" charset="0"/>
              </a:rPr>
              <a:t>This is an ADA compliant curb ramp with wide flares, turnaround space, and a friction strip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E412A-6333-4D3A-B74F-2974D4AC76A1}"/>
              </a:ext>
            </a:extLst>
          </p:cNvPr>
          <p:cNvSpPr txBox="1"/>
          <p:nvPr/>
        </p:nvSpPr>
        <p:spPr>
          <a:xfrm>
            <a:off x="3545420" y="3656265"/>
            <a:ext cx="218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Adelle SB" panose="02000503000000020004" pitchFamily="2" charset="0"/>
              </a:defRPr>
            </a:lvl1pPr>
          </a:lstStyle>
          <a:p>
            <a:r>
              <a:rPr lang="en-US" sz="800" dirty="0"/>
              <a:t>Correct label. </a:t>
            </a:r>
            <a:r>
              <a:rPr lang="en-US" sz="800" dirty="0">
                <a:latin typeface="Adelle" panose="02000503000000020004" pitchFamily="2" charset="0"/>
              </a:rPr>
              <a:t>This is a narrow curb ramp that is overly narrow and lacks a friction strip. But it’s still a curb ramp.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B6155-AC2A-4CBF-BAD3-1D0E5FB22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8829" y="4356839"/>
            <a:ext cx="1408676" cy="629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202815-97F1-4658-A963-B4BCD50A0F5C}"/>
              </a:ext>
            </a:extLst>
          </p:cNvPr>
          <p:cNvSpPr txBox="1"/>
          <p:nvPr/>
        </p:nvSpPr>
        <p:spPr>
          <a:xfrm>
            <a:off x="6014298" y="3656265"/>
            <a:ext cx="213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latin typeface="Adelle SB" panose="02000503000000020004" pitchFamily="2" charset="0"/>
              </a:defRPr>
            </a:lvl1pPr>
          </a:lstStyle>
          <a:p>
            <a:r>
              <a:rPr lang="en-US" b="1" dirty="0"/>
              <a:t>Incorrect label. </a:t>
            </a:r>
            <a:r>
              <a:rPr lang="en-US" dirty="0">
                <a:latin typeface="Adelle" panose="02000503000000020004" pitchFamily="2" charset="0"/>
              </a:rPr>
              <a:t>Driveways should not be labeled as curb ramps. This is an extremely common labeling mistake!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D728903-49EF-44CC-9E29-640553FBCDF8}"/>
              </a:ext>
            </a:extLst>
          </p:cNvPr>
          <p:cNvSpPr/>
          <p:nvPr/>
        </p:nvSpPr>
        <p:spPr>
          <a:xfrm rot="5400000">
            <a:off x="3537952" y="3324029"/>
            <a:ext cx="92148" cy="1864556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6DB32-322B-4022-91F0-C754E2584084}"/>
              </a:ext>
            </a:extLst>
          </p:cNvPr>
          <p:cNvSpPr/>
          <p:nvPr/>
        </p:nvSpPr>
        <p:spPr>
          <a:xfrm rot="5400000">
            <a:off x="8142917" y="3441350"/>
            <a:ext cx="92148" cy="1864556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7B77AA-B3F9-4B44-96FF-A5C37C4A8E4F}"/>
              </a:ext>
            </a:extLst>
          </p:cNvPr>
          <p:cNvSpPr/>
          <p:nvPr/>
        </p:nvSpPr>
        <p:spPr>
          <a:xfrm>
            <a:off x="623988" y="2853085"/>
            <a:ext cx="654023" cy="2256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199CC-5977-4784-A5FD-CE271D867969}"/>
              </a:ext>
            </a:extLst>
          </p:cNvPr>
          <p:cNvSpPr/>
          <p:nvPr/>
        </p:nvSpPr>
        <p:spPr>
          <a:xfrm>
            <a:off x="2283220" y="67140"/>
            <a:ext cx="7057003" cy="495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847177-BE84-4B2E-A395-B092CB16B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9465" y="5166514"/>
            <a:ext cx="400213" cy="4187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C8E006-0985-42F6-B13C-435A473D8D4D}"/>
              </a:ext>
            </a:extLst>
          </p:cNvPr>
          <p:cNvSpPr/>
          <p:nvPr/>
        </p:nvSpPr>
        <p:spPr>
          <a:xfrm>
            <a:off x="682857" y="1319641"/>
            <a:ext cx="2821689" cy="153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we put more badge and leaderboard information on this? I think that would be good!</a:t>
            </a:r>
          </a:p>
        </p:txBody>
      </p:sp>
    </p:spTree>
    <p:extLst>
      <p:ext uri="{BB962C8B-B14F-4D97-AF65-F5344CB8AC3E}">
        <p14:creationId xmlns:p14="http://schemas.microsoft.com/office/powerpoint/2010/main" val="12184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449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Adelle</vt:lpstr>
      <vt:lpstr>Adelle SB</vt:lpstr>
      <vt:lpstr>Arial</vt:lpstr>
      <vt:lpstr>Calibri</vt:lpstr>
      <vt:lpstr>Calibri Light</vt:lpstr>
      <vt:lpstr>Raleway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11</cp:revision>
  <dcterms:created xsi:type="dcterms:W3CDTF">2020-06-26T12:47:15Z</dcterms:created>
  <dcterms:modified xsi:type="dcterms:W3CDTF">2020-09-28T01:54:26Z</dcterms:modified>
</cp:coreProperties>
</file>