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3" r:id="rId6"/>
    <p:sldId id="261" r:id="rId7"/>
    <p:sldId id="264" r:id="rId8"/>
    <p:sldId id="257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1712" autoAdjust="0"/>
  </p:normalViewPr>
  <p:slideViewPr>
    <p:cSldViewPr snapToGrid="0">
      <p:cViewPr>
        <p:scale>
          <a:sx n="70" d="100"/>
          <a:sy n="70" d="100"/>
        </p:scale>
        <p:origin x="189" y="10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3337E5-5ECC-4C01-B8FB-7576CA14AA10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DDD3E-EBB5-43CC-AF33-F4D289179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https://thenounproject.com/search/?q=distance&amp;i=2587675</a:t>
            </a:r>
          </a:p>
          <a:p>
            <a:r>
              <a:rPr lang="en-US" dirty="0"/>
              <a:t>https://thenounproject.com/search/?q=location+pin&amp;i=2342268</a:t>
            </a:r>
          </a:p>
          <a:p>
            <a:r>
              <a:rPr lang="en-US" dirty="0"/>
              <a:t>https://thenounproject.com/search/?q=accuracy&amp;i=3485590</a:t>
            </a:r>
          </a:p>
          <a:p>
            <a:r>
              <a:rPr lang="en-US" dirty="0"/>
              <a:t>https://thenounproject.com/search/?q=missions&amp;i=2673795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DDD3E-EBB5-43CC-AF33-F4D2891796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120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https://thenounproject.com/search/?q=distance&amp;i=2587675</a:t>
            </a:r>
          </a:p>
          <a:p>
            <a:r>
              <a:rPr lang="en-US" dirty="0"/>
              <a:t>https://thenounproject.com/search/?q=location+pin&amp;i=2342268</a:t>
            </a:r>
          </a:p>
          <a:p>
            <a:r>
              <a:rPr lang="en-US" dirty="0"/>
              <a:t>https://thenounproject.com/search/?q=accuracy&amp;i=3485590</a:t>
            </a:r>
          </a:p>
          <a:p>
            <a:r>
              <a:rPr lang="en-US" dirty="0"/>
              <a:t>https://thenounproject.com/search/?q=missions&amp;i=2673795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DDD3E-EBB5-43CC-AF33-F4D28917968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803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https://thenounproject.com/search/?q=distance&amp;i=2587675</a:t>
            </a:r>
          </a:p>
          <a:p>
            <a:r>
              <a:rPr lang="en-US" dirty="0"/>
              <a:t>https://thenounproject.com/search/?q=location+pin&amp;i=2342268</a:t>
            </a:r>
          </a:p>
          <a:p>
            <a:r>
              <a:rPr lang="en-US" dirty="0"/>
              <a:t>https://thenounproject.com/search/?q=accuracy&amp;i=3485590</a:t>
            </a:r>
          </a:p>
          <a:p>
            <a:r>
              <a:rPr lang="en-US" dirty="0"/>
              <a:t>https://thenounproject.com/search/?q=missions&amp;i=2673795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DDD3E-EBB5-43CC-AF33-F4D28917968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356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https://thenounproject.com/search/?q=distance&amp;i=2587675</a:t>
            </a:r>
          </a:p>
          <a:p>
            <a:r>
              <a:rPr lang="en-US" dirty="0"/>
              <a:t>https://thenounproject.com/search/?q=location+pin&amp;i=2342268</a:t>
            </a:r>
          </a:p>
          <a:p>
            <a:r>
              <a:rPr lang="en-US" dirty="0"/>
              <a:t>https://thenounproject.com/search/?q=accuracy&amp;i=3485590</a:t>
            </a:r>
          </a:p>
          <a:p>
            <a:r>
              <a:rPr lang="en-US" dirty="0"/>
              <a:t>https://thenounproject.com/search/?q=missions&amp;i=2673795</a:t>
            </a:r>
          </a:p>
          <a:p>
            <a:endParaRPr lang="en-US" dirty="0"/>
          </a:p>
          <a:p>
            <a:r>
              <a:rPr lang="en-US" dirty="0"/>
              <a:t>Actual flag that I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DDD3E-EBB5-43CC-AF33-F4D2891796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01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https://thenounproject.com/search/?q=distance&amp;i=2587675</a:t>
            </a:r>
          </a:p>
          <a:p>
            <a:r>
              <a:rPr lang="en-US" dirty="0"/>
              <a:t>https://thenounproject.com/search/?q=location+pin&amp;i=2342268</a:t>
            </a:r>
          </a:p>
          <a:p>
            <a:r>
              <a:rPr lang="en-US" dirty="0"/>
              <a:t>https://thenounproject.com/search/?q=accuracy&amp;i=3485590</a:t>
            </a:r>
          </a:p>
          <a:p>
            <a:r>
              <a:rPr lang="en-US" dirty="0"/>
              <a:t>https://thenounproject.com/search/?q=missions&amp;i=2673795</a:t>
            </a:r>
          </a:p>
          <a:p>
            <a:endParaRPr lang="en-US" dirty="0"/>
          </a:p>
          <a:p>
            <a:r>
              <a:rPr lang="en-US" dirty="0"/>
              <a:t>Actual flag that I used in icon: https://thenounproject.com/search/?q=flag&amp;i=1108961</a:t>
            </a:r>
          </a:p>
          <a:p>
            <a:endParaRPr lang="en-US" dirty="0"/>
          </a:p>
          <a:p>
            <a:r>
              <a:rPr lang="en-US" dirty="0"/>
              <a:t>Validation icon: https://thenounproject.com/search/?q=validation&amp;i=1876484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DDD3E-EBB5-43CC-AF33-F4D2891796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716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https://thenounproject.com/search/?q=distance&amp;i=2587675</a:t>
            </a:r>
          </a:p>
          <a:p>
            <a:r>
              <a:rPr lang="en-US" dirty="0"/>
              <a:t>https://thenounproject.com/search/?q=location+pin&amp;i=2342268</a:t>
            </a:r>
          </a:p>
          <a:p>
            <a:r>
              <a:rPr lang="en-US" dirty="0"/>
              <a:t>https://thenounproject.com/search/?q=accuracy&amp;i=3485590</a:t>
            </a:r>
          </a:p>
          <a:p>
            <a:r>
              <a:rPr lang="en-US" dirty="0"/>
              <a:t>https://thenounproject.com/search/?q=missions&amp;i=2673795</a:t>
            </a:r>
          </a:p>
          <a:p>
            <a:endParaRPr lang="en-US" dirty="0"/>
          </a:p>
          <a:p>
            <a:r>
              <a:rPr lang="en-US" dirty="0"/>
              <a:t>Actual flag that I used in icon: https://thenounproject.com/search/?q=flag&amp;i=1108961</a:t>
            </a:r>
          </a:p>
          <a:p>
            <a:endParaRPr lang="en-US" dirty="0"/>
          </a:p>
          <a:p>
            <a:r>
              <a:rPr lang="en-US" dirty="0"/>
              <a:t>Validation icon: https://thenounproject.com/search/?q=validation&amp;i=1876484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DDD3E-EBB5-43CC-AF33-F4D2891796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235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E958-E4E8-417D-B090-267CFDCED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268C12-FD04-4ECC-AAF9-ECC93609F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348EB-EBB0-4B45-843C-B9C4D3619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E8F7C-CEFD-4260-A35C-7E7C00A98588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FDA94-B7E6-45D3-8EE0-529EAC4F0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2B91A-76B2-4047-8B50-4680F8DC0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DE25-D0B3-41BB-A389-59996E21C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78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BA6A9-63B8-4955-8334-63278174F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F1AC5D-F37B-45F8-9C0B-C3A670410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15E8A-9E0F-4D11-A241-ADCC60B47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E8F7C-CEFD-4260-A35C-7E7C00A98588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3E73E-3B56-457D-BD1B-B68EEE87A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364EA-6251-43F0-94F4-427B63A61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DE25-D0B3-41BB-A389-59996E21C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56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250323-6ED5-4146-A79E-14DE0D5834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25141-4372-40D7-A0F3-4F142A17A1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3404E-1618-479B-A44D-A051C0EF8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E8F7C-CEFD-4260-A35C-7E7C00A98588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0264A-05BE-4A39-B0F3-7761EE985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B2F11-4F83-4F90-89CD-E8211BEC0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DE25-D0B3-41BB-A389-59996E21C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78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1A681-5466-4CB0-B973-CD5F8FB94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03BDD-9337-41F6-A007-196BEFEDB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07C71-00A5-4687-83DD-B5DC5B2C6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E8F7C-CEFD-4260-A35C-7E7C00A98588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8E8CD-C6E2-4AE9-9DAF-2F7E92189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55678-EAFF-4F3D-93E5-020AC5EA0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DE25-D0B3-41BB-A389-59996E21C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2AD36-61CE-4813-A19B-666D0CAC9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9FBCF-3C83-45F4-A65B-3AA641525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0664C-9205-4F80-912B-9244A83C3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E8F7C-CEFD-4260-A35C-7E7C00A98588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47513-1B27-4895-B2A9-6BB5447F4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98EDA-FD60-4503-B96A-2ABA4C431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DE25-D0B3-41BB-A389-59996E21C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112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53278-696E-4DEF-9FFC-BEB7252A4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44A3C-34D0-40B5-A25E-41AB91D804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D56AF9-0536-444A-BA0E-5CFFFAC3C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E20B7-45D6-4A2F-A732-1912C3285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E8F7C-CEFD-4260-A35C-7E7C00A98588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ED684-7AA6-48B7-B7CE-EB5341082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87524-5CD7-43DD-AE5B-C048FBCF3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DE25-D0B3-41BB-A389-59996E21C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663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B975-0240-4F49-A81A-D75245C3B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ACD96-2DC2-4A08-9BEC-7575B3DE9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7AC653-4BE9-45EE-B9FC-09E3EF51E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C19361-18AD-4CF0-AD82-4EEA5095B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43E8FB-9AF0-4774-A6CF-109FA58893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CF2930-564C-4C69-8B71-654A141CB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E8F7C-CEFD-4260-A35C-7E7C00A98588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D83043-6A5F-4601-B903-52F9E5894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B64BB3-90FC-467F-845D-3B182721A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DE25-D0B3-41BB-A389-59996E21C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68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17A78-A04A-48C7-AB75-AB3BD3F32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8B3B23-D547-4025-9216-9105A808B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E8F7C-CEFD-4260-A35C-7E7C00A98588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E66B96-0890-49BC-B83F-0923FEC04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AFA2B5-D79F-4275-B979-C3D86C8FD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DE25-D0B3-41BB-A389-59996E21C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447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CB5A8C-7E68-44AB-883B-91EC52B8B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E8F7C-CEFD-4260-A35C-7E7C00A98588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A71D96-B709-4B84-89EF-23FF788B6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CD75BC-618C-44DD-9B83-B1071DC4D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DE25-D0B3-41BB-A389-59996E21C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95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DDA62-A757-456A-903A-14C9654A8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A2BE2-769B-4200-871A-FF5294E3D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413B5E-A759-43E1-AC4C-AB0487B15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8FF5A-A791-4C94-A9FE-47B63867A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E8F7C-CEFD-4260-A35C-7E7C00A98588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AF38C-34F7-496A-9B3A-416DDF61A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D512E-EBC3-4439-B054-EB3F51DC0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DE25-D0B3-41BB-A389-59996E21C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152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59A09-5525-4983-9B4B-962F11B02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E4C091-63A6-4648-87CC-47CC8D8593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FF2758-2127-4E8C-99E2-33E35096DE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03052F-8AA6-4E81-AC40-BA7D34937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E8F7C-CEFD-4260-A35C-7E7C00A98588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CF5A98-23B9-4519-A45A-D36E41CC5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C610CB-5715-4262-9FFD-8D0845CF5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DE25-D0B3-41BB-A389-59996E21C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94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0D7E44-FC2D-45FE-ACF0-BE07E4068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7DDB4-24FF-461B-8B21-470C10103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2BABE-5193-4ECD-BDC9-E026350832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E8F7C-CEFD-4260-A35C-7E7C00A98588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6F7D3-7DCD-4723-B7CA-7B170F29E0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208AB-BB53-4324-A249-931DAE4B87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FDE25-D0B3-41BB-A389-59996E21C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826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BF597D1-61BA-428F-91FA-EC59C07E4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386462"/>
              </p:ext>
            </p:extLst>
          </p:nvPr>
        </p:nvGraphicFramePr>
        <p:xfrm>
          <a:off x="1602223" y="3600431"/>
          <a:ext cx="8027298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8991">
                  <a:extLst>
                    <a:ext uri="{9D8B030D-6E8A-4147-A177-3AD203B41FA5}">
                      <a16:colId xmlns:a16="http://schemas.microsoft.com/office/drawing/2014/main" val="1648101982"/>
                    </a:ext>
                  </a:extLst>
                </a:gridCol>
                <a:gridCol w="922492">
                  <a:extLst>
                    <a:ext uri="{9D8B030D-6E8A-4147-A177-3AD203B41FA5}">
                      <a16:colId xmlns:a16="http://schemas.microsoft.com/office/drawing/2014/main" val="829436130"/>
                    </a:ext>
                  </a:extLst>
                </a:gridCol>
                <a:gridCol w="1518605">
                  <a:extLst>
                    <a:ext uri="{9D8B030D-6E8A-4147-A177-3AD203B41FA5}">
                      <a16:colId xmlns:a16="http://schemas.microsoft.com/office/drawing/2014/main" val="605777279"/>
                    </a:ext>
                  </a:extLst>
                </a:gridCol>
                <a:gridCol w="1518605">
                  <a:extLst>
                    <a:ext uri="{9D8B030D-6E8A-4147-A177-3AD203B41FA5}">
                      <a16:colId xmlns:a16="http://schemas.microsoft.com/office/drawing/2014/main" val="2661269935"/>
                    </a:ext>
                  </a:extLst>
                </a:gridCol>
                <a:gridCol w="1518605">
                  <a:extLst>
                    <a:ext uri="{9D8B030D-6E8A-4147-A177-3AD203B41FA5}">
                      <a16:colId xmlns:a16="http://schemas.microsoft.com/office/drawing/2014/main" val="4091074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Label Type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Rated Correct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Rated Incorrect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Rated Unsure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4587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Curb Ramp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XX/YY (X%)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XX/YY (X%)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XX/YY (X%)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499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Missing Curb Ramp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XX/YY (X%)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XX/YY (X%)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XX/YY (X%)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993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Obstacle in Path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XX/YY (X%)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XX/YY (X%)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XX/YY (X%)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57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Surface Problem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XX/YY (X%)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XX/YY (X%)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XX/YY (X%)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928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Sidewalk</a:t>
                      </a: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130</a:t>
                      </a: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XX/YY (X%)</a:t>
                      </a: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XX/YY (X%)</a:t>
                      </a: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XX/YY (X%)</a:t>
                      </a: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651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356</a:t>
                      </a: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XX/YY (y%)</a:t>
                      </a: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XX/YY (y%)</a:t>
                      </a: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XX/YY (y%)</a:t>
                      </a: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954255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CDA7BC93-5BB5-4B9E-82A2-E5363D87F8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819855"/>
              </p:ext>
            </p:extLst>
          </p:nvPr>
        </p:nvGraphicFramePr>
        <p:xfrm>
          <a:off x="1602223" y="912527"/>
          <a:ext cx="522651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1888">
                  <a:extLst>
                    <a:ext uri="{9D8B030D-6E8A-4147-A177-3AD203B41FA5}">
                      <a16:colId xmlns:a16="http://schemas.microsoft.com/office/drawing/2014/main" val="1648101982"/>
                    </a:ext>
                  </a:extLst>
                </a:gridCol>
                <a:gridCol w="1184071">
                  <a:extLst>
                    <a:ext uri="{9D8B030D-6E8A-4147-A177-3AD203B41FA5}">
                      <a16:colId xmlns:a16="http://schemas.microsoft.com/office/drawing/2014/main" val="829436130"/>
                    </a:ext>
                  </a:extLst>
                </a:gridCol>
                <a:gridCol w="1590555">
                  <a:extLst>
                    <a:ext uri="{9D8B030D-6E8A-4147-A177-3AD203B41FA5}">
                      <a16:colId xmlns:a16="http://schemas.microsoft.com/office/drawing/2014/main" val="6057772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Metric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Rank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4587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Distance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0.55 mi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en-US" baseline="30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rd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(Top X%)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499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Labels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r>
                        <a:rPr lang="en-US" baseline="30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(Top Y%)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993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91%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r>
                        <a:rPr lang="en-US" baseline="30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(Top X%)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57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Missions Completed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r>
                        <a:rPr lang="en-US" baseline="30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(Top X%)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928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278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4F63CD-9A23-46B3-A792-0FAD6FE5F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565" y="3814452"/>
            <a:ext cx="1252382" cy="10424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6A4FD9-C84F-46DD-B625-E9AD8C5662F1}"/>
              </a:ext>
            </a:extLst>
          </p:cNvPr>
          <p:cNvSpPr txBox="1"/>
          <p:nvPr/>
        </p:nvSpPr>
        <p:spPr>
          <a:xfrm>
            <a:off x="851418" y="3238631"/>
            <a:ext cx="2202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ebas Neue" panose="020B0606020202050201" pitchFamily="34" charset="0"/>
              </a:rPr>
              <a:t>Your DISTANCE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A697C3-031F-456D-8DD2-3A1D0F7F3DC9}"/>
              </a:ext>
            </a:extLst>
          </p:cNvPr>
          <p:cNvSpPr txBox="1"/>
          <p:nvPr/>
        </p:nvSpPr>
        <p:spPr>
          <a:xfrm>
            <a:off x="1189947" y="4848588"/>
            <a:ext cx="1525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 Narrow" panose="020B0606020202030204" pitchFamily="34" charset="0"/>
              </a:rPr>
              <a:t>0.56 mi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B5842D-2529-4546-A018-FF0CC6AAE7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" y="-2406737"/>
            <a:ext cx="12192000" cy="53987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177EE1-81A4-4BA0-9A62-836D15BD58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5341" y="3759588"/>
            <a:ext cx="1121705" cy="104241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06A5F4A-F910-4EC9-B5C0-A1C184E35C1A}"/>
              </a:ext>
            </a:extLst>
          </p:cNvPr>
          <p:cNvSpPr txBox="1"/>
          <p:nvPr/>
        </p:nvSpPr>
        <p:spPr>
          <a:xfrm>
            <a:off x="3664855" y="3238631"/>
            <a:ext cx="2202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ebas Neue" panose="020B0606020202050201" pitchFamily="34" charset="0"/>
              </a:rPr>
              <a:t>Num Labels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342F9A-BEAE-4398-B52F-3D8700C54E66}"/>
              </a:ext>
            </a:extLst>
          </p:cNvPr>
          <p:cNvSpPr txBox="1"/>
          <p:nvPr/>
        </p:nvSpPr>
        <p:spPr>
          <a:xfrm>
            <a:off x="4003384" y="4848588"/>
            <a:ext cx="1525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 Narrow" panose="020B0606020202030204" pitchFamily="34" charset="0"/>
              </a:rPr>
              <a:t>984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72F9866-8E1F-4760-A688-C7C8AC1EFD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6523" y="3759588"/>
            <a:ext cx="1121705" cy="104241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2997DC6-DEE0-4A5B-8229-F53C9635F41F}"/>
              </a:ext>
            </a:extLst>
          </p:cNvPr>
          <p:cNvSpPr txBox="1"/>
          <p:nvPr/>
        </p:nvSpPr>
        <p:spPr>
          <a:xfrm>
            <a:off x="6276037" y="3238631"/>
            <a:ext cx="2202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ebas Neue" panose="020B0606020202050201" pitchFamily="34" charset="0"/>
              </a:rPr>
              <a:t>Accuracy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5C59E4-E40A-41E2-8146-D99D55EF648B}"/>
              </a:ext>
            </a:extLst>
          </p:cNvPr>
          <p:cNvSpPr txBox="1"/>
          <p:nvPr/>
        </p:nvSpPr>
        <p:spPr>
          <a:xfrm>
            <a:off x="9257577" y="4848588"/>
            <a:ext cx="1525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 Narrow" panose="020B0606020202030204" pitchFamily="34" charset="0"/>
              </a:rPr>
              <a:t>15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B072814-2ED4-4ACA-B2BE-0293F8B8FA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59534" y="3759588"/>
            <a:ext cx="1121705" cy="104241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53995EC-C9D2-430F-B986-519E36DD94E8}"/>
              </a:ext>
            </a:extLst>
          </p:cNvPr>
          <p:cNvSpPr txBox="1"/>
          <p:nvPr/>
        </p:nvSpPr>
        <p:spPr>
          <a:xfrm>
            <a:off x="8919048" y="3238631"/>
            <a:ext cx="2202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ebas Neue" panose="020B0606020202050201" pitchFamily="34" charset="0"/>
              </a:rPr>
              <a:t>missions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9578AD-69E4-4C4A-92DC-638360890F04}"/>
              </a:ext>
            </a:extLst>
          </p:cNvPr>
          <p:cNvSpPr txBox="1"/>
          <p:nvPr/>
        </p:nvSpPr>
        <p:spPr>
          <a:xfrm>
            <a:off x="6614566" y="4848588"/>
            <a:ext cx="1525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 Narrow" panose="020B0606020202030204" pitchFamily="34" charset="0"/>
              </a:rPr>
              <a:t>86%</a:t>
            </a:r>
          </a:p>
        </p:txBody>
      </p:sp>
    </p:spTree>
    <p:extLst>
      <p:ext uri="{BB962C8B-B14F-4D97-AF65-F5344CB8AC3E}">
        <p14:creationId xmlns:p14="http://schemas.microsoft.com/office/powerpoint/2010/main" val="707502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4F63CD-9A23-46B3-A792-0FAD6FE5F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429" y="3814452"/>
            <a:ext cx="1252382" cy="10424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6A4FD9-C84F-46DD-B625-E9AD8C5662F1}"/>
              </a:ext>
            </a:extLst>
          </p:cNvPr>
          <p:cNvSpPr txBox="1"/>
          <p:nvPr/>
        </p:nvSpPr>
        <p:spPr>
          <a:xfrm>
            <a:off x="906282" y="3238631"/>
            <a:ext cx="2202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ebas Neue" panose="020B0606020202050201" pitchFamily="34" charset="0"/>
              </a:rPr>
              <a:t>Your DISTANCE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A697C3-031F-456D-8DD2-3A1D0F7F3DC9}"/>
              </a:ext>
            </a:extLst>
          </p:cNvPr>
          <p:cNvSpPr txBox="1"/>
          <p:nvPr/>
        </p:nvSpPr>
        <p:spPr>
          <a:xfrm>
            <a:off x="1244811" y="4848588"/>
            <a:ext cx="1525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 Narrow" panose="020B0606020202030204" pitchFamily="34" charset="0"/>
              </a:rPr>
              <a:t>0.56 mi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B5842D-2529-4546-A018-FF0CC6AAE7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" y="-2406737"/>
            <a:ext cx="12192000" cy="53987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177EE1-81A4-4BA0-9A62-836D15BD58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0205" y="3759588"/>
            <a:ext cx="1121705" cy="104241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06A5F4A-F910-4EC9-B5C0-A1C184E35C1A}"/>
              </a:ext>
            </a:extLst>
          </p:cNvPr>
          <p:cNvSpPr txBox="1"/>
          <p:nvPr/>
        </p:nvSpPr>
        <p:spPr>
          <a:xfrm>
            <a:off x="3719719" y="3238631"/>
            <a:ext cx="2202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ebas Neue" panose="020B0606020202050201" pitchFamily="34" charset="0"/>
              </a:rPr>
              <a:t>Num Labels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342F9A-BEAE-4398-B52F-3D8700C54E66}"/>
              </a:ext>
            </a:extLst>
          </p:cNvPr>
          <p:cNvSpPr txBox="1"/>
          <p:nvPr/>
        </p:nvSpPr>
        <p:spPr>
          <a:xfrm>
            <a:off x="4058248" y="4848588"/>
            <a:ext cx="1525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 Narrow" panose="020B0606020202030204" pitchFamily="34" charset="0"/>
              </a:rPr>
              <a:t>984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72F9866-8E1F-4760-A688-C7C8AC1EFD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1387" y="3759588"/>
            <a:ext cx="1121705" cy="104241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2997DC6-DEE0-4A5B-8229-F53C9635F41F}"/>
              </a:ext>
            </a:extLst>
          </p:cNvPr>
          <p:cNvSpPr txBox="1"/>
          <p:nvPr/>
        </p:nvSpPr>
        <p:spPr>
          <a:xfrm>
            <a:off x="6330901" y="3238631"/>
            <a:ext cx="2202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ebas Neue" panose="020B0606020202050201" pitchFamily="34" charset="0"/>
              </a:rPr>
              <a:t>Accuracy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5C59E4-E40A-41E2-8146-D99D55EF648B}"/>
              </a:ext>
            </a:extLst>
          </p:cNvPr>
          <p:cNvSpPr txBox="1"/>
          <p:nvPr/>
        </p:nvSpPr>
        <p:spPr>
          <a:xfrm>
            <a:off x="9312441" y="4848588"/>
            <a:ext cx="1525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 Narrow" panose="020B0606020202030204" pitchFamily="34" charset="0"/>
              </a:rPr>
              <a:t>15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B072814-2ED4-4ACA-B2BE-0293F8B8FA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14398" y="3759588"/>
            <a:ext cx="1121705" cy="104241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53995EC-C9D2-430F-B986-519E36DD94E8}"/>
              </a:ext>
            </a:extLst>
          </p:cNvPr>
          <p:cNvSpPr txBox="1"/>
          <p:nvPr/>
        </p:nvSpPr>
        <p:spPr>
          <a:xfrm>
            <a:off x="8973912" y="3238631"/>
            <a:ext cx="2202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ebas Neue" panose="020B0606020202050201" pitchFamily="34" charset="0"/>
              </a:rPr>
              <a:t>missions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9578AD-69E4-4C4A-92DC-638360890F04}"/>
              </a:ext>
            </a:extLst>
          </p:cNvPr>
          <p:cNvSpPr txBox="1"/>
          <p:nvPr/>
        </p:nvSpPr>
        <p:spPr>
          <a:xfrm>
            <a:off x="6669430" y="4848588"/>
            <a:ext cx="1525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 Narrow" panose="020B0606020202030204" pitchFamily="34" charset="0"/>
              </a:rPr>
              <a:t>86%</a:t>
            </a:r>
          </a:p>
        </p:txBody>
      </p:sp>
      <p:sp>
        <p:nvSpPr>
          <p:cNvPr id="2" name="Star: 10 Points 1">
            <a:extLst>
              <a:ext uri="{FF2B5EF4-FFF2-40B4-BE49-F238E27FC236}">
                <a16:creationId xmlns:a16="http://schemas.microsoft.com/office/drawing/2014/main" id="{735C645F-C4FC-4792-B332-C07B2DE3AF13}"/>
              </a:ext>
            </a:extLst>
          </p:cNvPr>
          <p:cNvSpPr/>
          <p:nvPr/>
        </p:nvSpPr>
        <p:spPr>
          <a:xfrm>
            <a:off x="5046561" y="4380858"/>
            <a:ext cx="476010" cy="476010"/>
          </a:xfrm>
          <a:prstGeom prst="star10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Segoe Condensed" panose="020B0606040200020203" pitchFamily="34" charset="0"/>
              </a:rPr>
              <a:t>Top 5%</a:t>
            </a:r>
          </a:p>
        </p:txBody>
      </p:sp>
    </p:spTree>
    <p:extLst>
      <p:ext uri="{BB962C8B-B14F-4D97-AF65-F5344CB8AC3E}">
        <p14:creationId xmlns:p14="http://schemas.microsoft.com/office/powerpoint/2010/main" val="1417790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4F63CD-9A23-46B3-A792-0FAD6FE5F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429" y="3814452"/>
            <a:ext cx="1252382" cy="10424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6A4FD9-C84F-46DD-B625-E9AD8C5662F1}"/>
              </a:ext>
            </a:extLst>
          </p:cNvPr>
          <p:cNvSpPr txBox="1"/>
          <p:nvPr/>
        </p:nvSpPr>
        <p:spPr>
          <a:xfrm>
            <a:off x="906282" y="3238631"/>
            <a:ext cx="2202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ebas Neue" panose="020B0606020202050201" pitchFamily="34" charset="0"/>
              </a:rPr>
              <a:t>Your DISTANCE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A697C3-031F-456D-8DD2-3A1D0F7F3DC9}"/>
              </a:ext>
            </a:extLst>
          </p:cNvPr>
          <p:cNvSpPr txBox="1"/>
          <p:nvPr/>
        </p:nvSpPr>
        <p:spPr>
          <a:xfrm>
            <a:off x="1244811" y="4848588"/>
            <a:ext cx="1525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 Narrow" panose="020B0606020202030204" pitchFamily="34" charset="0"/>
              </a:rPr>
              <a:t>0.56 mi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B5842D-2529-4546-A018-FF0CC6AAE7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" y="-2406737"/>
            <a:ext cx="12192000" cy="53987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177EE1-81A4-4BA0-9A62-836D15BD58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0205" y="3759588"/>
            <a:ext cx="1121705" cy="104241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06A5F4A-F910-4EC9-B5C0-A1C184E35C1A}"/>
              </a:ext>
            </a:extLst>
          </p:cNvPr>
          <p:cNvSpPr txBox="1"/>
          <p:nvPr/>
        </p:nvSpPr>
        <p:spPr>
          <a:xfrm>
            <a:off x="3719719" y="3238631"/>
            <a:ext cx="2202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ebas Neue" panose="020B0606020202050201" pitchFamily="34" charset="0"/>
              </a:rPr>
              <a:t>Num Labels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342F9A-BEAE-4398-B52F-3D8700C54E66}"/>
              </a:ext>
            </a:extLst>
          </p:cNvPr>
          <p:cNvSpPr txBox="1"/>
          <p:nvPr/>
        </p:nvSpPr>
        <p:spPr>
          <a:xfrm>
            <a:off x="4058248" y="4848588"/>
            <a:ext cx="1525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 Narrow" panose="020B0606020202030204" pitchFamily="34" charset="0"/>
              </a:rPr>
              <a:t>984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72F9866-8E1F-4760-A688-C7C8AC1EFD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1387" y="3759588"/>
            <a:ext cx="1121705" cy="104241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2997DC6-DEE0-4A5B-8229-F53C9635F41F}"/>
              </a:ext>
            </a:extLst>
          </p:cNvPr>
          <p:cNvSpPr txBox="1"/>
          <p:nvPr/>
        </p:nvSpPr>
        <p:spPr>
          <a:xfrm>
            <a:off x="6330901" y="3238631"/>
            <a:ext cx="2202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ebas Neue" panose="020B0606020202050201" pitchFamily="34" charset="0"/>
              </a:rPr>
              <a:t>Accuracy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5C59E4-E40A-41E2-8146-D99D55EF648B}"/>
              </a:ext>
            </a:extLst>
          </p:cNvPr>
          <p:cNvSpPr txBox="1"/>
          <p:nvPr/>
        </p:nvSpPr>
        <p:spPr>
          <a:xfrm>
            <a:off x="9312441" y="4848588"/>
            <a:ext cx="1525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 Narrow" panose="020B0606020202030204" pitchFamily="34" charset="0"/>
              </a:rPr>
              <a:t>15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B072814-2ED4-4ACA-B2BE-0293F8B8FA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14398" y="3759588"/>
            <a:ext cx="1121705" cy="104241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53995EC-C9D2-430F-B986-519E36DD94E8}"/>
              </a:ext>
            </a:extLst>
          </p:cNvPr>
          <p:cNvSpPr txBox="1"/>
          <p:nvPr/>
        </p:nvSpPr>
        <p:spPr>
          <a:xfrm>
            <a:off x="8973912" y="3238631"/>
            <a:ext cx="2202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ebas Neue" panose="020B0606020202050201" pitchFamily="34" charset="0"/>
              </a:rPr>
              <a:t>missions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9578AD-69E4-4C4A-92DC-638360890F04}"/>
              </a:ext>
            </a:extLst>
          </p:cNvPr>
          <p:cNvSpPr txBox="1"/>
          <p:nvPr/>
        </p:nvSpPr>
        <p:spPr>
          <a:xfrm>
            <a:off x="6669430" y="4848588"/>
            <a:ext cx="1525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 Narrow" panose="020B0606020202030204" pitchFamily="34" charset="0"/>
              </a:rPr>
              <a:t>86%</a:t>
            </a:r>
          </a:p>
        </p:txBody>
      </p:sp>
      <p:sp>
        <p:nvSpPr>
          <p:cNvPr id="2" name="Star: 10 Points 1">
            <a:extLst>
              <a:ext uri="{FF2B5EF4-FFF2-40B4-BE49-F238E27FC236}">
                <a16:creationId xmlns:a16="http://schemas.microsoft.com/office/drawing/2014/main" id="{735C645F-C4FC-4792-B332-C07B2DE3AF13}"/>
              </a:ext>
            </a:extLst>
          </p:cNvPr>
          <p:cNvSpPr/>
          <p:nvPr/>
        </p:nvSpPr>
        <p:spPr>
          <a:xfrm>
            <a:off x="4981294" y="4335660"/>
            <a:ext cx="646332" cy="646332"/>
          </a:xfrm>
          <a:prstGeom prst="star10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b="1" dirty="0">
                <a:latin typeface="Segoe Condensed" panose="020B0606040200020203" pitchFamily="34" charset="0"/>
              </a:rPr>
              <a:t>4</a:t>
            </a:r>
            <a:r>
              <a:rPr lang="en-US" sz="1400" b="1" baseline="30000" dirty="0">
                <a:latin typeface="Segoe Condensed" panose="020B0606040200020203" pitchFamily="34" charset="0"/>
              </a:rPr>
              <a:t>th</a:t>
            </a:r>
            <a:br>
              <a:rPr lang="en-US" sz="1400" dirty="0">
                <a:latin typeface="Segoe Condensed" panose="020B0606040200020203" pitchFamily="34" charset="0"/>
              </a:rPr>
            </a:br>
            <a:r>
              <a:rPr lang="en-US" sz="1400" dirty="0">
                <a:latin typeface="Segoe Condensed" panose="020B0606040200020203" pitchFamily="34" charset="0"/>
              </a:rPr>
              <a:t>Place</a:t>
            </a:r>
          </a:p>
        </p:txBody>
      </p:sp>
    </p:spTree>
    <p:extLst>
      <p:ext uri="{BB962C8B-B14F-4D97-AF65-F5344CB8AC3E}">
        <p14:creationId xmlns:p14="http://schemas.microsoft.com/office/powerpoint/2010/main" val="3175465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4F63CD-9A23-46B3-A792-0FAD6FE5F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429" y="3814452"/>
            <a:ext cx="1252382" cy="10424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6A4FD9-C84F-46DD-B625-E9AD8C5662F1}"/>
              </a:ext>
            </a:extLst>
          </p:cNvPr>
          <p:cNvSpPr txBox="1"/>
          <p:nvPr/>
        </p:nvSpPr>
        <p:spPr>
          <a:xfrm>
            <a:off x="906282" y="3238631"/>
            <a:ext cx="2202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ebas Neue" panose="020B0606020202050201" pitchFamily="34" charset="0"/>
              </a:rPr>
              <a:t>Your DISTANCE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A697C3-031F-456D-8DD2-3A1D0F7F3DC9}"/>
              </a:ext>
            </a:extLst>
          </p:cNvPr>
          <p:cNvSpPr txBox="1"/>
          <p:nvPr/>
        </p:nvSpPr>
        <p:spPr>
          <a:xfrm>
            <a:off x="1244811" y="4848588"/>
            <a:ext cx="1525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 Narrow" panose="020B0606020202030204" pitchFamily="34" charset="0"/>
              </a:rPr>
              <a:t>0.56 mi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B5842D-2529-4546-A018-FF0CC6AAE7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" y="-2406737"/>
            <a:ext cx="12192000" cy="53987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177EE1-81A4-4BA0-9A62-836D15BD58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0205" y="3759588"/>
            <a:ext cx="1121705" cy="104241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06A5F4A-F910-4EC9-B5C0-A1C184E35C1A}"/>
              </a:ext>
            </a:extLst>
          </p:cNvPr>
          <p:cNvSpPr txBox="1"/>
          <p:nvPr/>
        </p:nvSpPr>
        <p:spPr>
          <a:xfrm>
            <a:off x="3719719" y="3238631"/>
            <a:ext cx="2202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ebas Neue" panose="020B0606020202050201" pitchFamily="34" charset="0"/>
              </a:rPr>
              <a:t>Num Labels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342F9A-BEAE-4398-B52F-3D8700C54E66}"/>
              </a:ext>
            </a:extLst>
          </p:cNvPr>
          <p:cNvSpPr txBox="1"/>
          <p:nvPr/>
        </p:nvSpPr>
        <p:spPr>
          <a:xfrm>
            <a:off x="4058248" y="4848588"/>
            <a:ext cx="1525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 Narrow" panose="020B0606020202030204" pitchFamily="34" charset="0"/>
              </a:rPr>
              <a:t>984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72F9866-8E1F-4760-A688-C7C8AC1EFD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1387" y="3759588"/>
            <a:ext cx="1121705" cy="104241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2997DC6-DEE0-4A5B-8229-F53C9635F41F}"/>
              </a:ext>
            </a:extLst>
          </p:cNvPr>
          <p:cNvSpPr txBox="1"/>
          <p:nvPr/>
        </p:nvSpPr>
        <p:spPr>
          <a:xfrm>
            <a:off x="6330901" y="3238631"/>
            <a:ext cx="2202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ebas Neue" panose="020B0606020202050201" pitchFamily="34" charset="0"/>
              </a:rPr>
              <a:t>Accuracy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5C59E4-E40A-41E2-8146-D99D55EF648B}"/>
              </a:ext>
            </a:extLst>
          </p:cNvPr>
          <p:cNvSpPr txBox="1"/>
          <p:nvPr/>
        </p:nvSpPr>
        <p:spPr>
          <a:xfrm>
            <a:off x="9312441" y="4848588"/>
            <a:ext cx="1525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 Narrow" panose="020B0606020202030204" pitchFamily="34" charset="0"/>
              </a:rPr>
              <a:t>15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3995EC-C9D2-430F-B986-519E36DD94E8}"/>
              </a:ext>
            </a:extLst>
          </p:cNvPr>
          <p:cNvSpPr txBox="1"/>
          <p:nvPr/>
        </p:nvSpPr>
        <p:spPr>
          <a:xfrm>
            <a:off x="8973912" y="3238631"/>
            <a:ext cx="2202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ebas Neue" panose="020B0606020202050201" pitchFamily="34" charset="0"/>
              </a:rPr>
              <a:t>missions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9578AD-69E4-4C4A-92DC-638360890F04}"/>
              </a:ext>
            </a:extLst>
          </p:cNvPr>
          <p:cNvSpPr txBox="1"/>
          <p:nvPr/>
        </p:nvSpPr>
        <p:spPr>
          <a:xfrm>
            <a:off x="6669430" y="4848588"/>
            <a:ext cx="1525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 Narrow" panose="020B0606020202030204" pitchFamily="34" charset="0"/>
              </a:rPr>
              <a:t>86%</a:t>
            </a:r>
          </a:p>
        </p:txBody>
      </p:sp>
      <p:sp>
        <p:nvSpPr>
          <p:cNvPr id="2" name="Star: 10 Points 1">
            <a:extLst>
              <a:ext uri="{FF2B5EF4-FFF2-40B4-BE49-F238E27FC236}">
                <a16:creationId xmlns:a16="http://schemas.microsoft.com/office/drawing/2014/main" id="{735C645F-C4FC-4792-B332-C07B2DE3AF13}"/>
              </a:ext>
            </a:extLst>
          </p:cNvPr>
          <p:cNvSpPr/>
          <p:nvPr/>
        </p:nvSpPr>
        <p:spPr>
          <a:xfrm>
            <a:off x="4981294" y="4335660"/>
            <a:ext cx="646332" cy="646332"/>
          </a:xfrm>
          <a:prstGeom prst="star10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b="1" dirty="0">
                <a:latin typeface="Segoe Condensed" panose="020B0606040200020203" pitchFamily="34" charset="0"/>
              </a:rPr>
              <a:t>4</a:t>
            </a:r>
            <a:r>
              <a:rPr lang="en-US" sz="1400" b="1" baseline="30000" dirty="0">
                <a:latin typeface="Segoe Condensed" panose="020B0606040200020203" pitchFamily="34" charset="0"/>
              </a:rPr>
              <a:t>th</a:t>
            </a:r>
            <a:br>
              <a:rPr lang="en-US" sz="1400" dirty="0">
                <a:latin typeface="Segoe Condensed" panose="020B0606040200020203" pitchFamily="34" charset="0"/>
              </a:rPr>
            </a:br>
            <a:r>
              <a:rPr lang="en-US" sz="1400" dirty="0">
                <a:latin typeface="Segoe Condensed" panose="020B0606040200020203" pitchFamily="34" charset="0"/>
              </a:rPr>
              <a:t>Place</a:t>
            </a:r>
          </a:p>
        </p:txBody>
      </p:sp>
      <p:pic>
        <p:nvPicPr>
          <p:cNvPr id="20" name="Picture 19" descr="A picture containing clock, object&#10;&#10;Description automatically generated">
            <a:extLst>
              <a:ext uri="{FF2B5EF4-FFF2-40B4-BE49-F238E27FC236}">
                <a16:creationId xmlns:a16="http://schemas.microsoft.com/office/drawing/2014/main" id="{3D5601E3-1D34-4CA3-9550-6D0BC4E097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21482">
            <a:off x="9765370" y="3726748"/>
            <a:ext cx="619758" cy="105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751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4F63CD-9A23-46B3-A792-0FAD6FE5F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7788" y="3747523"/>
            <a:ext cx="1252382" cy="10424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6A4FD9-C84F-46DD-B625-E9AD8C5662F1}"/>
              </a:ext>
            </a:extLst>
          </p:cNvPr>
          <p:cNvSpPr txBox="1"/>
          <p:nvPr/>
        </p:nvSpPr>
        <p:spPr>
          <a:xfrm>
            <a:off x="2252641" y="3135126"/>
            <a:ext cx="2202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Raleway" panose="020B0503030101060003" pitchFamily="34" charset="0"/>
              </a:rPr>
              <a:t>Distance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A697C3-031F-456D-8DD2-3A1D0F7F3DC9}"/>
              </a:ext>
            </a:extLst>
          </p:cNvPr>
          <p:cNvSpPr txBox="1"/>
          <p:nvPr/>
        </p:nvSpPr>
        <p:spPr>
          <a:xfrm>
            <a:off x="2591170" y="4908853"/>
            <a:ext cx="1525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Raleway" panose="020B0503030101060003" pitchFamily="34" charset="0"/>
              </a:rPr>
              <a:t>0.56 mi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B5842D-2529-4546-A018-FF0CC6AAE7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" y="-2406737"/>
            <a:ext cx="12192000" cy="539872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72F9866-8E1F-4760-A688-C7C8AC1EFD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0309" y="3692659"/>
            <a:ext cx="1121705" cy="104241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2997DC6-DEE0-4A5B-8229-F53C9635F41F}"/>
              </a:ext>
            </a:extLst>
          </p:cNvPr>
          <p:cNvSpPr txBox="1"/>
          <p:nvPr/>
        </p:nvSpPr>
        <p:spPr>
          <a:xfrm>
            <a:off x="7229823" y="3135126"/>
            <a:ext cx="2202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Raleway" panose="020B0503030101060003" pitchFamily="34" charset="0"/>
              </a:rPr>
              <a:t>Accuracy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9578AD-69E4-4C4A-92DC-638360890F04}"/>
              </a:ext>
            </a:extLst>
          </p:cNvPr>
          <p:cNvSpPr txBox="1"/>
          <p:nvPr/>
        </p:nvSpPr>
        <p:spPr>
          <a:xfrm>
            <a:off x="7568352" y="4908853"/>
            <a:ext cx="1525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Raleway" panose="020B0503030101060003" pitchFamily="34" charset="0"/>
              </a:rPr>
              <a:t>86%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A177EE1-81A4-4BA0-9A62-836D15BD58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1718" y="3692659"/>
            <a:ext cx="1121705" cy="104241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06A5F4A-F910-4EC9-B5C0-A1C184E35C1A}"/>
              </a:ext>
            </a:extLst>
          </p:cNvPr>
          <p:cNvSpPr txBox="1"/>
          <p:nvPr/>
        </p:nvSpPr>
        <p:spPr>
          <a:xfrm>
            <a:off x="4741232" y="3135126"/>
            <a:ext cx="2344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Raleway" panose="020B0503030101060003" pitchFamily="34" charset="0"/>
              </a:rPr>
              <a:t>Labels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342F9A-BEAE-4398-B52F-3D8700C54E66}"/>
              </a:ext>
            </a:extLst>
          </p:cNvPr>
          <p:cNvSpPr txBox="1"/>
          <p:nvPr/>
        </p:nvSpPr>
        <p:spPr>
          <a:xfrm>
            <a:off x="5079761" y="4908853"/>
            <a:ext cx="1525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Raleway" panose="020B0503030101060003" pitchFamily="34" charset="0"/>
              </a:rPr>
              <a:t>984</a:t>
            </a:r>
          </a:p>
        </p:txBody>
      </p:sp>
      <p:sp>
        <p:nvSpPr>
          <p:cNvPr id="2" name="Star: 10 Points 1">
            <a:extLst>
              <a:ext uri="{FF2B5EF4-FFF2-40B4-BE49-F238E27FC236}">
                <a16:creationId xmlns:a16="http://schemas.microsoft.com/office/drawing/2014/main" id="{735C645F-C4FC-4792-B332-C07B2DE3AF13}"/>
              </a:ext>
            </a:extLst>
          </p:cNvPr>
          <p:cNvSpPr/>
          <p:nvPr/>
        </p:nvSpPr>
        <p:spPr>
          <a:xfrm>
            <a:off x="6002807" y="4268731"/>
            <a:ext cx="646332" cy="646332"/>
          </a:xfrm>
          <a:prstGeom prst="star10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b="1" dirty="0">
                <a:latin typeface="Raleway" panose="020B0503030101060003" pitchFamily="34" charset="0"/>
              </a:rPr>
              <a:t>4</a:t>
            </a:r>
            <a:r>
              <a:rPr lang="en-US" sz="1400" b="1" baseline="30000" dirty="0">
                <a:latin typeface="Raleway" panose="020B0503030101060003" pitchFamily="34" charset="0"/>
              </a:rPr>
              <a:t>th</a:t>
            </a:r>
            <a:br>
              <a:rPr lang="en-US" sz="1400" dirty="0">
                <a:latin typeface="Raleway" panose="020B0503030101060003" pitchFamily="34" charset="0"/>
              </a:rPr>
            </a:br>
            <a:r>
              <a:rPr lang="en-US" sz="1400" dirty="0">
                <a:latin typeface="Raleway" panose="020B0503030101060003" pitchFamily="34" charset="0"/>
              </a:rPr>
              <a:t>Place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5C59E4-E40A-41E2-8146-D99D55EF648B}"/>
              </a:ext>
            </a:extLst>
          </p:cNvPr>
          <p:cNvSpPr txBox="1"/>
          <p:nvPr/>
        </p:nvSpPr>
        <p:spPr>
          <a:xfrm>
            <a:off x="213699" y="4908853"/>
            <a:ext cx="1525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Raleway" panose="020B0503030101060003" pitchFamily="34" charset="0"/>
              </a:rPr>
              <a:t>15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3995EC-C9D2-430F-B986-519E36DD94E8}"/>
              </a:ext>
            </a:extLst>
          </p:cNvPr>
          <p:cNvSpPr txBox="1"/>
          <p:nvPr/>
        </p:nvSpPr>
        <p:spPr>
          <a:xfrm>
            <a:off x="-124830" y="3135126"/>
            <a:ext cx="2202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Raleway" panose="020B0503030101060003" pitchFamily="34" charset="0"/>
              </a:rPr>
              <a:t>Missions</a:t>
            </a:r>
          </a:p>
        </p:txBody>
      </p:sp>
      <p:pic>
        <p:nvPicPr>
          <p:cNvPr id="20" name="Picture 19" descr="A picture containing clock, object&#10;&#10;Description automatically generated">
            <a:extLst>
              <a:ext uri="{FF2B5EF4-FFF2-40B4-BE49-F238E27FC236}">
                <a16:creationId xmlns:a16="http://schemas.microsoft.com/office/drawing/2014/main" id="{3D5601E3-1D34-4CA3-9550-6D0BC4E097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21482">
            <a:off x="632513" y="3637736"/>
            <a:ext cx="712860" cy="121404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EE6B67F-1850-4739-9F2C-05188A0B4B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76657" y="3756477"/>
            <a:ext cx="996330" cy="104241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7B87374-B59D-4036-A8DD-FDD7DCF6FD92}"/>
              </a:ext>
            </a:extLst>
          </p:cNvPr>
          <p:cNvSpPr txBox="1"/>
          <p:nvPr/>
        </p:nvSpPr>
        <p:spPr>
          <a:xfrm>
            <a:off x="9718415" y="3135126"/>
            <a:ext cx="2315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Raleway" panose="020B0503030101060003" pitchFamily="34" charset="0"/>
              </a:rPr>
              <a:t>Validations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89DF81-7C5A-43FC-8F86-6D8548AE7D07}"/>
              </a:ext>
            </a:extLst>
          </p:cNvPr>
          <p:cNvSpPr txBox="1"/>
          <p:nvPr/>
        </p:nvSpPr>
        <p:spPr>
          <a:xfrm>
            <a:off x="10175210" y="4908853"/>
            <a:ext cx="1525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Raleway" panose="020B0503030101060003" pitchFamily="34" charset="0"/>
              </a:rPr>
              <a:t>400</a:t>
            </a:r>
          </a:p>
        </p:txBody>
      </p:sp>
    </p:spTree>
    <p:extLst>
      <p:ext uri="{BB962C8B-B14F-4D97-AF65-F5344CB8AC3E}">
        <p14:creationId xmlns:p14="http://schemas.microsoft.com/office/powerpoint/2010/main" val="2253636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202CCA7-B993-4AAE-B23E-106165070F90}"/>
              </a:ext>
            </a:extLst>
          </p:cNvPr>
          <p:cNvGrpSpPr/>
          <p:nvPr/>
        </p:nvGrpSpPr>
        <p:grpSpPr>
          <a:xfrm>
            <a:off x="613028" y="3243722"/>
            <a:ext cx="2653950" cy="2298079"/>
            <a:chOff x="1321351" y="3133994"/>
            <a:chExt cx="2653950" cy="229807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84F63CD-9A23-46B3-A792-0FAD6FE5F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91738" y="3747523"/>
              <a:ext cx="1252382" cy="104241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06A4FD9-C84F-46DD-B625-E9AD8C5662F1}"/>
                </a:ext>
              </a:extLst>
            </p:cNvPr>
            <p:cNvSpPr txBox="1"/>
            <p:nvPr/>
          </p:nvSpPr>
          <p:spPr>
            <a:xfrm>
              <a:off x="1321351" y="3133994"/>
              <a:ext cx="26539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Raleway" panose="020B0503030101060003" pitchFamily="34" charset="0"/>
                </a:rPr>
                <a:t>Your Distance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0A697C3-031F-456D-8DD2-3A1D0F7F3DC9}"/>
                </a:ext>
              </a:extLst>
            </p:cNvPr>
            <p:cNvSpPr txBox="1"/>
            <p:nvPr/>
          </p:nvSpPr>
          <p:spPr>
            <a:xfrm>
              <a:off x="1855120" y="4908853"/>
              <a:ext cx="15256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Raleway" panose="020B0503030101060003" pitchFamily="34" charset="0"/>
                </a:rPr>
                <a:t>0.56 mi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90B5842D-2529-4546-A018-FF0CC6AAE7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" y="-2406737"/>
            <a:ext cx="12192000" cy="5398723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70BB4DEB-8882-4A48-B298-2BEAEFFB7B1E}"/>
              </a:ext>
            </a:extLst>
          </p:cNvPr>
          <p:cNvGrpSpPr/>
          <p:nvPr/>
        </p:nvGrpSpPr>
        <p:grpSpPr>
          <a:xfrm>
            <a:off x="6568938" y="3243722"/>
            <a:ext cx="2202677" cy="2296947"/>
            <a:chOff x="7229823" y="3135126"/>
            <a:chExt cx="2202677" cy="2296947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72F9866-8E1F-4760-A688-C7C8AC1EFD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70309" y="3692659"/>
              <a:ext cx="1121705" cy="104241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2997DC6-DEE0-4A5B-8229-F53C9635F41F}"/>
                </a:ext>
              </a:extLst>
            </p:cNvPr>
            <p:cNvSpPr txBox="1"/>
            <p:nvPr/>
          </p:nvSpPr>
          <p:spPr>
            <a:xfrm>
              <a:off x="7229823" y="3135126"/>
              <a:ext cx="22026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Raleway" panose="020B0503030101060003" pitchFamily="34" charset="0"/>
                </a:rPr>
                <a:t>Accuracy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19578AD-69E4-4C4A-92DC-638360890F04}"/>
                </a:ext>
              </a:extLst>
            </p:cNvPr>
            <p:cNvSpPr txBox="1"/>
            <p:nvPr/>
          </p:nvSpPr>
          <p:spPr>
            <a:xfrm>
              <a:off x="7568352" y="4908853"/>
              <a:ext cx="15256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Raleway" panose="020B0503030101060003" pitchFamily="34" charset="0"/>
                </a:rPr>
                <a:t>86%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05FACC4-ECAB-4879-BA4C-FF9E52FEE251}"/>
              </a:ext>
            </a:extLst>
          </p:cNvPr>
          <p:cNvGrpSpPr/>
          <p:nvPr/>
        </p:nvGrpSpPr>
        <p:grpSpPr>
          <a:xfrm>
            <a:off x="3745738" y="3243722"/>
            <a:ext cx="2344440" cy="2296947"/>
            <a:chOff x="4713800" y="3135126"/>
            <a:chExt cx="2344440" cy="229694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A177EE1-81A4-4BA0-9A62-836D15BD589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81718" y="3692659"/>
              <a:ext cx="1121705" cy="1042416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06A5F4A-F910-4EC9-B5C0-A1C184E35C1A}"/>
                </a:ext>
              </a:extLst>
            </p:cNvPr>
            <p:cNvSpPr txBox="1"/>
            <p:nvPr/>
          </p:nvSpPr>
          <p:spPr>
            <a:xfrm>
              <a:off x="4713800" y="3135126"/>
              <a:ext cx="23444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Raleway" panose="020B0503030101060003" pitchFamily="34" charset="0"/>
                </a:rPr>
                <a:t>Labels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0342F9A-BEAE-4398-B52F-3D8700C54E66}"/>
                </a:ext>
              </a:extLst>
            </p:cNvPr>
            <p:cNvSpPr txBox="1"/>
            <p:nvPr/>
          </p:nvSpPr>
          <p:spPr>
            <a:xfrm>
              <a:off x="5079761" y="4908853"/>
              <a:ext cx="15256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Raleway" panose="020B0503030101060003" pitchFamily="34" charset="0"/>
                </a:rPr>
                <a:t>984</a:t>
              </a:r>
            </a:p>
          </p:txBody>
        </p:sp>
        <p:sp>
          <p:nvSpPr>
            <p:cNvPr id="2" name="Star: 10 Points 1">
              <a:extLst>
                <a:ext uri="{FF2B5EF4-FFF2-40B4-BE49-F238E27FC236}">
                  <a16:creationId xmlns:a16="http://schemas.microsoft.com/office/drawing/2014/main" id="{735C645F-C4FC-4792-B332-C07B2DE3AF13}"/>
                </a:ext>
              </a:extLst>
            </p:cNvPr>
            <p:cNvSpPr/>
            <p:nvPr/>
          </p:nvSpPr>
          <p:spPr>
            <a:xfrm>
              <a:off x="6002807" y="4268731"/>
              <a:ext cx="646332" cy="646332"/>
            </a:xfrm>
            <a:prstGeom prst="star10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b="1" dirty="0">
                  <a:latin typeface="Raleway" panose="020B0503030101060003" pitchFamily="34" charset="0"/>
                </a:rPr>
                <a:t>4</a:t>
              </a:r>
              <a:r>
                <a:rPr lang="en-US" sz="1400" b="1" baseline="30000" dirty="0">
                  <a:latin typeface="Raleway" panose="020B0503030101060003" pitchFamily="34" charset="0"/>
                </a:rPr>
                <a:t>th</a:t>
              </a:r>
              <a:br>
                <a:rPr lang="en-US" sz="1400" dirty="0">
                  <a:latin typeface="Raleway" panose="020B0503030101060003" pitchFamily="34" charset="0"/>
                </a:rPr>
              </a:br>
              <a:r>
                <a:rPr lang="en-US" sz="1400" dirty="0">
                  <a:latin typeface="Raleway" panose="020B0503030101060003" pitchFamily="34" charset="0"/>
                </a:rPr>
                <a:t>Place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FBB3B3-E893-4510-A75D-683608977778}"/>
              </a:ext>
            </a:extLst>
          </p:cNvPr>
          <p:cNvGrpSpPr/>
          <p:nvPr/>
        </p:nvGrpSpPr>
        <p:grpSpPr>
          <a:xfrm>
            <a:off x="9250374" y="3243722"/>
            <a:ext cx="2202677" cy="2296947"/>
            <a:chOff x="9613670" y="3134093"/>
            <a:chExt cx="2202677" cy="229694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A5C59E4-E40A-41E2-8146-D99D55EF648B}"/>
                </a:ext>
              </a:extLst>
            </p:cNvPr>
            <p:cNvSpPr txBox="1"/>
            <p:nvPr/>
          </p:nvSpPr>
          <p:spPr>
            <a:xfrm>
              <a:off x="9952199" y="4907820"/>
              <a:ext cx="15256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Raleway" panose="020B0503030101060003" pitchFamily="34" charset="0"/>
                </a:rPr>
                <a:t>15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53995EC-C9D2-430F-B986-519E36DD94E8}"/>
                </a:ext>
              </a:extLst>
            </p:cNvPr>
            <p:cNvSpPr txBox="1"/>
            <p:nvPr/>
          </p:nvSpPr>
          <p:spPr>
            <a:xfrm>
              <a:off x="9613670" y="3134093"/>
              <a:ext cx="22026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Raleway" panose="020B0503030101060003" pitchFamily="34" charset="0"/>
                </a:rPr>
                <a:t>Missions</a:t>
              </a:r>
            </a:p>
          </p:txBody>
        </p:sp>
        <p:pic>
          <p:nvPicPr>
            <p:cNvPr id="20" name="Picture 19" descr="A picture containing clock, object&#10;&#10;Description automatically generated">
              <a:extLst>
                <a:ext uri="{FF2B5EF4-FFF2-40B4-BE49-F238E27FC236}">
                  <a16:creationId xmlns:a16="http://schemas.microsoft.com/office/drawing/2014/main" id="{3D5601E3-1D34-4CA3-9550-6D0BC4E09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921482">
              <a:off x="10371013" y="3636703"/>
              <a:ext cx="712860" cy="12140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29562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A5881C-82DA-4C70-ABD0-9108389BC874}"/>
              </a:ext>
            </a:extLst>
          </p:cNvPr>
          <p:cNvSpPr txBox="1"/>
          <p:nvPr/>
        </p:nvSpPr>
        <p:spPr>
          <a:xfrm>
            <a:off x="1092879" y="680094"/>
            <a:ext cx="7023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Your recent labels marked incorrect by other users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7D56EDD-AF3A-445F-A690-BF809D1C404F}"/>
              </a:ext>
            </a:extLst>
          </p:cNvPr>
          <p:cNvGrpSpPr/>
          <p:nvPr/>
        </p:nvGrpSpPr>
        <p:grpSpPr>
          <a:xfrm>
            <a:off x="1192693" y="1641332"/>
            <a:ext cx="9806614" cy="1568135"/>
            <a:chOff x="-500773" y="2037842"/>
            <a:chExt cx="11951381" cy="191109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281A39D-CA01-4008-8855-4FC29C4DA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500773" y="2037842"/>
              <a:ext cx="2935749" cy="190866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6280C4B-CC59-47BF-B5CA-05C7D19D1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30922" y="2037842"/>
              <a:ext cx="2935750" cy="190866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30C0535-9F10-403B-BF4D-E392E93FA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62618" y="2037842"/>
              <a:ext cx="2935749" cy="190866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976E6FD-B6D3-43BA-B437-36A9BE374A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94313" y="2037842"/>
              <a:ext cx="2856295" cy="1911096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DCADD5B-954C-4595-8011-453D69BCFB3C}"/>
              </a:ext>
            </a:extLst>
          </p:cNvPr>
          <p:cNvSpPr txBox="1"/>
          <p:nvPr/>
        </p:nvSpPr>
        <p:spPr>
          <a:xfrm>
            <a:off x="1092879" y="1188015"/>
            <a:ext cx="7023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incorrect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curb ramp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67E889-0BDF-418F-8E92-37F0070E5D96}"/>
              </a:ext>
            </a:extLst>
          </p:cNvPr>
          <p:cNvSpPr txBox="1"/>
          <p:nvPr/>
        </p:nvSpPr>
        <p:spPr>
          <a:xfrm>
            <a:off x="1092878" y="3429000"/>
            <a:ext cx="7023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incorrect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missing curb ramp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D3D29BA-7372-4E57-B871-CD5B243BCD0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2900"/>
          <a:stretch/>
        </p:blipFill>
        <p:spPr>
          <a:xfrm>
            <a:off x="1192694" y="3930006"/>
            <a:ext cx="2408905" cy="157276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6995727-D290-4FA4-A090-D4846C7BBB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81873" y="3930006"/>
            <a:ext cx="2414127" cy="157276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127C9E1-0D3D-4DDF-91DE-A947B14CBF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76274" y="3930006"/>
            <a:ext cx="2408906" cy="156936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739F5D9-4DF0-40B0-A302-1E0E7DD3CD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65454" y="3926605"/>
            <a:ext cx="2404790" cy="157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081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A5881C-82DA-4C70-ABD0-9108389BC874}"/>
              </a:ext>
            </a:extLst>
          </p:cNvPr>
          <p:cNvSpPr txBox="1"/>
          <p:nvPr/>
        </p:nvSpPr>
        <p:spPr>
          <a:xfrm>
            <a:off x="1092879" y="680094"/>
            <a:ext cx="9906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Your recently validated labels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These are your labels recently validated by other users. While other users can, of course, make mistakes. We’re showing them to you to help you learn and become a better labeler. You can also read our labeling guide here.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81A39D-CA01-4008-8855-4FC29C4DA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1338" y="2720324"/>
            <a:ext cx="2408906" cy="15661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30C0535-9F10-403B-BF4D-E392E93FA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962" y="2720324"/>
            <a:ext cx="2408906" cy="15661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DCADD5B-954C-4595-8011-453D69BCFB3C}"/>
              </a:ext>
            </a:extLst>
          </p:cNvPr>
          <p:cNvSpPr txBox="1"/>
          <p:nvPr/>
        </p:nvSpPr>
        <p:spPr>
          <a:xfrm>
            <a:off x="1092879" y="2267007"/>
            <a:ext cx="7023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curb ramp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67E889-0BDF-418F-8E92-37F0070E5D96}"/>
              </a:ext>
            </a:extLst>
          </p:cNvPr>
          <p:cNvSpPr txBox="1"/>
          <p:nvPr/>
        </p:nvSpPr>
        <p:spPr>
          <a:xfrm>
            <a:off x="1021941" y="5676900"/>
            <a:ext cx="7023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incorrect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missing curb ramp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D3D29BA-7372-4E57-B871-CD5B243BCD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2900"/>
          <a:stretch/>
        </p:blipFill>
        <p:spPr>
          <a:xfrm>
            <a:off x="1121757" y="6177906"/>
            <a:ext cx="2408905" cy="157276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6995727-D290-4FA4-A090-D4846C7BBB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0936" y="6177906"/>
            <a:ext cx="2414127" cy="157276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127C9E1-0D3D-4DDF-91DE-A947B14CBF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5337" y="6177906"/>
            <a:ext cx="2408906" cy="156936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739F5D9-4DF0-40B0-A302-1E0E7DD3CD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94517" y="6174505"/>
            <a:ext cx="2404790" cy="157276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7375508-FC58-47F3-B3A7-E305A4A9985E}"/>
              </a:ext>
            </a:extLst>
          </p:cNvPr>
          <p:cNvSpPr txBox="1"/>
          <p:nvPr/>
        </p:nvSpPr>
        <p:spPr>
          <a:xfrm>
            <a:off x="6096000" y="2267007"/>
            <a:ext cx="7023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Incorrect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curb ramp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labels</a:t>
            </a:r>
          </a:p>
        </p:txBody>
      </p:sp>
    </p:spTree>
    <p:extLst>
      <p:ext uri="{BB962C8B-B14F-4D97-AF65-F5344CB8AC3E}">
        <p14:creationId xmlns:p14="http://schemas.microsoft.com/office/powerpoint/2010/main" val="1462014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2914</TotalTime>
  <Words>803</Words>
  <Application>Microsoft Office PowerPoint</Application>
  <PresentationFormat>Widescreen</PresentationFormat>
  <Paragraphs>152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Arial Narrow</vt:lpstr>
      <vt:lpstr>Bebas Neue</vt:lpstr>
      <vt:lpstr>Calibri</vt:lpstr>
      <vt:lpstr>Calibri Light</vt:lpstr>
      <vt:lpstr>Raleway</vt:lpstr>
      <vt:lpstr>Segoe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Froehlich</dc:creator>
  <cp:lastModifiedBy>Jon Froehlich</cp:lastModifiedBy>
  <cp:revision>21</cp:revision>
  <dcterms:created xsi:type="dcterms:W3CDTF">2020-09-23T12:54:21Z</dcterms:created>
  <dcterms:modified xsi:type="dcterms:W3CDTF">2020-09-25T18:28:57Z</dcterms:modified>
</cp:coreProperties>
</file>