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9" r:id="rId5"/>
    <p:sldId id="267" r:id="rId6"/>
    <p:sldId id="259" r:id="rId7"/>
    <p:sldId id="260" r:id="rId8"/>
    <p:sldId id="261" r:id="rId9"/>
    <p:sldId id="280" r:id="rId10"/>
    <p:sldId id="262" r:id="rId11"/>
    <p:sldId id="263" r:id="rId12"/>
    <p:sldId id="264" r:id="rId13"/>
    <p:sldId id="265" r:id="rId14"/>
    <p:sldId id="275" r:id="rId15"/>
    <p:sldId id="282" r:id="rId16"/>
    <p:sldId id="274" r:id="rId17"/>
    <p:sldId id="273" r:id="rId18"/>
    <p:sldId id="272" r:id="rId19"/>
    <p:sldId id="271" r:id="rId20"/>
    <p:sldId id="270" r:id="rId21"/>
    <p:sldId id="269" r:id="rId22"/>
    <p:sldId id="268" r:id="rId23"/>
    <p:sldId id="276" r:id="rId24"/>
    <p:sldId id="278" r:id="rId25"/>
    <p:sldId id="277"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2" d="100"/>
          <a:sy n="42" d="100"/>
        </p:scale>
        <p:origin x="-2616" y="-9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6BF1861-CCB7-43B4-997D-E7A48AA7B782}" type="datetimeFigureOut">
              <a:rPr lang="en-IN" smtClean="0"/>
              <a:pPr/>
              <a:t>14-07-2014</a:t>
            </a:fld>
            <a:endParaRPr lang="en-IN"/>
          </a:p>
        </p:txBody>
      </p:sp>
      <p:sp>
        <p:nvSpPr>
          <p:cNvPr id="16" name="Slide Number Placeholder 15"/>
          <p:cNvSpPr>
            <a:spLocks noGrp="1"/>
          </p:cNvSpPr>
          <p:nvPr>
            <p:ph type="sldNum" sz="quarter" idx="11"/>
          </p:nvPr>
        </p:nvSpPr>
        <p:spPr/>
        <p:txBody>
          <a:bodyPr/>
          <a:lstStyle/>
          <a:p>
            <a:fld id="{864D15AF-5CE9-4721-A405-FE159B073289}"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BF1861-CCB7-43B4-997D-E7A48AA7B782}" type="datetimeFigureOut">
              <a:rPr lang="en-IN" smtClean="0"/>
              <a:pPr/>
              <a:t>14-07-2014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15AF-5CE9-4721-A405-FE159B07328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BF1861-CCB7-43B4-997D-E7A48AA7B782}" type="datetimeFigureOut">
              <a:rPr lang="en-IN" smtClean="0"/>
              <a:pPr/>
              <a:t>14-07-2014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15AF-5CE9-4721-A405-FE159B07328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6BF1861-CCB7-43B4-997D-E7A48AA7B782}" type="datetimeFigureOut">
              <a:rPr lang="en-IN" smtClean="0"/>
              <a:pPr/>
              <a:t>14-07-2014</a:t>
            </a:fld>
            <a:endParaRPr lang="en-IN"/>
          </a:p>
        </p:txBody>
      </p:sp>
      <p:sp>
        <p:nvSpPr>
          <p:cNvPr id="15" name="Slide Number Placeholder 14"/>
          <p:cNvSpPr>
            <a:spLocks noGrp="1"/>
          </p:cNvSpPr>
          <p:nvPr>
            <p:ph type="sldNum" sz="quarter" idx="15"/>
          </p:nvPr>
        </p:nvSpPr>
        <p:spPr/>
        <p:txBody>
          <a:bodyPr/>
          <a:lstStyle>
            <a:lvl1pPr algn="ctr">
              <a:defRPr/>
            </a:lvl1pPr>
          </a:lstStyle>
          <a:p>
            <a:fld id="{864D15AF-5CE9-4721-A405-FE159B073289}"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BF1861-CCB7-43B4-997D-E7A48AA7B782}" type="datetimeFigureOut">
              <a:rPr lang="en-IN" smtClean="0"/>
              <a:pPr/>
              <a:t>14-07-2014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15AF-5CE9-4721-A405-FE159B073289}"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BF1861-CCB7-43B4-997D-E7A48AA7B782}" type="datetimeFigureOut">
              <a:rPr lang="en-IN" smtClean="0"/>
              <a:pPr/>
              <a:t>14-07-2014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D15AF-5CE9-4721-A405-FE159B073289}"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64D15AF-5CE9-4721-A405-FE159B073289}"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46BF1861-CCB7-43B4-997D-E7A48AA7B782}" type="datetimeFigureOut">
              <a:rPr lang="en-IN" smtClean="0"/>
              <a:pPr/>
              <a:t>14-07-2014</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6BF1861-CCB7-43B4-997D-E7A48AA7B782}" type="datetimeFigureOut">
              <a:rPr lang="en-IN" smtClean="0"/>
              <a:pPr/>
              <a:t>14-07-2014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4D15AF-5CE9-4721-A405-FE159B073289}"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F1861-CCB7-43B4-997D-E7A48AA7B782}" type="datetimeFigureOut">
              <a:rPr lang="en-IN" smtClean="0"/>
              <a:pPr/>
              <a:t>14-07-2014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4D15AF-5CE9-4721-A405-FE159B07328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6BF1861-CCB7-43B4-997D-E7A48AA7B782}" type="datetimeFigureOut">
              <a:rPr lang="en-IN" smtClean="0"/>
              <a:pPr/>
              <a:t>14-07-2014</a:t>
            </a:fld>
            <a:endParaRPr lang="en-IN"/>
          </a:p>
        </p:txBody>
      </p:sp>
      <p:sp>
        <p:nvSpPr>
          <p:cNvPr id="9" name="Slide Number Placeholder 8"/>
          <p:cNvSpPr>
            <a:spLocks noGrp="1"/>
          </p:cNvSpPr>
          <p:nvPr>
            <p:ph type="sldNum" sz="quarter" idx="15"/>
          </p:nvPr>
        </p:nvSpPr>
        <p:spPr/>
        <p:txBody>
          <a:bodyPr/>
          <a:lstStyle/>
          <a:p>
            <a:fld id="{864D15AF-5CE9-4721-A405-FE159B073289}"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6BF1861-CCB7-43B4-997D-E7A48AA7B782}" type="datetimeFigureOut">
              <a:rPr lang="en-IN" smtClean="0"/>
              <a:pPr/>
              <a:t>14-07-2014</a:t>
            </a:fld>
            <a:endParaRPr lang="en-IN"/>
          </a:p>
        </p:txBody>
      </p:sp>
      <p:sp>
        <p:nvSpPr>
          <p:cNvPr id="9" name="Slide Number Placeholder 8"/>
          <p:cNvSpPr>
            <a:spLocks noGrp="1"/>
          </p:cNvSpPr>
          <p:nvPr>
            <p:ph type="sldNum" sz="quarter" idx="11"/>
          </p:nvPr>
        </p:nvSpPr>
        <p:spPr/>
        <p:txBody>
          <a:bodyPr/>
          <a:lstStyle/>
          <a:p>
            <a:fld id="{864D15AF-5CE9-4721-A405-FE159B073289}"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6BF1861-CCB7-43B4-997D-E7A48AA7B782}" type="datetimeFigureOut">
              <a:rPr lang="en-IN" smtClean="0"/>
              <a:pPr/>
              <a:t>14-07-2014</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64D15AF-5CE9-4721-A405-FE159B073289}"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Arjun Khandelwal and Conor Brennan-Burke</a:t>
            </a:r>
            <a:endParaRPr lang="en-IN" dirty="0"/>
          </a:p>
        </p:txBody>
      </p:sp>
      <p:sp>
        <p:nvSpPr>
          <p:cNvPr id="2" name="Title 1"/>
          <p:cNvSpPr>
            <a:spLocks noGrp="1"/>
          </p:cNvSpPr>
          <p:nvPr>
            <p:ph type="ctrTitle"/>
          </p:nvPr>
        </p:nvSpPr>
        <p:spPr/>
        <p:txBody>
          <a:bodyPr/>
          <a:lstStyle/>
          <a:p>
            <a:r>
              <a:rPr lang="en-US" dirty="0" smtClean="0"/>
              <a:t>Best Moments of Econ 203</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09328"/>
            <a:ext cx="8229600" cy="4572000"/>
          </a:xfrm>
        </p:spPr>
        <p:txBody>
          <a:bodyPr/>
          <a:lstStyle/>
          <a:p>
            <a:pPr>
              <a:buNone/>
            </a:pPr>
            <a:r>
              <a:rPr lang="en-US" dirty="0" smtClean="0"/>
              <a:t>	</a:t>
            </a:r>
            <a:r>
              <a:rPr lang="en-US" sz="3200" dirty="0" smtClean="0"/>
              <a:t>“This is not first come first serve. You guys will give your preferences and then I’ll write down your names next to the times, and if more than one group wants a time, we’ll get a protractor and go to Drinker and draw a ring and have a mud wrestling contest to see who gets to go.”</a:t>
            </a:r>
          </a:p>
          <a:p>
            <a:pPr algn="r">
              <a:buNone/>
            </a:pPr>
            <a:endParaRPr lang="en-IN" sz="3200" dirty="0"/>
          </a:p>
        </p:txBody>
      </p:sp>
      <p:sp>
        <p:nvSpPr>
          <p:cNvPr id="3" name="Title 2"/>
          <p:cNvSpPr>
            <a:spLocks noGrp="1"/>
          </p:cNvSpPr>
          <p:nvPr>
            <p:ph type="title"/>
          </p:nvPr>
        </p:nvSpPr>
        <p:spPr/>
        <p:txBody>
          <a:bodyPr/>
          <a:lstStyle/>
          <a:p>
            <a:pPr algn="ctr"/>
            <a:r>
              <a:rPr lang="en-US" dirty="0" smtClean="0"/>
              <a:t>Quaker Values</a:t>
            </a:r>
            <a:endParaRPr lang="en-IN" dirty="0"/>
          </a:p>
        </p:txBody>
      </p:sp>
      <p:sp>
        <p:nvSpPr>
          <p:cNvPr id="4" name="TextBox 3"/>
          <p:cNvSpPr txBox="1"/>
          <p:nvPr/>
        </p:nvSpPr>
        <p:spPr>
          <a:xfrm>
            <a:off x="5796136" y="5733256"/>
            <a:ext cx="2987824" cy="584775"/>
          </a:xfrm>
          <a:prstGeom prst="rect">
            <a:avLst/>
          </a:prstGeom>
          <a:noFill/>
        </p:spPr>
        <p:txBody>
          <a:bodyPr wrap="square" rtlCol="0">
            <a:spAutoFit/>
          </a:bodyPr>
          <a:lstStyle/>
          <a:p>
            <a:pPr algn="r"/>
            <a:r>
              <a:rPr lang="en-US" sz="3200" dirty="0" smtClean="0"/>
              <a:t>April 15, 2014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856" y="2169368"/>
            <a:ext cx="8229600" cy="4572000"/>
          </a:xfrm>
        </p:spPr>
        <p:txBody>
          <a:bodyPr>
            <a:normAutofit/>
          </a:bodyPr>
          <a:lstStyle/>
          <a:p>
            <a:pPr algn="ctr">
              <a:buNone/>
            </a:pPr>
            <a:r>
              <a:rPr lang="en-US" sz="3200" dirty="0" smtClean="0"/>
              <a:t>	In lab while returning some assignments:</a:t>
            </a:r>
          </a:p>
          <a:p>
            <a:pPr algn="ctr">
              <a:buNone/>
            </a:pPr>
            <a:r>
              <a:rPr lang="en-US" sz="3200" dirty="0" smtClean="0"/>
              <a:t>	</a:t>
            </a:r>
          </a:p>
          <a:p>
            <a:pPr algn="ctr">
              <a:buNone/>
            </a:pPr>
            <a:r>
              <a:rPr lang="en-US" sz="3200" dirty="0" smtClean="0"/>
              <a:t>	“I’m going to say this nicely guys: there’s </a:t>
            </a:r>
            <a:r>
              <a:rPr lang="en-US" sz="3200" i="1" dirty="0" smtClean="0"/>
              <a:t>a lot</a:t>
            </a:r>
            <a:r>
              <a:rPr lang="en-US" sz="3200" dirty="0" smtClean="0"/>
              <a:t> of room for improvement. </a:t>
            </a:r>
            <a:endParaRPr lang="en-IN" sz="3200" dirty="0"/>
          </a:p>
        </p:txBody>
      </p:sp>
      <p:sp>
        <p:nvSpPr>
          <p:cNvPr id="3" name="Title 2"/>
          <p:cNvSpPr>
            <a:spLocks noGrp="1"/>
          </p:cNvSpPr>
          <p:nvPr>
            <p:ph type="title"/>
          </p:nvPr>
        </p:nvSpPr>
        <p:spPr/>
        <p:txBody>
          <a:bodyPr/>
          <a:lstStyle/>
          <a:p>
            <a:pPr algn="ctr"/>
            <a:r>
              <a:rPr lang="en-US" dirty="0" smtClean="0"/>
              <a:t>Encouraging</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572000"/>
          </a:xfrm>
        </p:spPr>
        <p:txBody>
          <a:bodyPr/>
          <a:lstStyle/>
          <a:p>
            <a:pPr algn="ctr">
              <a:buNone/>
            </a:pPr>
            <a:r>
              <a:rPr lang="en-US" sz="3200" dirty="0" smtClean="0"/>
              <a:t>	“I could stand up here all day and play games, and I’d love it, but…”</a:t>
            </a:r>
          </a:p>
          <a:p>
            <a:pPr algn="ctr">
              <a:buNone/>
            </a:pPr>
            <a:endParaRPr lang="en-US" sz="3200" dirty="0" smtClean="0"/>
          </a:p>
          <a:p>
            <a:pPr algn="ctr">
              <a:buNone/>
            </a:pPr>
            <a:r>
              <a:rPr lang="en-US" sz="3200" dirty="0" smtClean="0"/>
              <a:t>	*People laugh*</a:t>
            </a:r>
          </a:p>
          <a:p>
            <a:pPr algn="ctr">
              <a:buNone/>
            </a:pPr>
            <a:endParaRPr lang="en-US" sz="3200" dirty="0" smtClean="0"/>
          </a:p>
          <a:p>
            <a:pPr algn="ctr">
              <a:buNone/>
            </a:pPr>
            <a:r>
              <a:rPr lang="en-US" sz="3200" dirty="0" smtClean="0"/>
              <a:t>	“What’s funny? I stand up here all day and try to make you guys laugh and then I finally give up, and </a:t>
            </a:r>
            <a:r>
              <a:rPr lang="en-US" sz="3200" i="1" dirty="0" smtClean="0"/>
              <a:t>then</a:t>
            </a:r>
            <a:r>
              <a:rPr lang="en-US" sz="3200" dirty="0" smtClean="0"/>
              <a:t> you laugh.”</a:t>
            </a:r>
          </a:p>
          <a:p>
            <a:pPr>
              <a:buNone/>
            </a:pPr>
            <a:endParaRPr lang="en-US" dirty="0" smtClean="0"/>
          </a:p>
        </p:txBody>
      </p:sp>
      <p:sp>
        <p:nvSpPr>
          <p:cNvPr id="4" name="TextBox 3"/>
          <p:cNvSpPr txBox="1"/>
          <p:nvPr/>
        </p:nvSpPr>
        <p:spPr>
          <a:xfrm>
            <a:off x="1403648" y="5733256"/>
            <a:ext cx="7344816" cy="584775"/>
          </a:xfrm>
          <a:prstGeom prst="rect">
            <a:avLst/>
          </a:prstGeom>
          <a:noFill/>
        </p:spPr>
        <p:txBody>
          <a:bodyPr wrap="square" rtlCol="0">
            <a:spAutoFit/>
          </a:bodyPr>
          <a:lstStyle/>
          <a:p>
            <a:pPr algn="r"/>
            <a:r>
              <a:rPr lang="en-US" sz="3200" dirty="0" smtClean="0"/>
              <a:t>April 11, 2014</a:t>
            </a:r>
            <a:endParaRPr lang="en-IN"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16832"/>
            <a:ext cx="8229600" cy="4572000"/>
          </a:xfrm>
        </p:spPr>
        <p:txBody>
          <a:bodyPr/>
          <a:lstStyle/>
          <a:p>
            <a:pPr algn="ctr">
              <a:buNone/>
            </a:pPr>
            <a:r>
              <a:rPr lang="en-US" dirty="0" smtClean="0"/>
              <a:t>	</a:t>
            </a:r>
            <a:endParaRPr lang="en-US" sz="3200" dirty="0" smtClean="0"/>
          </a:p>
          <a:p>
            <a:pPr algn="ctr">
              <a:buNone/>
            </a:pPr>
            <a:r>
              <a:rPr lang="en-US" sz="3200" dirty="0" smtClean="0"/>
              <a:t>“Pretty soon we’re </a:t>
            </a:r>
            <a:r>
              <a:rPr lang="en-US" sz="3200" dirty="0" err="1" smtClean="0"/>
              <a:t>gonna</a:t>
            </a:r>
            <a:r>
              <a:rPr lang="en-US" sz="3200" dirty="0" smtClean="0"/>
              <a:t> start doing some real world applied stuff. </a:t>
            </a:r>
          </a:p>
          <a:p>
            <a:pPr algn="ctr">
              <a:buNone/>
            </a:pPr>
            <a:r>
              <a:rPr lang="en-US" sz="3200" dirty="0" smtClean="0"/>
              <a:t>	Did I hear someone say, ‘how awesome is that?’”</a:t>
            </a:r>
          </a:p>
          <a:p>
            <a:pPr algn="ctr">
              <a:buNone/>
            </a:pPr>
            <a:endParaRPr lang="en-US" sz="3200" dirty="0" smtClean="0"/>
          </a:p>
          <a:p>
            <a:pPr algn="ctr">
              <a:buNone/>
            </a:pPr>
            <a:endParaRPr lang="en-US" sz="3200" dirty="0" smtClean="0"/>
          </a:p>
        </p:txBody>
      </p:sp>
      <p:sp>
        <p:nvSpPr>
          <p:cNvPr id="4" name="TextBox 3"/>
          <p:cNvSpPr txBox="1"/>
          <p:nvPr/>
        </p:nvSpPr>
        <p:spPr>
          <a:xfrm>
            <a:off x="5580112" y="5733256"/>
            <a:ext cx="3203848" cy="584775"/>
          </a:xfrm>
          <a:prstGeom prst="rect">
            <a:avLst/>
          </a:prstGeom>
          <a:noFill/>
        </p:spPr>
        <p:txBody>
          <a:bodyPr wrap="square" rtlCol="0">
            <a:spAutoFit/>
          </a:bodyPr>
          <a:lstStyle/>
          <a:p>
            <a:pPr algn="r"/>
            <a:r>
              <a:rPr lang="en-US" sz="3200" dirty="0" smtClean="0"/>
              <a:t>April 14, 2014</a:t>
            </a:r>
            <a:endParaRPr lang="en-IN"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6"/>
            <a:ext cx="8229600" cy="4572000"/>
          </a:xfrm>
        </p:spPr>
        <p:txBody>
          <a:bodyPr>
            <a:normAutofit/>
          </a:bodyPr>
          <a:lstStyle/>
          <a:p>
            <a:pPr algn="ctr">
              <a:buNone/>
            </a:pPr>
            <a:r>
              <a:rPr lang="en-US" sz="3200" dirty="0" smtClean="0"/>
              <a:t>	A student asks a question in class about some standard used.</a:t>
            </a:r>
          </a:p>
          <a:p>
            <a:pPr algn="ctr">
              <a:buNone/>
            </a:pPr>
            <a:endParaRPr lang="en-US" sz="3200" dirty="0" smtClean="0"/>
          </a:p>
          <a:p>
            <a:pPr algn="ctr">
              <a:buNone/>
            </a:pPr>
            <a:r>
              <a:rPr lang="en-US" sz="3200" dirty="0" smtClean="0"/>
              <a:t>	Jake: Why is that?</a:t>
            </a:r>
          </a:p>
          <a:p>
            <a:pPr algn="ctr">
              <a:buNone/>
            </a:pPr>
            <a:r>
              <a:rPr lang="en-US" sz="3200" dirty="0" smtClean="0"/>
              <a:t>	Prof Ball: Because they didn’t make me Emperor of the Universe. </a:t>
            </a:r>
            <a:endParaRPr lang="en-IN" sz="3200" dirty="0"/>
          </a:p>
        </p:txBody>
      </p:sp>
      <p:sp>
        <p:nvSpPr>
          <p:cNvPr id="3" name="Title 2"/>
          <p:cNvSpPr>
            <a:spLocks noGrp="1"/>
          </p:cNvSpPr>
          <p:nvPr>
            <p:ph type="title"/>
          </p:nvPr>
        </p:nvSpPr>
        <p:spPr/>
        <p:txBody>
          <a:bodyPr/>
          <a:lstStyle/>
          <a:p>
            <a:pPr algn="ctr"/>
            <a:r>
              <a:rPr lang="en-US" dirty="0" smtClean="0"/>
              <a:t>Eternal Regret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6"/>
            <a:ext cx="8229600" cy="4572000"/>
          </a:xfrm>
        </p:spPr>
        <p:txBody>
          <a:bodyPr>
            <a:normAutofit/>
          </a:bodyPr>
          <a:lstStyle/>
          <a:p>
            <a:pPr algn="ctr">
              <a:buNone/>
            </a:pPr>
            <a:r>
              <a:rPr lang="en-US" sz="3200" dirty="0" smtClean="0"/>
              <a:t>During office hours, we explain that our data set has people nominated for the Nobel prize before they were born.</a:t>
            </a:r>
          </a:p>
          <a:p>
            <a:pPr algn="ctr">
              <a:buNone/>
            </a:pPr>
            <a:endParaRPr lang="en-US" sz="3200" dirty="0" smtClean="0"/>
          </a:p>
          <a:p>
            <a:pPr algn="ctr">
              <a:buNone/>
            </a:pPr>
            <a:r>
              <a:rPr lang="en-US" sz="3200" dirty="0" smtClean="0"/>
              <a:t>	Prof Ball: We refer to this as The Prophecy Effect. I didn’t teach you about that? A child will be born…</a:t>
            </a:r>
            <a:endParaRPr lang="en-IN" sz="3200" dirty="0"/>
          </a:p>
        </p:txBody>
      </p:sp>
      <p:sp>
        <p:nvSpPr>
          <p:cNvPr id="3" name="Title 2"/>
          <p:cNvSpPr>
            <a:spLocks noGrp="1"/>
          </p:cNvSpPr>
          <p:nvPr>
            <p:ph type="title"/>
          </p:nvPr>
        </p:nvSpPr>
        <p:spPr/>
        <p:txBody>
          <a:bodyPr/>
          <a:lstStyle/>
          <a:p>
            <a:pPr algn="ctr"/>
            <a:r>
              <a:rPr lang="en-US" dirty="0" smtClean="0"/>
              <a:t>The Prophecy Effect</a:t>
            </a:r>
            <a:endParaRPr lang="en-IN" dirty="0"/>
          </a:p>
        </p:txBody>
      </p:sp>
    </p:spTree>
    <p:extLst>
      <p:ext uri="{BB962C8B-B14F-4D97-AF65-F5344CB8AC3E}">
        <p14:creationId xmlns:p14="http://schemas.microsoft.com/office/powerpoint/2010/main" val="1771551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37320"/>
            <a:ext cx="8229600" cy="4572000"/>
          </a:xfrm>
        </p:spPr>
        <p:txBody>
          <a:bodyPr>
            <a:normAutofit/>
          </a:bodyPr>
          <a:lstStyle/>
          <a:p>
            <a:pPr algn="ctr">
              <a:buNone/>
            </a:pPr>
            <a:r>
              <a:rPr lang="en-US" sz="3200" dirty="0" smtClean="0"/>
              <a:t>	A student points out a mistake:</a:t>
            </a:r>
          </a:p>
          <a:p>
            <a:pPr algn="ctr">
              <a:buNone/>
            </a:pPr>
            <a:endParaRPr lang="en-US" sz="3200" dirty="0" smtClean="0"/>
          </a:p>
          <a:p>
            <a:pPr algn="ctr">
              <a:buNone/>
            </a:pPr>
            <a:r>
              <a:rPr lang="en-US" sz="3200" dirty="0" smtClean="0"/>
              <a:t>	Student: Why is it Ỹ instead of X tilde?</a:t>
            </a:r>
          </a:p>
          <a:p>
            <a:pPr algn="ctr">
              <a:buNone/>
            </a:pPr>
            <a:r>
              <a:rPr lang="en-US" sz="3200" dirty="0" smtClean="0"/>
              <a:t>	Everyone looks at the board for a few seconds. </a:t>
            </a:r>
          </a:p>
          <a:p>
            <a:pPr algn="ctr">
              <a:buNone/>
            </a:pPr>
            <a:r>
              <a:rPr lang="en-US" sz="3200" dirty="0" smtClean="0"/>
              <a:t>	Prof Ball:  Well, you know what, it really should be Ỹ. I meant X tilde in the sense of Ỹ.</a:t>
            </a:r>
            <a:endParaRPr lang="en-IN" sz="3200" dirty="0"/>
          </a:p>
        </p:txBody>
      </p:sp>
      <p:sp>
        <p:nvSpPr>
          <p:cNvPr id="3" name="Title 2"/>
          <p:cNvSpPr>
            <a:spLocks noGrp="1"/>
          </p:cNvSpPr>
          <p:nvPr>
            <p:ph type="title"/>
          </p:nvPr>
        </p:nvSpPr>
        <p:spPr/>
        <p:txBody>
          <a:bodyPr/>
          <a:lstStyle/>
          <a:p>
            <a:pPr algn="ctr"/>
            <a:r>
              <a:rPr lang="en-US" dirty="0" smtClean="0"/>
              <a:t>Covering Your Tracks</a:t>
            </a:r>
            <a:endParaRPr lang="en-IN"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5" name="Rectangle 7"/>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4848" y="1556792"/>
            <a:ext cx="8229600" cy="4716016"/>
          </a:xfrm>
        </p:spPr>
        <p:txBody>
          <a:bodyPr/>
          <a:lstStyle/>
          <a:p>
            <a:pPr algn="ctr">
              <a:buNone/>
            </a:pPr>
            <a:r>
              <a:rPr lang="en-US" dirty="0" smtClean="0"/>
              <a:t>	</a:t>
            </a:r>
          </a:p>
          <a:p>
            <a:pPr algn="ctr">
              <a:buNone/>
            </a:pPr>
            <a:endParaRPr lang="en-US" sz="3200" dirty="0" smtClean="0"/>
          </a:p>
          <a:p>
            <a:pPr algn="ctr">
              <a:buNone/>
            </a:pPr>
            <a:r>
              <a:rPr lang="en-US" sz="3200" dirty="0" smtClean="0"/>
              <a:t>“I’d like to have your midterms turned overnight, but I can barely get myself turned overnight.”</a:t>
            </a:r>
          </a:p>
          <a:p>
            <a:pPr algn="ctr">
              <a:buNone/>
            </a:pPr>
            <a:endParaRPr lang="en-US" sz="3200" dirty="0" smtClean="0"/>
          </a:p>
          <a:p>
            <a:pPr algn="ctr">
              <a:buNone/>
            </a:pPr>
            <a:endParaRPr lang="en-US" sz="3200" dirty="0" smtClean="0"/>
          </a:p>
        </p:txBody>
      </p:sp>
      <p:sp>
        <p:nvSpPr>
          <p:cNvPr id="4" name="TextBox 3"/>
          <p:cNvSpPr txBox="1"/>
          <p:nvPr/>
        </p:nvSpPr>
        <p:spPr>
          <a:xfrm>
            <a:off x="5292080" y="5733256"/>
            <a:ext cx="3491880" cy="584775"/>
          </a:xfrm>
          <a:prstGeom prst="rect">
            <a:avLst/>
          </a:prstGeom>
          <a:noFill/>
        </p:spPr>
        <p:txBody>
          <a:bodyPr wrap="square" rtlCol="0">
            <a:spAutoFit/>
          </a:bodyPr>
          <a:lstStyle/>
          <a:p>
            <a:pPr algn="r"/>
            <a:r>
              <a:rPr lang="en-US" sz="3200" dirty="0" smtClean="0"/>
              <a:t>March 26, 2014</a:t>
            </a:r>
            <a:endParaRPr lang="en-IN"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4848" y="1700808"/>
            <a:ext cx="8229600" cy="4572000"/>
          </a:xfrm>
        </p:spPr>
        <p:txBody>
          <a:bodyPr>
            <a:normAutofit/>
          </a:bodyPr>
          <a:lstStyle/>
          <a:p>
            <a:pPr algn="ctr">
              <a:buNone/>
            </a:pPr>
            <a:r>
              <a:rPr lang="en-US" dirty="0" smtClean="0"/>
              <a:t>	</a:t>
            </a:r>
            <a:r>
              <a:rPr lang="en-US" sz="3200" dirty="0" smtClean="0"/>
              <a:t>“That’s why I can’t stay up all night grading exams. I have to be ready, and do a </a:t>
            </a:r>
            <a:r>
              <a:rPr lang="en-US" sz="3200" i="1" dirty="0" smtClean="0"/>
              <a:t>Taxi Driver</a:t>
            </a:r>
            <a:r>
              <a:rPr lang="en-US" sz="3200" dirty="0" smtClean="0"/>
              <a:t> in front of the mirror. ‘You looking at me? You looking at ME?’ before class. You never know what might happen. You know what, forget it, it’s not actually that dramatic.”</a:t>
            </a:r>
          </a:p>
          <a:p>
            <a:pPr>
              <a:buNone/>
            </a:pPr>
            <a:endParaRPr lang="en-US" sz="3200" dirty="0" smtClean="0"/>
          </a:p>
        </p:txBody>
      </p:sp>
      <p:sp>
        <p:nvSpPr>
          <p:cNvPr id="4" name="TextBox 3"/>
          <p:cNvSpPr txBox="1"/>
          <p:nvPr/>
        </p:nvSpPr>
        <p:spPr>
          <a:xfrm>
            <a:off x="5004048" y="5733256"/>
            <a:ext cx="3779912" cy="584775"/>
          </a:xfrm>
          <a:prstGeom prst="rect">
            <a:avLst/>
          </a:prstGeom>
          <a:noFill/>
        </p:spPr>
        <p:txBody>
          <a:bodyPr wrap="square" rtlCol="0">
            <a:spAutoFit/>
          </a:bodyPr>
          <a:lstStyle/>
          <a:p>
            <a:pPr algn="r"/>
            <a:r>
              <a:rPr lang="en-US" sz="3200" dirty="0" smtClean="0"/>
              <a:t>March 26, 2014</a:t>
            </a:r>
            <a:endParaRPr lang="en-IN"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44824"/>
            <a:ext cx="8229600" cy="4572000"/>
          </a:xfrm>
        </p:spPr>
        <p:txBody>
          <a:bodyPr/>
          <a:lstStyle/>
          <a:p>
            <a:pPr algn="ctr">
              <a:buNone/>
            </a:pPr>
            <a:r>
              <a:rPr lang="en-US" dirty="0" smtClean="0"/>
              <a:t>	</a:t>
            </a:r>
          </a:p>
          <a:p>
            <a:pPr algn="ctr">
              <a:buNone/>
            </a:pPr>
            <a:endParaRPr lang="en-US" sz="3200" dirty="0" smtClean="0"/>
          </a:p>
          <a:p>
            <a:pPr algn="ctr">
              <a:buNone/>
            </a:pPr>
            <a:r>
              <a:rPr lang="en-US" sz="3200" dirty="0" smtClean="0"/>
              <a:t>“All of you graduated from high school or forged your applications.”</a:t>
            </a:r>
          </a:p>
          <a:p>
            <a:pPr>
              <a:buNone/>
            </a:pPr>
            <a:endParaRPr lang="en-US" sz="3200" dirty="0" smtClean="0"/>
          </a:p>
          <a:p>
            <a:pPr>
              <a:buNone/>
            </a:pPr>
            <a:endParaRPr lang="en-US" sz="3200" dirty="0" smtClean="0"/>
          </a:p>
          <a:p>
            <a:pPr>
              <a:buNone/>
            </a:pPr>
            <a:endParaRPr lang="en-US" sz="3200" dirty="0" smtClean="0"/>
          </a:p>
        </p:txBody>
      </p:sp>
      <p:sp>
        <p:nvSpPr>
          <p:cNvPr id="3" name="Title 2"/>
          <p:cNvSpPr>
            <a:spLocks noGrp="1"/>
          </p:cNvSpPr>
          <p:nvPr>
            <p:ph type="title"/>
          </p:nvPr>
        </p:nvSpPr>
        <p:spPr/>
        <p:txBody>
          <a:bodyPr/>
          <a:lstStyle/>
          <a:p>
            <a:pPr algn="ctr"/>
            <a:r>
              <a:rPr lang="en-US" strike="sngStrike" dirty="0" smtClean="0"/>
              <a:t>Trust</a:t>
            </a:r>
            <a:r>
              <a:rPr lang="en-US" dirty="0" smtClean="0"/>
              <a:t>, </a:t>
            </a:r>
            <a:r>
              <a:rPr lang="en-US" strike="sngStrike" dirty="0" smtClean="0"/>
              <a:t>Concern</a:t>
            </a:r>
            <a:r>
              <a:rPr lang="en-US" dirty="0" smtClean="0"/>
              <a:t> and </a:t>
            </a:r>
            <a:r>
              <a:rPr lang="en-US" strike="sngStrike" dirty="0" smtClean="0"/>
              <a:t>Respect</a:t>
            </a:r>
            <a:endParaRPr lang="en-IN" strike="sngStrike" dirty="0"/>
          </a:p>
        </p:txBody>
      </p:sp>
      <p:sp>
        <p:nvSpPr>
          <p:cNvPr id="4" name="TextBox 3"/>
          <p:cNvSpPr txBox="1"/>
          <p:nvPr/>
        </p:nvSpPr>
        <p:spPr>
          <a:xfrm>
            <a:off x="5508104" y="5733256"/>
            <a:ext cx="3275856" cy="584775"/>
          </a:xfrm>
          <a:prstGeom prst="rect">
            <a:avLst/>
          </a:prstGeom>
          <a:noFill/>
        </p:spPr>
        <p:txBody>
          <a:bodyPr wrap="square" rtlCol="0">
            <a:spAutoFit/>
          </a:bodyPr>
          <a:lstStyle/>
          <a:p>
            <a:pPr algn="r"/>
            <a:r>
              <a:rPr lang="en-US" sz="3200" dirty="0" smtClean="0"/>
              <a:t>April 7, 2014</a:t>
            </a:r>
            <a:endParaRPr lang="en-IN"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4784"/>
            <a:ext cx="8229600" cy="4572000"/>
          </a:xfrm>
        </p:spPr>
        <p:txBody>
          <a:bodyPr>
            <a:normAutofit lnSpcReduction="10000"/>
          </a:bodyPr>
          <a:lstStyle/>
          <a:p>
            <a:pPr algn="just">
              <a:buNone/>
            </a:pPr>
            <a:r>
              <a:rPr lang="en-US" sz="3200" dirty="0" smtClean="0"/>
              <a:t> “You can write anything you want on the sheet of the exam: formulas, prayers, comic strips of me bumbling around…”</a:t>
            </a:r>
          </a:p>
          <a:p>
            <a:pPr algn="just">
              <a:buNone/>
            </a:pPr>
            <a:endParaRPr lang="en-US" sz="3200" dirty="0" smtClean="0"/>
          </a:p>
          <a:p>
            <a:pPr algn="r">
              <a:buNone/>
            </a:pPr>
            <a:r>
              <a:rPr lang="en-US" sz="3200" dirty="0" smtClean="0"/>
              <a:t>  - Professor Richard Ball </a:t>
            </a:r>
          </a:p>
          <a:p>
            <a:pPr>
              <a:buNone/>
            </a:pPr>
            <a:endParaRPr lang="en-US" sz="3200" dirty="0" smtClean="0"/>
          </a:p>
          <a:p>
            <a:pPr algn="just">
              <a:buNone/>
            </a:pPr>
            <a:r>
              <a:rPr lang="en-US" sz="3200" dirty="0" smtClean="0"/>
              <a:t>   </a:t>
            </a:r>
            <a:r>
              <a:rPr lang="en-US" dirty="0" smtClean="0"/>
              <a:t>We don’t know how to make comic strips, but we learned how to make PowerPoint presentations in our </a:t>
            </a:r>
            <a:r>
              <a:rPr lang="en-US" strike="sngStrike" dirty="0" smtClean="0"/>
              <a:t>adult</a:t>
            </a:r>
            <a:r>
              <a:rPr lang="en-US" dirty="0" smtClean="0"/>
              <a:t> diapers. </a:t>
            </a:r>
          </a:p>
          <a:p>
            <a:pPr>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856" y="908720"/>
            <a:ext cx="8229600" cy="4572000"/>
          </a:xfrm>
        </p:spPr>
        <p:txBody>
          <a:bodyPr>
            <a:normAutofit/>
          </a:bodyPr>
          <a:lstStyle/>
          <a:p>
            <a:pPr algn="ctr">
              <a:buNone/>
            </a:pPr>
            <a:r>
              <a:rPr lang="en-US" sz="3200" dirty="0" smtClean="0"/>
              <a:t>	</a:t>
            </a:r>
          </a:p>
          <a:p>
            <a:pPr algn="ctr">
              <a:buNone/>
            </a:pPr>
            <a:endParaRPr lang="en-US" sz="3200" dirty="0" smtClean="0"/>
          </a:p>
          <a:p>
            <a:pPr algn="ctr">
              <a:buNone/>
            </a:pPr>
            <a:r>
              <a:rPr lang="en-US" sz="3200" dirty="0" smtClean="0"/>
              <a:t>In lab after finishing giving us instructions:</a:t>
            </a:r>
          </a:p>
          <a:p>
            <a:pPr algn="ctr">
              <a:buNone/>
            </a:pPr>
            <a:endParaRPr lang="en-US" sz="3200" dirty="0" smtClean="0"/>
          </a:p>
          <a:p>
            <a:pPr algn="ctr">
              <a:buNone/>
            </a:pPr>
            <a:r>
              <a:rPr lang="en-US" sz="3200" dirty="0" smtClean="0"/>
              <a:t>	“So now get in your groups and make those electrons fly.”</a:t>
            </a:r>
          </a:p>
        </p:txBody>
      </p:sp>
      <p:sp>
        <p:nvSpPr>
          <p:cNvPr id="3" name="Title 2"/>
          <p:cNvSpPr>
            <a:spLocks noGrp="1"/>
          </p:cNvSpPr>
          <p:nvPr>
            <p:ph type="title"/>
          </p:nvPr>
        </p:nvSpPr>
        <p:spPr/>
        <p:txBody>
          <a:bodyPr/>
          <a:lstStyle/>
          <a:p>
            <a:pPr algn="ctr"/>
            <a:r>
              <a:rPr lang="en-US" dirty="0" smtClean="0"/>
              <a:t>How Econ Really Works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449288"/>
            <a:ext cx="8229600" cy="4572000"/>
          </a:xfrm>
        </p:spPr>
        <p:txBody>
          <a:bodyPr>
            <a:normAutofit/>
          </a:bodyPr>
          <a:lstStyle/>
          <a:p>
            <a:pPr algn="ctr">
              <a:buNone/>
            </a:pPr>
            <a:r>
              <a:rPr lang="en-US" sz="3200" dirty="0" smtClean="0"/>
              <a:t>	 In class one day when no one was answering.</a:t>
            </a:r>
          </a:p>
          <a:p>
            <a:pPr algn="ctr">
              <a:buNone/>
            </a:pPr>
            <a:endParaRPr lang="en-US" sz="3200" dirty="0" smtClean="0"/>
          </a:p>
          <a:p>
            <a:pPr algn="ctr">
              <a:buNone/>
            </a:pPr>
            <a:r>
              <a:rPr lang="en-US" sz="3200" dirty="0" smtClean="0"/>
              <a:t>	“You know what, I have a 12 year old son. I get this shit </a:t>
            </a:r>
            <a:r>
              <a:rPr lang="en-US" sz="3200" i="1" dirty="0" smtClean="0"/>
              <a:t>all the time</a:t>
            </a:r>
            <a:r>
              <a:rPr lang="en-US" sz="3200" dirty="0" smtClean="0"/>
              <a:t>. As long as you guys keep staring at me, I’m just going to keep staring back at you.”</a:t>
            </a:r>
            <a:endParaRPr lang="en-IN" sz="3200" dirty="0"/>
          </a:p>
        </p:txBody>
      </p:sp>
      <p:sp>
        <p:nvSpPr>
          <p:cNvPr id="3" name="Title 2"/>
          <p:cNvSpPr>
            <a:spLocks noGrp="1"/>
          </p:cNvSpPr>
          <p:nvPr>
            <p:ph type="title"/>
          </p:nvPr>
        </p:nvSpPr>
        <p:spPr/>
        <p:txBody>
          <a:bodyPr/>
          <a:lstStyle/>
          <a:p>
            <a:pPr algn="ctr"/>
            <a:r>
              <a:rPr lang="en-US" dirty="0" smtClean="0"/>
              <a:t>Persistence</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r>
              <a:rPr lang="en-US" sz="3200" smtClean="0"/>
              <a:t>“</a:t>
            </a:r>
            <a:r>
              <a:rPr lang="en-US" sz="3200" dirty="0" smtClean="0"/>
              <a:t>Happy Valentine’s Day!</a:t>
            </a:r>
          </a:p>
          <a:p>
            <a:pPr algn="ctr">
              <a:buNone/>
            </a:pPr>
            <a:endParaRPr lang="en-US" sz="3200" dirty="0" smtClean="0"/>
          </a:p>
          <a:p>
            <a:pPr algn="ctr">
              <a:buNone/>
            </a:pPr>
            <a:r>
              <a:rPr lang="en-US" sz="3200" dirty="0" smtClean="0"/>
              <a:t>	What’s the difference between love and probability?”</a:t>
            </a:r>
          </a:p>
          <a:p>
            <a:pPr algn="ctr">
              <a:buNone/>
            </a:pPr>
            <a:endParaRPr lang="en-US" sz="3200" dirty="0" smtClean="0"/>
          </a:p>
          <a:p>
            <a:pPr algn="ctr">
              <a:buNone/>
            </a:pPr>
            <a:r>
              <a:rPr lang="en-US" sz="3200" dirty="0" smtClean="0"/>
              <a:t>	The class is silent.</a:t>
            </a:r>
          </a:p>
          <a:p>
            <a:pPr algn="ctr">
              <a:buNone/>
            </a:pPr>
            <a:endParaRPr lang="en-US" sz="3200" dirty="0" smtClean="0"/>
          </a:p>
          <a:p>
            <a:pPr algn="ctr">
              <a:buNone/>
            </a:pPr>
            <a:r>
              <a:rPr lang="en-US" sz="3200" dirty="0" smtClean="0"/>
              <a:t>	“Love should never be conditional.” </a:t>
            </a:r>
            <a:endParaRPr lang="en-IN" sz="3200" dirty="0"/>
          </a:p>
        </p:txBody>
      </p:sp>
      <p:sp>
        <p:nvSpPr>
          <p:cNvPr id="3" name="Title 2"/>
          <p:cNvSpPr>
            <a:spLocks noGrp="1"/>
          </p:cNvSpPr>
          <p:nvPr>
            <p:ph type="title"/>
          </p:nvPr>
        </p:nvSpPr>
        <p:spPr/>
        <p:txBody>
          <a:bodyPr/>
          <a:lstStyle/>
          <a:p>
            <a:pPr algn="ctr"/>
            <a:r>
              <a:rPr lang="en-US" dirty="0" smtClean="0"/>
              <a:t>On Valentine’s Day</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4864"/>
            <a:ext cx="8229600" cy="4572000"/>
          </a:xfrm>
        </p:spPr>
        <p:txBody>
          <a:bodyPr>
            <a:normAutofit/>
          </a:bodyPr>
          <a:lstStyle/>
          <a:p>
            <a:pPr algn="ctr">
              <a:buNone/>
            </a:pPr>
            <a:r>
              <a:rPr lang="en-US" sz="3200" dirty="0" smtClean="0"/>
              <a:t>	Prof Ball: You know those foam sort of things that you can drop into water and they turn into dinosaurs?</a:t>
            </a:r>
          </a:p>
          <a:p>
            <a:pPr algn="ctr">
              <a:buNone/>
            </a:pPr>
            <a:r>
              <a:rPr lang="en-US" sz="3200" dirty="0" smtClean="0"/>
              <a:t>	Student: No. </a:t>
            </a:r>
          </a:p>
          <a:p>
            <a:pPr algn="ctr">
              <a:buNone/>
            </a:pPr>
            <a:r>
              <a:rPr lang="en-US" sz="3200" dirty="0" smtClean="0"/>
              <a:t>	Prof Ball: Well, such a thing exists. </a:t>
            </a:r>
            <a:endParaRPr lang="en-IN" sz="3200" dirty="0"/>
          </a:p>
        </p:txBody>
      </p:sp>
      <p:sp>
        <p:nvSpPr>
          <p:cNvPr id="3" name="Title 2"/>
          <p:cNvSpPr>
            <a:spLocks noGrp="1"/>
          </p:cNvSpPr>
          <p:nvPr>
            <p:ph type="title"/>
          </p:nvPr>
        </p:nvSpPr>
        <p:spPr/>
        <p:txBody>
          <a:bodyPr/>
          <a:lstStyle/>
          <a:p>
            <a:pPr algn="ctr"/>
            <a:r>
              <a:rPr lang="en-US" dirty="0" smtClean="0"/>
              <a:t>You had to be there</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64904"/>
            <a:ext cx="8229600" cy="4572000"/>
          </a:xfrm>
        </p:spPr>
        <p:txBody>
          <a:bodyPr>
            <a:normAutofit/>
          </a:bodyPr>
          <a:lstStyle/>
          <a:p>
            <a:pPr algn="ctr">
              <a:buNone/>
            </a:pPr>
            <a:r>
              <a:rPr lang="en-US" sz="3200" dirty="0" smtClean="0"/>
              <a:t>	“So what is joint distribution? My roommate got kicked out of college for that, but that was a different kind of joint distribution.” </a:t>
            </a:r>
            <a:endParaRPr lang="en-IN" sz="3200" dirty="0"/>
          </a:p>
        </p:txBody>
      </p:sp>
      <p:sp>
        <p:nvSpPr>
          <p:cNvPr id="3" name="Title 2"/>
          <p:cNvSpPr>
            <a:spLocks noGrp="1"/>
          </p:cNvSpPr>
          <p:nvPr>
            <p:ph type="title"/>
          </p:nvPr>
        </p:nvSpPr>
        <p:spPr/>
        <p:txBody>
          <a:bodyPr/>
          <a:lstStyle/>
          <a:p>
            <a:pPr algn="ctr"/>
            <a:r>
              <a:rPr lang="en-US" dirty="0" smtClean="0"/>
              <a:t>Subtle Differences</a:t>
            </a:r>
            <a:endParaRPr lang="en-IN" dirty="0"/>
          </a:p>
        </p:txBody>
      </p:sp>
      <p:sp>
        <p:nvSpPr>
          <p:cNvPr id="4" name="TextBox 3"/>
          <p:cNvSpPr txBox="1"/>
          <p:nvPr/>
        </p:nvSpPr>
        <p:spPr>
          <a:xfrm>
            <a:off x="683568" y="5733256"/>
            <a:ext cx="8064896" cy="584775"/>
          </a:xfrm>
          <a:prstGeom prst="rect">
            <a:avLst/>
          </a:prstGeom>
          <a:noFill/>
        </p:spPr>
        <p:txBody>
          <a:bodyPr wrap="square" rtlCol="0">
            <a:spAutoFit/>
          </a:bodyPr>
          <a:lstStyle/>
          <a:p>
            <a:pPr algn="r"/>
            <a:r>
              <a:rPr lang="en-US" sz="3200" dirty="0" smtClean="0"/>
              <a:t>March 7, 2014</a:t>
            </a:r>
            <a:endParaRPr lang="en-IN"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72816"/>
            <a:ext cx="8229600" cy="4572000"/>
          </a:xfrm>
        </p:spPr>
        <p:txBody>
          <a:bodyPr>
            <a:normAutofit/>
          </a:bodyPr>
          <a:lstStyle/>
          <a:p>
            <a:pPr algn="ctr">
              <a:buNone/>
            </a:pPr>
            <a:r>
              <a:rPr lang="en-US" sz="3200" dirty="0" smtClean="0"/>
              <a:t>	“We’re </a:t>
            </a:r>
            <a:r>
              <a:rPr lang="en-US" sz="3200" dirty="0" err="1" smtClean="0"/>
              <a:t>gonna</a:t>
            </a:r>
            <a:r>
              <a:rPr lang="en-US" sz="3200" dirty="0" smtClean="0"/>
              <a:t> talk about Covariance and Correlation.”</a:t>
            </a:r>
          </a:p>
          <a:p>
            <a:pPr algn="ctr">
              <a:buNone/>
            </a:pPr>
            <a:endParaRPr lang="en-US" sz="3200" dirty="0" smtClean="0"/>
          </a:p>
          <a:p>
            <a:pPr algn="ctr">
              <a:buNone/>
            </a:pPr>
            <a:r>
              <a:rPr lang="en-US" sz="3200" dirty="0" smtClean="0"/>
              <a:t>	*Checks watch*</a:t>
            </a:r>
          </a:p>
          <a:p>
            <a:pPr algn="ctr">
              <a:buNone/>
            </a:pPr>
            <a:endParaRPr lang="en-US" sz="3200" dirty="0" smtClean="0"/>
          </a:p>
          <a:p>
            <a:pPr algn="ctr">
              <a:buNone/>
            </a:pPr>
            <a:r>
              <a:rPr lang="en-US" sz="3200" dirty="0" smtClean="0"/>
              <a:t>	“Well, we’re not going to talk about it for very long!”</a:t>
            </a:r>
          </a:p>
          <a:p>
            <a:pPr algn="ctr">
              <a:buNone/>
            </a:pPr>
            <a:endParaRPr lang="en-US" sz="3200" dirty="0" smtClean="0"/>
          </a:p>
        </p:txBody>
      </p:sp>
      <p:sp>
        <p:nvSpPr>
          <p:cNvPr id="3" name="Title 2"/>
          <p:cNvSpPr>
            <a:spLocks noGrp="1"/>
          </p:cNvSpPr>
          <p:nvPr>
            <p:ph type="title"/>
          </p:nvPr>
        </p:nvSpPr>
        <p:spPr/>
        <p:txBody>
          <a:bodyPr/>
          <a:lstStyle/>
          <a:p>
            <a:pPr algn="ctr"/>
            <a:r>
              <a:rPr lang="en-US" dirty="0" smtClean="0"/>
              <a:t>Awareness</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5824"/>
            <a:ext cx="8229600" cy="1219200"/>
          </a:xfrm>
        </p:spPr>
        <p:txBody>
          <a:bodyPr/>
          <a:lstStyle/>
          <a:p>
            <a:pPr algn="ctr"/>
            <a:r>
              <a:rPr lang="en-US" dirty="0" smtClean="0"/>
              <a:t>And that’s all for today folks!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492896"/>
            <a:ext cx="8229600" cy="4572000"/>
          </a:xfrm>
        </p:spPr>
        <p:txBody>
          <a:bodyPr/>
          <a:lstStyle/>
          <a:p>
            <a:pPr algn="ctr">
              <a:buNone/>
            </a:pPr>
            <a:r>
              <a:rPr lang="en-US" dirty="0" smtClean="0"/>
              <a:t>	</a:t>
            </a:r>
            <a:r>
              <a:rPr lang="en-US" sz="3200" dirty="0" smtClean="0"/>
              <a:t>“I could be saying anything and I wouldn’t even know.”</a:t>
            </a:r>
          </a:p>
          <a:p>
            <a:pPr algn="ctr">
              <a:buNone/>
            </a:pPr>
            <a:endParaRPr lang="en-US" dirty="0" smtClean="0"/>
          </a:p>
          <a:p>
            <a:pPr algn="ctr">
              <a:buNone/>
            </a:pPr>
            <a:endParaRPr lang="en-US" dirty="0" smtClean="0"/>
          </a:p>
          <a:p>
            <a:pPr algn="ctr">
              <a:buNone/>
            </a:pPr>
            <a:endParaRPr lang="en-US" dirty="0" smtClean="0"/>
          </a:p>
          <a:p>
            <a:pPr algn="ctr">
              <a:buNone/>
            </a:pPr>
            <a:r>
              <a:rPr lang="en-US" dirty="0" smtClean="0"/>
              <a:t>	Thankfully, we did know. And we recorded them.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of ball image 1.jpg"/>
          <p:cNvPicPr>
            <a:picLocks noChangeAspect="1"/>
          </p:cNvPicPr>
          <p:nvPr/>
        </p:nvPicPr>
        <p:blipFill>
          <a:blip r:embed="rId2" cstate="print"/>
          <a:stretch>
            <a:fillRect/>
          </a:stretch>
        </p:blipFill>
        <p:spPr>
          <a:xfrm>
            <a:off x="3419872" y="1700808"/>
            <a:ext cx="2304256" cy="2934666"/>
          </a:xfrm>
          <a:prstGeom prst="rect">
            <a:avLst/>
          </a:prstGeom>
        </p:spPr>
      </p:pic>
      <p:sp>
        <p:nvSpPr>
          <p:cNvPr id="4" name="Title 1"/>
          <p:cNvSpPr txBox="1">
            <a:spLocks/>
          </p:cNvSpPr>
          <p:nvPr/>
        </p:nvSpPr>
        <p:spPr>
          <a:xfrm>
            <a:off x="535632" y="548680"/>
            <a:ext cx="7924800" cy="1371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Presenting</a:t>
            </a:r>
            <a:br>
              <a:rPr kumimoji="0" lang="en-US" sz="48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endParaRPr kumimoji="0" lang="en-US" sz="48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8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8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
            </a:r>
            <a:br>
              <a:rPr kumimoji="0" lang="en-US" sz="48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r>
              <a:rPr kumimoji="0" lang="en-US" sz="48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
            </a:r>
            <a:br>
              <a:rPr kumimoji="0" lang="en-US" sz="48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r>
              <a:rPr kumimoji="0" lang="en-US" sz="48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The Best Moments of Econ 203</a:t>
            </a:r>
            <a:endParaRPr kumimoji="0" lang="en-IN" sz="48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276872"/>
            <a:ext cx="8229600" cy="4572000"/>
          </a:xfrm>
        </p:spPr>
        <p:txBody>
          <a:bodyPr/>
          <a:lstStyle/>
          <a:p>
            <a:pPr>
              <a:buNone/>
            </a:pPr>
            <a:r>
              <a:rPr lang="en-US" dirty="0" smtClean="0"/>
              <a:t>	</a:t>
            </a:r>
            <a:r>
              <a:rPr lang="en-US" sz="3200" dirty="0" smtClean="0"/>
              <a:t>“Come on, you guys know the answer. So why won’t you tell me? Is it because you want me to suffer? . . . It’s probably not all about me.”</a:t>
            </a:r>
          </a:p>
          <a:p>
            <a:pPr>
              <a:buNone/>
            </a:pPr>
            <a:endParaRPr lang="en-US" sz="3200" dirty="0" smtClean="0"/>
          </a:p>
        </p:txBody>
      </p:sp>
      <p:sp>
        <p:nvSpPr>
          <p:cNvPr id="3" name="Title 2"/>
          <p:cNvSpPr>
            <a:spLocks noGrp="1"/>
          </p:cNvSpPr>
          <p:nvPr>
            <p:ph type="title"/>
          </p:nvPr>
        </p:nvSpPr>
        <p:spPr>
          <a:xfrm>
            <a:off x="467544" y="260648"/>
            <a:ext cx="8229600" cy="1219200"/>
          </a:xfrm>
        </p:spPr>
        <p:txBody>
          <a:bodyPr>
            <a:normAutofit/>
          </a:bodyPr>
          <a:lstStyle/>
          <a:p>
            <a:pPr algn="ctr"/>
            <a:r>
              <a:rPr lang="en-US" dirty="0" smtClean="0"/>
              <a:t>Modesty</a:t>
            </a:r>
            <a:endParaRPr lang="en-IN" dirty="0"/>
          </a:p>
        </p:txBody>
      </p:sp>
      <p:sp>
        <p:nvSpPr>
          <p:cNvPr id="4" name="TextBox 3"/>
          <p:cNvSpPr txBox="1"/>
          <p:nvPr/>
        </p:nvSpPr>
        <p:spPr>
          <a:xfrm>
            <a:off x="5436096" y="5733256"/>
            <a:ext cx="3347864" cy="584775"/>
          </a:xfrm>
          <a:prstGeom prst="rect">
            <a:avLst/>
          </a:prstGeom>
          <a:noFill/>
        </p:spPr>
        <p:txBody>
          <a:bodyPr wrap="square" rtlCol="0">
            <a:spAutoFit/>
          </a:bodyPr>
          <a:lstStyle/>
          <a:p>
            <a:pPr algn="r"/>
            <a:r>
              <a:rPr lang="en-US" sz="3200" dirty="0" smtClean="0"/>
              <a:t>March 7, 2014</a:t>
            </a:r>
            <a:endParaRPr lang="en-IN"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286000"/>
            <a:ext cx="8229600" cy="4572000"/>
          </a:xfrm>
        </p:spPr>
        <p:txBody>
          <a:bodyPr/>
          <a:lstStyle/>
          <a:p>
            <a:pPr>
              <a:buNone/>
            </a:pPr>
            <a:r>
              <a:rPr lang="en-US" dirty="0" smtClean="0"/>
              <a:t>	</a:t>
            </a:r>
            <a:r>
              <a:rPr lang="en-US" sz="3200" dirty="0" smtClean="0"/>
              <a:t>“So it’s 5 minutes to 9. It’s an awkward time to take a break, but if I keep going, the Main Line Times headline tomorrow will be, ‘Enraged Students Leave Economics Professor Mangled.’”</a:t>
            </a:r>
          </a:p>
          <a:p>
            <a:pPr>
              <a:buNone/>
            </a:pPr>
            <a:endParaRPr lang="en-US" sz="3200" dirty="0" smtClean="0"/>
          </a:p>
          <a:p>
            <a:pPr>
              <a:buNone/>
            </a:pPr>
            <a:endParaRPr lang="en-US" sz="3200" dirty="0" smtClean="0"/>
          </a:p>
          <a:p>
            <a:pPr algn="r">
              <a:buNone/>
            </a:pPr>
            <a:endParaRPr lang="en-US" sz="3200" dirty="0" smtClean="0"/>
          </a:p>
          <a:p>
            <a:pPr>
              <a:buNone/>
            </a:pPr>
            <a:endParaRPr lang="en-IN" sz="3200" dirty="0"/>
          </a:p>
        </p:txBody>
      </p:sp>
      <p:sp>
        <p:nvSpPr>
          <p:cNvPr id="3" name="Title 2"/>
          <p:cNvSpPr>
            <a:spLocks noGrp="1"/>
          </p:cNvSpPr>
          <p:nvPr>
            <p:ph type="title"/>
          </p:nvPr>
        </p:nvSpPr>
        <p:spPr/>
        <p:txBody>
          <a:bodyPr/>
          <a:lstStyle/>
          <a:p>
            <a:pPr algn="ctr"/>
            <a:r>
              <a:rPr lang="en-US" dirty="0" smtClean="0"/>
              <a:t>Prescience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385392"/>
            <a:ext cx="8229600" cy="4572000"/>
          </a:xfrm>
        </p:spPr>
        <p:txBody>
          <a:bodyPr/>
          <a:lstStyle/>
          <a:p>
            <a:pPr>
              <a:buNone/>
            </a:pPr>
            <a:r>
              <a:rPr lang="en-US" dirty="0" smtClean="0"/>
              <a:t>	</a:t>
            </a:r>
            <a:r>
              <a:rPr lang="en-US" sz="3200" dirty="0" smtClean="0"/>
              <a:t>“Did anyone notice that Barack Obama’s campaign slogan “Yes we can!” was stolen from Bob the Builder? I couldn’t take him seriously after that.” </a:t>
            </a:r>
          </a:p>
          <a:p>
            <a:pPr>
              <a:buNone/>
            </a:pPr>
            <a:endParaRPr lang="en-US" sz="3200" dirty="0" smtClean="0"/>
          </a:p>
          <a:p>
            <a:pPr>
              <a:buNone/>
            </a:pPr>
            <a:endParaRPr lang="en-US" sz="3200" dirty="0" smtClean="0"/>
          </a:p>
        </p:txBody>
      </p:sp>
      <p:sp>
        <p:nvSpPr>
          <p:cNvPr id="3" name="Title 2"/>
          <p:cNvSpPr>
            <a:spLocks noGrp="1"/>
          </p:cNvSpPr>
          <p:nvPr>
            <p:ph type="title"/>
          </p:nvPr>
        </p:nvSpPr>
        <p:spPr/>
        <p:txBody>
          <a:bodyPr/>
          <a:lstStyle/>
          <a:p>
            <a:pPr algn="ctr"/>
            <a:r>
              <a:rPr lang="en-US" dirty="0" smtClean="0"/>
              <a:t>Political Views</a:t>
            </a:r>
            <a:endParaRPr lang="en-IN" dirty="0"/>
          </a:p>
        </p:txBody>
      </p:sp>
      <p:sp>
        <p:nvSpPr>
          <p:cNvPr id="4" name="TextBox 3"/>
          <p:cNvSpPr txBox="1"/>
          <p:nvPr/>
        </p:nvSpPr>
        <p:spPr>
          <a:xfrm>
            <a:off x="6228184" y="5733256"/>
            <a:ext cx="2555776" cy="584775"/>
          </a:xfrm>
          <a:prstGeom prst="rect">
            <a:avLst/>
          </a:prstGeom>
          <a:noFill/>
        </p:spPr>
        <p:txBody>
          <a:bodyPr wrap="square" rtlCol="0">
            <a:spAutoFit/>
          </a:bodyPr>
          <a:lstStyle/>
          <a:p>
            <a:pPr algn="r"/>
            <a:r>
              <a:rPr lang="en-US" sz="3200" dirty="0" smtClean="0"/>
              <a:t>April 13, 2014</a:t>
            </a:r>
            <a:endParaRPr lang="en-IN"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572000"/>
          </a:xfrm>
        </p:spPr>
        <p:txBody>
          <a:bodyPr/>
          <a:lstStyle/>
          <a:p>
            <a:pPr algn="ctr">
              <a:buNone/>
            </a:pPr>
            <a:r>
              <a:rPr lang="en-US" sz="3200" dirty="0" smtClean="0"/>
              <a:t>   </a:t>
            </a:r>
            <a:r>
              <a:rPr lang="el-GR" sz="3200" dirty="0" smtClean="0"/>
              <a:t>μ</a:t>
            </a:r>
            <a:r>
              <a:rPr lang="en-US" sz="3200" baseline="-25000" dirty="0" smtClean="0"/>
              <a:t>x </a:t>
            </a:r>
            <a:r>
              <a:rPr lang="en-US" sz="3200" dirty="0" smtClean="0"/>
              <a:t>  = 12 ounces of ketchup</a:t>
            </a:r>
          </a:p>
          <a:p>
            <a:pPr algn="ctr">
              <a:buNone/>
            </a:pPr>
            <a:r>
              <a:rPr lang="en-US" sz="3200" dirty="0" smtClean="0"/>
              <a:t>	 </a:t>
            </a:r>
            <a:r>
              <a:rPr lang="el-GR" sz="3200" dirty="0" smtClean="0"/>
              <a:t>σ</a:t>
            </a:r>
            <a:r>
              <a:rPr lang="en-US" sz="3200" baseline="-25000" dirty="0" smtClean="0"/>
              <a:t>x</a:t>
            </a:r>
            <a:r>
              <a:rPr lang="en-US" sz="3200" baseline="30000" dirty="0" smtClean="0"/>
              <a:t>2</a:t>
            </a:r>
            <a:r>
              <a:rPr lang="en-US" sz="3200" dirty="0" smtClean="0"/>
              <a:t> = 64 ounces</a:t>
            </a:r>
          </a:p>
          <a:p>
            <a:pPr algn="ctr">
              <a:buNone/>
            </a:pPr>
            <a:r>
              <a:rPr lang="en-US" sz="3200" dirty="0" smtClean="0"/>
              <a:t>	“Well that’s really big variance right? Standard deviation of 8 ounces. Quality just isn’t what it used to be.”</a:t>
            </a:r>
          </a:p>
          <a:p>
            <a:pPr>
              <a:buNone/>
            </a:pPr>
            <a:endParaRPr lang="en-US" dirty="0" smtClean="0"/>
          </a:p>
          <a:p>
            <a:pPr algn="r">
              <a:buNone/>
            </a:pPr>
            <a:r>
              <a:rPr lang="en-US" dirty="0" smtClean="0"/>
              <a:t>	</a:t>
            </a:r>
          </a:p>
        </p:txBody>
      </p:sp>
      <p:sp>
        <p:nvSpPr>
          <p:cNvPr id="3" name="Title 2"/>
          <p:cNvSpPr>
            <a:spLocks noGrp="1"/>
          </p:cNvSpPr>
          <p:nvPr>
            <p:ph type="title"/>
          </p:nvPr>
        </p:nvSpPr>
        <p:spPr/>
        <p:txBody>
          <a:bodyPr/>
          <a:lstStyle/>
          <a:p>
            <a:pPr algn="ctr"/>
            <a:r>
              <a:rPr lang="en-US" dirty="0" smtClean="0"/>
              <a:t>The Good Old Days</a:t>
            </a:r>
            <a:endParaRPr lang="en-IN" dirty="0"/>
          </a:p>
        </p:txBody>
      </p:sp>
      <p:sp>
        <p:nvSpPr>
          <p:cNvPr id="4" name="TextBox 3"/>
          <p:cNvSpPr txBox="1"/>
          <p:nvPr/>
        </p:nvSpPr>
        <p:spPr>
          <a:xfrm>
            <a:off x="6228184" y="5733256"/>
            <a:ext cx="2520280" cy="584775"/>
          </a:xfrm>
          <a:prstGeom prst="rect">
            <a:avLst/>
          </a:prstGeom>
          <a:noFill/>
        </p:spPr>
        <p:txBody>
          <a:bodyPr wrap="square" rtlCol="0">
            <a:spAutoFit/>
          </a:bodyPr>
          <a:lstStyle/>
          <a:p>
            <a:pPr algn="r"/>
            <a:r>
              <a:rPr lang="en-US" sz="3200" dirty="0" smtClean="0"/>
              <a:t>April 14, 2014</a:t>
            </a:r>
            <a:endParaRPr lang="en-IN"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40" y="2420888"/>
            <a:ext cx="8229600" cy="4572000"/>
          </a:xfrm>
        </p:spPr>
        <p:txBody>
          <a:bodyPr>
            <a:normAutofit/>
          </a:bodyPr>
          <a:lstStyle/>
          <a:p>
            <a:pPr algn="ctr">
              <a:buNone/>
            </a:pPr>
            <a:r>
              <a:rPr lang="en-US" sz="3200" dirty="0" smtClean="0"/>
              <a:t>	 “I’ll see you in 12 hours. Can we have a contest to see how many episodes of Breaking Bad we can watch before class tomorrow?”</a:t>
            </a:r>
          </a:p>
          <a:p>
            <a:pPr algn="ctr">
              <a:buNone/>
            </a:pPr>
            <a:endParaRPr lang="en-US" sz="3200" dirty="0" smtClean="0"/>
          </a:p>
          <a:p>
            <a:pPr algn="ctr">
              <a:buNone/>
            </a:pPr>
            <a:endParaRPr lang="en-US" sz="3200" dirty="0" smtClean="0"/>
          </a:p>
        </p:txBody>
      </p:sp>
      <p:sp>
        <p:nvSpPr>
          <p:cNvPr id="4" name="TextBox 3"/>
          <p:cNvSpPr txBox="1"/>
          <p:nvPr/>
        </p:nvSpPr>
        <p:spPr>
          <a:xfrm>
            <a:off x="5508104" y="5733256"/>
            <a:ext cx="3275856" cy="584775"/>
          </a:xfrm>
          <a:prstGeom prst="rect">
            <a:avLst/>
          </a:prstGeom>
          <a:noFill/>
        </p:spPr>
        <p:txBody>
          <a:bodyPr wrap="square" rtlCol="0">
            <a:spAutoFit/>
          </a:bodyPr>
          <a:lstStyle/>
          <a:p>
            <a:pPr algn="r"/>
            <a:r>
              <a:rPr lang="en-US" sz="3200" dirty="0" smtClean="0"/>
              <a:t>April 14, 2014</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651</TotalTime>
  <Words>192</Words>
  <Application>Microsoft Office PowerPoint</Application>
  <PresentationFormat>On-screen Show (4:3)</PresentationFormat>
  <Paragraphs>111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Paper</vt:lpstr>
      <vt:lpstr>Best Moments of Econ 203</vt:lpstr>
      <vt:lpstr>PowerPoint Presentation</vt:lpstr>
      <vt:lpstr>PowerPoint Presentation</vt:lpstr>
      <vt:lpstr>PowerPoint Presentation</vt:lpstr>
      <vt:lpstr>Modesty</vt:lpstr>
      <vt:lpstr>Prescience</vt:lpstr>
      <vt:lpstr>Political Views</vt:lpstr>
      <vt:lpstr>The Good Old Days</vt:lpstr>
      <vt:lpstr>PowerPoint Presentation</vt:lpstr>
      <vt:lpstr>Quaker Values</vt:lpstr>
      <vt:lpstr>Encouraging</vt:lpstr>
      <vt:lpstr>PowerPoint Presentation</vt:lpstr>
      <vt:lpstr>PowerPoint Presentation</vt:lpstr>
      <vt:lpstr>Eternal Regret</vt:lpstr>
      <vt:lpstr>The Prophecy Effect</vt:lpstr>
      <vt:lpstr>Covering Your Tracks</vt:lpstr>
      <vt:lpstr>PowerPoint Presentation</vt:lpstr>
      <vt:lpstr>PowerPoint Presentation</vt:lpstr>
      <vt:lpstr>Trust, Concern and Respect</vt:lpstr>
      <vt:lpstr>How Econ Really Works</vt:lpstr>
      <vt:lpstr>Persistence</vt:lpstr>
      <vt:lpstr>On Valentine’s Day</vt:lpstr>
      <vt:lpstr>You had to be there</vt:lpstr>
      <vt:lpstr>Subtle Differences</vt:lpstr>
      <vt:lpstr>Awareness</vt:lpstr>
      <vt:lpstr>And that’s all for today folks!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Moments of Econ 203</dc:title>
  <dc:creator>Ajay</dc:creator>
  <cp:lastModifiedBy>Richard Ball</cp:lastModifiedBy>
  <cp:revision>43</cp:revision>
  <dcterms:created xsi:type="dcterms:W3CDTF">2014-06-15T17:11:06Z</dcterms:created>
  <dcterms:modified xsi:type="dcterms:W3CDTF">2014-07-14T21:55:05Z</dcterms:modified>
</cp:coreProperties>
</file>