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Silence, before the curtain falls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talks and introduces the cast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talks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 goal of Sprint 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David talks and gesticulates with vigor.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Forest, talk a bit about what you wrote here. David will cue you.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Johnny, talk a bit about shellinabox works here. Talk about how shellinabox spawns an instance of /bin/login and how it communicates with the browser over HTTP. If time permits, talk a bit about implementing it in websockets.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current falls, actors exit stage right and Reconfigure for the demo.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Silence, before the curtain falls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34700" x="-282926"/>
            <a:ext cy="4570776" cx="6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y="735075" x="4899350"/>
            <a:ext cy="463499" cx="3786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63636"/>
              </a:lnSpc>
              <a:spcBef>
                <a:spcPts val="0"/>
              </a:spcBef>
              <a:buNone/>
            </a:pPr>
            <a:r>
              <a:rPr sz="6000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TANGELO</a:t>
            </a:r>
          </a:p>
        </p:txBody>
      </p:sp>
      <p:sp>
        <p:nvSpPr>
          <p:cNvPr id="32" name="Shape 32"/>
          <p:cNvSpPr txBox="1"/>
          <p:nvPr>
            <p:ph idx="2" type="title"/>
          </p:nvPr>
        </p:nvSpPr>
        <p:spPr>
          <a:xfrm>
            <a:off y="1192275" x="4975550"/>
            <a:ext cy="463499" cx="3786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63636"/>
              </a:lnSpc>
              <a:spcBef>
                <a:spcPts val="0"/>
              </a:spcBef>
              <a:buNone/>
            </a:pPr>
            <a:r>
              <a:rPr sz="3000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TEAM 3</a:t>
            </a:r>
          </a:p>
        </p:txBody>
      </p:sp>
      <p:sp>
        <p:nvSpPr>
          <p:cNvPr id="33" name="Shape 33"/>
          <p:cNvSpPr txBox="1"/>
          <p:nvPr>
            <p:ph idx="3" type="title"/>
          </p:nvPr>
        </p:nvSpPr>
        <p:spPr>
          <a:xfrm>
            <a:off y="4535550" x="7623375"/>
            <a:ext cy="463499" cx="1463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63636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Sprint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1095875" x="4943975"/>
            <a:ext cy="1832400" cx="376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Frontend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Ed Arevalos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Shane Satterfield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Tyler Goodman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Tiffany Artis </a:t>
            </a:r>
          </a:p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095875" x="784550"/>
            <a:ext cy="1832400" cx="376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David Nuon 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Forest Turner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Johnny Patterson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y="1634850" x="901325"/>
            <a:ext cy="2326499" cx="70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Tangelo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aims to give you contained Linux terminal sessions in the browser and a way to manage them.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y="1253850" x="901325"/>
            <a:ext cy="2326499" cx="70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Tangelo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aims to give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you contained Linux terminal sessions in the browser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trike="sngStrike" lang="en">
                <a:latin typeface="Open Sans"/>
                <a:ea typeface="Open Sans"/>
                <a:cs typeface="Open Sans"/>
                <a:sym typeface="Open Sans"/>
              </a:rPr>
              <a:t>and a way to manage them.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trike="sngStrike">
              <a:latin typeface="Open Sans"/>
              <a:ea typeface="Open Sans"/>
              <a:cs typeface="Open Sans"/>
              <a:sym typeface="Open San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Sprint 1: We’ve been focusing on nailing this down.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212126" x="435175"/>
            <a:ext cy="1499100" cx="4118700"/>
          </a:xfrm>
          <a:prstGeom prst="roundRect">
            <a:avLst>
              <a:gd fmla="val 2519" name="adj"/>
            </a:avLst>
          </a:prstGeom>
          <a:solidFill>
            <a:srgbClr val="E0666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master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keystone.js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</a:p>
        </p:txBody>
      </p:sp>
      <p:sp>
        <p:nvSpPr>
          <p:cNvPr id="55" name="Shape 55"/>
          <p:cNvSpPr/>
          <p:nvPr/>
        </p:nvSpPr>
        <p:spPr>
          <a:xfrm>
            <a:off y="212251" x="4742650"/>
            <a:ext cy="1499100" cx="4077600"/>
          </a:xfrm>
          <a:prstGeom prst="roundRect">
            <a:avLst>
              <a:gd fmla="val 2519" name="adj"/>
            </a:avLst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vagrant-lxc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shellinabox</a:t>
            </a:r>
          </a:p>
        </p:txBody>
      </p:sp>
      <p:sp>
        <p:nvSpPr>
          <p:cNvPr id="56" name="Shape 56"/>
          <p:cNvSpPr/>
          <p:nvPr/>
        </p:nvSpPr>
        <p:spPr>
          <a:xfrm>
            <a:off y="4158250" x="435200"/>
            <a:ext cy="638099" cx="8385000"/>
          </a:xfrm>
          <a:prstGeom prst="roundRect">
            <a:avLst>
              <a:gd fmla="val 2519" name="adj"/>
            </a:avLst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Ubuntu 14.04</a:t>
            </a:r>
          </a:p>
        </p:txBody>
      </p:sp>
      <p:sp>
        <p:nvSpPr>
          <p:cNvPr id="57" name="Shape 57"/>
          <p:cNvSpPr/>
          <p:nvPr/>
        </p:nvSpPr>
        <p:spPr>
          <a:xfrm>
            <a:off y="1872475" x="435200"/>
            <a:ext cy="1005000" cx="8385000"/>
          </a:xfrm>
          <a:prstGeom prst="roundRect">
            <a:avLst>
              <a:gd fmla="val 251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Salt Stack</a:t>
            </a:r>
            <a:b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sz="2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(Machine Provisioning and Remote Commands)</a:t>
            </a:r>
          </a:p>
        </p:txBody>
      </p:sp>
      <p:sp>
        <p:nvSpPr>
          <p:cNvPr id="58" name="Shape 58"/>
          <p:cNvSpPr/>
          <p:nvPr/>
        </p:nvSpPr>
        <p:spPr>
          <a:xfrm>
            <a:off y="3038722" x="435200"/>
            <a:ext cy="967200" cx="8385000"/>
          </a:xfrm>
          <a:prstGeom prst="roundRect">
            <a:avLst>
              <a:gd fmla="val 2519" name="adj"/>
            </a:avLst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Vagrant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(Managing Virtualbox and DigitalOcean Machines)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/>
        </p:nvSpPr>
        <p:spPr>
          <a:xfrm>
            <a:off y="725025" x="3221700"/>
            <a:ext cy="3263400" cx="1949700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 w="38100" cap="flat">
            <a:solidFill>
              <a:srgbClr val="38761D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Salt Stack</a:t>
            </a:r>
          </a:p>
        </p:txBody>
      </p:sp>
      <p:grpSp>
        <p:nvGrpSpPr>
          <p:cNvPr id="64" name="Shape 64"/>
          <p:cNvGrpSpPr/>
          <p:nvPr/>
        </p:nvGrpSpPr>
        <p:grpSpPr>
          <a:xfrm>
            <a:off y="1855425" x="947200"/>
            <a:ext cy="954599" cx="2106012"/>
            <a:chOff y="1561050" x="1046000"/>
            <a:chExt cy="954599" cx="2106012"/>
          </a:xfrm>
        </p:grpSpPr>
        <p:sp>
          <p:nvSpPr>
            <p:cNvPr id="65" name="Shape 65"/>
            <p:cNvSpPr/>
            <p:nvPr/>
          </p:nvSpPr>
          <p:spPr>
            <a:xfrm>
              <a:off y="1561050" x="1046000"/>
              <a:ext cy="954599" cx="1455000"/>
            </a:xfrm>
            <a:prstGeom prst="roundRect">
              <a:avLst>
                <a:gd fmla="val 6251" name="adj"/>
              </a:avLst>
            </a:prstGeom>
            <a:solidFill>
              <a:srgbClr val="E06666"/>
            </a:solidFill>
            <a:ln w="38100" cap="flat">
              <a:solidFill>
                <a:srgbClr val="99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sz="1800"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master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y="1818975" x="2631212"/>
              <a:ext cy="359400" cx="52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y="686625" x="5510225"/>
            <a:ext cy="906599" cx="1976174"/>
            <a:chOff y="824550" x="5200775"/>
            <a:chExt cy="906599" cx="1976174"/>
          </a:xfrm>
        </p:grpSpPr>
        <p:sp>
          <p:nvSpPr>
            <p:cNvPr id="68" name="Shape 68"/>
            <p:cNvSpPr/>
            <p:nvPr/>
          </p:nvSpPr>
          <p:spPr>
            <a:xfrm>
              <a:off y="824550" x="5919050"/>
              <a:ext cy="906599" cx="1257899"/>
            </a:xfrm>
            <a:prstGeom prst="roundRect">
              <a:avLst>
                <a:gd fmla="val 6251" name="adj"/>
              </a:avLst>
            </a:prstGeom>
            <a:solidFill>
              <a:srgbClr val="6FA8DC"/>
            </a:solidFill>
            <a:ln w="38100" cap="flat">
              <a:solidFill>
                <a:srgbClr val="0B5394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node01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y="1058625" x="5200775"/>
              <a:ext cy="359400" cx="52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y="1903425" x="5510225"/>
            <a:ext cy="906599" cx="1976174"/>
            <a:chOff y="824550" x="5200775"/>
            <a:chExt cy="906599" cx="1976174"/>
          </a:xfrm>
        </p:grpSpPr>
        <p:sp>
          <p:nvSpPr>
            <p:cNvPr id="71" name="Shape 71"/>
            <p:cNvSpPr/>
            <p:nvPr/>
          </p:nvSpPr>
          <p:spPr>
            <a:xfrm>
              <a:off y="824550" x="5919050"/>
              <a:ext cy="906599" cx="1257899"/>
            </a:xfrm>
            <a:prstGeom prst="roundRect">
              <a:avLst>
                <a:gd fmla="val 6251" name="adj"/>
              </a:avLst>
            </a:prstGeom>
            <a:solidFill>
              <a:srgbClr val="6FA8DC"/>
            </a:solidFill>
            <a:ln w="38100" cap="flat">
              <a:solidFill>
                <a:srgbClr val="0B5394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node02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y="1058625" x="5200775"/>
              <a:ext cy="359400" cx="52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y="3120225" x="5510225"/>
            <a:ext cy="906599" cx="1976174"/>
            <a:chOff y="824550" x="5200775"/>
            <a:chExt cy="906599" cx="1976174"/>
          </a:xfrm>
        </p:grpSpPr>
        <p:sp>
          <p:nvSpPr>
            <p:cNvPr id="74" name="Shape 74"/>
            <p:cNvSpPr/>
            <p:nvPr/>
          </p:nvSpPr>
          <p:spPr>
            <a:xfrm>
              <a:off y="824550" x="5919050"/>
              <a:ext cy="906599" cx="1257899"/>
            </a:xfrm>
            <a:prstGeom prst="roundRect">
              <a:avLst>
                <a:gd fmla="val 6251" name="adj"/>
              </a:avLst>
            </a:prstGeom>
            <a:solidFill>
              <a:srgbClr val="6FA8DC"/>
            </a:solidFill>
            <a:ln w="38100" cap="flat">
              <a:solidFill>
                <a:srgbClr val="0B5394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node03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y="1058625" x="5200775"/>
              <a:ext cy="359400" cx="52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6" name="Shape 76"/>
          <p:cNvSpPr txBox="1"/>
          <p:nvPr/>
        </p:nvSpPr>
        <p:spPr>
          <a:xfrm>
            <a:off y="4247200" x="1850350"/>
            <a:ext cy="603599" cx="517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Salt configures our node servers and lets us execute commands written in Python on them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57950" x="251800"/>
            <a:ext cy="857400" cx="301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0" sz="2400" lang="en">
                <a:latin typeface="Open Sans"/>
                <a:ea typeface="Open Sans"/>
                <a:cs typeface="Open Sans"/>
                <a:sym typeface="Open Sans"/>
              </a:rPr>
              <a:t>Remote Command Execution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1221600" x="3628850"/>
            <a:ext cy="3170700" cx="1491000"/>
          </a:xfrm>
          <a:prstGeom prst="roundRect">
            <a:avLst>
              <a:gd fmla="val 8433" name="adj"/>
            </a:avLst>
          </a:prstGeom>
          <a:noFill/>
          <a:ln w="28575" cap="flat">
            <a:solidFill>
              <a:srgbClr val="666666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HTTP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134125" x="718525"/>
            <a:ext cy="857400" cx="7397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shellinabox</a:t>
            </a:r>
          </a:p>
        </p:txBody>
      </p:sp>
      <p:sp>
        <p:nvSpPr>
          <p:cNvPr id="84" name="Shape 84"/>
          <p:cNvSpPr/>
          <p:nvPr/>
        </p:nvSpPr>
        <p:spPr>
          <a:xfrm>
            <a:off y="1245775" x="412875"/>
            <a:ext cy="2735400" cx="25328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y="2018962" x="3455475"/>
            <a:ext cy="254699" cx="184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10800000">
            <a:off y="3265175" x="3455475"/>
            <a:ext cy="254699" cx="184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y="2130775" x="525075"/>
            <a:ext cy="501599" cx="230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/bin/login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3981150" x="412875"/>
            <a:ext cy="501599" cx="25328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node0*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1473100" x="3455475"/>
            <a:ext cy="408599" cx="18413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STDOUT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3666350" x="3455475"/>
            <a:ext cy="408599" cx="18413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STDIN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y="1833950" x="5838525"/>
            <a:ext cy="1832400" cx="2532899"/>
            <a:chOff y="1835200" x="565900"/>
            <a:chExt cy="1832400" cx="2532899"/>
          </a:xfrm>
        </p:grpSpPr>
        <p:sp>
          <p:nvSpPr>
            <p:cNvPr id="92" name="Shape 92"/>
            <p:cNvSpPr/>
            <p:nvPr/>
          </p:nvSpPr>
          <p:spPr>
            <a:xfrm>
              <a:off y="1835200" x="565900"/>
              <a:ext cy="1832400" cx="2532899"/>
            </a:xfrm>
            <a:prstGeom prst="rect">
              <a:avLst/>
            </a:prstGeom>
            <a:solidFill>
              <a:schemeClr val="lt2"/>
            </a:solidFill>
            <a:ln w="3810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2025100" x="749950"/>
              <a:ext cy="1452600" cx="2164799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/>
          <p:nvPr/>
        </p:nvSpPr>
        <p:spPr>
          <a:xfrm>
            <a:off y="2128800" x="6107975"/>
            <a:ext cy="254699" cx="15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34887" x="7522500"/>
            <a:ext cy="1177224" cx="11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22513" x="1264923"/>
            <a:ext cy="768499" cx="82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y="4316100" x="5883625"/>
            <a:ext cy="603599" cx="230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Open Sans"/>
                <a:ea typeface="Open Sans"/>
                <a:cs typeface="Open Sans"/>
                <a:sym typeface="Open Sans"/>
              </a:rPr>
              <a:t>User Browser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58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Sprint 2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388775" x="457200"/>
            <a:ext cy="3227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SSL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LXC Control and Node monitoring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Stopping, Unfreezing, Rebooting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Lesson Plans (Document Upload)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shellinabox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WebSockets instead of AJAX for 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Look into an alternative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/bin/login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34700" x="-282926"/>
            <a:ext cy="4570776" cx="6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y="1039875" x="4899350"/>
            <a:ext cy="463499" cx="3786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63636"/>
              </a:lnSpc>
              <a:spcBef>
                <a:spcPts val="0"/>
              </a:spcBef>
              <a:buNone/>
            </a:pPr>
            <a:r>
              <a:rPr sz="6000"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