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48AC2-056F-4073-8782-22C3E93F60D5}" v="89" dt="2024-01-02T00:24:45.469"/>
    <p1510:client id="{527C0D64-93AD-40D8-BFE4-1D285CA739BB}" v="200" dt="2024-01-05T18:56:03.860"/>
    <p1510:client id="{8FB89DE5-98B4-40AB-BC1D-F25CAE6276A8}" v="671" dt="2024-01-01T23:11:38.539"/>
    <p1510:client id="{DEBE3F85-20B7-4300-96EC-F03BAF077826}" v="3173" dt="2024-01-03T01:43:38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623" autoAdjust="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A2B9390-8BC5-4A6A-8E8B-BC09BB5F04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01CE89-8C40-4190-B11B-28427A17D7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44A21-FFBF-43F9-8587-1A5DC53B260C}" type="datetime1">
              <a:rPr lang="fr-FR" smtClean="0"/>
              <a:t>05/01/2024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1EE633-CD66-4ED3-AB50-5320508FD4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2A77E5-AFAB-4D4F-B105-BCFD430254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ECBBF-C5CC-465B-83BB-AF406746E5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862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662F-A056-4D8D-8CEC-2270ED665265}" type="datetime1">
              <a:rPr lang="fr-FR" smtClean="0"/>
              <a:pPr/>
              <a:t>05/01/2024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82D82-B130-4D47-B3C3-FB640EA70541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7746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82D82-B130-4D47-B3C3-FB640EA7054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1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6175F0A-14F2-498E-BD08-787A73D4F3B0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7" name="Groupe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orme libre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orme libre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B0DC8C-C2D2-4F29-B42C-AE181B25703A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A7FB6-569E-46B2-A438-6DF332A64C01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4A5D17-961C-4EFC-9D89-2421D956FBD5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1C8F8FD-90D2-456B-90F2-9DCF3010EF69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Forme libre 6" title="Repère de rognag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B91CC-8C45-451A-AFB9-3F86C7C329D1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91D6B8-2326-4674-BC4B-602CC66947AD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9161C-FC7D-4E8C-9C89-91928E6E4ECF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5C1DD-BE4A-4348-BB59-8885FB49B3FF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6BE5C80-0F1C-48E3-BECE-810F44D4E21C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Forme d’arrière-plan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F709932-EA5D-4F0C-B8B0-48464F21D38C}" type="datetime1">
              <a:rPr lang="fr-FR" noProof="0" smtClean="0"/>
              <a:t>05/01/2024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 title="Barre de séparation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EDB5BFC5-ABAD-43C7-9FAF-FDF9E1DF2658}" type="datetime1">
              <a:rPr lang="fr-FR" noProof="0" smtClean="0"/>
              <a:t>05/01/2024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 title="Barre latéral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sz="4000" b="1" i="1" dirty="0">
                <a:latin typeface="+mn-lt"/>
                <a:ea typeface="+mn-ea"/>
                <a:cs typeface="+mn-cs"/>
              </a:rPr>
              <a:t>Report on information and </a:t>
            </a:r>
            <a:r>
              <a:rPr lang="fr-FR" sz="4000" b="1" i="1" err="1">
                <a:latin typeface="+mn-lt"/>
                <a:ea typeface="+mn-ea"/>
                <a:cs typeface="+mn-cs"/>
              </a:rPr>
              <a:t>cummunication</a:t>
            </a:r>
            <a:r>
              <a:rPr lang="fr-FR" sz="4000" b="1" i="1" dirty="0">
                <a:latin typeface="+mn-lt"/>
                <a:ea typeface="+mn-ea"/>
                <a:cs typeface="+mn-cs"/>
              </a:rPr>
              <a:t> (tic) and </a:t>
            </a:r>
            <a:r>
              <a:rPr lang="fr-FR" sz="4000" b="1" i="1" err="1">
                <a:latin typeface="+mn-lt"/>
                <a:ea typeface="+mn-ea"/>
                <a:cs typeface="+mn-cs"/>
              </a:rPr>
              <a:t>related</a:t>
            </a:r>
            <a:r>
              <a:rPr lang="fr-FR" sz="4000" b="1" i="1" dirty="0">
                <a:latin typeface="+mn-lt"/>
                <a:ea typeface="+mn-ea"/>
                <a:cs typeface="+mn-cs"/>
              </a:rPr>
              <a:t> technologies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79906" y="4203682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i="1" dirty="0" err="1"/>
              <a:t>Exoloring</a:t>
            </a:r>
            <a:r>
              <a:rPr lang="fr-FR" i="1" dirty="0"/>
              <a:t> innovation and </a:t>
            </a:r>
            <a:r>
              <a:rPr lang="fr-FR" i="1" dirty="0" err="1"/>
              <a:t>connectivity</a:t>
            </a:r>
            <a:r>
              <a:rPr lang="fr-FR" i="1" dirty="0"/>
              <a:t> in TIC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8CA5AE-F2E4-4A6F-B986-89804B1EC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D4E455-F4BA-B7D1-F48A-1190AB66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956734"/>
          </a:xfrm>
        </p:spPr>
        <p:txBody>
          <a:bodyPr>
            <a:normAutofit/>
          </a:bodyPr>
          <a:lstStyle/>
          <a:p>
            <a:r>
              <a:rPr lang="fr-FR" u="sng" dirty="0">
                <a:solidFill>
                  <a:schemeClr val="accent6">
                    <a:lumMod val="50000"/>
                  </a:schemeClr>
                </a:solidFill>
              </a:rPr>
              <a:t>GIT and GitHub: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D54061-B271-201E-CB2A-0437A719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819275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Wingdings" panose="020B0503020102020204" pitchFamily="34" charset="0"/>
              <a:buChar char="v"/>
            </a:pPr>
            <a:r>
              <a:rPr lang="fr-FR" b="1" dirty="0">
                <a:solidFill>
                  <a:srgbClr val="FFC000"/>
                </a:solidFill>
              </a:rPr>
              <a:t>Git:</a:t>
            </a:r>
            <a:endParaRPr lang="fr-FR" b="1" dirty="0">
              <a:solidFill>
                <a:srgbClr val="FFC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   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distributed</a:t>
            </a:r>
            <a:r>
              <a:rPr lang="fr-FR" dirty="0">
                <a:ea typeface="+mn-lt"/>
                <a:cs typeface="+mn-lt"/>
              </a:rPr>
              <a:t> version control system </a:t>
            </a:r>
            <a:r>
              <a:rPr lang="fr-FR" dirty="0" err="1">
                <a:ea typeface="+mn-lt"/>
                <a:cs typeface="+mn-lt"/>
              </a:rPr>
              <a:t>used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track</a:t>
            </a:r>
            <a:r>
              <a:rPr lang="fr-FR" dirty="0">
                <a:ea typeface="+mn-lt"/>
                <a:cs typeface="+mn-lt"/>
              </a:rPr>
              <a:t> changes in source code </a:t>
            </a:r>
            <a:r>
              <a:rPr lang="fr-FR" dirty="0" err="1">
                <a:ea typeface="+mn-lt"/>
                <a:cs typeface="+mn-lt"/>
              </a:rPr>
              <a:t>during</a:t>
            </a:r>
            <a:r>
              <a:rPr lang="fr-FR" dirty="0">
                <a:ea typeface="+mn-lt"/>
                <a:cs typeface="+mn-lt"/>
              </a:rPr>
              <a:t> software </a:t>
            </a:r>
            <a:r>
              <a:rPr lang="fr-FR" dirty="0" err="1">
                <a:ea typeface="+mn-lt"/>
                <a:cs typeface="+mn-lt"/>
              </a:rPr>
              <a:t>development</a:t>
            </a:r>
            <a:r>
              <a:rPr lang="fr-FR" dirty="0">
                <a:ea typeface="+mn-lt"/>
                <a:cs typeface="+mn-lt"/>
              </a:rPr>
              <a:t>. </a:t>
            </a:r>
            <a:r>
              <a:rPr lang="fr-FR" dirty="0" err="1">
                <a:ea typeface="+mn-lt"/>
                <a:cs typeface="+mn-lt"/>
              </a:rPr>
              <a:t>Developers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collaborate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efficiently</a:t>
            </a:r>
            <a:r>
              <a:rPr lang="fr-FR" dirty="0">
                <a:ea typeface="+mn-lt"/>
                <a:cs typeface="+mn-lt"/>
              </a:rPr>
              <a:t> on </a:t>
            </a:r>
            <a:r>
              <a:rPr lang="fr-FR" dirty="0" err="1">
                <a:ea typeface="+mn-lt"/>
                <a:cs typeface="+mn-lt"/>
              </a:rPr>
              <a:t>projects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using</a:t>
            </a:r>
            <a:r>
              <a:rPr lang="fr-FR" dirty="0">
                <a:ea typeface="+mn-lt"/>
                <a:cs typeface="+mn-lt"/>
              </a:rPr>
              <a:t> Git.</a:t>
            </a:r>
          </a:p>
          <a:p>
            <a:pPr marL="342900" indent="-342900">
              <a:buFont typeface="Wingdings" panose="020B0503020102020204" pitchFamily="34" charset="0"/>
              <a:buChar char="v"/>
            </a:pPr>
            <a:r>
              <a:rPr lang="fr-FR" dirty="0">
                <a:solidFill>
                  <a:srgbClr val="FFC000"/>
                </a:solidFill>
              </a:rPr>
              <a:t> </a:t>
            </a:r>
            <a:r>
              <a:rPr lang="fr-FR" b="1" dirty="0">
                <a:solidFill>
                  <a:srgbClr val="FFC000"/>
                </a:solidFill>
              </a:rPr>
              <a:t>GitHub:</a:t>
            </a:r>
          </a:p>
          <a:p>
            <a:pPr marL="0" indent="0">
              <a:buNone/>
            </a:pP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 web-</a:t>
            </a:r>
            <a:r>
              <a:rPr lang="fr-FR" dirty="0" err="1">
                <a:ea typeface="+mn-lt"/>
                <a:cs typeface="+mn-lt"/>
              </a:rPr>
              <a:t>based</a:t>
            </a:r>
            <a:r>
              <a:rPr lang="fr-FR" dirty="0">
                <a:ea typeface="+mn-lt"/>
                <a:cs typeface="+mn-lt"/>
              </a:rPr>
              <a:t> platform </a:t>
            </a:r>
            <a:r>
              <a:rPr lang="fr-FR" dirty="0" err="1">
                <a:ea typeface="+mn-lt"/>
                <a:cs typeface="+mn-lt"/>
              </a:rPr>
              <a:t>built</a:t>
            </a:r>
            <a:r>
              <a:rPr lang="fr-FR" dirty="0">
                <a:ea typeface="+mn-lt"/>
                <a:cs typeface="+mn-lt"/>
              </a:rPr>
              <a:t> on Git for version control. It </a:t>
            </a:r>
            <a:r>
              <a:rPr lang="fr-FR" dirty="0" err="1">
                <a:ea typeface="+mn-lt"/>
                <a:cs typeface="+mn-lt"/>
              </a:rPr>
              <a:t>provides</a:t>
            </a:r>
            <a:r>
              <a:rPr lang="fr-FR" dirty="0">
                <a:ea typeface="+mn-lt"/>
                <a:cs typeface="+mn-lt"/>
              </a:rPr>
              <a:t> a central hub for </a:t>
            </a:r>
            <a:r>
              <a:rPr lang="fr-FR" dirty="0" err="1">
                <a:ea typeface="+mn-lt"/>
                <a:cs typeface="+mn-lt"/>
              </a:rPr>
              <a:t>developers</a:t>
            </a:r>
            <a:r>
              <a:rPr lang="fr-FR" dirty="0">
                <a:ea typeface="+mn-lt"/>
                <a:cs typeface="+mn-lt"/>
              </a:rPr>
              <a:t> to host, manage, and </a:t>
            </a:r>
            <a:r>
              <a:rPr lang="fr-FR" dirty="0" err="1">
                <a:ea typeface="+mn-lt"/>
                <a:cs typeface="+mn-lt"/>
              </a:rPr>
              <a:t>collaborate</a:t>
            </a:r>
            <a:r>
              <a:rPr lang="fr-FR" dirty="0">
                <a:ea typeface="+mn-lt"/>
                <a:cs typeface="+mn-lt"/>
              </a:rPr>
              <a:t> on software </a:t>
            </a:r>
            <a:r>
              <a:rPr lang="fr-FR" dirty="0" err="1">
                <a:ea typeface="+mn-lt"/>
                <a:cs typeface="+mn-lt"/>
              </a:rPr>
              <a:t>projects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  <p:pic>
        <p:nvPicPr>
          <p:cNvPr id="15" name="Image 14" descr="Une image contenant Panneau de signalisation, Carmin&#10;&#10;Description générée automatiquement">
            <a:extLst>
              <a:ext uri="{FF2B5EF4-FFF2-40B4-BE49-F238E27FC236}">
                <a16:creationId xmlns:a16="http://schemas.microsoft.com/office/drawing/2014/main" id="{4EEFE71F-B66B-7117-2FA2-58271BB9A2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5" r="7991" b="1"/>
          <a:stretch/>
        </p:blipFill>
        <p:spPr>
          <a:xfrm>
            <a:off x="7569928" y="-1"/>
            <a:ext cx="4622071" cy="34278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7E3959-D0D8-49DB-A48B-CE4FC368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age 10" descr="Une image contenant texte, capture d’écran, Graphique, graphisme&#10;&#10;Description générée automatiquement">
            <a:extLst>
              <a:ext uri="{FF2B5EF4-FFF2-40B4-BE49-F238E27FC236}">
                <a16:creationId xmlns:a16="http://schemas.microsoft.com/office/drawing/2014/main" id="{8C611AF8-4E34-92C1-3FA9-32126FEBB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80" t="9568" r="28045" b="11728"/>
          <a:stretch/>
        </p:blipFill>
        <p:spPr>
          <a:xfrm>
            <a:off x="7586691" y="3427875"/>
            <a:ext cx="4595051" cy="342897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11B4BC-B899-62CB-2CDF-7AE1F693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fr-FR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7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5B98F-00FA-9ED7-571C-AE0B0DB9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29342"/>
            <a:ext cx="9601200" cy="996043"/>
          </a:xfrm>
        </p:spPr>
        <p:txBody>
          <a:bodyPr/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fr-FR" err="1">
                <a:solidFill>
                  <a:schemeClr val="accent6">
                    <a:lumMod val="50000"/>
                  </a:schemeClr>
                </a:solidFill>
              </a:rPr>
              <a:t>difference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err="1">
                <a:solidFill>
                  <a:schemeClr val="accent6">
                    <a:lumMod val="50000"/>
                  </a:schemeClr>
                </a:solidFill>
              </a:rPr>
              <a:t>between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 Git and GitHub:</a:t>
            </a:r>
          </a:p>
        </p:txBody>
      </p:sp>
      <p:graphicFrame>
        <p:nvGraphicFramePr>
          <p:cNvPr id="8" name="Espace réservé du contenu 7">
            <a:extLst>
              <a:ext uri="{FF2B5EF4-FFF2-40B4-BE49-F238E27FC236}">
                <a16:creationId xmlns:a16="http://schemas.microsoft.com/office/drawing/2014/main" id="{910F5CC8-21E2-B65B-FBA9-1D9813297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852015"/>
              </p:ext>
            </p:extLst>
          </p:nvPr>
        </p:nvGraphicFramePr>
        <p:xfrm>
          <a:off x="1621972" y="1883229"/>
          <a:ext cx="96012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3836467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616235209"/>
                    </a:ext>
                  </a:extLst>
                </a:gridCol>
              </a:tblGrid>
              <a:tr h="367392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GIT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GITHUB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0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Is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/>
                        <a:t>Is a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9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Installed</a:t>
                      </a:r>
                      <a:r>
                        <a:rPr lang="fr-FR" sz="2200" dirty="0"/>
                        <a:t> </a:t>
                      </a:r>
                      <a:r>
                        <a:rPr lang="fr-FR" sz="2200" dirty="0" err="1"/>
                        <a:t>locally</a:t>
                      </a:r>
                      <a:r>
                        <a:rPr lang="fr-FR" sz="2200" dirty="0"/>
                        <a:t> on the </a:t>
                      </a:r>
                      <a:r>
                        <a:rPr lang="fr-FR" sz="2200" dirty="0" err="1"/>
                        <a:t>systeme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hosted</a:t>
                      </a:r>
                      <a:r>
                        <a:rPr lang="fr-FR" sz="2200" dirty="0"/>
                        <a:t> on the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79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Focused</a:t>
                      </a:r>
                      <a:r>
                        <a:rPr lang="fr-FR" sz="2200" dirty="0"/>
                        <a:t> on version control and code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Focused</a:t>
                      </a:r>
                      <a:r>
                        <a:rPr lang="fr-FR" sz="2200" dirty="0"/>
                        <a:t> on </a:t>
                      </a:r>
                      <a:r>
                        <a:rPr lang="fr-FR" sz="2200" dirty="0" err="1"/>
                        <a:t>centralized</a:t>
                      </a:r>
                      <a:r>
                        <a:rPr lang="fr-FR" sz="2200" dirty="0"/>
                        <a:t> 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4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Maintained</a:t>
                      </a:r>
                      <a:r>
                        <a:rPr lang="fr-FR" sz="2200" dirty="0"/>
                        <a:t> by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/>
                        <a:t>Maintained</a:t>
                      </a:r>
                      <a:r>
                        <a:rPr lang="fr-FR" sz="2200" dirty="0"/>
                        <a:t> by </a:t>
                      </a:r>
                      <a:r>
                        <a:rPr lang="fr-FR" sz="2200" dirty="0" err="1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660186"/>
                  </a:ext>
                </a:extLst>
              </a:tr>
            </a:tbl>
          </a:graphicData>
        </a:graphic>
      </p:graphicFrame>
      <p:pic>
        <p:nvPicPr>
          <p:cNvPr id="9" name="Image 8" descr="Une image contenant Graphique, texte, graphisme, logo&#10;&#10;Description générée automatiquement">
            <a:extLst>
              <a:ext uri="{FF2B5EF4-FFF2-40B4-BE49-F238E27FC236}">
                <a16:creationId xmlns:a16="http://schemas.microsoft.com/office/drawing/2014/main" id="{D2AD6693-57A6-5DBB-AA98-F2A06A28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22" y="4838700"/>
            <a:ext cx="6471556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10BEA1-3860-FF76-BAC4-C33C9E74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965" y="6453386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sz="1400" noProof="0" smtClean="0">
                <a:solidFill>
                  <a:srgbClr val="C00000"/>
                </a:solidFill>
              </a:rPr>
              <a:pPr algn="ctr"/>
              <a:t>11</a:t>
            </a:fld>
            <a:endParaRPr lang="fr-FR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94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0A28F-1259-32A7-E97C-A583D6C1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Integration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 information and communication technologies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87EAD-8945-5F4A-DCFF-00880537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886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fr-FR" sz="2100" dirty="0">
                <a:ea typeface="+mn-lt"/>
                <a:cs typeface="+mn-lt"/>
              </a:rPr>
              <a:t>Git and GitHub are </a:t>
            </a:r>
            <a:r>
              <a:rPr lang="fr-FR" sz="2100" err="1">
                <a:ea typeface="+mn-lt"/>
                <a:cs typeface="+mn-lt"/>
              </a:rPr>
              <a:t>fundamental</a:t>
            </a:r>
            <a:r>
              <a:rPr lang="fr-FR" sz="2100" dirty="0">
                <a:ea typeface="+mn-lt"/>
                <a:cs typeface="+mn-lt"/>
              </a:rPr>
              <a:t> in Information and Communication Technologies (TCI), </a:t>
            </a:r>
            <a:r>
              <a:rPr lang="fr-FR" sz="2100" err="1">
                <a:ea typeface="+mn-lt"/>
                <a:cs typeface="+mn-lt"/>
              </a:rPr>
              <a:t>providing</a:t>
            </a:r>
            <a:r>
              <a:rPr lang="fr-FR" sz="2100" dirty="0">
                <a:ea typeface="+mn-lt"/>
                <a:cs typeface="+mn-lt"/>
              </a:rPr>
              <a:t> a </a:t>
            </a:r>
            <a:r>
              <a:rPr lang="fr-FR" sz="2100" err="1">
                <a:ea typeface="+mn-lt"/>
                <a:cs typeface="+mn-lt"/>
              </a:rPr>
              <a:t>robust</a:t>
            </a:r>
            <a:r>
              <a:rPr lang="fr-FR" sz="2100" dirty="0">
                <a:ea typeface="+mn-lt"/>
                <a:cs typeface="+mn-lt"/>
              </a:rPr>
              <a:t> version control system and collaboration platform for software </a:t>
            </a:r>
            <a:r>
              <a:rPr lang="fr-FR" sz="2100" err="1">
                <a:ea typeface="+mn-lt"/>
                <a:cs typeface="+mn-lt"/>
              </a:rPr>
              <a:t>development</a:t>
            </a:r>
            <a:r>
              <a:rPr lang="fr-FR" sz="2100" dirty="0">
                <a:ea typeface="+mn-lt"/>
                <a:cs typeface="+mn-lt"/>
              </a:rPr>
              <a:t> </a:t>
            </a:r>
            <a:r>
              <a:rPr lang="fr-FR" sz="2100" err="1">
                <a:ea typeface="+mn-lt"/>
                <a:cs typeface="+mn-lt"/>
              </a:rPr>
              <a:t>projects</a:t>
            </a:r>
            <a:r>
              <a:rPr lang="fr-FR" sz="2100" dirty="0">
                <a:ea typeface="+mn-lt"/>
                <a:cs typeface="+mn-lt"/>
              </a:rPr>
              <a:t>. </a:t>
            </a:r>
            <a:r>
              <a:rPr lang="fr-FR" sz="2100" err="1">
                <a:ea typeface="+mn-lt"/>
                <a:cs typeface="+mn-lt"/>
              </a:rPr>
              <a:t>They</a:t>
            </a:r>
            <a:r>
              <a:rPr lang="fr-FR" sz="2100" dirty="0">
                <a:ea typeface="+mn-lt"/>
                <a:cs typeface="+mn-lt"/>
              </a:rPr>
              <a:t> support </a:t>
            </a:r>
            <a:r>
              <a:rPr lang="fr-FR" sz="2100" err="1">
                <a:ea typeface="+mn-lt"/>
                <a:cs typeface="+mn-lt"/>
              </a:rPr>
              <a:t>distributed</a:t>
            </a:r>
            <a:r>
              <a:rPr lang="fr-FR" sz="2100" dirty="0">
                <a:ea typeface="+mn-lt"/>
                <a:cs typeface="+mn-lt"/>
              </a:rPr>
              <a:t> teams, </a:t>
            </a:r>
            <a:r>
              <a:rPr lang="fr-FR" sz="2100" err="1">
                <a:ea typeface="+mn-lt"/>
                <a:cs typeface="+mn-lt"/>
              </a:rPr>
              <a:t>ensuring</a:t>
            </a:r>
            <a:r>
              <a:rPr lang="fr-FR" sz="2100" dirty="0">
                <a:ea typeface="+mn-lt"/>
                <a:cs typeface="+mn-lt"/>
              </a:rPr>
              <a:t> </a:t>
            </a:r>
            <a:r>
              <a:rPr lang="fr-FR" sz="2100" err="1">
                <a:ea typeface="+mn-lt"/>
                <a:cs typeface="+mn-lt"/>
              </a:rPr>
              <a:t>seamless</a:t>
            </a:r>
            <a:r>
              <a:rPr lang="fr-FR" sz="2100" dirty="0">
                <a:ea typeface="+mn-lt"/>
                <a:cs typeface="+mn-lt"/>
              </a:rPr>
              <a:t> collaboration in code </a:t>
            </a:r>
            <a:r>
              <a:rPr lang="fr-FR" sz="2100" err="1">
                <a:ea typeface="+mn-lt"/>
                <a:cs typeface="+mn-lt"/>
              </a:rPr>
              <a:t>writing</a:t>
            </a:r>
            <a:r>
              <a:rPr lang="fr-FR" sz="2100" dirty="0">
                <a:ea typeface="+mn-lt"/>
                <a:cs typeface="+mn-lt"/>
              </a:rPr>
              <a:t> and </a:t>
            </a:r>
            <a:r>
              <a:rPr lang="fr-FR" sz="2100" err="1">
                <a:ea typeface="+mn-lt"/>
                <a:cs typeface="+mn-lt"/>
              </a:rPr>
              <a:t>improving</a:t>
            </a:r>
            <a:r>
              <a:rPr lang="fr-FR" sz="2100" dirty="0">
                <a:ea typeface="+mn-lt"/>
                <a:cs typeface="+mn-lt"/>
              </a:rPr>
              <a:t> the </a:t>
            </a:r>
            <a:r>
              <a:rPr lang="fr-FR" sz="2100" err="1">
                <a:ea typeface="+mn-lt"/>
                <a:cs typeface="+mn-lt"/>
              </a:rPr>
              <a:t>efficiency</a:t>
            </a:r>
            <a:r>
              <a:rPr lang="fr-FR" sz="2100" dirty="0">
                <a:ea typeface="+mn-lt"/>
                <a:cs typeface="+mn-lt"/>
              </a:rPr>
              <a:t> of </a:t>
            </a:r>
            <a:r>
              <a:rPr lang="fr-FR" sz="2100" err="1">
                <a:ea typeface="+mn-lt"/>
                <a:cs typeface="+mn-lt"/>
              </a:rPr>
              <a:t>development</a:t>
            </a:r>
            <a:r>
              <a:rPr lang="fr-FR" sz="2100" dirty="0">
                <a:ea typeface="+mn-lt"/>
                <a:cs typeface="+mn-lt"/>
              </a:rPr>
              <a:t> </a:t>
            </a:r>
            <a:r>
              <a:rPr lang="fr-FR" sz="2100" err="1">
                <a:ea typeface="+mn-lt"/>
                <a:cs typeface="+mn-lt"/>
              </a:rPr>
              <a:t>processes</a:t>
            </a:r>
            <a:r>
              <a:rPr lang="fr-FR" sz="2100" dirty="0">
                <a:ea typeface="+mn-lt"/>
                <a:cs typeface="+mn-lt"/>
              </a:rPr>
              <a:t>., </a:t>
            </a:r>
            <a:r>
              <a:rPr lang="fr-FR" sz="2100" err="1">
                <a:ea typeface="+mn-lt"/>
                <a:cs typeface="+mn-lt"/>
              </a:rPr>
              <a:t>enhancing</a:t>
            </a:r>
            <a:r>
              <a:rPr lang="fr-FR" sz="2100" dirty="0">
                <a:ea typeface="+mn-lt"/>
                <a:cs typeface="+mn-lt"/>
              </a:rPr>
              <a:t> effective communication and </a:t>
            </a:r>
            <a:r>
              <a:rPr lang="fr-FR" sz="2100" err="1">
                <a:ea typeface="+mn-lt"/>
                <a:cs typeface="+mn-lt"/>
              </a:rPr>
              <a:t>fostering</a:t>
            </a:r>
            <a:r>
              <a:rPr lang="fr-FR" sz="2100" dirty="0">
                <a:ea typeface="+mn-lt"/>
                <a:cs typeface="+mn-lt"/>
              </a:rPr>
              <a:t> </a:t>
            </a:r>
            <a:r>
              <a:rPr lang="fr-FR" sz="2100" err="1">
                <a:ea typeface="+mn-lt"/>
                <a:cs typeface="+mn-lt"/>
              </a:rPr>
              <a:t>teamwork</a:t>
            </a:r>
            <a:r>
              <a:rPr lang="fr-FR" sz="2100" dirty="0">
                <a:ea typeface="+mn-lt"/>
                <a:cs typeface="+mn-lt"/>
              </a:rPr>
              <a:t> in software </a:t>
            </a:r>
            <a:r>
              <a:rPr lang="fr-FR" sz="2100" err="1">
                <a:ea typeface="+mn-lt"/>
                <a:cs typeface="+mn-lt"/>
              </a:rPr>
              <a:t>development</a:t>
            </a:r>
            <a:r>
              <a:rPr lang="fr-FR" sz="2100" dirty="0">
                <a:ea typeface="+mn-lt"/>
                <a:cs typeface="+mn-lt"/>
              </a:rPr>
              <a:t>.</a:t>
            </a:r>
            <a:endParaRPr lang="fr-FR" sz="2100"/>
          </a:p>
        </p:txBody>
      </p:sp>
      <p:pic>
        <p:nvPicPr>
          <p:cNvPr id="6" name="Image 5" descr="Une image contenant Graphique, texte, logo, clipart&#10;&#10;Description générée automatiquement">
            <a:extLst>
              <a:ext uri="{FF2B5EF4-FFF2-40B4-BE49-F238E27FC236}">
                <a16:creationId xmlns:a16="http://schemas.microsoft.com/office/drawing/2014/main" id="{346D5EA3-707D-C9F3-6B68-9870E5F6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41" y="2551269"/>
            <a:ext cx="5105445" cy="255272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F4BCD6-E52E-EBC5-8A5A-1AE0DB73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965" y="6453386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sz="1400" noProof="0" smtClean="0">
                <a:solidFill>
                  <a:srgbClr val="C00000"/>
                </a:solidFill>
              </a:rPr>
              <a:pPr algn="ctr"/>
              <a:t>12</a:t>
            </a:fld>
            <a:endParaRPr lang="fr-FR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84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B480E-36F1-86AB-3824-F2E8BB52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6" y="892629"/>
            <a:ext cx="9601200" cy="1039586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Conclusion: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46C37-6120-AA62-8CE6-9D90209F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13858"/>
            <a:ext cx="9764485" cy="38535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            </a:t>
            </a:r>
            <a:r>
              <a:rPr lang="fr-FR" sz="2400" dirty="0">
                <a:ea typeface="+mn-lt"/>
                <a:cs typeface="+mn-lt"/>
              </a:rPr>
              <a:t>In conclusion, </a:t>
            </a:r>
            <a:r>
              <a:rPr lang="fr-FR" sz="2400" dirty="0" err="1">
                <a:ea typeface="+mn-lt"/>
                <a:cs typeface="+mn-lt"/>
              </a:rPr>
              <a:t>this</a:t>
            </a:r>
            <a:r>
              <a:rPr lang="fr-FR" sz="2400" dirty="0">
                <a:ea typeface="+mn-lt"/>
                <a:cs typeface="+mn-lt"/>
              </a:rPr>
              <a:t> report highlights the </a:t>
            </a:r>
            <a:r>
              <a:rPr lang="fr-FR" sz="2400" dirty="0" err="1">
                <a:ea typeface="+mn-lt"/>
                <a:cs typeface="+mn-lt"/>
              </a:rPr>
              <a:t>significance</a:t>
            </a:r>
            <a:r>
              <a:rPr lang="fr-FR" sz="2400" dirty="0">
                <a:ea typeface="+mn-lt"/>
                <a:cs typeface="+mn-lt"/>
              </a:rPr>
              <a:t> of Information and Communication Technologies (ICT) in </a:t>
            </a:r>
            <a:r>
              <a:rPr lang="fr-FR" sz="2400" dirty="0" err="1">
                <a:ea typeface="+mn-lt"/>
                <a:cs typeface="+mn-lt"/>
              </a:rPr>
              <a:t>our</a:t>
            </a:r>
            <a:r>
              <a:rPr lang="fr-FR" sz="2400" dirty="0">
                <a:ea typeface="+mn-lt"/>
                <a:cs typeface="+mn-lt"/>
              </a:rPr>
              <a:t> modern world, </a:t>
            </a:r>
            <a:r>
              <a:rPr lang="fr-FR" sz="2400" dirty="0" err="1">
                <a:ea typeface="+mn-lt"/>
                <a:cs typeface="+mn-lt"/>
              </a:rPr>
              <a:t>where</a:t>
            </a:r>
            <a:r>
              <a:rPr lang="fr-FR" sz="2400" dirty="0">
                <a:ea typeface="+mn-lt"/>
                <a:cs typeface="+mn-lt"/>
              </a:rPr>
              <a:t> Google services, Microsoft </a:t>
            </a:r>
            <a:r>
              <a:rPr lang="fr-FR" sz="2400" dirty="0" err="1">
                <a:ea typeface="+mn-lt"/>
                <a:cs typeface="+mn-lt"/>
              </a:rPr>
              <a:t>tools</a:t>
            </a:r>
            <a:r>
              <a:rPr lang="fr-FR" sz="2400" dirty="0">
                <a:ea typeface="+mn-lt"/>
                <a:cs typeface="+mn-lt"/>
              </a:rPr>
              <a:t>, Git version control, and GitHub collaboration platform </a:t>
            </a:r>
            <a:r>
              <a:rPr lang="fr-FR" sz="2400" dirty="0" err="1">
                <a:ea typeface="+mn-lt"/>
                <a:cs typeface="+mn-lt"/>
              </a:rPr>
              <a:t>play</a:t>
            </a:r>
            <a:r>
              <a:rPr lang="fr-FR" sz="2400" dirty="0">
                <a:ea typeface="+mn-lt"/>
                <a:cs typeface="+mn-lt"/>
              </a:rPr>
              <a:t> vital </a:t>
            </a:r>
            <a:r>
              <a:rPr lang="fr-FR" sz="2400" dirty="0" err="1">
                <a:ea typeface="+mn-lt"/>
                <a:cs typeface="+mn-lt"/>
              </a:rPr>
              <a:t>roles</a:t>
            </a:r>
            <a:r>
              <a:rPr lang="fr-FR" sz="2400" dirty="0">
                <a:ea typeface="+mn-lt"/>
                <a:cs typeface="+mn-lt"/>
              </a:rPr>
              <a:t> in </a:t>
            </a:r>
            <a:r>
              <a:rPr lang="fr-FR" sz="2400" dirty="0" err="1">
                <a:ea typeface="+mn-lt"/>
                <a:cs typeface="+mn-lt"/>
              </a:rPr>
              <a:t>improving</a:t>
            </a:r>
            <a:r>
              <a:rPr lang="fr-FR" sz="2400" dirty="0">
                <a:ea typeface="+mn-lt"/>
                <a:cs typeface="+mn-lt"/>
              </a:rPr>
              <a:t> communication and </a:t>
            </a:r>
            <a:r>
              <a:rPr lang="fr-FR" sz="2400" dirty="0" err="1">
                <a:ea typeface="+mn-lt"/>
                <a:cs typeface="+mn-lt"/>
              </a:rPr>
              <a:t>increasing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productivity</a:t>
            </a:r>
            <a:r>
              <a:rPr lang="fr-FR" sz="2400" dirty="0">
                <a:ea typeface="+mn-lt"/>
                <a:cs typeface="+mn-lt"/>
              </a:rPr>
              <a:t> in software </a:t>
            </a:r>
            <a:r>
              <a:rPr lang="fr-FR" sz="2400" dirty="0" err="1">
                <a:ea typeface="+mn-lt"/>
                <a:cs typeface="+mn-lt"/>
              </a:rPr>
              <a:t>development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realms</a:t>
            </a:r>
            <a:r>
              <a:rPr lang="fr-FR" sz="2400" dirty="0">
                <a:ea typeface="+mn-lt"/>
                <a:cs typeface="+mn-lt"/>
              </a:rPr>
              <a:t>. </a:t>
            </a:r>
            <a:r>
              <a:rPr lang="fr-FR" sz="2400" dirty="0" err="1">
                <a:ea typeface="+mn-lt"/>
                <a:cs typeface="+mn-lt"/>
              </a:rPr>
              <a:t>Utilizing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these</a:t>
            </a:r>
            <a:r>
              <a:rPr lang="fr-FR" sz="2400" dirty="0">
                <a:ea typeface="+mn-lt"/>
                <a:cs typeface="+mn-lt"/>
              </a:rPr>
              <a:t> technologies enables effective </a:t>
            </a:r>
            <a:r>
              <a:rPr lang="fr-FR" sz="2400" dirty="0" err="1">
                <a:ea typeface="+mn-lt"/>
                <a:cs typeface="+mn-lt"/>
              </a:rPr>
              <a:t>integration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across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systems</a:t>
            </a:r>
            <a:r>
              <a:rPr lang="fr-FR" sz="2400" dirty="0">
                <a:ea typeface="+mn-lt"/>
                <a:cs typeface="+mn-lt"/>
              </a:rPr>
              <a:t> and teams, </a:t>
            </a:r>
            <a:r>
              <a:rPr lang="fr-FR" sz="2400" dirty="0" err="1">
                <a:ea typeface="+mn-lt"/>
                <a:cs typeface="+mn-lt"/>
              </a:rPr>
              <a:t>contributing</a:t>
            </a:r>
            <a:r>
              <a:rPr lang="fr-FR" sz="2400" dirty="0">
                <a:ea typeface="+mn-lt"/>
                <a:cs typeface="+mn-lt"/>
              </a:rPr>
              <a:t> to process </a:t>
            </a:r>
            <a:r>
              <a:rPr lang="fr-FR" sz="2400" dirty="0" err="1">
                <a:ea typeface="+mn-lt"/>
                <a:cs typeface="+mn-lt"/>
              </a:rPr>
              <a:t>improvement</a:t>
            </a:r>
            <a:r>
              <a:rPr lang="fr-FR" sz="2400" dirty="0">
                <a:ea typeface="+mn-lt"/>
                <a:cs typeface="+mn-lt"/>
              </a:rPr>
              <a:t> and efficient goal </a:t>
            </a:r>
            <a:r>
              <a:rPr lang="fr-FR" sz="2400" dirty="0" err="1">
                <a:ea typeface="+mn-lt"/>
                <a:cs typeface="+mn-lt"/>
              </a:rPr>
              <a:t>attainment</a:t>
            </a:r>
            <a:r>
              <a:rPr lang="fr-FR" sz="2400" dirty="0">
                <a:ea typeface="+mn-lt"/>
                <a:cs typeface="+mn-lt"/>
              </a:rPr>
              <a:t>. </a:t>
            </a:r>
            <a:r>
              <a:rPr lang="fr-FR" sz="2400" dirty="0" err="1">
                <a:ea typeface="+mn-lt"/>
                <a:cs typeface="+mn-lt"/>
              </a:rPr>
              <a:t>These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tools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also</a:t>
            </a:r>
            <a:r>
              <a:rPr lang="fr-FR" sz="2400" dirty="0">
                <a:ea typeface="+mn-lt"/>
                <a:cs typeface="+mn-lt"/>
              </a:rPr>
              <a:t> showcase the power of collaboration and </a:t>
            </a:r>
            <a:r>
              <a:rPr lang="fr-FR" sz="2400" dirty="0" err="1">
                <a:ea typeface="+mn-lt"/>
                <a:cs typeface="+mn-lt"/>
              </a:rPr>
              <a:t>integration</a:t>
            </a:r>
            <a:r>
              <a:rPr lang="fr-FR" sz="2400" dirty="0">
                <a:ea typeface="+mn-lt"/>
                <a:cs typeface="+mn-lt"/>
              </a:rPr>
              <a:t> to </a:t>
            </a:r>
            <a:r>
              <a:rPr lang="fr-FR" sz="2400" dirty="0" err="1">
                <a:ea typeface="+mn-lt"/>
                <a:cs typeface="+mn-lt"/>
              </a:rPr>
              <a:t>achieve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technological</a:t>
            </a:r>
            <a:r>
              <a:rPr lang="fr-FR" sz="2400" dirty="0">
                <a:ea typeface="+mn-lt"/>
                <a:cs typeface="+mn-lt"/>
              </a:rPr>
              <a:t> </a:t>
            </a:r>
            <a:r>
              <a:rPr lang="fr-FR" sz="2400" dirty="0" err="1">
                <a:ea typeface="+mn-lt"/>
                <a:cs typeface="+mn-lt"/>
              </a:rPr>
              <a:t>advancements</a:t>
            </a:r>
            <a:r>
              <a:rPr lang="fr-FR" sz="2400" dirty="0">
                <a:ea typeface="+mn-lt"/>
                <a:cs typeface="+mn-lt"/>
              </a:rPr>
              <a:t> and </a:t>
            </a:r>
            <a:r>
              <a:rPr lang="fr-FR" sz="2400" dirty="0" err="1">
                <a:ea typeface="+mn-lt"/>
                <a:cs typeface="+mn-lt"/>
              </a:rPr>
              <a:t>enhance</a:t>
            </a:r>
            <a:r>
              <a:rPr lang="fr-FR" sz="2400" dirty="0">
                <a:ea typeface="+mn-lt"/>
                <a:cs typeface="+mn-lt"/>
              </a:rPr>
              <a:t> the digital </a:t>
            </a:r>
            <a:r>
              <a:rPr lang="fr-FR" sz="2400" dirty="0" err="1">
                <a:ea typeface="+mn-lt"/>
                <a:cs typeface="+mn-lt"/>
              </a:rPr>
              <a:t>environment</a:t>
            </a:r>
            <a:r>
              <a:rPr lang="fr-FR" sz="2400" dirty="0">
                <a:ea typeface="+mn-lt"/>
                <a:cs typeface="+mn-lt"/>
              </a:rPr>
              <a:t> for </a:t>
            </a:r>
            <a:r>
              <a:rPr lang="fr-FR" sz="2400" dirty="0" err="1">
                <a:ea typeface="+mn-lt"/>
                <a:cs typeface="+mn-lt"/>
              </a:rPr>
              <a:t>users</a:t>
            </a:r>
            <a:r>
              <a:rPr lang="fr-FR" sz="2400" dirty="0">
                <a:ea typeface="+mn-lt"/>
                <a:cs typeface="+mn-lt"/>
              </a:rPr>
              <a:t>.</a:t>
            </a:r>
            <a:endParaRPr lang="fr-FR" sz="240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01FA15-1F3F-A983-2C99-3083F240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965" y="6409843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sz="1400" noProof="0" smtClean="0">
                <a:solidFill>
                  <a:srgbClr val="C00000"/>
                </a:solidFill>
              </a:rPr>
              <a:pPr algn="ctr"/>
              <a:t>13</a:t>
            </a:fld>
            <a:endParaRPr lang="fr-FR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8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384837-0EEE-6D70-EB52-C6B5E426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1" y="1066800"/>
            <a:ext cx="9601200" cy="1137558"/>
          </a:xfrm>
        </p:spPr>
        <p:txBody>
          <a:bodyPr>
            <a:normAutofit/>
          </a:bodyPr>
          <a:lstStyle/>
          <a:p>
            <a:r>
              <a:rPr lang="fr-FR" dirty="0" err="1">
                <a:ea typeface="+mj-lt"/>
                <a:cs typeface="+mj-lt"/>
              </a:rPr>
              <a:t>Thank</a:t>
            </a:r>
            <a:r>
              <a:rPr lang="fr-FR" dirty="0">
                <a:ea typeface="+mj-lt"/>
                <a:cs typeface="+mj-lt"/>
              </a:rPr>
              <a:t> You for </a:t>
            </a:r>
            <a:r>
              <a:rPr lang="fr-FR" dirty="0" err="1">
                <a:ea typeface="+mj-lt"/>
                <a:cs typeface="+mj-lt"/>
              </a:rPr>
              <a:t>Your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Interest</a:t>
            </a:r>
            <a:r>
              <a:rPr lang="fr-FR" dirty="0">
                <a:ea typeface="+mj-lt"/>
                <a:cs typeface="+mj-lt"/>
              </a:rPr>
              <a:t>!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B1665EE-BD87-7401-96B7-396BC760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5146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3000" dirty="0">
                <a:ea typeface="+mn-lt"/>
                <a:cs typeface="+mn-lt"/>
              </a:rPr>
              <a:t>        </a:t>
            </a:r>
            <a:r>
              <a:rPr lang="fr-FR" sz="3000" dirty="0" err="1">
                <a:ea typeface="+mn-lt"/>
                <a:cs typeface="+mn-lt"/>
              </a:rPr>
              <a:t>we</a:t>
            </a:r>
            <a:r>
              <a:rPr lang="fr-FR" sz="3000" dirty="0">
                <a:ea typeface="+mn-lt"/>
                <a:cs typeface="+mn-lt"/>
              </a:rPr>
              <a:t> </a:t>
            </a:r>
            <a:r>
              <a:rPr lang="fr-FR" sz="3000" dirty="0" err="1">
                <a:ea typeface="+mn-lt"/>
                <a:cs typeface="+mn-lt"/>
              </a:rPr>
              <a:t>extend</a:t>
            </a:r>
            <a:r>
              <a:rPr lang="fr-FR" sz="3000" dirty="0">
                <a:ea typeface="+mn-lt"/>
                <a:cs typeface="+mn-lt"/>
              </a:rPr>
              <a:t> </a:t>
            </a:r>
            <a:r>
              <a:rPr lang="fr-FR" sz="3000" dirty="0" err="1">
                <a:ea typeface="+mn-lt"/>
                <a:cs typeface="+mn-lt"/>
              </a:rPr>
              <a:t>our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sincere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thanks</a:t>
            </a:r>
            <a:r>
              <a:rPr lang="fr-FR" sz="3000" dirty="0">
                <a:ea typeface="+mn-lt"/>
                <a:cs typeface="+mn-lt"/>
              </a:rPr>
              <a:t> and gratitude to </a:t>
            </a:r>
            <a:r>
              <a:rPr lang="fr-FR" sz="3000" dirty="0" err="1">
                <a:ea typeface="+mn-lt"/>
                <a:cs typeface="+mn-lt"/>
              </a:rPr>
              <a:t>you</a:t>
            </a:r>
            <a:r>
              <a:rPr lang="fr-FR" sz="3000" dirty="0">
                <a:ea typeface="+mn-lt"/>
                <a:cs typeface="+mn-lt"/>
              </a:rPr>
              <a:t> for the </a:t>
            </a:r>
            <a:r>
              <a:rPr lang="fr-FR" sz="3000" dirty="0" err="1">
                <a:ea typeface="+mn-lt"/>
                <a:cs typeface="+mn-lt"/>
              </a:rPr>
              <a:t>valuable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opportunity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you</a:t>
            </a:r>
            <a:r>
              <a:rPr lang="fr-FR" sz="3000" dirty="0">
                <a:ea typeface="+mn-lt"/>
                <a:cs typeface="+mn-lt"/>
              </a:rPr>
              <a:t> have </a:t>
            </a:r>
            <a:r>
              <a:rPr lang="fr-FR" sz="3000" dirty="0" err="1">
                <a:ea typeface="+mn-lt"/>
                <a:cs typeface="+mn-lt"/>
              </a:rPr>
              <a:t>given</a:t>
            </a:r>
            <a:r>
              <a:rPr lang="fr-FR" sz="3000" dirty="0">
                <a:ea typeface="+mn-lt"/>
                <a:cs typeface="+mn-lt"/>
              </a:rPr>
              <a:t> us to </a:t>
            </a:r>
            <a:r>
              <a:rPr lang="fr-FR" sz="3000" dirty="0" err="1">
                <a:ea typeface="+mn-lt"/>
                <a:cs typeface="+mn-lt"/>
              </a:rPr>
              <a:t>present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this</a:t>
            </a:r>
            <a:r>
              <a:rPr lang="fr-FR" sz="3000" dirty="0">
                <a:ea typeface="+mn-lt"/>
                <a:cs typeface="+mn-lt"/>
              </a:rPr>
              <a:t> report. It has been a </a:t>
            </a:r>
            <a:r>
              <a:rPr lang="fr-FR" sz="3000" dirty="0" err="1">
                <a:ea typeface="+mn-lt"/>
                <a:cs typeface="+mn-lt"/>
              </a:rPr>
              <a:t>fruitful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experience</a:t>
            </a:r>
            <a:r>
              <a:rPr lang="fr-FR" sz="3000" dirty="0">
                <a:ea typeface="+mn-lt"/>
                <a:cs typeface="+mn-lt"/>
              </a:rPr>
              <a:t> and a chance to </a:t>
            </a:r>
            <a:r>
              <a:rPr lang="fr-FR" sz="3000" dirty="0" err="1">
                <a:ea typeface="+mn-lt"/>
                <a:cs typeface="+mn-lt"/>
              </a:rPr>
              <a:t>broaden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our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knowledge</a:t>
            </a:r>
            <a:r>
              <a:rPr lang="fr-FR" sz="3000" dirty="0">
                <a:ea typeface="+mn-lt"/>
                <a:cs typeface="+mn-lt"/>
              </a:rPr>
              <a:t>. </a:t>
            </a:r>
            <a:r>
              <a:rPr lang="fr-FR" sz="3000" dirty="0" err="1">
                <a:ea typeface="+mn-lt"/>
                <a:cs typeface="+mn-lt"/>
              </a:rPr>
              <a:t>Thank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you</a:t>
            </a:r>
            <a:r>
              <a:rPr lang="fr-FR" sz="3000" dirty="0">
                <a:ea typeface="+mn-lt"/>
                <a:cs typeface="+mn-lt"/>
              </a:rPr>
              <a:t> for the </a:t>
            </a:r>
            <a:r>
              <a:rPr lang="fr-FR" sz="3000" dirty="0" err="1">
                <a:ea typeface="+mn-lt"/>
                <a:cs typeface="+mn-lt"/>
              </a:rPr>
              <a:t>suppor</a:t>
            </a:r>
            <a:r>
              <a:rPr lang="fr-FR" sz="3000" dirty="0">
                <a:ea typeface="+mn-lt"/>
                <a:cs typeface="+mn-lt"/>
              </a:rPr>
              <a:t>  </a:t>
            </a:r>
            <a:r>
              <a:rPr lang="fr-FR" sz="3000" dirty="0" err="1">
                <a:ea typeface="+mn-lt"/>
                <a:cs typeface="+mn-lt"/>
              </a:rPr>
              <a:t>you</a:t>
            </a:r>
            <a:r>
              <a:rPr lang="fr-FR" sz="3000" dirty="0">
                <a:ea typeface="+mn-lt"/>
                <a:cs typeface="+mn-lt"/>
              </a:rPr>
              <a:t> have </a:t>
            </a:r>
            <a:r>
              <a:rPr lang="fr-FR" sz="3000" dirty="0" err="1">
                <a:ea typeface="+mn-lt"/>
                <a:cs typeface="+mn-lt"/>
              </a:rPr>
              <a:t>provided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throughout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this</a:t>
            </a:r>
            <a:r>
              <a:rPr lang="fr-FR" sz="3000" dirty="0">
                <a:ea typeface="+mn-lt"/>
                <a:cs typeface="+mn-lt"/>
              </a:rPr>
              <a:t> </a:t>
            </a:r>
            <a:r>
              <a:rPr lang="fr-FR" sz="3000" dirty="0" err="1">
                <a:ea typeface="+mn-lt"/>
                <a:cs typeface="+mn-lt"/>
              </a:rPr>
              <a:t>period</a:t>
            </a:r>
            <a:r>
              <a:rPr lang="fr-FR" sz="3000" dirty="0">
                <a:ea typeface="+mn-lt"/>
                <a:cs typeface="+mn-lt"/>
              </a:rPr>
              <a:t>.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0F8D4E-336F-993F-D3A5-895CE4868DE0}"/>
              </a:ext>
            </a:extLst>
          </p:cNvPr>
          <p:cNvSpPr txBox="1"/>
          <p:nvPr/>
        </p:nvSpPr>
        <p:spPr>
          <a:xfrm>
            <a:off x="9100457" y="5834743"/>
            <a:ext cx="280579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100" err="1">
                <a:solidFill>
                  <a:srgbClr val="E28394"/>
                </a:solidFill>
              </a:rPr>
              <a:t>Prepared</a:t>
            </a:r>
            <a:r>
              <a:rPr lang="fr-FR" sz="2100" dirty="0">
                <a:solidFill>
                  <a:srgbClr val="E28394"/>
                </a:solidFill>
              </a:rPr>
              <a:t> by : Group 17</a:t>
            </a:r>
          </a:p>
        </p:txBody>
      </p:sp>
    </p:spTree>
    <p:extLst>
      <p:ext uri="{BB962C8B-B14F-4D97-AF65-F5344CB8AC3E}">
        <p14:creationId xmlns:p14="http://schemas.microsoft.com/office/powerpoint/2010/main" val="323997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49BA6-72B7-48C8-892B-C081F892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750556"/>
            <a:ext cx="9601200" cy="1485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err="1">
                <a:solidFill>
                  <a:srgbClr val="C00000"/>
                </a:solidFill>
              </a:rPr>
              <a:t>Summary</a:t>
            </a:r>
            <a:r>
              <a:rPr lang="fr-FR" dirty="0">
                <a:solidFill>
                  <a:srgbClr val="C00000"/>
                </a:solidFill>
              </a:rPr>
              <a:t>: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70868AC-3B6D-37E2-4930-A62E24404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249290"/>
              </p:ext>
            </p:extLst>
          </p:nvPr>
        </p:nvGraphicFramePr>
        <p:xfrm>
          <a:off x="1371600" y="2590800"/>
          <a:ext cx="9573998" cy="312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999">
                  <a:extLst>
                    <a:ext uri="{9D8B030D-6E8A-4147-A177-3AD203B41FA5}">
                      <a16:colId xmlns:a16="http://schemas.microsoft.com/office/drawing/2014/main" val="2507810029"/>
                    </a:ext>
                  </a:extLst>
                </a:gridCol>
                <a:gridCol w="4786999">
                  <a:extLst>
                    <a:ext uri="{9D8B030D-6E8A-4147-A177-3AD203B41FA5}">
                      <a16:colId xmlns:a16="http://schemas.microsoft.com/office/drawing/2014/main" val="159468944"/>
                    </a:ext>
                  </a:extLst>
                </a:gridCol>
              </a:tblGrid>
              <a:tr h="47355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/>
                        <a:t>Title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Page </a:t>
                      </a:r>
                      <a:r>
                        <a:rPr lang="fr-FR" sz="2000" b="1" dirty="0" err="1"/>
                        <a:t>Numbre</a:t>
                      </a:r>
                      <a:endParaRPr lang="fr-FR" dirty="0" err="1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59175"/>
                  </a:ext>
                </a:extLst>
              </a:tr>
              <a:tr h="44198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596905"/>
                  </a:ext>
                </a:extLst>
              </a:tr>
              <a:tr h="441983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Definition</a:t>
                      </a:r>
                      <a:r>
                        <a:rPr lang="fr-FR" dirty="0"/>
                        <a:t> of a 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88658"/>
                  </a:ext>
                </a:extLst>
              </a:tr>
              <a:tr h="44198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Google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08873"/>
                  </a:ext>
                </a:extLst>
              </a:tr>
              <a:tr h="44198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Microsoft </a:t>
                      </a:r>
                      <a:r>
                        <a:rPr lang="fr-FR" err="1"/>
                        <a:t>tools</a:t>
                      </a:r>
                      <a:endParaRPr lang="fr-F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02858"/>
                  </a:ext>
                </a:extLst>
              </a:tr>
              <a:tr h="44198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Git and </a:t>
                      </a:r>
                      <a:r>
                        <a:rPr lang="fr-FR" err="1"/>
                        <a:t>github</a:t>
                      </a:r>
                      <a:endParaRPr lang="fr-F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92224"/>
                  </a:ext>
                </a:extLst>
              </a:tr>
              <a:tr h="44198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46632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31306-4583-E9A4-E49C-D6C025C7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965" y="6398957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noProof="0" dirty="0" smtClean="0"/>
              <a:pPr algn="ct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002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E5D21-7354-C65E-A286-DA92FD1D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29593"/>
          </a:xfrm>
        </p:spPr>
        <p:txBody>
          <a:bodyPr anchor="ctr">
            <a:normAutofit/>
          </a:bodyPr>
          <a:lstStyle/>
          <a:p>
            <a:pPr algn="ctr"/>
            <a:r>
              <a:rPr lang="fr-FR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introduction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39B536-113D-329D-D884-5C2F2878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2200" dirty="0">
                <a:latin typeface="Calibri"/>
                <a:ea typeface="Calibri"/>
                <a:cs typeface="Calibri"/>
              </a:rPr>
              <a:t>          Information and communication technologies (TIC) stand as pivotal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elements</a:t>
            </a:r>
            <a:r>
              <a:rPr lang="fr-FR" sz="2200" dirty="0">
                <a:latin typeface="Calibri"/>
                <a:ea typeface="Calibri"/>
                <a:cs typeface="Calibri"/>
              </a:rPr>
              <a:t> in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our</a:t>
            </a:r>
            <a:r>
              <a:rPr lang="fr-FR" sz="2200" dirty="0">
                <a:latin typeface="Calibri"/>
                <a:ea typeface="Calibri"/>
                <a:cs typeface="Calibri"/>
              </a:rPr>
              <a:t> modern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era</a:t>
            </a:r>
            <a:r>
              <a:rPr lang="fr-FR" sz="2200" dirty="0">
                <a:latin typeface="Calibri"/>
                <a:ea typeface="Calibri"/>
                <a:cs typeface="Calibri"/>
              </a:rPr>
              <a:t>,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serving</a:t>
            </a:r>
            <a:r>
              <a:rPr lang="fr-FR" sz="2200" dirty="0">
                <a:latin typeface="Calibri"/>
                <a:ea typeface="Calibri"/>
                <a:cs typeface="Calibri"/>
              </a:rPr>
              <a:t> as vital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catalysts</a:t>
            </a:r>
            <a:r>
              <a:rPr lang="fr-FR" sz="2200" dirty="0">
                <a:latin typeface="Calibri"/>
                <a:ea typeface="Calibri"/>
                <a:cs typeface="Calibri"/>
              </a:rPr>
              <a:t> for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enhancing</a:t>
            </a:r>
            <a:r>
              <a:rPr lang="fr-FR" sz="2200" dirty="0">
                <a:latin typeface="Calibri"/>
                <a:ea typeface="Calibri"/>
                <a:cs typeface="Calibri"/>
              </a:rPr>
              <a:t> and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facilitating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various</a:t>
            </a:r>
            <a:r>
              <a:rPr lang="fr-FR" sz="2200" dirty="0">
                <a:latin typeface="Calibri"/>
                <a:ea typeface="Calibri"/>
                <a:cs typeface="Calibri"/>
              </a:rPr>
              <a:t> aspects of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our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daily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lives</a:t>
            </a:r>
            <a:r>
              <a:rPr lang="fr-FR" sz="2200" dirty="0">
                <a:latin typeface="Calibri"/>
                <a:ea typeface="Calibri"/>
                <a:cs typeface="Calibri"/>
              </a:rPr>
              <a:t>. This report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aims</a:t>
            </a:r>
            <a:r>
              <a:rPr lang="fr-FR" sz="2200" dirty="0">
                <a:latin typeface="Calibri"/>
                <a:ea typeface="Calibri"/>
                <a:cs typeface="Calibri"/>
              </a:rPr>
              <a:t> to explore and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analyze</a:t>
            </a:r>
            <a:r>
              <a:rPr lang="fr-FR" sz="2200" dirty="0">
                <a:latin typeface="Calibri"/>
                <a:ea typeface="Calibri"/>
                <a:cs typeface="Calibri"/>
              </a:rPr>
              <a:t> ICT and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its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interconnected</a:t>
            </a:r>
            <a:r>
              <a:rPr lang="fr-FR" sz="2200" dirty="0">
                <a:latin typeface="Calibri"/>
                <a:ea typeface="Calibri"/>
                <a:cs typeface="Calibri"/>
              </a:rPr>
              <a:t> technologies,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such</a:t>
            </a:r>
            <a:r>
              <a:rPr lang="fr-FR" sz="2200" dirty="0">
                <a:latin typeface="Calibri"/>
                <a:ea typeface="Calibri"/>
                <a:cs typeface="Calibri"/>
              </a:rPr>
              <a:t> as Google services, Microsoft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tools</a:t>
            </a:r>
            <a:r>
              <a:rPr lang="fr-FR" sz="2200" dirty="0">
                <a:latin typeface="Calibri"/>
                <a:ea typeface="Calibri"/>
                <a:cs typeface="Calibri"/>
              </a:rPr>
              <a:t>, Git, and GitHub.</a:t>
            </a:r>
          </a:p>
          <a:p>
            <a:pPr marL="0" indent="0">
              <a:buNone/>
            </a:pPr>
            <a:r>
              <a:rPr lang="fr-FR" sz="2200" dirty="0">
                <a:latin typeface="Calibri"/>
                <a:ea typeface="Calibri"/>
                <a:cs typeface="Calibri"/>
              </a:rPr>
              <a:t> The focus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will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be</a:t>
            </a:r>
            <a:r>
              <a:rPr lang="fr-FR" sz="2200" dirty="0">
                <a:latin typeface="Calibri"/>
                <a:ea typeface="Calibri"/>
                <a:cs typeface="Calibri"/>
              </a:rPr>
              <a:t> on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understanding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their</a:t>
            </a:r>
            <a:r>
              <a:rPr lang="fr-FR" sz="2200" dirty="0">
                <a:latin typeface="Calibri"/>
                <a:ea typeface="Calibri"/>
                <a:cs typeface="Calibri"/>
              </a:rPr>
              <a:t> effective impact and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significance</a:t>
            </a:r>
            <a:r>
              <a:rPr lang="fr-FR" sz="2200" dirty="0">
                <a:latin typeface="Calibri"/>
                <a:ea typeface="Calibri"/>
                <a:cs typeface="Calibri"/>
              </a:rPr>
              <a:t> in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achieving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integration</a:t>
            </a:r>
            <a:r>
              <a:rPr lang="fr-FR" sz="2200" dirty="0">
                <a:latin typeface="Calibri"/>
                <a:ea typeface="Calibri"/>
                <a:cs typeface="Calibri"/>
              </a:rPr>
              <a:t> and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advancement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across</a:t>
            </a:r>
            <a:r>
              <a:rPr lang="fr-FR" sz="2200" dirty="0">
                <a:latin typeface="Calibri"/>
                <a:ea typeface="Calibri"/>
                <a:cs typeface="Calibri"/>
              </a:rPr>
              <a:t> multiple </a:t>
            </a:r>
            <a:r>
              <a:rPr lang="fr-FR" sz="2200" dirty="0" err="1">
                <a:latin typeface="Calibri"/>
                <a:ea typeface="Calibri"/>
                <a:cs typeface="Calibri"/>
              </a:rPr>
              <a:t>domains</a:t>
            </a:r>
            <a:r>
              <a:rPr lang="fr-FR" sz="2200" dirty="0"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fr-FR" sz="2200" dirty="0">
                <a:latin typeface="Calibri"/>
                <a:ea typeface="Calibri"/>
                <a:cs typeface="Calibri"/>
              </a:rPr>
              <a:t> </a:t>
            </a:r>
            <a:r>
              <a:rPr lang="fr-FR" sz="2200" err="1">
                <a:latin typeface="Calibri"/>
                <a:ea typeface="Calibri"/>
                <a:cs typeface="Calibri"/>
              </a:rPr>
              <a:t>We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err="1">
                <a:latin typeface="Calibri"/>
                <a:ea typeface="Calibri"/>
                <a:cs typeface="Calibri"/>
              </a:rPr>
              <a:t>will</a:t>
            </a:r>
            <a:r>
              <a:rPr lang="fr-FR" sz="2200" dirty="0">
                <a:latin typeface="Calibri"/>
                <a:ea typeface="Calibri"/>
                <a:cs typeface="Calibri"/>
              </a:rPr>
              <a:t> examine how </a:t>
            </a:r>
            <a:r>
              <a:rPr lang="fr-FR" sz="2200" err="1">
                <a:latin typeface="Calibri"/>
                <a:ea typeface="Calibri"/>
                <a:cs typeface="Calibri"/>
              </a:rPr>
              <a:t>their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err="1">
                <a:latin typeface="Calibri"/>
                <a:ea typeface="Calibri"/>
                <a:cs typeface="Calibri"/>
              </a:rPr>
              <a:t>systematic</a:t>
            </a:r>
            <a:r>
              <a:rPr lang="fr-FR" sz="2200" dirty="0">
                <a:latin typeface="Calibri"/>
                <a:ea typeface="Calibri"/>
                <a:cs typeface="Calibri"/>
              </a:rPr>
              <a:t> </a:t>
            </a:r>
            <a:r>
              <a:rPr lang="fr-FR" sz="2200" err="1">
                <a:latin typeface="Calibri"/>
                <a:ea typeface="Calibri"/>
                <a:cs typeface="Calibri"/>
              </a:rPr>
              <a:t>utilization</a:t>
            </a:r>
            <a:r>
              <a:rPr lang="fr-FR" sz="2200" dirty="0">
                <a:latin typeface="Calibri"/>
                <a:ea typeface="Calibri"/>
                <a:cs typeface="Calibri"/>
              </a:rPr>
              <a:t> combines content and </a:t>
            </a:r>
            <a:r>
              <a:rPr lang="fr-FR" sz="2200" err="1">
                <a:latin typeface="Calibri"/>
                <a:ea typeface="Calibri"/>
                <a:cs typeface="Calibri"/>
              </a:rPr>
              <a:t>form</a:t>
            </a:r>
            <a:r>
              <a:rPr lang="fr-FR" sz="2200" dirty="0">
                <a:latin typeface="Calibri"/>
                <a:ea typeface="Calibri"/>
                <a:cs typeface="Calibri"/>
              </a:rPr>
              <a:t> to </a:t>
            </a:r>
            <a:r>
              <a:rPr lang="fr-FR" sz="2200" err="1">
                <a:latin typeface="Calibri"/>
                <a:ea typeface="Calibri"/>
                <a:cs typeface="Calibri"/>
              </a:rPr>
              <a:t>produce</a:t>
            </a:r>
            <a:r>
              <a:rPr lang="fr-FR" sz="2200" dirty="0">
                <a:latin typeface="Calibri"/>
                <a:ea typeface="Calibri"/>
                <a:cs typeface="Calibri"/>
              </a:rPr>
              <a:t> a </a:t>
            </a:r>
            <a:r>
              <a:rPr lang="fr-FR" sz="2200" err="1">
                <a:latin typeface="Calibri"/>
                <a:ea typeface="Calibri"/>
                <a:cs typeface="Calibri"/>
              </a:rPr>
              <a:t>comprehensive</a:t>
            </a:r>
            <a:r>
              <a:rPr lang="fr-FR" sz="2200" dirty="0">
                <a:latin typeface="Calibri"/>
                <a:ea typeface="Calibri"/>
                <a:cs typeface="Calibri"/>
              </a:rPr>
              <a:t> and </a:t>
            </a:r>
            <a:r>
              <a:rPr lang="fr-FR" sz="2200" err="1">
                <a:latin typeface="Calibri"/>
                <a:ea typeface="Calibri"/>
                <a:cs typeface="Calibri"/>
              </a:rPr>
              <a:t>impactful</a:t>
            </a:r>
            <a:r>
              <a:rPr lang="fr-FR" sz="2200" dirty="0">
                <a:latin typeface="Calibri"/>
                <a:ea typeface="Calibri"/>
                <a:cs typeface="Calibri"/>
              </a:rPr>
              <a:t> report.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52CEC1-A9AA-CEBD-96EF-46801459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965" y="6409843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sz="1400" noProof="0" dirty="0" smtClean="0">
                <a:solidFill>
                  <a:srgbClr val="C00000"/>
                </a:solidFill>
              </a:rPr>
              <a:pPr algn="ctr"/>
              <a:t>3</a:t>
            </a:fld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60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789DF26-22D5-F8F8-B692-964B9D55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993608"/>
            <a:ext cx="9601200" cy="971550"/>
          </a:xfrm>
        </p:spPr>
        <p:txBody>
          <a:bodyPr/>
          <a:lstStyle/>
          <a:p>
            <a:r>
              <a:rPr lang="fr-FR" i="1" dirty="0" err="1">
                <a:solidFill>
                  <a:schemeClr val="accent6">
                    <a:lumMod val="50000"/>
                  </a:schemeClr>
                </a:solidFill>
              </a:rPr>
              <a:t>Definition</a:t>
            </a:r>
            <a:r>
              <a:rPr lang="fr-FR" i="1" dirty="0">
                <a:solidFill>
                  <a:schemeClr val="accent6">
                    <a:lumMod val="50000"/>
                  </a:schemeClr>
                </a:solidFill>
              </a:rPr>
              <a:t> of TIC: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67F0E19-BD98-90C0-B232-DB44A921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475" y="2333625"/>
            <a:ext cx="9601200" cy="36920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fr-FR" sz="2200" dirty="0">
                <a:ea typeface="+mn-lt"/>
                <a:cs typeface="+mn-lt"/>
              </a:rPr>
              <a:t>Information and Communication Technologies (ICT) </a:t>
            </a:r>
            <a:r>
              <a:rPr lang="fr-FR" sz="2200" dirty="0" err="1">
                <a:ea typeface="+mn-lt"/>
                <a:cs typeface="+mn-lt"/>
              </a:rPr>
              <a:t>encompass</a:t>
            </a:r>
            <a:r>
              <a:rPr lang="fr-FR" sz="2200" dirty="0">
                <a:ea typeface="+mn-lt"/>
                <a:cs typeface="+mn-lt"/>
              </a:rPr>
              <a:t> a set of </a:t>
            </a:r>
            <a:r>
              <a:rPr lang="fr-FR" sz="2200" dirty="0" err="1">
                <a:ea typeface="+mn-lt"/>
                <a:cs typeface="+mn-lt"/>
              </a:rPr>
              <a:t>specialized</a:t>
            </a:r>
            <a:r>
              <a:rPr lang="fr-FR" sz="2200" dirty="0">
                <a:ea typeface="+mn-lt"/>
                <a:cs typeface="+mn-lt"/>
              </a:rPr>
              <a:t> technologies </a:t>
            </a:r>
            <a:r>
              <a:rPr lang="fr-FR" sz="2200" dirty="0" err="1">
                <a:ea typeface="+mn-lt"/>
                <a:cs typeface="+mn-lt"/>
              </a:rPr>
              <a:t>involved</a:t>
            </a:r>
            <a:r>
              <a:rPr lang="fr-FR" sz="2200" dirty="0">
                <a:ea typeface="+mn-lt"/>
                <a:cs typeface="+mn-lt"/>
              </a:rPr>
              <a:t> in </a:t>
            </a:r>
            <a:r>
              <a:rPr lang="fr-FR" sz="2200" dirty="0" err="1">
                <a:ea typeface="+mn-lt"/>
                <a:cs typeface="+mn-lt"/>
              </a:rPr>
              <a:t>collecting</a:t>
            </a:r>
            <a:r>
              <a:rPr lang="fr-FR" sz="2200" dirty="0">
                <a:ea typeface="+mn-lt"/>
                <a:cs typeface="+mn-lt"/>
              </a:rPr>
              <a:t>, </a:t>
            </a:r>
            <a:r>
              <a:rPr lang="fr-FR" sz="2200" dirty="0" err="1">
                <a:ea typeface="+mn-lt"/>
                <a:cs typeface="+mn-lt"/>
              </a:rPr>
              <a:t>processing</a:t>
            </a:r>
            <a:r>
              <a:rPr lang="fr-FR" sz="2200" dirty="0">
                <a:ea typeface="+mn-lt"/>
                <a:cs typeface="+mn-lt"/>
              </a:rPr>
              <a:t>, and </a:t>
            </a:r>
            <a:r>
              <a:rPr lang="fr-FR" sz="2200" dirty="0" err="1">
                <a:ea typeface="+mn-lt"/>
                <a:cs typeface="+mn-lt"/>
              </a:rPr>
              <a:t>transmitting</a:t>
            </a:r>
            <a:r>
              <a:rPr lang="fr-FR" sz="2200" dirty="0">
                <a:ea typeface="+mn-lt"/>
                <a:cs typeface="+mn-lt"/>
              </a:rPr>
              <a:t> information. </a:t>
            </a:r>
            <a:r>
              <a:rPr lang="fr-FR" sz="2200" dirty="0" err="1">
                <a:ea typeface="+mn-lt"/>
                <a:cs typeface="+mn-lt"/>
              </a:rPr>
              <a:t>These</a:t>
            </a:r>
            <a:r>
              <a:rPr lang="fr-FR" sz="2200" dirty="0">
                <a:ea typeface="+mn-lt"/>
                <a:cs typeface="+mn-lt"/>
              </a:rPr>
              <a:t> technologies </a:t>
            </a:r>
            <a:r>
              <a:rPr lang="fr-FR" sz="2200" dirty="0" err="1">
                <a:ea typeface="+mn-lt"/>
                <a:cs typeface="+mn-lt"/>
              </a:rPr>
              <a:t>provide</a:t>
            </a:r>
            <a:r>
              <a:rPr lang="fr-FR" sz="2200" dirty="0">
                <a:ea typeface="+mn-lt"/>
                <a:cs typeface="+mn-lt"/>
              </a:rPr>
              <a:t> </a:t>
            </a:r>
            <a:r>
              <a:rPr lang="fr-FR" sz="2200" dirty="0" err="1">
                <a:ea typeface="+mn-lt"/>
                <a:cs typeface="+mn-lt"/>
              </a:rPr>
              <a:t>clear</a:t>
            </a:r>
            <a:r>
              <a:rPr lang="fr-FR" sz="2200" dirty="0">
                <a:ea typeface="+mn-lt"/>
                <a:cs typeface="+mn-lt"/>
              </a:rPr>
              <a:t> </a:t>
            </a:r>
            <a:r>
              <a:rPr lang="fr-FR" sz="2200" dirty="0" err="1">
                <a:ea typeface="+mn-lt"/>
                <a:cs typeface="+mn-lt"/>
              </a:rPr>
              <a:t>examples</a:t>
            </a:r>
            <a:r>
              <a:rPr lang="fr-FR" sz="2200" dirty="0">
                <a:ea typeface="+mn-lt"/>
                <a:cs typeface="+mn-lt"/>
              </a:rPr>
              <a:t> of the transformation </a:t>
            </a:r>
            <a:r>
              <a:rPr lang="fr-FR" sz="2200" dirty="0" err="1">
                <a:ea typeface="+mn-lt"/>
                <a:cs typeface="+mn-lt"/>
              </a:rPr>
              <a:t>brought</a:t>
            </a:r>
            <a:r>
              <a:rPr lang="fr-FR" sz="2200" dirty="0">
                <a:ea typeface="+mn-lt"/>
                <a:cs typeface="+mn-lt"/>
              </a:rPr>
              <a:t> about by </a:t>
            </a:r>
            <a:r>
              <a:rPr lang="fr-FR" sz="2200" dirty="0" err="1">
                <a:ea typeface="+mn-lt"/>
                <a:cs typeface="+mn-lt"/>
              </a:rPr>
              <a:t>technological</a:t>
            </a:r>
            <a:r>
              <a:rPr lang="fr-FR" sz="2200" dirty="0">
                <a:ea typeface="+mn-lt"/>
                <a:cs typeface="+mn-lt"/>
              </a:rPr>
              <a:t> </a:t>
            </a:r>
            <a:r>
              <a:rPr lang="fr-FR" sz="2200" dirty="0" err="1">
                <a:ea typeface="+mn-lt"/>
                <a:cs typeface="+mn-lt"/>
              </a:rPr>
              <a:t>advancements</a:t>
            </a:r>
            <a:r>
              <a:rPr lang="fr-FR" sz="2200" dirty="0">
                <a:ea typeface="+mn-lt"/>
                <a:cs typeface="+mn-lt"/>
              </a:rPr>
              <a:t>. </a:t>
            </a:r>
            <a:r>
              <a:rPr lang="fr-FR" sz="2200" dirty="0" err="1">
                <a:ea typeface="+mn-lt"/>
                <a:cs typeface="+mn-lt"/>
              </a:rPr>
              <a:t>Through</a:t>
            </a:r>
            <a:r>
              <a:rPr lang="fr-FR" sz="2200" dirty="0">
                <a:ea typeface="+mn-lt"/>
                <a:cs typeface="+mn-lt"/>
              </a:rPr>
              <a:t> the Internet, business software </a:t>
            </a:r>
            <a:r>
              <a:rPr lang="fr-FR" sz="2200" dirty="0" err="1">
                <a:ea typeface="+mn-lt"/>
                <a:cs typeface="+mn-lt"/>
              </a:rPr>
              <a:t>such</a:t>
            </a:r>
            <a:r>
              <a:rPr lang="fr-FR" sz="2200" dirty="0">
                <a:ea typeface="+mn-lt"/>
                <a:cs typeface="+mn-lt"/>
              </a:rPr>
              <a:t> as Customer Relationship Management (CRM) </a:t>
            </a:r>
            <a:r>
              <a:rPr lang="fr-FR" sz="2200" dirty="0" err="1">
                <a:ea typeface="+mn-lt"/>
                <a:cs typeface="+mn-lt"/>
              </a:rPr>
              <a:t>systems</a:t>
            </a:r>
            <a:r>
              <a:rPr lang="fr-FR" sz="2200" dirty="0">
                <a:ea typeface="+mn-lt"/>
                <a:cs typeface="+mn-lt"/>
              </a:rPr>
              <a:t>, </a:t>
            </a:r>
            <a:r>
              <a:rPr lang="fr-FR" sz="2200" dirty="0" err="1">
                <a:ea typeface="+mn-lt"/>
                <a:cs typeface="+mn-lt"/>
              </a:rPr>
              <a:t>analytical</a:t>
            </a:r>
            <a:r>
              <a:rPr lang="fr-FR" sz="2200" dirty="0">
                <a:ea typeface="+mn-lt"/>
                <a:cs typeface="+mn-lt"/>
              </a:rPr>
              <a:t> data techniques, smartphones and </a:t>
            </a:r>
            <a:r>
              <a:rPr lang="fr-FR" sz="2200" dirty="0" err="1">
                <a:ea typeface="+mn-lt"/>
                <a:cs typeface="+mn-lt"/>
              </a:rPr>
              <a:t>their</a:t>
            </a:r>
            <a:r>
              <a:rPr lang="fr-FR" sz="2200" dirty="0">
                <a:ea typeface="+mn-lt"/>
                <a:cs typeface="+mn-lt"/>
              </a:rPr>
              <a:t> applications, social networks like Facebook and Twitter, information </a:t>
            </a:r>
            <a:r>
              <a:rPr lang="fr-FR" sz="2200" dirty="0" err="1">
                <a:ea typeface="+mn-lt"/>
                <a:cs typeface="+mn-lt"/>
              </a:rPr>
              <a:t>security</a:t>
            </a:r>
            <a:r>
              <a:rPr lang="fr-FR" sz="2200" dirty="0">
                <a:ea typeface="+mn-lt"/>
                <a:cs typeface="+mn-lt"/>
              </a:rPr>
              <a:t> </a:t>
            </a:r>
            <a:r>
              <a:rPr lang="fr-FR" sz="2200" dirty="0" err="1">
                <a:ea typeface="+mn-lt"/>
                <a:cs typeface="+mn-lt"/>
              </a:rPr>
              <a:t>measures</a:t>
            </a:r>
            <a:r>
              <a:rPr lang="fr-FR" sz="2200" dirty="0">
                <a:ea typeface="+mn-lt"/>
                <a:cs typeface="+mn-lt"/>
              </a:rPr>
              <a:t>, and cloud </a:t>
            </a:r>
            <a:r>
              <a:rPr lang="fr-FR" sz="2200" dirty="0" err="1">
                <a:ea typeface="+mn-lt"/>
                <a:cs typeface="+mn-lt"/>
              </a:rPr>
              <a:t>computing</a:t>
            </a:r>
            <a:r>
              <a:rPr lang="fr-FR" sz="2200" dirty="0">
                <a:ea typeface="+mn-lt"/>
                <a:cs typeface="+mn-lt"/>
              </a:rPr>
              <a:t>,</a:t>
            </a:r>
          </a:p>
          <a:p>
            <a:pPr marL="383540" indent="-383540"/>
            <a:r>
              <a:rPr lang="fr-FR" sz="2200" dirty="0">
                <a:ea typeface="+mn-lt"/>
                <a:cs typeface="+mn-lt"/>
              </a:rPr>
              <a:t> </a:t>
            </a:r>
            <a:r>
              <a:rPr lang="fr-FR" sz="2200" err="1">
                <a:ea typeface="+mn-lt"/>
                <a:cs typeface="+mn-lt"/>
              </a:rPr>
              <a:t>we</a:t>
            </a:r>
            <a:r>
              <a:rPr lang="fr-FR" sz="2200" dirty="0">
                <a:ea typeface="+mn-lt"/>
                <a:cs typeface="+mn-lt"/>
              </a:rPr>
              <a:t> observe the </a:t>
            </a:r>
            <a:r>
              <a:rPr lang="fr-FR" sz="2200" err="1">
                <a:ea typeface="+mn-lt"/>
                <a:cs typeface="+mn-lt"/>
              </a:rPr>
              <a:t>dynamic</a:t>
            </a:r>
            <a:r>
              <a:rPr lang="fr-FR" sz="2200" dirty="0">
                <a:ea typeface="+mn-lt"/>
                <a:cs typeface="+mn-lt"/>
              </a:rPr>
              <a:t> interaction </a:t>
            </a:r>
            <a:r>
              <a:rPr lang="fr-FR" sz="2200" err="1">
                <a:ea typeface="+mn-lt"/>
                <a:cs typeface="+mn-lt"/>
              </a:rPr>
              <a:t>between</a:t>
            </a:r>
            <a:r>
              <a:rPr lang="fr-FR" sz="2200" dirty="0">
                <a:ea typeface="+mn-lt"/>
                <a:cs typeface="+mn-lt"/>
              </a:rPr>
              <a:t> the components of ICT and </a:t>
            </a:r>
            <a:r>
              <a:rPr lang="fr-FR" sz="2200" err="1">
                <a:ea typeface="+mn-lt"/>
                <a:cs typeface="+mn-lt"/>
              </a:rPr>
              <a:t>their</a:t>
            </a:r>
            <a:r>
              <a:rPr lang="fr-FR" sz="2200" dirty="0">
                <a:ea typeface="+mn-lt"/>
                <a:cs typeface="+mn-lt"/>
              </a:rPr>
              <a:t> impact on the </a:t>
            </a:r>
            <a:r>
              <a:rPr lang="fr-FR" sz="2200" err="1">
                <a:ea typeface="+mn-lt"/>
                <a:cs typeface="+mn-lt"/>
              </a:rPr>
              <a:t>evolution</a:t>
            </a:r>
            <a:r>
              <a:rPr lang="fr-FR" sz="2200" dirty="0">
                <a:ea typeface="+mn-lt"/>
                <a:cs typeface="+mn-lt"/>
              </a:rPr>
              <a:t> of communication and information management in the modern </a:t>
            </a:r>
            <a:r>
              <a:rPr lang="fr-FR" sz="2200" err="1">
                <a:ea typeface="+mn-lt"/>
                <a:cs typeface="+mn-lt"/>
              </a:rPr>
              <a:t>era</a:t>
            </a:r>
            <a:r>
              <a:rPr lang="fr-FR" sz="2200" dirty="0">
                <a:ea typeface="+mn-lt"/>
                <a:cs typeface="+mn-lt"/>
              </a:rPr>
              <a:t>.</a:t>
            </a:r>
            <a:endParaRPr lang="fr-FR" sz="220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5C34EC5-2BE2-7ADD-4736-D79AFCEC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9536" y="6453386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sz="1400" noProof="0" dirty="0" smtClean="0">
                <a:solidFill>
                  <a:srgbClr val="C00000"/>
                </a:solidFill>
              </a:rPr>
              <a:pPr algn="ctr"/>
              <a:t>4</a:t>
            </a:fld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7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9AECBF-248B-B62B-8A4C-ED8AEAAE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06" y="1026694"/>
            <a:ext cx="5813527" cy="794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4400" i="1" dirty="0">
                <a:solidFill>
                  <a:schemeClr val="accent6">
                    <a:lumMod val="50000"/>
                  </a:schemeClr>
                </a:solidFill>
              </a:rPr>
              <a:t>Google service: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271327-22E8-4945-1EDB-ED2E19BB7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929" y="2013786"/>
            <a:ext cx="6034105" cy="40541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lnSpc>
                <a:spcPct val="94000"/>
              </a:lnSpc>
              <a:spcAft>
                <a:spcPts val="200"/>
              </a:spcAft>
            </a:pPr>
            <a:r>
              <a:rPr lang="en-US" sz="2200" dirty="0">
                <a:ea typeface="+mn-lt"/>
                <a:cs typeface="+mn-lt"/>
              </a:rPr>
              <a:t>     Google services refer to a set of online tools and applications provided by Google. These services vary in their functions, including search, email, cloud data storage, productivity tools, and more. </a:t>
            </a:r>
            <a:endParaRPr lang="fr-FR" dirty="0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Aft>
                <a:spcPts val="200"/>
              </a:spcAft>
            </a:pPr>
            <a:r>
              <a:rPr lang="en-US" sz="2200" dirty="0">
                <a:ea typeface="+mn-lt"/>
                <a:cs typeface="+mn-lt"/>
              </a:rPr>
              <a:t>     </a:t>
            </a:r>
            <a:endParaRPr lang="fr-FR" dirty="0">
              <a:ea typeface="+mn-lt"/>
              <a:cs typeface="+mn-lt"/>
            </a:endParaRPr>
          </a:p>
          <a:p>
            <a:pPr marL="383540" indent="-383540">
              <a:lnSpc>
                <a:spcPct val="94000"/>
              </a:lnSpc>
              <a:spcAft>
                <a:spcPts val="200"/>
              </a:spcAft>
            </a:pPr>
            <a:r>
              <a:rPr lang="en-US" sz="2200" dirty="0">
                <a:ea typeface="+mn-lt"/>
                <a:cs typeface="+mn-lt"/>
              </a:rPr>
              <a:t>     These services are designed to enhance user experience, facilitate communication, and provide access to information in various digital domains.</a:t>
            </a:r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Image 23" descr="Une image contenant capture d’écran, Caractère coloré, cercle, art&#10;&#10;Description générée automatiquement">
            <a:extLst>
              <a:ext uri="{FF2B5EF4-FFF2-40B4-BE49-F238E27FC236}">
                <a16:creationId xmlns:a16="http://schemas.microsoft.com/office/drawing/2014/main" id="{DB6E7507-E487-1B4A-9BFB-18D182A2E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7159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DF8EDC-FA2A-66E1-0E0E-185AB7F4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9826" y="6398957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sz="1400" noProof="0" dirty="0" smtClean="0">
                <a:solidFill>
                  <a:srgbClr val="C00000"/>
                </a:solidFill>
              </a:rPr>
              <a:pPr algn="ctr"/>
              <a:t>5</a:t>
            </a:fld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E2B72-2B83-DBE4-E700-C40666AD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311" y="575511"/>
            <a:ext cx="9601200" cy="623639"/>
          </a:xfrm>
        </p:spPr>
        <p:txBody>
          <a:bodyPr>
            <a:normAutofit/>
          </a:bodyPr>
          <a:lstStyle/>
          <a:p>
            <a:r>
              <a:rPr lang="fr-FR" sz="3300" dirty="0">
                <a:solidFill>
                  <a:schemeClr val="accent6">
                    <a:lumMod val="50000"/>
                  </a:schemeClr>
                </a:solidFill>
              </a:rPr>
              <a:t>major sections of Google services: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821917-ED8E-5586-C5B2-5836BE33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311" y="1604211"/>
            <a:ext cx="10764251" cy="48547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buFont typeface="Wingdings" panose="020B0503020102020204" pitchFamily="34" charset="0"/>
              <a:buChar char="q"/>
            </a:pPr>
            <a:r>
              <a:rPr lang="fr-FR" sz="1800" err="1">
                <a:solidFill>
                  <a:schemeClr val="accent5"/>
                </a:solidFill>
                <a:ea typeface="+mn-lt"/>
                <a:cs typeface="+mn-lt"/>
              </a:rPr>
              <a:t>Search</a:t>
            </a: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 Services:</a:t>
            </a:r>
            <a:r>
              <a:rPr lang="fr-FR" sz="1800" dirty="0">
                <a:ea typeface="+mn-lt"/>
                <a:cs typeface="+mn-lt"/>
              </a:rPr>
              <a:t> The efficient </a:t>
            </a:r>
            <a:r>
              <a:rPr lang="fr-FR" sz="1800" err="1">
                <a:ea typeface="+mn-lt"/>
                <a:cs typeface="+mn-lt"/>
              </a:rPr>
              <a:t>means</a:t>
            </a:r>
            <a:r>
              <a:rPr lang="fr-FR" sz="1800" dirty="0">
                <a:ea typeface="+mn-lt"/>
                <a:cs typeface="+mn-lt"/>
              </a:rPr>
              <a:t> to </a:t>
            </a:r>
            <a:r>
              <a:rPr lang="fr-FR" sz="1800" err="1">
                <a:ea typeface="+mn-lt"/>
                <a:cs typeface="+mn-lt"/>
              </a:rPr>
              <a:t>search</a:t>
            </a:r>
            <a:r>
              <a:rPr lang="fr-FR" sz="1800" dirty="0">
                <a:ea typeface="+mn-lt"/>
                <a:cs typeface="+mn-lt"/>
              </a:rPr>
              <a:t> for information on the internet </a:t>
            </a:r>
            <a:r>
              <a:rPr lang="fr-FR" sz="1800" err="1">
                <a:ea typeface="+mn-lt"/>
                <a:cs typeface="+mn-lt"/>
              </a:rPr>
              <a:t>quickly</a:t>
            </a:r>
            <a:r>
              <a:rPr lang="fr-FR" sz="1800" dirty="0">
                <a:ea typeface="+mn-lt"/>
                <a:cs typeface="+mn-lt"/>
              </a:rPr>
              <a:t>.</a:t>
            </a:r>
            <a:endParaRPr lang="fr-FR"/>
          </a:p>
          <a:p>
            <a:pPr marL="383540" indent="-383540">
              <a:buFont typeface="Wingdings" panose="020B0503020102020204" pitchFamily="34" charset="0"/>
              <a:buChar char="q"/>
            </a:pP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 Email and Communication Services:</a:t>
            </a:r>
            <a:r>
              <a:rPr lang="fr-FR" sz="1800" dirty="0">
                <a:ea typeface="+mn-lt"/>
                <a:cs typeface="+mn-lt"/>
              </a:rPr>
              <a:t> A set of </a:t>
            </a:r>
            <a:r>
              <a:rPr lang="fr-FR" sz="1800" err="1">
                <a:ea typeface="+mn-lt"/>
                <a:cs typeface="+mn-lt"/>
              </a:rPr>
              <a:t>tools</a:t>
            </a:r>
            <a:r>
              <a:rPr lang="fr-FR" sz="1800" dirty="0">
                <a:ea typeface="+mn-lt"/>
                <a:cs typeface="+mn-lt"/>
              </a:rPr>
              <a:t> and platforms </a:t>
            </a:r>
            <a:r>
              <a:rPr lang="fr-FR" sz="1800" err="1">
                <a:ea typeface="+mn-lt"/>
                <a:cs typeface="+mn-lt"/>
              </a:rPr>
              <a:t>designed</a:t>
            </a:r>
            <a:r>
              <a:rPr lang="fr-FR" sz="1800" dirty="0">
                <a:ea typeface="+mn-lt"/>
                <a:cs typeface="+mn-lt"/>
              </a:rPr>
              <a:t> to </a:t>
            </a:r>
            <a:r>
              <a:rPr lang="fr-FR" sz="1800" err="1">
                <a:ea typeface="+mn-lt"/>
                <a:cs typeface="+mn-lt"/>
              </a:rPr>
              <a:t>facilitente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electronic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cummunication</a:t>
            </a:r>
            <a:r>
              <a:rPr lang="fr-FR" sz="1800" dirty="0">
                <a:ea typeface="+mn-lt"/>
                <a:cs typeface="+mn-lt"/>
              </a:rPr>
              <a:t> and </a:t>
            </a:r>
            <a:r>
              <a:rPr lang="fr-FR" sz="1800" err="1">
                <a:ea typeface="+mn-lt"/>
                <a:cs typeface="+mn-lt"/>
              </a:rPr>
              <a:t>enhance</a:t>
            </a:r>
            <a:r>
              <a:rPr lang="fr-FR" sz="1800" dirty="0">
                <a:ea typeface="+mn-lt"/>
                <a:cs typeface="+mn-lt"/>
              </a:rPr>
              <a:t> collaboration.</a:t>
            </a:r>
          </a:p>
          <a:p>
            <a:pPr marL="383540" indent="-383540">
              <a:buFont typeface="Wingdings" panose="020B0503020102020204" pitchFamily="34" charset="0"/>
              <a:buChar char="q"/>
            </a:pP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 Documents and </a:t>
            </a:r>
            <a:r>
              <a:rPr lang="fr-FR" sz="1800" err="1">
                <a:solidFill>
                  <a:schemeClr val="accent5"/>
                </a:solidFill>
                <a:ea typeface="+mn-lt"/>
                <a:cs typeface="+mn-lt"/>
              </a:rPr>
              <a:t>Productivity</a:t>
            </a: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 Services:</a:t>
            </a:r>
            <a:r>
              <a:rPr lang="fr-FR" sz="1800" dirty="0">
                <a:ea typeface="+mn-lt"/>
                <a:cs typeface="+mn-lt"/>
              </a:rPr>
              <a:t>  Tools and platforms </a:t>
            </a:r>
            <a:r>
              <a:rPr lang="fr-FR" sz="1800" err="1">
                <a:ea typeface="+mn-lt"/>
                <a:cs typeface="+mn-lt"/>
              </a:rPr>
              <a:t>designed</a:t>
            </a:r>
            <a:r>
              <a:rPr lang="fr-FR" sz="1800" dirty="0">
                <a:ea typeface="+mn-lt"/>
                <a:cs typeface="+mn-lt"/>
              </a:rPr>
              <a:t> to </a:t>
            </a:r>
            <a:r>
              <a:rPr lang="fr-FR" sz="1800" err="1">
                <a:ea typeface="+mn-lt"/>
                <a:cs typeface="+mn-lt"/>
              </a:rPr>
              <a:t>create</a:t>
            </a:r>
            <a:r>
              <a:rPr lang="fr-FR" sz="1800" dirty="0">
                <a:ea typeface="+mn-lt"/>
                <a:cs typeface="+mn-lt"/>
              </a:rPr>
              <a:t> and </a:t>
            </a:r>
            <a:r>
              <a:rPr lang="fr-FR" sz="1800" err="1">
                <a:ea typeface="+mn-lt"/>
                <a:cs typeface="+mn-lt"/>
              </a:rPr>
              <a:t>edit</a:t>
            </a:r>
            <a:r>
              <a:rPr lang="fr-FR" sz="1800" dirty="0">
                <a:ea typeface="+mn-lt"/>
                <a:cs typeface="+mn-lt"/>
              </a:rPr>
              <a:t> digital documents, </a:t>
            </a:r>
            <a:r>
              <a:rPr lang="fr-FR" sz="1800" err="1">
                <a:ea typeface="+mn-lt"/>
                <a:cs typeface="+mn-lt"/>
              </a:rPr>
              <a:t>fostering</a:t>
            </a:r>
            <a:r>
              <a:rPr lang="fr-FR" sz="1800" dirty="0">
                <a:ea typeface="+mn-lt"/>
                <a:cs typeface="+mn-lt"/>
              </a:rPr>
              <a:t> collaboration and </a:t>
            </a:r>
            <a:r>
              <a:rPr lang="fr-FR" sz="1800" err="1">
                <a:ea typeface="+mn-lt"/>
                <a:cs typeface="+mn-lt"/>
              </a:rPr>
              <a:t>productivity</a:t>
            </a:r>
            <a:r>
              <a:rPr lang="fr-FR" sz="1800" dirty="0">
                <a:ea typeface="+mn-lt"/>
                <a:cs typeface="+mn-lt"/>
              </a:rPr>
              <a:t>.</a:t>
            </a:r>
            <a:endParaRPr lang="fr-FR" sz="1800"/>
          </a:p>
          <a:p>
            <a:pPr marL="383540" indent="-383540">
              <a:buFont typeface="Wingdings" panose="020B0503020102020204" pitchFamily="34" charset="0"/>
              <a:buChar char="q"/>
            </a:pPr>
            <a:r>
              <a:rPr lang="fr-FR" sz="1800" err="1">
                <a:solidFill>
                  <a:schemeClr val="accent5"/>
                </a:solidFill>
                <a:ea typeface="+mn-lt"/>
                <a:cs typeface="+mn-lt"/>
              </a:rPr>
              <a:t>Maps</a:t>
            </a: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 and Location Services: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Providing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map</a:t>
            </a:r>
            <a:r>
              <a:rPr lang="fr-FR" sz="1800" dirty="0">
                <a:ea typeface="+mn-lt"/>
                <a:cs typeface="+mn-lt"/>
              </a:rPr>
              <a:t> and location services for location identification and navigation.</a:t>
            </a:r>
          </a:p>
          <a:p>
            <a:pPr marL="383540" indent="-383540">
              <a:buFont typeface="Wingdings" panose="020B0503020102020204" pitchFamily="34" charset="0"/>
              <a:buChar char="q"/>
            </a:pP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 Analytics and Marketing Services :</a:t>
            </a:r>
            <a:r>
              <a:rPr lang="fr-FR" sz="1800" dirty="0">
                <a:ea typeface="+mn-lt"/>
                <a:cs typeface="+mn-lt"/>
              </a:rPr>
              <a:t> </a:t>
            </a:r>
            <a:r>
              <a:rPr lang="fr-FR" sz="1800" err="1">
                <a:ea typeface="+mn-lt"/>
                <a:cs typeface="+mn-lt"/>
              </a:rPr>
              <a:t>Utilizing</a:t>
            </a:r>
            <a:r>
              <a:rPr lang="fr-FR" sz="1800" dirty="0">
                <a:ea typeface="+mn-lt"/>
                <a:cs typeface="+mn-lt"/>
              </a:rPr>
              <a:t> data to </a:t>
            </a:r>
            <a:r>
              <a:rPr lang="fr-FR" sz="1800" err="1">
                <a:ea typeface="+mn-lt"/>
                <a:cs typeface="+mn-lt"/>
              </a:rPr>
              <a:t>understand</a:t>
            </a:r>
            <a:r>
              <a:rPr lang="fr-FR" sz="1800" dirty="0">
                <a:ea typeface="+mn-lt"/>
                <a:cs typeface="+mn-lt"/>
              </a:rPr>
              <a:t> user </a:t>
            </a:r>
            <a:r>
              <a:rPr lang="fr-FR" sz="1800" err="1">
                <a:ea typeface="+mn-lt"/>
                <a:cs typeface="+mn-lt"/>
              </a:rPr>
              <a:t>behavior</a:t>
            </a:r>
            <a:r>
              <a:rPr lang="fr-FR" sz="1800" dirty="0">
                <a:ea typeface="+mn-lt"/>
                <a:cs typeface="+mn-lt"/>
              </a:rPr>
              <a:t> and </a:t>
            </a:r>
            <a:r>
              <a:rPr lang="fr-FR" sz="1800" err="1">
                <a:ea typeface="+mn-lt"/>
                <a:cs typeface="+mn-lt"/>
              </a:rPr>
              <a:t>enhance</a:t>
            </a:r>
            <a:r>
              <a:rPr lang="fr-FR" sz="1800" dirty="0">
                <a:ea typeface="+mn-lt"/>
                <a:cs typeface="+mn-lt"/>
              </a:rPr>
              <a:t> marketing </a:t>
            </a:r>
            <a:r>
              <a:rPr lang="fr-FR" sz="1800" err="1">
                <a:ea typeface="+mn-lt"/>
                <a:cs typeface="+mn-lt"/>
              </a:rPr>
              <a:t>strategies</a:t>
            </a:r>
            <a:r>
              <a:rPr lang="fr-FR" sz="1800" dirty="0">
                <a:ea typeface="+mn-lt"/>
                <a:cs typeface="+mn-lt"/>
              </a:rPr>
              <a:t>.</a:t>
            </a:r>
          </a:p>
          <a:p>
            <a:pPr marL="383540" indent="-383540">
              <a:buFont typeface="Wingdings" panose="020B0503020102020204" pitchFamily="34" charset="0"/>
              <a:buChar char="q"/>
            </a:pP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 Cloud and </a:t>
            </a:r>
            <a:r>
              <a:rPr lang="fr-FR" sz="1800" err="1">
                <a:solidFill>
                  <a:schemeClr val="accent5"/>
                </a:solidFill>
                <a:ea typeface="+mn-lt"/>
                <a:cs typeface="+mn-lt"/>
              </a:rPr>
              <a:t>Development</a:t>
            </a: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 Services: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Providing</a:t>
            </a:r>
            <a:r>
              <a:rPr lang="fr-FR" sz="1800" dirty="0">
                <a:ea typeface="+mn-lt"/>
                <a:cs typeface="+mn-lt"/>
              </a:rPr>
              <a:t> online </a:t>
            </a:r>
            <a:r>
              <a:rPr lang="fr-FR" sz="1800" err="1">
                <a:ea typeface="+mn-lt"/>
                <a:cs typeface="+mn-lt"/>
              </a:rPr>
              <a:t>computing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resources</a:t>
            </a:r>
            <a:r>
              <a:rPr lang="fr-FR" sz="1800" dirty="0">
                <a:ea typeface="+mn-lt"/>
                <a:cs typeface="+mn-lt"/>
              </a:rPr>
              <a:t> and </a:t>
            </a:r>
            <a:r>
              <a:rPr lang="fr-FR" sz="1800" err="1">
                <a:ea typeface="+mn-lt"/>
                <a:cs typeface="+mn-lt"/>
              </a:rPr>
              <a:t>tools</a:t>
            </a:r>
            <a:r>
              <a:rPr lang="fr-FR" sz="1800" dirty="0">
                <a:ea typeface="+mn-lt"/>
                <a:cs typeface="+mn-lt"/>
              </a:rPr>
              <a:t> for </a:t>
            </a:r>
            <a:r>
              <a:rPr lang="fr-FR" sz="1800" err="1">
                <a:ea typeface="+mn-lt"/>
                <a:cs typeface="+mn-lt"/>
              </a:rPr>
              <a:t>developing</a:t>
            </a:r>
            <a:r>
              <a:rPr lang="fr-FR" sz="1800" dirty="0">
                <a:ea typeface="+mn-lt"/>
                <a:cs typeface="+mn-lt"/>
              </a:rPr>
              <a:t> and </a:t>
            </a:r>
            <a:r>
              <a:rPr lang="fr-FR" sz="1800" err="1">
                <a:ea typeface="+mn-lt"/>
                <a:cs typeface="+mn-lt"/>
              </a:rPr>
              <a:t>managing</a:t>
            </a:r>
            <a:r>
              <a:rPr lang="fr-FR" sz="1800" dirty="0">
                <a:ea typeface="+mn-lt"/>
                <a:cs typeface="+mn-lt"/>
              </a:rPr>
              <a:t> applications.</a:t>
            </a:r>
          </a:p>
          <a:p>
            <a:pPr marL="383540" indent="-383540">
              <a:buFont typeface="Wingdings" panose="020B0503020102020204" pitchFamily="34" charset="0"/>
              <a:buChar char="q"/>
            </a:pP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 AI and Machine Learning Services:</a:t>
            </a:r>
            <a:r>
              <a:rPr lang="fr-FR" sz="1800" dirty="0">
                <a:ea typeface="+mn-lt"/>
                <a:cs typeface="+mn-lt"/>
              </a:rPr>
              <a:t> Leveraging AI and ML to </a:t>
            </a:r>
            <a:r>
              <a:rPr lang="fr-FR" sz="1800" err="1">
                <a:ea typeface="+mn-lt"/>
                <a:cs typeface="+mn-lt"/>
              </a:rPr>
              <a:t>enhance</a:t>
            </a:r>
            <a:r>
              <a:rPr lang="fr-FR" sz="1800" dirty="0">
                <a:ea typeface="+mn-lt"/>
                <a:cs typeface="+mn-lt"/>
              </a:rPr>
              <a:t> applications and </a:t>
            </a:r>
            <a:r>
              <a:rPr lang="fr-FR" sz="1800" err="1">
                <a:ea typeface="+mn-lt"/>
                <a:cs typeface="+mn-lt"/>
              </a:rPr>
              <a:t>processes</a:t>
            </a:r>
            <a:r>
              <a:rPr lang="fr-FR" sz="1800" dirty="0">
                <a:ea typeface="+mn-lt"/>
                <a:cs typeface="+mn-lt"/>
              </a:rPr>
              <a:t>.. </a:t>
            </a:r>
          </a:p>
          <a:p>
            <a:pPr marL="383540" indent="-383540">
              <a:buFont typeface="Wingdings" panose="020B0503020102020204" pitchFamily="34" charset="0"/>
              <a:buChar char="q"/>
            </a:pPr>
            <a:r>
              <a:rPr lang="fr-FR" sz="1800" dirty="0">
                <a:solidFill>
                  <a:schemeClr val="accent5"/>
                </a:solidFill>
                <a:ea typeface="+mn-lt"/>
                <a:cs typeface="+mn-lt"/>
              </a:rPr>
              <a:t>Security Services :</a:t>
            </a:r>
            <a:r>
              <a:rPr lang="fr-FR" sz="1800" err="1">
                <a:ea typeface="+mn-lt"/>
                <a:cs typeface="+mn-lt"/>
              </a:rPr>
              <a:t>Securing</a:t>
            </a:r>
            <a:r>
              <a:rPr lang="fr-FR" sz="1800" dirty="0">
                <a:ea typeface="+mn-lt"/>
                <a:cs typeface="+mn-lt"/>
              </a:rPr>
              <a:t> data and information </a:t>
            </a:r>
            <a:r>
              <a:rPr lang="fr-FR" sz="1800" err="1">
                <a:ea typeface="+mn-lt"/>
                <a:cs typeface="+mn-lt"/>
              </a:rPr>
              <a:t>from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potential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threats</a:t>
            </a:r>
            <a:r>
              <a:rPr lang="fr-FR" sz="1800" dirty="0">
                <a:ea typeface="+mn-lt"/>
                <a:cs typeface="+mn-lt"/>
              </a:rPr>
              <a:t> and </a:t>
            </a:r>
            <a:r>
              <a:rPr lang="fr-FR" sz="1800" err="1">
                <a:ea typeface="+mn-lt"/>
                <a:cs typeface="+mn-lt"/>
              </a:rPr>
              <a:t>ensuring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overall</a:t>
            </a:r>
            <a:r>
              <a:rPr lang="fr-FR" sz="1800" dirty="0">
                <a:ea typeface="+mn-lt"/>
                <a:cs typeface="+mn-lt"/>
              </a:rPr>
              <a:t> </a:t>
            </a:r>
            <a:r>
              <a:rPr lang="fr-FR" sz="1800" err="1">
                <a:ea typeface="+mn-lt"/>
                <a:cs typeface="+mn-lt"/>
              </a:rPr>
              <a:t>cybersecurity</a:t>
            </a:r>
            <a:r>
              <a:rPr lang="fr-FR" sz="1800" dirty="0">
                <a:ea typeface="+mn-lt"/>
                <a:cs typeface="+mn-lt"/>
              </a:rPr>
              <a:t>. </a:t>
            </a:r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7C7F03-4B9E-DB28-06F7-D24CCEF2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965" y="6453386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sz="1400" noProof="0" dirty="0" smtClean="0">
                <a:solidFill>
                  <a:srgbClr val="C00000"/>
                </a:solidFill>
              </a:rPr>
              <a:pPr algn="ctr"/>
              <a:t>6</a:t>
            </a:fld>
            <a:endParaRPr lang="fr-F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89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ABD9D4-9007-FBB7-2046-6050DC4F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18" y="924204"/>
            <a:ext cx="4226136" cy="2369550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Exemple about google service: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2003D6-8106-D130-4161-FB14B4349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968" y="214565"/>
            <a:ext cx="5613132" cy="6428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Wingdings" panose="020B0503020102020204" pitchFamily="34" charset="0"/>
              <a:buChar char="Ø"/>
            </a:pPr>
            <a:r>
              <a:rPr lang="fr-FR" dirty="0">
                <a:solidFill>
                  <a:srgbClr val="C00000"/>
                </a:solidFill>
              </a:rPr>
              <a:t>Gmail:</a:t>
            </a:r>
            <a:r>
              <a:rPr lang="fr-FR" dirty="0"/>
              <a:t> Email service, </a:t>
            </a:r>
            <a:r>
              <a:rPr lang="fr-FR" err="1"/>
              <a:t>boasting</a:t>
            </a:r>
            <a:r>
              <a:rPr lang="fr-FR" dirty="0"/>
              <a:t> over </a:t>
            </a:r>
            <a:endParaRPr lang="fr-FR"/>
          </a:p>
          <a:p>
            <a:pPr marL="0" indent="0">
              <a:buNone/>
            </a:pPr>
            <a:r>
              <a:rPr lang="fr-FR" dirty="0"/>
              <a:t>A billion </a:t>
            </a:r>
            <a:r>
              <a:rPr lang="fr-FR" dirty="0" err="1"/>
              <a:t>users</a:t>
            </a:r>
            <a:r>
              <a:rPr lang="fr-FR" dirty="0"/>
              <a:t> and </a:t>
            </a:r>
            <a:r>
              <a:rPr lang="fr-FR" dirty="0" err="1"/>
              <a:t>widespread</a:t>
            </a:r>
            <a:r>
              <a:rPr lang="fr-FR" dirty="0"/>
              <a:t> </a:t>
            </a:r>
            <a:r>
              <a:rPr lang="fr-FR" dirty="0" err="1"/>
              <a:t>popularity</a:t>
            </a:r>
            <a:r>
              <a:rPr lang="fr-FR" dirty="0"/>
              <a:t>,</a:t>
            </a:r>
          </a:p>
          <a:p>
            <a:pPr marL="0" indent="0">
              <a:buNone/>
            </a:pPr>
            <a:endParaRPr lang="fr-FR" dirty="0"/>
          </a:p>
          <a:p>
            <a:pPr marL="383540" indent="-383540">
              <a:buFont typeface="Wingdings" panose="020B0503020102020204" pitchFamily="34" charset="0"/>
              <a:buChar char="Ø"/>
            </a:pPr>
            <a:endParaRPr lang="fr-FR" dirty="0"/>
          </a:p>
          <a:p>
            <a:pPr marL="383540" indent="-383540">
              <a:buFont typeface="Wingdings" panose="020B0503020102020204" pitchFamily="34" charset="0"/>
              <a:buChar char="Ø"/>
            </a:pPr>
            <a:endParaRPr lang="fr-FR" dirty="0">
              <a:solidFill>
                <a:srgbClr val="191B0E"/>
              </a:solidFill>
            </a:endParaRPr>
          </a:p>
          <a:p>
            <a:pPr marL="383540" indent="-383540">
              <a:buFont typeface="Wingdings" panose="020B0503020102020204" pitchFamily="34" charset="0"/>
              <a:buChar char="Ø"/>
            </a:pPr>
            <a:r>
              <a:rPr lang="fr-FR" err="1">
                <a:solidFill>
                  <a:srgbClr val="C00000"/>
                </a:solidFill>
              </a:rPr>
              <a:t>Youtube</a:t>
            </a:r>
            <a:r>
              <a:rPr lang="fr-FR" dirty="0">
                <a:solidFill>
                  <a:srgbClr val="C00000"/>
                </a:solidFill>
              </a:rPr>
              <a:t>:</a:t>
            </a:r>
            <a:r>
              <a:rPr lang="fr-FR" dirty="0">
                <a:solidFill>
                  <a:schemeClr val="accent5"/>
                </a:solidFill>
              </a:rPr>
              <a:t>  </a:t>
            </a:r>
            <a:r>
              <a:rPr lang="fr-FR" dirty="0">
                <a:solidFill>
                  <a:schemeClr val="tx1"/>
                </a:solidFill>
              </a:rPr>
              <a:t>Platform for </a:t>
            </a:r>
            <a:r>
              <a:rPr lang="fr-FR" err="1">
                <a:solidFill>
                  <a:schemeClr val="tx1"/>
                </a:solidFill>
              </a:rPr>
              <a:t>watching</a:t>
            </a:r>
            <a:r>
              <a:rPr lang="fr-FR" dirty="0">
                <a:solidFill>
                  <a:schemeClr val="tx1"/>
                </a:solidFill>
              </a:rPr>
              <a:t> and sharing online </a:t>
            </a:r>
            <a:r>
              <a:rPr lang="fr-FR" err="1">
                <a:solidFill>
                  <a:schemeClr val="tx1"/>
                </a:solidFill>
              </a:rPr>
              <a:t>videos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383540" indent="-383540">
              <a:buFont typeface="Wingdings" panose="020B0503020102020204" pitchFamily="34" charset="0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383540" indent="-383540">
              <a:buFont typeface="Wingdings" panose="020B0503020102020204" pitchFamily="34" charset="0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383540" indent="-383540">
              <a:buFont typeface="Wingdings" panose="020B0503020102020204" pitchFamily="34" charset="0"/>
              <a:buChar char="Ø"/>
            </a:pPr>
            <a:endParaRPr lang="fr-FR" dirty="0">
              <a:solidFill>
                <a:schemeClr val="tx1"/>
              </a:solidFill>
            </a:endParaRPr>
          </a:p>
          <a:p>
            <a:pPr marL="383540" indent="-383540">
              <a:buFont typeface="Wingdings" panose="020B0503020102020204" pitchFamily="34" charset="0"/>
              <a:buChar char="Ø"/>
            </a:pPr>
            <a:endParaRPr lang="fr-FR" dirty="0">
              <a:solidFill>
                <a:srgbClr val="000000"/>
              </a:solidFill>
            </a:endParaRPr>
          </a:p>
          <a:p>
            <a:pPr marL="383540" indent="-383540">
              <a:buFont typeface="Wingdings" panose="020B0503020102020204" pitchFamily="34" charset="0"/>
              <a:buChar char="Ø"/>
            </a:pPr>
            <a:r>
              <a:rPr lang="fr-FR" dirty="0">
                <a:solidFill>
                  <a:srgbClr val="C00000"/>
                </a:solidFill>
              </a:rPr>
              <a:t>Google </a:t>
            </a:r>
            <a:r>
              <a:rPr lang="fr-FR" err="1">
                <a:solidFill>
                  <a:srgbClr val="C00000"/>
                </a:solidFill>
              </a:rPr>
              <a:t>Maps</a:t>
            </a:r>
            <a:r>
              <a:rPr lang="fr-FR" dirty="0">
                <a:solidFill>
                  <a:srgbClr val="C00000"/>
                </a:solidFill>
              </a:rPr>
              <a:t>: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err="1">
                <a:solidFill>
                  <a:schemeClr val="tx1"/>
                </a:solidFill>
              </a:rPr>
              <a:t>offers</a:t>
            </a:r>
            <a:r>
              <a:rPr lang="fr-FR" dirty="0">
                <a:solidFill>
                  <a:schemeClr val="tx1"/>
                </a:solidFill>
              </a:rPr>
              <a:t> mapping, navigation, and location services.</a:t>
            </a:r>
          </a:p>
        </p:txBody>
      </p:sp>
      <p:pic>
        <p:nvPicPr>
          <p:cNvPr id="12" name="Image 11" descr="Une image contenant texte, capture d’écran, Graphique, graphisme&#10;&#10;Description générée automatiquement">
            <a:extLst>
              <a:ext uri="{FF2B5EF4-FFF2-40B4-BE49-F238E27FC236}">
                <a16:creationId xmlns:a16="http://schemas.microsoft.com/office/drawing/2014/main" id="{A02C407F-51E2-133B-69A2-7C71D2F0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336"/>
            <a:ext cx="5312834" cy="3297163"/>
          </a:xfrm>
          <a:prstGeom prst="rect">
            <a:avLst/>
          </a:prstGeom>
        </p:spPr>
      </p:pic>
      <p:pic>
        <p:nvPicPr>
          <p:cNvPr id="13" name="Image 12" descr="Une image contenant rouge, Carmin, cœur, conception&#10;&#10;Description générée automatiquement">
            <a:extLst>
              <a:ext uri="{FF2B5EF4-FFF2-40B4-BE49-F238E27FC236}">
                <a16:creationId xmlns:a16="http://schemas.microsoft.com/office/drawing/2014/main" id="{BE256895-7B25-0E60-E75C-EAC15C20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45" y="3176002"/>
            <a:ext cx="4966368" cy="1636742"/>
          </a:xfrm>
          <a:prstGeom prst="rect">
            <a:avLst/>
          </a:prstGeom>
        </p:spPr>
      </p:pic>
      <p:pic>
        <p:nvPicPr>
          <p:cNvPr id="14" name="Image 13" descr="Une image contenant gadget, Téléphone mobile, Appareil de communications portable, Appareil électronique&#10;&#10;Description générée automatiquement">
            <a:extLst>
              <a:ext uri="{FF2B5EF4-FFF2-40B4-BE49-F238E27FC236}">
                <a16:creationId xmlns:a16="http://schemas.microsoft.com/office/drawing/2014/main" id="{C945124E-8058-0E0D-01F5-365928E7A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405" y="1076158"/>
            <a:ext cx="5005916" cy="1270001"/>
          </a:xfrm>
          <a:prstGeom prst="rect">
            <a:avLst/>
          </a:prstGeom>
        </p:spPr>
      </p:pic>
      <p:pic>
        <p:nvPicPr>
          <p:cNvPr id="15" name="Image 14" descr="Une image contenant Téléphone mobile, personne, gadget, plein air&#10;&#10;Description générée automatiquement">
            <a:extLst>
              <a:ext uri="{FF2B5EF4-FFF2-40B4-BE49-F238E27FC236}">
                <a16:creationId xmlns:a16="http://schemas.microsoft.com/office/drawing/2014/main" id="{DC101D16-9663-88F7-9BA9-68277F370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772" y="5521572"/>
            <a:ext cx="4966926" cy="133991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2F3C3A-8D52-5BF5-DB74-4857B643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0711" y="6431615"/>
            <a:ext cx="1596292" cy="404614"/>
          </a:xfrm>
        </p:spPr>
        <p:txBody>
          <a:bodyPr/>
          <a:lstStyle/>
          <a:p>
            <a:pPr algn="ctr" rtl="0"/>
            <a:fld id="{69E57DC2-970A-4B3E-BB1C-7A09969E49DF}" type="slidenum">
              <a:rPr lang="fr-FR" sz="1400" noProof="0" dirty="0" smtClean="0">
                <a:solidFill>
                  <a:srgbClr val="C00000"/>
                </a:solidFill>
              </a:rPr>
              <a:pPr algn="ctr" rtl="0"/>
              <a:t>7</a:t>
            </a:fld>
            <a:endParaRPr lang="fr-FR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5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E89CB243-9370-29A6-C29F-EB541A05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876300"/>
            <a:ext cx="5793475" cy="89434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6">
                    <a:lumMod val="50000"/>
                  </a:schemeClr>
                </a:solidFill>
              </a:rPr>
              <a:t>Microsoft Tools: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82D4FED-D878-4EAA-468E-5462FE0C9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fr-FR" dirty="0">
                <a:ea typeface="+mn-lt"/>
                <a:cs typeface="+mn-lt"/>
              </a:rPr>
              <a:t> I</a:t>
            </a:r>
            <a:r>
              <a:rPr lang="fr-FR" sz="2500" dirty="0">
                <a:ea typeface="+mn-lt"/>
                <a:cs typeface="+mn-lt"/>
              </a:rPr>
              <a:t>t </a:t>
            </a:r>
            <a:r>
              <a:rPr lang="fr-FR" sz="2500" dirty="0" err="1">
                <a:ea typeface="+mn-lt"/>
                <a:cs typeface="+mn-lt"/>
              </a:rPr>
              <a:t>is</a:t>
            </a:r>
            <a:r>
              <a:rPr lang="fr-FR" sz="2500" dirty="0">
                <a:ea typeface="+mn-lt"/>
                <a:cs typeface="+mn-lt"/>
              </a:rPr>
              <a:t> a suite of software and services </a:t>
            </a:r>
            <a:r>
              <a:rPr lang="fr-FR" sz="2500" dirty="0" err="1">
                <a:ea typeface="+mn-lt"/>
                <a:cs typeface="+mn-lt"/>
              </a:rPr>
              <a:t>provided</a:t>
            </a:r>
            <a:r>
              <a:rPr lang="fr-FR" sz="2500" dirty="0">
                <a:ea typeface="+mn-lt"/>
                <a:cs typeface="+mn-lt"/>
              </a:rPr>
              <a:t> by Microsoft to </a:t>
            </a:r>
            <a:r>
              <a:rPr lang="fr-FR" sz="2500" dirty="0" err="1">
                <a:ea typeface="+mn-lt"/>
                <a:cs typeface="+mn-lt"/>
              </a:rPr>
              <a:t>meet</a:t>
            </a:r>
            <a:r>
              <a:rPr lang="fr-FR" sz="2500" dirty="0">
                <a:ea typeface="+mn-lt"/>
                <a:cs typeface="+mn-lt"/>
              </a:rPr>
              <a:t> </a:t>
            </a:r>
            <a:r>
              <a:rPr lang="fr-FR" sz="2500" dirty="0" err="1">
                <a:ea typeface="+mn-lt"/>
                <a:cs typeface="+mn-lt"/>
              </a:rPr>
              <a:t>various</a:t>
            </a:r>
            <a:r>
              <a:rPr lang="fr-FR" sz="2500" dirty="0">
                <a:ea typeface="+mn-lt"/>
                <a:cs typeface="+mn-lt"/>
              </a:rPr>
              <a:t> </a:t>
            </a:r>
            <a:r>
              <a:rPr lang="fr-FR" sz="2500" dirty="0" err="1">
                <a:ea typeface="+mn-lt"/>
                <a:cs typeface="+mn-lt"/>
              </a:rPr>
              <a:t>needs</a:t>
            </a:r>
            <a:r>
              <a:rPr lang="fr-FR" sz="2500" dirty="0">
                <a:ea typeface="+mn-lt"/>
                <a:cs typeface="+mn-lt"/>
              </a:rPr>
              <a:t> in areas </a:t>
            </a:r>
            <a:r>
              <a:rPr lang="fr-FR" sz="2500" dirty="0" err="1">
                <a:ea typeface="+mn-lt"/>
                <a:cs typeface="+mn-lt"/>
              </a:rPr>
              <a:t>such</a:t>
            </a:r>
            <a:r>
              <a:rPr lang="fr-FR" sz="2500" dirty="0">
                <a:ea typeface="+mn-lt"/>
                <a:cs typeface="+mn-lt"/>
              </a:rPr>
              <a:t> as </a:t>
            </a:r>
            <a:r>
              <a:rPr lang="fr-FR" sz="2500" dirty="0" err="1">
                <a:ea typeface="+mn-lt"/>
                <a:cs typeface="+mn-lt"/>
              </a:rPr>
              <a:t>personal</a:t>
            </a:r>
            <a:r>
              <a:rPr lang="fr-FR" sz="2500" dirty="0">
                <a:ea typeface="+mn-lt"/>
                <a:cs typeface="+mn-lt"/>
              </a:rPr>
              <a:t> </a:t>
            </a:r>
            <a:r>
              <a:rPr lang="fr-FR" sz="2500" dirty="0" err="1">
                <a:ea typeface="+mn-lt"/>
                <a:cs typeface="+mn-lt"/>
              </a:rPr>
              <a:t>productivity</a:t>
            </a:r>
            <a:r>
              <a:rPr lang="fr-FR" sz="2500" dirty="0">
                <a:ea typeface="+mn-lt"/>
                <a:cs typeface="+mn-lt"/>
              </a:rPr>
              <a:t>, team collaboration, software </a:t>
            </a:r>
            <a:r>
              <a:rPr lang="fr-FR" sz="2500" dirty="0" err="1">
                <a:ea typeface="+mn-lt"/>
                <a:cs typeface="+mn-lt"/>
              </a:rPr>
              <a:t>development</a:t>
            </a:r>
            <a:r>
              <a:rPr lang="fr-FR" sz="2500" dirty="0">
                <a:ea typeface="+mn-lt"/>
                <a:cs typeface="+mn-lt"/>
              </a:rPr>
              <a:t>, business management, and cloud </a:t>
            </a:r>
            <a:r>
              <a:rPr lang="fr-FR" sz="2500" dirty="0" err="1">
                <a:ea typeface="+mn-lt"/>
                <a:cs typeface="+mn-lt"/>
              </a:rPr>
              <a:t>computing</a:t>
            </a:r>
            <a:r>
              <a:rPr lang="fr-FR" sz="2500" dirty="0">
                <a:ea typeface="+mn-lt"/>
                <a:cs typeface="+mn-lt"/>
              </a:rPr>
              <a:t>. It </a:t>
            </a:r>
            <a:r>
              <a:rPr lang="fr-FR" sz="2500" dirty="0" err="1">
                <a:ea typeface="+mn-lt"/>
                <a:cs typeface="+mn-lt"/>
              </a:rPr>
              <a:t>includes</a:t>
            </a:r>
            <a:r>
              <a:rPr lang="fr-FR" sz="2500" dirty="0">
                <a:ea typeface="+mn-lt"/>
                <a:cs typeface="+mn-lt"/>
              </a:rPr>
              <a:t> </a:t>
            </a:r>
            <a:r>
              <a:rPr lang="fr-FR" sz="2500" dirty="0" err="1">
                <a:ea typeface="+mn-lt"/>
                <a:cs typeface="+mn-lt"/>
              </a:rPr>
              <a:t>popular</a:t>
            </a:r>
            <a:r>
              <a:rPr lang="fr-FR" sz="2500" dirty="0">
                <a:ea typeface="+mn-lt"/>
                <a:cs typeface="+mn-lt"/>
              </a:rPr>
              <a:t> office applications </a:t>
            </a:r>
            <a:r>
              <a:rPr lang="fr-FR" sz="2500" dirty="0" err="1">
                <a:ea typeface="+mn-lt"/>
                <a:cs typeface="+mn-lt"/>
              </a:rPr>
              <a:t>such</a:t>
            </a:r>
            <a:r>
              <a:rPr lang="fr-FR" sz="2500" dirty="0">
                <a:ea typeface="+mn-lt"/>
                <a:cs typeface="+mn-lt"/>
              </a:rPr>
              <a:t> as Word, Excel, and PowerPoint.</a:t>
            </a:r>
            <a:endParaRPr lang="fr-FR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Image 8" descr="Une image contenant symbole, art, Graphique, croquis&#10;&#10;Description générée automatiquement">
            <a:extLst>
              <a:ext uri="{FF2B5EF4-FFF2-40B4-BE49-F238E27FC236}">
                <a16:creationId xmlns:a16="http://schemas.microsoft.com/office/drawing/2014/main" id="{3CFA5F77-08F7-01B1-326A-2EDE94F83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10" r="18811"/>
          <a:stretch/>
        </p:blipFill>
        <p:spPr>
          <a:xfrm>
            <a:off x="7569927" y="10"/>
            <a:ext cx="4622072" cy="6857990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64EF25-5724-5024-6B0D-54ADF065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0422" y="6453386"/>
            <a:ext cx="1596292" cy="404614"/>
          </a:xfrm>
          <a:noFill/>
        </p:spPr>
        <p:txBody>
          <a:bodyPr/>
          <a:lstStyle/>
          <a:p>
            <a:pPr algn="ctr"/>
            <a:fld id="{69E57DC2-970A-4B3E-BB1C-7A09969E49DF}" type="slidenum">
              <a:rPr lang="fr-FR" sz="1400" noProof="0" dirty="0" smtClean="0">
                <a:solidFill>
                  <a:srgbClr val="C00000"/>
                </a:solidFill>
              </a:rPr>
              <a:pPr algn="ctr"/>
              <a:t>8</a:t>
            </a:fld>
            <a:endParaRPr lang="fr-FR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49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C70239-01F7-0EA0-D72B-BD73E747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986" y="-149744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 dirty="0"/>
              <a:t>Microsoft tools</a:t>
            </a:r>
            <a:br>
              <a:rPr lang="en-US" sz="4200" cap="all" dirty="0"/>
            </a:br>
            <a:r>
              <a:rPr lang="en-US" sz="4200" cap="all" dirty="0"/>
              <a:t>AND Integration with tic</a:t>
            </a: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14" name="Espace réservé du contenu 10">
            <a:extLst>
              <a:ext uri="{FF2B5EF4-FFF2-40B4-BE49-F238E27FC236}">
                <a16:creationId xmlns:a16="http://schemas.microsoft.com/office/drawing/2014/main" id="{305EA2F5-B3D4-C521-C2D5-F26C5ED73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43681"/>
              </p:ext>
            </p:extLst>
          </p:nvPr>
        </p:nvGraphicFramePr>
        <p:xfrm>
          <a:off x="1293298" y="1062260"/>
          <a:ext cx="5409175" cy="489324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22176">
                  <a:extLst>
                    <a:ext uri="{9D8B030D-6E8A-4147-A177-3AD203B41FA5}">
                      <a16:colId xmlns:a16="http://schemas.microsoft.com/office/drawing/2014/main" val="3020188867"/>
                    </a:ext>
                  </a:extLst>
                </a:gridCol>
                <a:gridCol w="2137194">
                  <a:extLst>
                    <a:ext uri="{9D8B030D-6E8A-4147-A177-3AD203B41FA5}">
                      <a16:colId xmlns:a16="http://schemas.microsoft.com/office/drawing/2014/main" val="1461711963"/>
                    </a:ext>
                  </a:extLst>
                </a:gridCol>
                <a:gridCol w="2249805">
                  <a:extLst>
                    <a:ext uri="{9D8B030D-6E8A-4147-A177-3AD203B41FA5}">
                      <a16:colId xmlns:a16="http://schemas.microsoft.com/office/drawing/2014/main" val="3753929501"/>
                    </a:ext>
                  </a:extLst>
                </a:gridCol>
              </a:tblGrid>
              <a:tr h="536246">
                <a:tc>
                  <a:txBody>
                    <a:bodyPr/>
                    <a:lstStyle/>
                    <a:p>
                      <a:pPr algn="ctr"/>
                      <a:r>
                        <a:rPr lang="fr-FR" sz="1200" b="1" err="1">
                          <a:solidFill>
                            <a:srgbClr val="FFFFFF"/>
                          </a:solidFill>
                        </a:rPr>
                        <a:t>tool</a:t>
                      </a:r>
                      <a:endParaRPr lang="fr-FR" sz="1200" b="1">
                        <a:solidFill>
                          <a:srgbClr val="FFFFFF"/>
                        </a:solidFill>
                      </a:endParaRPr>
                    </a:p>
                  </a:txBody>
                  <a:tcPr marL="163549" marR="98129" marT="98129" marB="9812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err="1">
                          <a:solidFill>
                            <a:srgbClr val="FFFFFF"/>
                          </a:solidFill>
                        </a:rPr>
                        <a:t>Integration</a:t>
                      </a:r>
                      <a:r>
                        <a:rPr lang="fr-FR" sz="1200" b="1">
                          <a:solidFill>
                            <a:srgbClr val="FFFFFF"/>
                          </a:solidFill>
                        </a:rPr>
                        <a:t> in tic</a:t>
                      </a: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5530"/>
                  </a:ext>
                </a:extLst>
              </a:tr>
              <a:tr h="103897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Office 365</a:t>
                      </a:r>
                    </a:p>
                  </a:txBody>
                  <a:tcPr marL="163549" marR="98129" marT="98129" marB="9812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A suite of online office  applications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including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Word,excel,powerpoint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and more</a:t>
                      </a:r>
                      <a:endParaRPr lang="fr-F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Facilitates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online collaboration and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easy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file sharing.</a:t>
                      </a: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16686"/>
                  </a:ext>
                </a:extLst>
              </a:tr>
              <a:tr h="871400"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Microsoft teams</a:t>
                      </a:r>
                    </a:p>
                  </a:txBody>
                  <a:tcPr marL="163549" marR="98129" marT="98129" marB="9812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Video</a:t>
                      </a:r>
                      <a:r>
                        <a:rPr lang="fr-FR" sz="1200" b="0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meetings and collaboration platform.</a:t>
                      </a:r>
                      <a:endParaRPr lang="fr-FR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Enhances</a:t>
                      </a:r>
                      <a:r>
                        <a:rPr lang="fr-FR" sz="1200" b="0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team communication and collaboration</a:t>
                      </a:r>
                      <a:endParaRPr lang="fr-FR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26650"/>
                  </a:ext>
                </a:extLst>
              </a:tr>
              <a:tr h="871400"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azure</a:t>
                      </a:r>
                    </a:p>
                  </a:txBody>
                  <a:tcPr marL="163549" marR="98129" marT="98129" marB="9812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Cloud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computing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platform for application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development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.</a:t>
                      </a: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Supports web apps and cloud </a:t>
                      </a:r>
                      <a:r>
                        <a:rPr lang="fr-FR" sz="1200" b="0" i="0" u="none" strike="noStrike" noProof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storage</a:t>
                      </a:r>
                      <a:r>
                        <a:rPr lang="fr-FR" sz="1200" b="0" i="0" u="none" strike="noStrike" noProof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.</a:t>
                      </a: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021489"/>
                  </a:ext>
                </a:extLst>
              </a:tr>
              <a:tr h="703823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SharePoint</a:t>
                      </a:r>
                    </a:p>
                  </a:txBody>
                  <a:tcPr marL="163549" marR="98129" marT="98129" marB="9812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Content management and collaboration system.</a:t>
                      </a:r>
                      <a:endParaRPr lang="fr-F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Facilitates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file sharing and collaboration</a:t>
                      </a:r>
                      <a:endParaRPr lang="fr-F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002205"/>
                  </a:ext>
                </a:extLst>
              </a:tr>
              <a:tr h="871400">
                <a:tc>
                  <a:txBody>
                    <a:bodyPr/>
                    <a:lstStyle/>
                    <a:p>
                      <a:r>
                        <a:rPr lang="fr-FR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Power </a:t>
                      </a:r>
                      <a:r>
                        <a:rPr lang="fr-FR" sz="12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Bl</a:t>
                      </a:r>
                    </a:p>
                  </a:txBody>
                  <a:tcPr marL="163549" marR="98129" marT="98129" marB="9812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Data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analysis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tool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for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creating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interactive reports.</a:t>
                      </a:r>
                      <a:endParaRPr lang="fr-F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Enhances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data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understanding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 and </a:t>
                      </a:r>
                      <a:r>
                        <a:rPr lang="fr-FR" sz="1200" b="0" i="0" u="none" strike="noStrike" noProof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decision-making</a:t>
                      </a:r>
                      <a:r>
                        <a:rPr lang="fr-FR" sz="1200" b="0" i="0" u="none" strike="noStrike" noProof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Franklin Gothic Book"/>
                        </a:rPr>
                        <a:t>.</a:t>
                      </a:r>
                      <a:endParaRPr lang="fr-FR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63549" marR="98129" marT="98129" marB="9812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343558"/>
                  </a:ext>
                </a:extLst>
              </a:tr>
            </a:tbl>
          </a:graphicData>
        </a:graphic>
      </p:graphicFrame>
      <p:pic>
        <p:nvPicPr>
          <p:cNvPr id="22" name="Image 21" descr="Une image contenant capture d’écran, carré&#10;&#10;Description générée automatiquement">
            <a:extLst>
              <a:ext uri="{FF2B5EF4-FFF2-40B4-BE49-F238E27FC236}">
                <a16:creationId xmlns:a16="http://schemas.microsoft.com/office/drawing/2014/main" id="{B69C1DB1-1DF4-6EBA-0856-453D9D71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014" y="3733800"/>
            <a:ext cx="3793316" cy="2764972"/>
          </a:xfrm>
          <a:prstGeom prst="rect">
            <a:avLst/>
          </a:prstGeom>
        </p:spPr>
      </p:pic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0BF4F250-E0F8-9D4F-1089-092C63A3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965" y="6453386"/>
            <a:ext cx="1596292" cy="404614"/>
          </a:xfrm>
        </p:spPr>
        <p:txBody>
          <a:bodyPr/>
          <a:lstStyle/>
          <a:p>
            <a:pPr algn="ctr"/>
            <a:fld id="{69E57DC2-970A-4B3E-BB1C-7A09969E49DF}" type="slidenum">
              <a:rPr lang="fr-FR" sz="1400" noProof="0" smtClean="0">
                <a:solidFill>
                  <a:srgbClr val="C00000"/>
                </a:solidFill>
              </a:rPr>
              <a:pPr algn="ctr"/>
              <a:t>9</a:t>
            </a:fld>
            <a:endParaRPr lang="fr-FR" sz="1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22574"/>
      </p:ext>
    </p:extLst>
  </p:cSld>
  <p:clrMapOvr>
    <a:masterClrMapping/>
  </p:clrMapOvr>
</p:sld>
</file>

<file path=ppt/theme/theme1.xml><?xml version="1.0" encoding="utf-8"?>
<a:theme xmlns:a="http://schemas.openxmlformats.org/drawingml/2006/main" name="Rogne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1</Words>
  <Application>Microsoft Office PowerPoint</Application>
  <PresentationFormat>Grand écran</PresentationFormat>
  <Paragraphs>1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Rogner</vt:lpstr>
      <vt:lpstr>Report on information and cummunication (tic) and related technologies</vt:lpstr>
      <vt:lpstr>Summary:</vt:lpstr>
      <vt:lpstr>introduction</vt:lpstr>
      <vt:lpstr>Definition of TIC:</vt:lpstr>
      <vt:lpstr>Google service:</vt:lpstr>
      <vt:lpstr>major sections of Google services:</vt:lpstr>
      <vt:lpstr>Exemple about google service:</vt:lpstr>
      <vt:lpstr>Microsoft Tools:</vt:lpstr>
      <vt:lpstr>Microsoft tools AND Integration with tic</vt:lpstr>
      <vt:lpstr>GIT and GitHub:</vt:lpstr>
      <vt:lpstr>The difference between Git and GitHub:</vt:lpstr>
      <vt:lpstr>Integration with information and communication technologies :</vt:lpstr>
      <vt:lpstr>Conclusion:</vt:lpstr>
      <vt:lpstr>Thank You for Your Interest!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1452</cp:revision>
  <dcterms:created xsi:type="dcterms:W3CDTF">2024-01-01T22:00:01Z</dcterms:created>
  <dcterms:modified xsi:type="dcterms:W3CDTF">2024-01-05T19:07:22Z</dcterms:modified>
</cp:coreProperties>
</file>