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sldIdLst>
    <p:sldId id="263" r:id="rId2"/>
    <p:sldId id="311" r:id="rId3"/>
    <p:sldId id="325" r:id="rId4"/>
    <p:sldId id="324" r:id="rId5"/>
    <p:sldId id="326" r:id="rId6"/>
    <p:sldId id="327" r:id="rId7"/>
    <p:sldId id="328" r:id="rId8"/>
    <p:sldId id="329" r:id="rId9"/>
    <p:sldId id="330" r:id="rId10"/>
    <p:sldId id="331" r:id="rId11"/>
    <p:sldId id="337" r:id="rId12"/>
    <p:sldId id="332" r:id="rId13"/>
    <p:sldId id="333" r:id="rId14"/>
    <p:sldId id="334" r:id="rId15"/>
    <p:sldId id="335" r:id="rId16"/>
    <p:sldId id="336" r:id="rId17"/>
    <p:sldId id="338" r:id="rId18"/>
    <p:sldId id="339" r:id="rId19"/>
    <p:sldId id="340" r:id="rId20"/>
    <p:sldId id="341" r:id="rId21"/>
    <p:sldId id="322"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114" d="100"/>
          <a:sy n="114" d="100"/>
        </p:scale>
        <p:origin x="46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14A28-F207-434D-9815-36FC7B0514C0}" type="datetimeFigureOut">
              <a:rPr lang="nl-NL" smtClean="0"/>
              <a:t>2-3-2021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E5D73-B211-4532-BB2A-67C7DEA76D73}" type="slidenum">
              <a:rPr lang="nl-NL" smtClean="0"/>
              <a:t>‹nr.›</a:t>
            </a:fld>
            <a:endParaRPr lang="nl-NL"/>
          </a:p>
        </p:txBody>
      </p:sp>
    </p:spTree>
    <p:extLst>
      <p:ext uri="{BB962C8B-B14F-4D97-AF65-F5344CB8AC3E}">
        <p14:creationId xmlns:p14="http://schemas.microsoft.com/office/powerpoint/2010/main" val="2752331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58540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03722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 om de modelstijlen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4776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422840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 om de modelstijlen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875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 om de modelstijlen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2092664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2573602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386982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p>
            <a:r>
              <a:rPr lang="nl-NL"/>
              <a:t>Klik om de stijl te bewerken</a:t>
            </a:r>
          </a:p>
        </p:txBody>
      </p:sp>
      <p:sp>
        <p:nvSpPr>
          <p:cNvPr id="3" name="Tijdelijke aanduiding voor tekst 2"/>
          <p:cNvSpPr>
            <a:spLocks noGrp="1"/>
          </p:cNvSpPr>
          <p:nvPr>
            <p:ph type="body" sz="half" idx="1"/>
          </p:nvPr>
        </p:nvSpPr>
        <p:spPr>
          <a:xfrm>
            <a:off x="609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a:xfrm>
            <a:off x="609600" y="6356351"/>
            <a:ext cx="2844800" cy="365125"/>
          </a:xfrm>
        </p:spPr>
        <p:txBody>
          <a:bodyPr/>
          <a:lstStyle>
            <a:lvl1pPr>
              <a:defRPr/>
            </a:lvl1pPr>
          </a:lstStyle>
          <a:p>
            <a:pPr>
              <a:defRPr/>
            </a:pPr>
            <a:fld id="{FD18D419-8FE4-4959-966E-E0EF3EC18621}" type="datetimeFigureOut">
              <a:rPr lang="en-US">
                <a:solidFill>
                  <a:srgbClr val="004489">
                    <a:tint val="75000"/>
                  </a:srgbClr>
                </a:solidFill>
              </a:rPr>
              <a:pPr>
                <a:defRPr/>
              </a:pPr>
              <a:t>3/2/2021</a:t>
            </a:fld>
            <a:endParaRPr lang="en-US">
              <a:solidFill>
                <a:srgbClr val="004489">
                  <a:tint val="75000"/>
                </a:srgbClr>
              </a:solidFill>
            </a:endParaRPr>
          </a:p>
        </p:txBody>
      </p:sp>
      <p:sp>
        <p:nvSpPr>
          <p:cNvPr id="6" name="Tijdelijke aanduiding voor voettekst 5"/>
          <p:cNvSpPr>
            <a:spLocks noGrp="1"/>
          </p:cNvSpPr>
          <p:nvPr>
            <p:ph type="ftr" sz="quarter" idx="11"/>
          </p:nvPr>
        </p:nvSpPr>
        <p:spPr>
          <a:xfrm>
            <a:off x="4165600" y="6356351"/>
            <a:ext cx="3860800" cy="365125"/>
          </a:xfrm>
        </p:spPr>
        <p:txBody>
          <a:bodyPr/>
          <a:lstStyle>
            <a:lvl1pPr>
              <a:defRPr/>
            </a:lvl1pPr>
          </a:lstStyle>
          <a:p>
            <a:pPr>
              <a:defRPr/>
            </a:pPr>
            <a:endParaRPr lang="en-US">
              <a:solidFill>
                <a:srgbClr val="004489">
                  <a:tint val="75000"/>
                </a:srgbClr>
              </a:solidFill>
            </a:endParaRPr>
          </a:p>
        </p:txBody>
      </p:sp>
      <p:sp>
        <p:nvSpPr>
          <p:cNvPr id="7" name="Tijdelijke aanduiding voor dianummer 6"/>
          <p:cNvSpPr>
            <a:spLocks noGrp="1"/>
          </p:cNvSpPr>
          <p:nvPr>
            <p:ph type="sldNum" sz="quarter" idx="12"/>
          </p:nvPr>
        </p:nvSpPr>
        <p:spPr>
          <a:xfrm>
            <a:off x="8737600" y="6356351"/>
            <a:ext cx="2844800" cy="365125"/>
          </a:xfrm>
        </p:spPr>
        <p:txBody>
          <a:bodyPr/>
          <a:lstStyle>
            <a:lvl1pPr>
              <a:defRPr/>
            </a:lvl1pPr>
          </a:lstStyle>
          <a:p>
            <a:pPr>
              <a:defRPr/>
            </a:pPr>
            <a:fld id="{7E33640F-698D-4579-8625-E9611AE14BCA}" type="slidenum">
              <a:rPr lang="en-US">
                <a:solidFill>
                  <a:srgbClr val="004489">
                    <a:tint val="75000"/>
                  </a:srgbClr>
                </a:solidFill>
              </a:rPr>
              <a:pPr>
                <a:defRPr/>
              </a:pPr>
              <a:t>‹nr.›</a:t>
            </a:fld>
            <a:endParaRPr lang="en-US">
              <a:solidFill>
                <a:srgbClr val="004489">
                  <a:tint val="75000"/>
                </a:srgbClr>
              </a:solidFill>
            </a:endParaRPr>
          </a:p>
        </p:txBody>
      </p:sp>
      <p:pic>
        <p:nvPicPr>
          <p:cNvPr id="8" name="Picture 6" descr="Afbeeldingsresultaat voor techniek college rotterdam"/>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6067" r="269"/>
          <a:stretch/>
        </p:blipFill>
        <p:spPr bwMode="auto">
          <a:xfrm>
            <a:off x="0" y="2224"/>
            <a:ext cx="2719320" cy="142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076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79253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11"/>
          </p:nvPr>
        </p:nvSpPr>
        <p:spPr/>
        <p:txBody>
          <a:bodyPr/>
          <a:lstStyle/>
          <a:p>
            <a:pPr>
              <a:defRPr/>
            </a:pPr>
            <a:endParaRPr lang="en-US">
              <a:solidFill>
                <a:srgbClr val="004489">
                  <a:tint val="75000"/>
                </a:srgbClr>
              </a:solidFill>
            </a:endParaRPr>
          </a:p>
        </p:txBody>
      </p:sp>
      <p:sp>
        <p:nvSpPr>
          <p:cNvPr id="6" name="Slide Number Placeholder 5"/>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28938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6" name="Footer Placeholder 5"/>
          <p:cNvSpPr>
            <a:spLocks noGrp="1"/>
          </p:cNvSpPr>
          <p:nvPr>
            <p:ph type="ftr" sz="quarter" idx="11"/>
          </p:nvPr>
        </p:nvSpPr>
        <p:spPr/>
        <p:txBody>
          <a:bodyPr/>
          <a:lstStyle/>
          <a:p>
            <a:pPr>
              <a:defRPr/>
            </a:pPr>
            <a:endParaRPr lang="en-US">
              <a:solidFill>
                <a:srgbClr val="004489">
                  <a:tint val="75000"/>
                </a:srgbClr>
              </a:solidFill>
            </a:endParaRPr>
          </a:p>
        </p:txBody>
      </p:sp>
      <p:sp>
        <p:nvSpPr>
          <p:cNvPr id="7" name="Slide Number Placeholder 6"/>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50917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8" name="Footer Placeholder 7"/>
          <p:cNvSpPr>
            <a:spLocks noGrp="1"/>
          </p:cNvSpPr>
          <p:nvPr>
            <p:ph type="ftr" sz="quarter" idx="11"/>
          </p:nvPr>
        </p:nvSpPr>
        <p:spPr/>
        <p:txBody>
          <a:bodyPr/>
          <a:lstStyle/>
          <a:p>
            <a:pPr>
              <a:defRPr/>
            </a:pPr>
            <a:endParaRPr lang="en-US">
              <a:solidFill>
                <a:srgbClr val="004489">
                  <a:tint val="75000"/>
                </a:srgbClr>
              </a:solidFill>
            </a:endParaRPr>
          </a:p>
        </p:txBody>
      </p:sp>
      <p:sp>
        <p:nvSpPr>
          <p:cNvPr id="9" name="Slide Number Placeholder 8"/>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80065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4" name="Footer Placeholder 3"/>
          <p:cNvSpPr>
            <a:spLocks noGrp="1"/>
          </p:cNvSpPr>
          <p:nvPr>
            <p:ph type="ftr" sz="quarter" idx="11"/>
          </p:nvPr>
        </p:nvSpPr>
        <p:spPr/>
        <p:txBody>
          <a:bodyPr/>
          <a:lstStyle/>
          <a:p>
            <a:pPr>
              <a:defRPr/>
            </a:pPr>
            <a:endParaRPr lang="en-US">
              <a:solidFill>
                <a:srgbClr val="004489">
                  <a:tint val="75000"/>
                </a:srgbClr>
              </a:solidFill>
            </a:endParaRPr>
          </a:p>
        </p:txBody>
      </p:sp>
      <p:sp>
        <p:nvSpPr>
          <p:cNvPr id="5" name="Slide Number Placeholder 4"/>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410275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3" name="Footer Placeholder 2"/>
          <p:cNvSpPr>
            <a:spLocks noGrp="1"/>
          </p:cNvSpPr>
          <p:nvPr>
            <p:ph type="ftr" sz="quarter" idx="11"/>
          </p:nvPr>
        </p:nvSpPr>
        <p:spPr/>
        <p:txBody>
          <a:bodyPr/>
          <a:lstStyle/>
          <a:p>
            <a:pPr>
              <a:defRPr/>
            </a:pPr>
            <a:endParaRPr lang="en-US">
              <a:solidFill>
                <a:srgbClr val="004489">
                  <a:tint val="75000"/>
                </a:srgbClr>
              </a:solidFill>
            </a:endParaRPr>
          </a:p>
        </p:txBody>
      </p:sp>
      <p:sp>
        <p:nvSpPr>
          <p:cNvPr id="4" name="Slide Number Placeholder 3"/>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81809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 om de modelstijlen te bewerken</a:t>
            </a:r>
          </a:p>
        </p:txBody>
      </p:sp>
      <p:sp>
        <p:nvSpPr>
          <p:cNvPr id="5" name="Date Placeholder 4"/>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6" name="Footer Placeholder 5"/>
          <p:cNvSpPr>
            <a:spLocks noGrp="1"/>
          </p:cNvSpPr>
          <p:nvPr>
            <p:ph type="ftr" sz="quarter" idx="11"/>
          </p:nvPr>
        </p:nvSpPr>
        <p:spPr/>
        <p:txBody>
          <a:bodyPr/>
          <a:lstStyle/>
          <a:p>
            <a:pPr>
              <a:defRPr/>
            </a:pPr>
            <a:endParaRPr lang="en-US">
              <a:solidFill>
                <a:srgbClr val="004489">
                  <a:tint val="75000"/>
                </a:srgbClr>
              </a:solidFill>
            </a:endParaRPr>
          </a:p>
        </p:txBody>
      </p:sp>
      <p:sp>
        <p:nvSpPr>
          <p:cNvPr id="7" name="Slide Number Placeholder 6"/>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73719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6" name="Footer Placeholder 5"/>
          <p:cNvSpPr>
            <a:spLocks noGrp="1"/>
          </p:cNvSpPr>
          <p:nvPr>
            <p:ph type="ftr" sz="quarter" idx="11"/>
          </p:nvPr>
        </p:nvSpPr>
        <p:spPr/>
        <p:txBody>
          <a:bodyPr/>
          <a:lstStyle/>
          <a:p>
            <a:pPr>
              <a:defRPr/>
            </a:pPr>
            <a:endParaRPr lang="en-US">
              <a:solidFill>
                <a:srgbClr val="004489">
                  <a:tint val="75000"/>
                </a:srgbClr>
              </a:solidFill>
            </a:endParaRPr>
          </a:p>
        </p:txBody>
      </p:sp>
      <p:sp>
        <p:nvSpPr>
          <p:cNvPr id="7" name="Slide Number Placeholder 6"/>
          <p:cNvSpPr>
            <a:spLocks noGrp="1"/>
          </p:cNvSpPr>
          <p:nvPr>
            <p:ph type="sldNum" sz="quarter" idx="12"/>
          </p:nvPr>
        </p:nvSpPr>
        <p:spPr/>
        <p:txBody>
          <a:body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348269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37FE99B-6937-4013-BF0C-B9218ABC11FF}" type="datetimeFigureOut">
              <a:rPr lang="en-US" smtClean="0">
                <a:solidFill>
                  <a:srgbClr val="004489">
                    <a:tint val="75000"/>
                  </a:srgbClr>
                </a:solidFill>
              </a:rPr>
              <a:pPr>
                <a:defRPr/>
              </a:pPr>
              <a:t>3/2/2021</a:t>
            </a:fld>
            <a:endParaRPr lang="en-US">
              <a:solidFill>
                <a:srgbClr val="004489">
                  <a:tint val="75000"/>
                </a:srgb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solidFill>
                <a:srgbClr val="004489">
                  <a:tint val="75000"/>
                </a:srgb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47D1C404-1309-4390-A4F3-C7885CCB9548}" type="slidenum">
              <a:rPr lang="en-US" smtClean="0">
                <a:solidFill>
                  <a:srgbClr val="004489">
                    <a:tint val="75000"/>
                  </a:srgbClr>
                </a:solidFill>
              </a:rPr>
              <a:pPr>
                <a:defRPr/>
              </a:pPr>
              <a:t>‹nr.›</a:t>
            </a:fld>
            <a:endParaRPr lang="en-US">
              <a:solidFill>
                <a:srgbClr val="004489">
                  <a:tint val="75000"/>
                </a:srgbClr>
              </a:solidFill>
            </a:endParaRPr>
          </a:p>
        </p:txBody>
      </p:sp>
    </p:spTree>
    <p:extLst>
      <p:ext uri="{BB962C8B-B14F-4D97-AF65-F5344CB8AC3E}">
        <p14:creationId xmlns:p14="http://schemas.microsoft.com/office/powerpoint/2010/main" val="15950879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2"/>
          <p:cNvSpPr>
            <a:spLocks noGrp="1"/>
          </p:cNvSpPr>
          <p:nvPr>
            <p:ph sz="half" idx="2"/>
          </p:nvPr>
        </p:nvSpPr>
        <p:spPr>
          <a:xfrm>
            <a:off x="1786158" y="2030136"/>
            <a:ext cx="6980338" cy="2533476"/>
          </a:xfrm>
        </p:spPr>
        <p:txBody>
          <a:bodyPr>
            <a:normAutofit fontScale="62500" lnSpcReduction="20000"/>
          </a:bodyPr>
          <a:lstStyle/>
          <a:p>
            <a:pPr marL="0" indent="0" algn="ctr">
              <a:buNone/>
            </a:pPr>
            <a:r>
              <a:rPr lang="nl-NL" sz="4400" b="1" dirty="0">
                <a:solidFill>
                  <a:schemeClr val="accent2">
                    <a:lumMod val="50000"/>
                  </a:schemeClr>
                </a:solidFill>
                <a:effectLst>
                  <a:outerShdw blurRad="38100" dist="38100" dir="2700000" algn="tl">
                    <a:srgbClr val="000000">
                      <a:alpha val="43137"/>
                    </a:srgbClr>
                  </a:outerShdw>
                </a:effectLst>
              </a:rPr>
              <a:t>Examentraining</a:t>
            </a:r>
          </a:p>
          <a:p>
            <a:pPr marL="0" indent="0" algn="ctr">
              <a:buNone/>
            </a:pPr>
            <a:endParaRPr lang="nl-NL" sz="4400" b="1" dirty="0">
              <a:solidFill>
                <a:schemeClr val="accent2">
                  <a:lumMod val="50000"/>
                </a:schemeClr>
              </a:solidFill>
              <a:effectLst>
                <a:outerShdw blurRad="38100" dist="38100" dir="2700000" algn="tl">
                  <a:srgbClr val="000000">
                    <a:alpha val="43137"/>
                  </a:srgbClr>
                </a:outerShdw>
              </a:effectLst>
            </a:endParaRPr>
          </a:p>
          <a:p>
            <a:pPr marL="0" indent="0" algn="ctr">
              <a:buNone/>
            </a:pPr>
            <a:r>
              <a:rPr lang="nl-NL" sz="2200" b="1" dirty="0">
                <a:solidFill>
                  <a:schemeClr val="accent2">
                    <a:lumMod val="50000"/>
                  </a:schemeClr>
                </a:solidFill>
                <a:effectLst>
                  <a:outerShdw blurRad="38100" dist="38100" dir="2700000" algn="tl">
                    <a:srgbClr val="000000">
                      <a:alpha val="43137"/>
                    </a:srgbClr>
                  </a:outerShdw>
                </a:effectLst>
              </a:rPr>
              <a:t>Kerntaak 1: levert een bijdrage aan het ontwikkeltraject</a:t>
            </a:r>
          </a:p>
          <a:p>
            <a:pPr marL="0" indent="0" algn="ctr">
              <a:buNone/>
            </a:pPr>
            <a:r>
              <a:rPr lang="nl-NL" sz="4400" b="1" dirty="0">
                <a:solidFill>
                  <a:schemeClr val="accent2">
                    <a:lumMod val="50000"/>
                  </a:schemeClr>
                </a:solidFill>
                <a:effectLst>
                  <a:outerShdw blurRad="38100" dist="38100" dir="2700000" algn="tl">
                    <a:srgbClr val="000000">
                      <a:alpha val="43137"/>
                    </a:srgbClr>
                  </a:outerShdw>
                </a:effectLst>
              </a:rPr>
              <a:t>Werkproces 1 – Stelt de opdracht vast</a:t>
            </a:r>
            <a:br>
              <a:rPr lang="nl-NL" sz="4400" b="1" dirty="0">
                <a:solidFill>
                  <a:schemeClr val="accent2">
                    <a:lumMod val="50000"/>
                  </a:schemeClr>
                </a:solidFill>
                <a:effectLst>
                  <a:outerShdw blurRad="38100" dist="38100" dir="2700000" algn="tl">
                    <a:srgbClr val="000000">
                      <a:alpha val="43137"/>
                    </a:srgbClr>
                  </a:outerShdw>
                </a:effectLst>
              </a:rPr>
            </a:br>
            <a:endParaRPr lang="nl-NL" sz="5400" b="1" dirty="0">
              <a:solidFill>
                <a:schemeClr val="accent6">
                  <a:lumMod val="50000"/>
                </a:schemeClr>
              </a:solidFill>
              <a:effectLst>
                <a:outerShdw blurRad="38100" dist="38100" dir="2700000" algn="tl">
                  <a:srgbClr val="000000">
                    <a:alpha val="43137"/>
                  </a:srgbClr>
                </a:outerShdw>
              </a:effectLst>
            </a:endParaRPr>
          </a:p>
          <a:p>
            <a:pPr marL="0" indent="0">
              <a:buNone/>
            </a:pPr>
            <a:endParaRPr lang="nl-NL" sz="5400" b="1" dirty="0">
              <a:solidFill>
                <a:schemeClr val="accent6">
                  <a:lumMod val="50000"/>
                </a:schemeClr>
              </a:solidFill>
              <a:effectLst>
                <a:outerShdw blurRad="38100" dist="38100" dir="2700000" algn="tl">
                  <a:srgbClr val="000000">
                    <a:alpha val="43137"/>
                  </a:srgbClr>
                </a:outerShdw>
              </a:effectLst>
            </a:endParaRPr>
          </a:p>
          <a:p>
            <a:pPr marL="0" indent="0">
              <a:buNone/>
            </a:pPr>
            <a:endParaRPr lang="nl-NL" sz="5400" b="1" dirty="0">
              <a:solidFill>
                <a:schemeClr val="accent6">
                  <a:lumMod val="50000"/>
                </a:schemeClr>
              </a:solidFill>
              <a:effectLst>
                <a:outerShdw blurRad="38100" dist="38100" dir="2700000" algn="tl">
                  <a:srgbClr val="000000">
                    <a:alpha val="43137"/>
                  </a:srgbClr>
                </a:outerShdw>
              </a:effectLst>
            </a:endParaRPr>
          </a:p>
          <a:p>
            <a:pPr marL="0" indent="0">
              <a:buNone/>
            </a:pPr>
            <a:endParaRPr lang="nl-NL" sz="5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023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Inhoud Programma van Eisen *</a:t>
            </a:r>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r>
              <a:rPr lang="nl-NL" b="1" dirty="0"/>
              <a:t>* Kritiek punt! (indien 0 punten is het gehele werkproces een 1)</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1074533777"/>
              </p:ext>
            </p:extLst>
          </p:nvPr>
        </p:nvGraphicFramePr>
        <p:xfrm>
          <a:off x="446481" y="1776679"/>
          <a:ext cx="11197440" cy="339681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T3,T4,T5,T6</a:t>
                      </a:r>
                    </a:p>
                  </a:txBody>
                  <a:tcPr/>
                </a:tc>
                <a:tc>
                  <a:txBody>
                    <a:bodyPr/>
                    <a:lstStyle/>
                    <a:p>
                      <a:r>
                        <a:rPr lang="nl-NL" sz="1600" dirty="0"/>
                        <a:t>Inhoud van Programma van eisen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eisen in het </a:t>
                      </a:r>
                      <a:r>
                        <a:rPr lang="nl-NL" sz="1600" dirty="0" err="1"/>
                        <a:t>PvE</a:t>
                      </a:r>
                      <a:r>
                        <a:rPr lang="nl-NL" sz="1600" dirty="0"/>
                        <a:t> sluiten deels niet aan op de opdracht en/of een groot aantal eisen zijn niet beschreven.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veel vaktaal zonder dit uit te leggen.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eisen in het </a:t>
                      </a:r>
                      <a:r>
                        <a:rPr lang="nl-NL" sz="1600" dirty="0" err="1"/>
                        <a:t>PvE</a:t>
                      </a:r>
                      <a:r>
                        <a:rPr lang="nl-NL" sz="1600" dirty="0"/>
                        <a:t> sluiten in de meeste gevallen aan op de opdracht, maar een klein aantal eisen zijn niet beschreven.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soms vaktaal en/of legt deze in de meeste gevallen niet begrijpelijk 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eisen in het </a:t>
                      </a:r>
                      <a:r>
                        <a:rPr lang="nl-NL" sz="1600" dirty="0" err="1"/>
                        <a:t>PvE</a:t>
                      </a:r>
                      <a:r>
                        <a:rPr lang="nl-NL" sz="1600" dirty="0"/>
                        <a:t> sluiten aan op de opdracht en een klein aantal eisen zijn niet beschreven.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weinig tot geen vaktaal en/of legt deze in de meeste gevallen begrijpelijk 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Alle eisen in het </a:t>
                      </a:r>
                      <a:r>
                        <a:rPr lang="nl-NL" sz="1600" dirty="0" err="1"/>
                        <a:t>PvE</a:t>
                      </a:r>
                      <a:r>
                        <a:rPr lang="nl-NL" sz="1600" dirty="0"/>
                        <a:t> sluiten aan op de opdracht en zijn beschreven.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weinig tot geen vaktaal en legt deze begrijpelijk uit.</a:t>
                      </a:r>
                    </a:p>
                  </a:txBody>
                  <a:tcPr/>
                </a:tc>
                <a:extLst>
                  <a:ext uri="{0D108BD9-81ED-4DB2-BD59-A6C34878D82A}">
                    <a16:rowId xmlns:a16="http://schemas.microsoft.com/office/drawing/2014/main" val="2674484874"/>
                  </a:ext>
                </a:extLst>
              </a:tr>
            </a:tbl>
          </a:graphicData>
        </a:graphic>
      </p:graphicFrame>
      <p:pic>
        <p:nvPicPr>
          <p:cNvPr id="64524" name="Picture 11">
            <a:extLst>
              <a:ext uri="{FF2B5EF4-FFF2-40B4-BE49-F238E27FC236}">
                <a16:creationId xmlns:a16="http://schemas.microsoft.com/office/drawing/2014/main" id="{923A02D8-F141-4EEB-BE3A-FB50966B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5" name="Picture 12">
            <a:extLst>
              <a:ext uri="{FF2B5EF4-FFF2-40B4-BE49-F238E27FC236}">
                <a16:creationId xmlns:a16="http://schemas.microsoft.com/office/drawing/2014/main" id="{9925671C-3F84-4708-B0FA-218E0C508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6" name="Picture 13">
            <a:extLst>
              <a:ext uri="{FF2B5EF4-FFF2-40B4-BE49-F238E27FC236}">
                <a16:creationId xmlns:a16="http://schemas.microsoft.com/office/drawing/2014/main" id="{DBA270F2-E3FC-4D52-B9CF-A7F33B403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7" name="Picture 14">
            <a:extLst>
              <a:ext uri="{FF2B5EF4-FFF2-40B4-BE49-F238E27FC236}">
                <a16:creationId xmlns:a16="http://schemas.microsoft.com/office/drawing/2014/main" id="{AF0100E9-147E-4154-B4DC-DFB0AF6EC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8" name="Picture 15">
            <a:extLst>
              <a:ext uri="{FF2B5EF4-FFF2-40B4-BE49-F238E27FC236}">
                <a16:creationId xmlns:a16="http://schemas.microsoft.com/office/drawing/2014/main" id="{5159DF3F-2395-4B42-BAF6-4C959CFE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9" name="Picture 16">
            <a:extLst>
              <a:ext uri="{FF2B5EF4-FFF2-40B4-BE49-F238E27FC236}">
                <a16:creationId xmlns:a16="http://schemas.microsoft.com/office/drawing/2014/main" id="{E269CC1F-4F3A-4314-AC5C-601C88A3C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0" name="Picture 17">
            <a:extLst>
              <a:ext uri="{FF2B5EF4-FFF2-40B4-BE49-F238E27FC236}">
                <a16:creationId xmlns:a16="http://schemas.microsoft.com/office/drawing/2014/main" id="{DB835615-6997-4D41-B617-45DDACCEA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1" name="Picture 18">
            <a:extLst>
              <a:ext uri="{FF2B5EF4-FFF2-40B4-BE49-F238E27FC236}">
                <a16:creationId xmlns:a16="http://schemas.microsoft.com/office/drawing/2014/main" id="{898E7657-616E-4D6E-B442-95690A1A6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2" name="Picture 19">
            <a:extLst>
              <a:ext uri="{FF2B5EF4-FFF2-40B4-BE49-F238E27FC236}">
                <a16:creationId xmlns:a16="http://schemas.microsoft.com/office/drawing/2014/main" id="{78DDC7E6-C6B4-430F-BDFD-D3D407DF4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3" name="Picture 20">
            <a:extLst>
              <a:ext uri="{FF2B5EF4-FFF2-40B4-BE49-F238E27FC236}">
                <a16:creationId xmlns:a16="http://schemas.microsoft.com/office/drawing/2014/main" id="{8D9066BC-EDBC-4437-A2E1-D73BF9101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40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Vorm Programma van Eisen</a:t>
            </a:r>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4019008160"/>
              </p:ext>
            </p:extLst>
          </p:nvPr>
        </p:nvGraphicFramePr>
        <p:xfrm>
          <a:off x="446481" y="1776679"/>
          <a:ext cx="11197440" cy="339681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T3,T4,T5,T6</a:t>
                      </a:r>
                    </a:p>
                  </a:txBody>
                  <a:tcPr/>
                </a:tc>
                <a:tc>
                  <a:txBody>
                    <a:bodyPr/>
                    <a:lstStyle/>
                    <a:p>
                      <a:r>
                        <a:rPr lang="nl-NL" sz="1600" dirty="0"/>
                        <a:t>Vorm Programma van eisen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Het </a:t>
                      </a:r>
                      <a:r>
                        <a:rPr lang="nl-NL" sz="1600" dirty="0" err="1"/>
                        <a:t>PvE</a:t>
                      </a:r>
                      <a:r>
                        <a:rPr lang="nl-NL" sz="1600" dirty="0"/>
                        <a:t> voldoet op de meeste punten niet aan de gevraagde onderdelen.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onderdelen in het </a:t>
                      </a:r>
                      <a:r>
                        <a:rPr lang="nl-NL" sz="1600" dirty="0" err="1"/>
                        <a:t>PvE</a:t>
                      </a:r>
                      <a:r>
                        <a:rPr lang="nl-NL" sz="1600" dirty="0"/>
                        <a:t> zijn in een groot aantal gevallen niet begrijpelijk beschreven.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Het </a:t>
                      </a:r>
                      <a:r>
                        <a:rPr lang="nl-NL" sz="1600" dirty="0" err="1"/>
                        <a:t>PvE</a:t>
                      </a:r>
                      <a:r>
                        <a:rPr lang="nl-NL" sz="1600" dirty="0"/>
                        <a:t> voldoet in de meeste gevallen aan de gevraagde onderdelen.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onderdelen in het </a:t>
                      </a:r>
                      <a:r>
                        <a:rPr lang="nl-NL" sz="1600" dirty="0" err="1"/>
                        <a:t>PvE</a:t>
                      </a:r>
                      <a:r>
                        <a:rPr lang="nl-NL" sz="1600" dirty="0"/>
                        <a:t> zijn in de meeste gevallen begrijpelijk beschreven.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Het </a:t>
                      </a:r>
                      <a:r>
                        <a:rPr lang="nl-NL" sz="1600" dirty="0" err="1"/>
                        <a:t>PvE</a:t>
                      </a:r>
                      <a:r>
                        <a:rPr lang="nl-NL" sz="1600" dirty="0"/>
                        <a:t> voldoet aan de gevraagde onderdelen.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onderdelen in het </a:t>
                      </a:r>
                      <a:r>
                        <a:rPr lang="nl-NL" sz="1600" dirty="0" err="1"/>
                        <a:t>PvE</a:t>
                      </a:r>
                      <a:r>
                        <a:rPr lang="nl-NL" sz="1600" dirty="0"/>
                        <a:t> zijn in de meeste gevallen begrijpelijk beschreven.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Het </a:t>
                      </a:r>
                      <a:r>
                        <a:rPr lang="nl-NL" sz="1600" dirty="0" err="1"/>
                        <a:t>PvE</a:t>
                      </a:r>
                      <a:r>
                        <a:rPr lang="nl-NL" sz="1600" dirty="0"/>
                        <a:t> voldoet aan de gevraagde onderdelen.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onderdelen in het </a:t>
                      </a:r>
                      <a:r>
                        <a:rPr lang="nl-NL" sz="1600" dirty="0" err="1"/>
                        <a:t>PvE</a:t>
                      </a:r>
                      <a:r>
                        <a:rPr lang="nl-NL" sz="1600" dirty="0"/>
                        <a:t> zijn allemaal begrijpelijk beschreven.</a:t>
                      </a:r>
                    </a:p>
                  </a:txBody>
                  <a:tcPr/>
                </a:tc>
                <a:extLst>
                  <a:ext uri="{0D108BD9-81ED-4DB2-BD59-A6C34878D82A}">
                    <a16:rowId xmlns:a16="http://schemas.microsoft.com/office/drawing/2014/main" val="2674484874"/>
                  </a:ext>
                </a:extLst>
              </a:tr>
            </a:tbl>
          </a:graphicData>
        </a:graphic>
      </p:graphicFrame>
      <p:pic>
        <p:nvPicPr>
          <p:cNvPr id="64524" name="Picture 11">
            <a:extLst>
              <a:ext uri="{FF2B5EF4-FFF2-40B4-BE49-F238E27FC236}">
                <a16:creationId xmlns:a16="http://schemas.microsoft.com/office/drawing/2014/main" id="{923A02D8-F141-4EEB-BE3A-FB50966B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5" name="Picture 12">
            <a:extLst>
              <a:ext uri="{FF2B5EF4-FFF2-40B4-BE49-F238E27FC236}">
                <a16:creationId xmlns:a16="http://schemas.microsoft.com/office/drawing/2014/main" id="{9925671C-3F84-4708-B0FA-218E0C508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6" name="Picture 13">
            <a:extLst>
              <a:ext uri="{FF2B5EF4-FFF2-40B4-BE49-F238E27FC236}">
                <a16:creationId xmlns:a16="http://schemas.microsoft.com/office/drawing/2014/main" id="{DBA270F2-E3FC-4D52-B9CF-A7F33B403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7" name="Picture 14">
            <a:extLst>
              <a:ext uri="{FF2B5EF4-FFF2-40B4-BE49-F238E27FC236}">
                <a16:creationId xmlns:a16="http://schemas.microsoft.com/office/drawing/2014/main" id="{AF0100E9-147E-4154-B4DC-DFB0AF6EC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8" name="Picture 15">
            <a:extLst>
              <a:ext uri="{FF2B5EF4-FFF2-40B4-BE49-F238E27FC236}">
                <a16:creationId xmlns:a16="http://schemas.microsoft.com/office/drawing/2014/main" id="{5159DF3F-2395-4B42-BAF6-4C959CFE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9" name="Picture 16">
            <a:extLst>
              <a:ext uri="{FF2B5EF4-FFF2-40B4-BE49-F238E27FC236}">
                <a16:creationId xmlns:a16="http://schemas.microsoft.com/office/drawing/2014/main" id="{E269CC1F-4F3A-4314-AC5C-601C88A3C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0" name="Picture 17">
            <a:extLst>
              <a:ext uri="{FF2B5EF4-FFF2-40B4-BE49-F238E27FC236}">
                <a16:creationId xmlns:a16="http://schemas.microsoft.com/office/drawing/2014/main" id="{DB835615-6997-4D41-B617-45DDACCEA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1" name="Picture 18">
            <a:extLst>
              <a:ext uri="{FF2B5EF4-FFF2-40B4-BE49-F238E27FC236}">
                <a16:creationId xmlns:a16="http://schemas.microsoft.com/office/drawing/2014/main" id="{898E7657-616E-4D6E-B442-95690A1A6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2" name="Picture 19">
            <a:extLst>
              <a:ext uri="{FF2B5EF4-FFF2-40B4-BE49-F238E27FC236}">
                <a16:creationId xmlns:a16="http://schemas.microsoft.com/office/drawing/2014/main" id="{78DDC7E6-C6B4-430F-BDFD-D3D407DF4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3" name="Picture 20">
            <a:extLst>
              <a:ext uri="{FF2B5EF4-FFF2-40B4-BE49-F238E27FC236}">
                <a16:creationId xmlns:a16="http://schemas.microsoft.com/office/drawing/2014/main" id="{8D9066BC-EDBC-4437-A2E1-D73BF9101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13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lnSpcReduction="10000"/>
          </a:bodyPr>
          <a:lstStyle/>
          <a:p>
            <a:pPr marL="0" indent="0">
              <a:buNone/>
            </a:pPr>
            <a:r>
              <a:rPr lang="nl-NL" b="1" dirty="0"/>
              <a:t>Inhoud &amp; vorm Programma van Eisen</a:t>
            </a:r>
          </a:p>
          <a:p>
            <a:pPr marL="0" indent="0">
              <a:spcBef>
                <a:spcPts val="0"/>
              </a:spcBef>
              <a:buClrTx/>
              <a:buSzTx/>
              <a:buNone/>
              <a:defRPr/>
            </a:pPr>
            <a:endParaRPr lang="nl-NL" sz="1800" dirty="0"/>
          </a:p>
          <a:p>
            <a:r>
              <a:rPr lang="nl-NL" b="1" dirty="0"/>
              <a:t>Controleer goed het sjabloon en de opdracht. Sjabloon kan altijd aangevuld worden met punten die nog extra nodig zijn.</a:t>
            </a:r>
          </a:p>
          <a:p>
            <a:endParaRPr lang="nl-NL" b="1" dirty="0"/>
          </a:p>
          <a:p>
            <a:r>
              <a:rPr lang="nl-NL" dirty="0"/>
              <a:t>Inleiding: Vertel iets over de opdracht en hoe om te gaan met dit het </a:t>
            </a:r>
            <a:r>
              <a:rPr lang="nl-NL" dirty="0" err="1"/>
              <a:t>PvE</a:t>
            </a:r>
            <a:endParaRPr lang="nl-NL" dirty="0"/>
          </a:p>
          <a:p>
            <a:endParaRPr lang="nl-NL" dirty="0"/>
          </a:p>
          <a:p>
            <a:r>
              <a:rPr lang="nl-NL" dirty="0"/>
              <a:t>Het bedrijf: Vertel iets over het bedrijf. Wat doen ze precies</a:t>
            </a:r>
          </a:p>
          <a:p>
            <a:endParaRPr lang="nl-NL" dirty="0"/>
          </a:p>
          <a:p>
            <a:r>
              <a:rPr lang="nl-NL" dirty="0"/>
              <a:t>Probleemstelling: </a:t>
            </a:r>
          </a:p>
          <a:p>
            <a:pPr lvl="1"/>
            <a:r>
              <a:rPr lang="nl-NL" dirty="0"/>
              <a:t>Wat is het doel van de opdracht. </a:t>
            </a:r>
          </a:p>
          <a:p>
            <a:pPr lvl="1"/>
            <a:r>
              <a:rPr lang="nl-NL" dirty="0"/>
              <a:t>Waarom wil de klant het product hebben</a:t>
            </a:r>
          </a:p>
          <a:p>
            <a:pPr lvl="1"/>
            <a:r>
              <a:rPr lang="nl-NL" dirty="0"/>
              <a:t>Wat wil de klant automatiseren en waarom</a:t>
            </a:r>
          </a:p>
          <a:p>
            <a:pPr lvl="1"/>
            <a:r>
              <a:rPr lang="nl-NL" dirty="0"/>
              <a:t>Wat is de winst die de klant met het product kan behalen (tijd / geld)</a:t>
            </a:r>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34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Inhoud &amp; vorm Programma van Eisen</a:t>
            </a:r>
          </a:p>
          <a:p>
            <a:pPr marL="0" indent="0">
              <a:spcBef>
                <a:spcPts val="0"/>
              </a:spcBef>
              <a:buClrTx/>
              <a:buSzTx/>
              <a:buNone/>
              <a:defRPr/>
            </a:pPr>
            <a:endParaRPr lang="nl-NL" sz="1800" dirty="0"/>
          </a:p>
          <a:p>
            <a:r>
              <a:rPr lang="nl-NL" dirty="0"/>
              <a:t>Doelgroep: </a:t>
            </a:r>
          </a:p>
          <a:p>
            <a:pPr lvl="1"/>
            <a:r>
              <a:rPr lang="nl-NL" dirty="0"/>
              <a:t>Wie gaan straks allemaal het product gebruiken. </a:t>
            </a:r>
          </a:p>
          <a:p>
            <a:pPr lvl="1"/>
            <a:r>
              <a:rPr lang="nl-NL" dirty="0"/>
              <a:t>Denk aan gebruikers maar ook rollen. (klant, medewerker, </a:t>
            </a:r>
            <a:r>
              <a:rPr lang="nl-NL" dirty="0" err="1"/>
              <a:t>admin</a:t>
            </a:r>
            <a:r>
              <a:rPr lang="nl-NL" dirty="0"/>
              <a:t>, bezoeker)</a:t>
            </a:r>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Inhoud &amp; vorm Programma van Eisen</a:t>
            </a:r>
          </a:p>
          <a:p>
            <a:pPr marL="457200" lvl="1" indent="0">
              <a:buNone/>
            </a:pPr>
            <a:endParaRPr lang="nl-NL" dirty="0"/>
          </a:p>
          <a:p>
            <a:r>
              <a:rPr lang="nl-NL" dirty="0"/>
              <a:t>Functionaliteiten</a:t>
            </a:r>
          </a:p>
          <a:p>
            <a:pPr lvl="1"/>
            <a:r>
              <a:rPr lang="nl-NL" dirty="0"/>
              <a:t>Beschrijf welke functionaliteiten er moeten komen.</a:t>
            </a:r>
          </a:p>
          <a:p>
            <a:pPr lvl="1"/>
            <a:r>
              <a:rPr lang="nl-NL" dirty="0"/>
              <a:t>Geef bij elke functionaliteit aan welke prioriteit het heeft</a:t>
            </a:r>
          </a:p>
          <a:p>
            <a:pPr lvl="1"/>
            <a:r>
              <a:rPr lang="nl-NL" dirty="0" err="1"/>
              <a:t>Bijv</a:t>
            </a:r>
            <a:r>
              <a:rPr lang="nl-NL" dirty="0"/>
              <a:t>:</a:t>
            </a:r>
          </a:p>
          <a:p>
            <a:pPr lvl="2"/>
            <a:r>
              <a:rPr lang="nl-NL" dirty="0"/>
              <a:t>Must: </a:t>
            </a:r>
          </a:p>
          <a:p>
            <a:pPr lvl="3"/>
            <a:r>
              <a:rPr lang="nl-NL" dirty="0"/>
              <a:t>Klant: …….</a:t>
            </a:r>
          </a:p>
          <a:p>
            <a:pPr lvl="3"/>
            <a:r>
              <a:rPr lang="nl-NL" dirty="0"/>
              <a:t>Medewerker: …….</a:t>
            </a:r>
          </a:p>
          <a:p>
            <a:pPr lvl="2"/>
            <a:r>
              <a:rPr lang="nl-NL" dirty="0" err="1"/>
              <a:t>Should</a:t>
            </a:r>
            <a:r>
              <a:rPr lang="nl-NL" dirty="0"/>
              <a:t>:</a:t>
            </a:r>
          </a:p>
          <a:p>
            <a:pPr lvl="3"/>
            <a:r>
              <a:rPr lang="nl-NL" dirty="0"/>
              <a:t>Klant: …….</a:t>
            </a:r>
          </a:p>
          <a:p>
            <a:pPr lvl="3"/>
            <a:r>
              <a:rPr lang="nl-NL" dirty="0"/>
              <a:t>Medewerker: …….</a:t>
            </a:r>
          </a:p>
          <a:p>
            <a:pPr lvl="1"/>
            <a:r>
              <a:rPr lang="nl-NL" dirty="0"/>
              <a:t>Loop de aantekeningen van je gesprek na over de processen die in de applicatie moeten komen.</a:t>
            </a:r>
          </a:p>
          <a:p>
            <a:pPr lvl="2"/>
            <a:endParaRPr lang="nl-NL" dirty="0"/>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00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Inhoud &amp; vorm Programma van Eisen</a:t>
            </a:r>
          </a:p>
          <a:p>
            <a:pPr marL="457200" lvl="1" indent="0">
              <a:buNone/>
            </a:pPr>
            <a:endParaRPr lang="nl-NL" dirty="0"/>
          </a:p>
          <a:p>
            <a:r>
              <a:rPr lang="nl-NL" dirty="0"/>
              <a:t>De vormgeving</a:t>
            </a:r>
          </a:p>
          <a:p>
            <a:pPr lvl="1"/>
            <a:r>
              <a:rPr lang="nl-NL" dirty="0"/>
              <a:t>Beschrijf de vormgeving van de website</a:t>
            </a:r>
          </a:p>
          <a:p>
            <a:pPr lvl="1"/>
            <a:r>
              <a:rPr lang="nl-NL" dirty="0"/>
              <a:t>Digitaliseer je schetsen van het gesprek</a:t>
            </a:r>
          </a:p>
          <a:p>
            <a:pPr lvl="2"/>
            <a:r>
              <a:rPr lang="nl-NL" dirty="0"/>
              <a:t>Een basis </a:t>
            </a:r>
            <a:r>
              <a:rPr lang="nl-NL" dirty="0" err="1"/>
              <a:t>layout</a:t>
            </a:r>
            <a:endParaRPr lang="nl-NL" dirty="0"/>
          </a:p>
          <a:p>
            <a:pPr lvl="2"/>
            <a:r>
              <a:rPr lang="nl-NL" dirty="0"/>
              <a:t>Een scherm met een formulier</a:t>
            </a:r>
          </a:p>
          <a:p>
            <a:pPr lvl="2"/>
            <a:r>
              <a:rPr lang="nl-NL" dirty="0"/>
              <a:t>Een scherm met een tabel</a:t>
            </a:r>
          </a:p>
          <a:p>
            <a:pPr lvl="1"/>
            <a:r>
              <a:rPr lang="nl-NL" dirty="0"/>
              <a:t>Beschrijf verder met welke kleuren (+ kleurcodes) en lettertypes je gaat werken</a:t>
            </a:r>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7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Inhoud &amp; vorm Programma van Eisen</a:t>
            </a:r>
          </a:p>
          <a:p>
            <a:pPr marL="457200" lvl="1" indent="0">
              <a:buNone/>
            </a:pPr>
            <a:endParaRPr lang="nl-NL" dirty="0"/>
          </a:p>
          <a:p>
            <a:r>
              <a:rPr lang="nl-NL" dirty="0"/>
              <a:t>Informatie</a:t>
            </a:r>
          </a:p>
          <a:p>
            <a:pPr lvl="1"/>
            <a:r>
              <a:rPr lang="nl-NL" dirty="0"/>
              <a:t>Beschrijf de informatie die op de applicatie gaat komen. Later moet uit deze informatie ook een ERD gemaakt worden.</a:t>
            </a:r>
          </a:p>
          <a:p>
            <a:pPr lvl="1"/>
            <a:r>
              <a:rPr lang="nl-NL" dirty="0" err="1"/>
              <a:t>Bijv</a:t>
            </a:r>
            <a:r>
              <a:rPr lang="nl-NL" dirty="0"/>
              <a:t>:</a:t>
            </a:r>
          </a:p>
          <a:p>
            <a:pPr lvl="2"/>
            <a:r>
              <a:rPr lang="nl-NL" dirty="0"/>
              <a:t>Productpagina</a:t>
            </a:r>
          </a:p>
          <a:p>
            <a:pPr lvl="3"/>
            <a:r>
              <a:rPr lang="nl-NL" dirty="0"/>
              <a:t>Op de productpagina komen allerlei tegeltjes met producten erop. Je kan filteren op categorie en tags</a:t>
            </a:r>
          </a:p>
          <a:p>
            <a:pPr lvl="3"/>
            <a:r>
              <a:rPr lang="nl-NL" dirty="0"/>
              <a:t>In elk tegeltje komt te staan:</a:t>
            </a:r>
          </a:p>
          <a:p>
            <a:pPr lvl="4"/>
            <a:r>
              <a:rPr lang="nl-NL" dirty="0"/>
              <a:t>Naam van het product</a:t>
            </a:r>
          </a:p>
          <a:p>
            <a:pPr lvl="4"/>
            <a:r>
              <a:rPr lang="nl-NL" dirty="0"/>
              <a:t>Foto van het product</a:t>
            </a:r>
          </a:p>
          <a:p>
            <a:pPr lvl="4"/>
            <a:r>
              <a:rPr lang="nl-NL" dirty="0"/>
              <a:t>Huidige prijs</a:t>
            </a:r>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65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Onderbouwing Programma van Eisen</a:t>
            </a:r>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2900703057"/>
              </p:ext>
            </p:extLst>
          </p:nvPr>
        </p:nvGraphicFramePr>
        <p:xfrm>
          <a:off x="446481" y="1776679"/>
          <a:ext cx="11197440" cy="364065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T3,T4,T5,T6</a:t>
                      </a:r>
                    </a:p>
                  </a:txBody>
                  <a:tcPr/>
                </a:tc>
                <a:tc>
                  <a:txBody>
                    <a:bodyPr/>
                    <a:lstStyle/>
                    <a:p>
                      <a:r>
                        <a:rPr lang="nl-NL" sz="1600" dirty="0"/>
                        <a:t>Onderbouwing Programma van eisen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Er is niet adequaat gebruik gemaakt van aanvullende bronnen en/of onderzoek.</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(On)mogelijkheden en/of impact van het gevraagde zijn in het </a:t>
                      </a:r>
                      <a:r>
                        <a:rPr lang="nl-NL" sz="1600" dirty="0" err="1"/>
                        <a:t>PvE</a:t>
                      </a:r>
                      <a:r>
                        <a:rPr lang="nl-NL" sz="1600" dirty="0"/>
                        <a:t> niet beschreven.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Er is weinig adequaat gebruik gemaakt van aanvullende bronnen en/of onderzoek.</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(On)mogelijkheden en/of impact van het gevraagde zijn niet volledig in het </a:t>
                      </a:r>
                      <a:r>
                        <a:rPr lang="nl-NL" sz="1600" dirty="0" err="1"/>
                        <a:t>PvE</a:t>
                      </a:r>
                      <a:r>
                        <a:rPr lang="nl-NL" sz="1600" dirty="0"/>
                        <a:t> beschreven.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Er is adequaat gebruik gemaakt van aanvullende bronnen en/of onderzoek.</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(On)mogelijkheden en/of impact van het gevraagde zijn in kaart gebracht en grotendeels volledig beschreven.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Er is adequaat gebruik gemaakt van aanvullende bronnen en/of onderzoek.</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(On)mogelijkheden en/of impact van het gevraagde zijn in kaart gebracht en volledig beschreven.</a:t>
                      </a:r>
                    </a:p>
                  </a:txBody>
                  <a:tcPr/>
                </a:tc>
                <a:extLst>
                  <a:ext uri="{0D108BD9-81ED-4DB2-BD59-A6C34878D82A}">
                    <a16:rowId xmlns:a16="http://schemas.microsoft.com/office/drawing/2014/main" val="2674484874"/>
                  </a:ext>
                </a:extLst>
              </a:tr>
            </a:tbl>
          </a:graphicData>
        </a:graphic>
      </p:graphicFrame>
      <p:pic>
        <p:nvPicPr>
          <p:cNvPr id="64524" name="Picture 11">
            <a:extLst>
              <a:ext uri="{FF2B5EF4-FFF2-40B4-BE49-F238E27FC236}">
                <a16:creationId xmlns:a16="http://schemas.microsoft.com/office/drawing/2014/main" id="{923A02D8-F141-4EEB-BE3A-FB50966B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5" name="Picture 12">
            <a:extLst>
              <a:ext uri="{FF2B5EF4-FFF2-40B4-BE49-F238E27FC236}">
                <a16:creationId xmlns:a16="http://schemas.microsoft.com/office/drawing/2014/main" id="{9925671C-3F84-4708-B0FA-218E0C508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6" name="Picture 13">
            <a:extLst>
              <a:ext uri="{FF2B5EF4-FFF2-40B4-BE49-F238E27FC236}">
                <a16:creationId xmlns:a16="http://schemas.microsoft.com/office/drawing/2014/main" id="{DBA270F2-E3FC-4D52-B9CF-A7F33B403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7" name="Picture 14">
            <a:extLst>
              <a:ext uri="{FF2B5EF4-FFF2-40B4-BE49-F238E27FC236}">
                <a16:creationId xmlns:a16="http://schemas.microsoft.com/office/drawing/2014/main" id="{AF0100E9-147E-4154-B4DC-DFB0AF6EC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8" name="Picture 15">
            <a:extLst>
              <a:ext uri="{FF2B5EF4-FFF2-40B4-BE49-F238E27FC236}">
                <a16:creationId xmlns:a16="http://schemas.microsoft.com/office/drawing/2014/main" id="{5159DF3F-2395-4B42-BAF6-4C959CFE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9" name="Picture 16">
            <a:extLst>
              <a:ext uri="{FF2B5EF4-FFF2-40B4-BE49-F238E27FC236}">
                <a16:creationId xmlns:a16="http://schemas.microsoft.com/office/drawing/2014/main" id="{E269CC1F-4F3A-4314-AC5C-601C88A3C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0" name="Picture 17">
            <a:extLst>
              <a:ext uri="{FF2B5EF4-FFF2-40B4-BE49-F238E27FC236}">
                <a16:creationId xmlns:a16="http://schemas.microsoft.com/office/drawing/2014/main" id="{DB835615-6997-4D41-B617-45DDACCEA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1" name="Picture 18">
            <a:extLst>
              <a:ext uri="{FF2B5EF4-FFF2-40B4-BE49-F238E27FC236}">
                <a16:creationId xmlns:a16="http://schemas.microsoft.com/office/drawing/2014/main" id="{898E7657-616E-4D6E-B442-95690A1A6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2" name="Picture 19">
            <a:extLst>
              <a:ext uri="{FF2B5EF4-FFF2-40B4-BE49-F238E27FC236}">
                <a16:creationId xmlns:a16="http://schemas.microsoft.com/office/drawing/2014/main" id="{78DDC7E6-C6B4-430F-BDFD-D3D407DF4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3" name="Picture 20">
            <a:extLst>
              <a:ext uri="{FF2B5EF4-FFF2-40B4-BE49-F238E27FC236}">
                <a16:creationId xmlns:a16="http://schemas.microsoft.com/office/drawing/2014/main" id="{8D9066BC-EDBC-4437-A2E1-D73BF9101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04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Onderbouwing Programma van Eisen</a:t>
            </a:r>
          </a:p>
          <a:p>
            <a:pPr marL="457200" lvl="1" indent="0">
              <a:buNone/>
            </a:pPr>
            <a:endParaRPr lang="nl-NL" dirty="0"/>
          </a:p>
          <a:p>
            <a:r>
              <a:rPr lang="nl-NL" dirty="0"/>
              <a:t>Overig</a:t>
            </a:r>
          </a:p>
          <a:p>
            <a:pPr lvl="1"/>
            <a:r>
              <a:rPr lang="nl-NL" dirty="0"/>
              <a:t>Geef hier andere relevante informatie indien nodig. Vaak is er nog wel wat dat nog niet in de andere onderdelen beschreven is maar wel in de opdracht beschreven staat.</a:t>
            </a:r>
          </a:p>
          <a:p>
            <a:pPr lvl="1"/>
            <a:r>
              <a:rPr lang="nl-NL" dirty="0"/>
              <a:t>Zorg dat de bronnen die je hebt gebruikt hierbij komen te staan. (bronnenlijst)</a:t>
            </a:r>
          </a:p>
          <a:p>
            <a:pPr lvl="2"/>
            <a:r>
              <a:rPr lang="nl-NL" dirty="0"/>
              <a:t>Waar heb je informatie over het bedrijf gezocht.</a:t>
            </a:r>
          </a:p>
          <a:p>
            <a:pPr lvl="2"/>
            <a:r>
              <a:rPr lang="nl-NL" dirty="0"/>
              <a:t>Welke pagina’s heb je bezocht</a:t>
            </a:r>
          </a:p>
          <a:p>
            <a:pPr lvl="2"/>
            <a:r>
              <a:rPr lang="nl-NL" dirty="0"/>
              <a:t>Concurrentie van de klant bekeken?</a:t>
            </a:r>
          </a:p>
          <a:p>
            <a:pPr lvl="1"/>
            <a:r>
              <a:rPr lang="nl-NL" dirty="0"/>
              <a:t>Beschrijf welke risico’s er zijn binnen de opdracht.</a:t>
            </a:r>
          </a:p>
          <a:p>
            <a:pPr lvl="2"/>
            <a:r>
              <a:rPr lang="nl-NL" dirty="0"/>
              <a:t>Tijd</a:t>
            </a:r>
          </a:p>
          <a:p>
            <a:pPr lvl="2"/>
            <a:r>
              <a:rPr lang="nl-NL" dirty="0"/>
              <a:t>Afspraken</a:t>
            </a:r>
          </a:p>
          <a:p>
            <a:pPr lvl="2"/>
            <a:r>
              <a:rPr lang="nl-NL" dirty="0" err="1"/>
              <a:t>Etc</a:t>
            </a:r>
            <a:endParaRPr lang="nl-NL" dirty="0"/>
          </a:p>
          <a:p>
            <a:pPr lvl="1"/>
            <a:endParaRPr lang="nl-NL" dirty="0"/>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2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Communiceren Programma van Eisen</a:t>
            </a:r>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784725275"/>
              </p:ext>
            </p:extLst>
          </p:nvPr>
        </p:nvGraphicFramePr>
        <p:xfrm>
          <a:off x="446481" y="1776679"/>
          <a:ext cx="11197440" cy="217761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T3,T4,T5,T6</a:t>
                      </a:r>
                    </a:p>
                  </a:txBody>
                  <a:tcPr/>
                </a:tc>
                <a:tc>
                  <a:txBody>
                    <a:bodyPr/>
                    <a:lstStyle/>
                    <a:p>
                      <a:r>
                        <a:rPr lang="nl-NL" sz="1600" dirty="0"/>
                        <a:t>Communiceren Programma van Eisen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Het </a:t>
                      </a:r>
                      <a:r>
                        <a:rPr lang="nl-NL" sz="1600" dirty="0" err="1"/>
                        <a:t>PvE</a:t>
                      </a:r>
                      <a:r>
                        <a:rPr lang="nl-NL" sz="1600" dirty="0"/>
                        <a:t> wordt niet overgedragen of niet toegelicht.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Er wordt niet op goedkeuring gevraagd.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Het </a:t>
                      </a:r>
                      <a:r>
                        <a:rPr lang="nl-NL" sz="1600" dirty="0" err="1"/>
                        <a:t>PvE</a:t>
                      </a:r>
                      <a:r>
                        <a:rPr lang="nl-NL" sz="1600" dirty="0"/>
                        <a:t> wordt overgedragen en toegelicht.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Er wordt op goedkeuring gevraagd.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txBody>
                  <a:tcPr/>
                </a:tc>
                <a:extLst>
                  <a:ext uri="{0D108BD9-81ED-4DB2-BD59-A6C34878D82A}">
                    <a16:rowId xmlns:a16="http://schemas.microsoft.com/office/drawing/2014/main" val="2674484874"/>
                  </a:ext>
                </a:extLst>
              </a:tr>
            </a:tbl>
          </a:graphicData>
        </a:graphic>
      </p:graphicFrame>
      <p:pic>
        <p:nvPicPr>
          <p:cNvPr id="64524" name="Picture 11">
            <a:extLst>
              <a:ext uri="{FF2B5EF4-FFF2-40B4-BE49-F238E27FC236}">
                <a16:creationId xmlns:a16="http://schemas.microsoft.com/office/drawing/2014/main" id="{923A02D8-F141-4EEB-BE3A-FB50966B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5" name="Picture 12">
            <a:extLst>
              <a:ext uri="{FF2B5EF4-FFF2-40B4-BE49-F238E27FC236}">
                <a16:creationId xmlns:a16="http://schemas.microsoft.com/office/drawing/2014/main" id="{9925671C-3F84-4708-B0FA-218E0C508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6" name="Picture 13">
            <a:extLst>
              <a:ext uri="{FF2B5EF4-FFF2-40B4-BE49-F238E27FC236}">
                <a16:creationId xmlns:a16="http://schemas.microsoft.com/office/drawing/2014/main" id="{DBA270F2-E3FC-4D52-B9CF-A7F33B403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7" name="Picture 14">
            <a:extLst>
              <a:ext uri="{FF2B5EF4-FFF2-40B4-BE49-F238E27FC236}">
                <a16:creationId xmlns:a16="http://schemas.microsoft.com/office/drawing/2014/main" id="{AF0100E9-147E-4154-B4DC-DFB0AF6EC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8" name="Picture 15">
            <a:extLst>
              <a:ext uri="{FF2B5EF4-FFF2-40B4-BE49-F238E27FC236}">
                <a16:creationId xmlns:a16="http://schemas.microsoft.com/office/drawing/2014/main" id="{5159DF3F-2395-4B42-BAF6-4C959CFE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29" name="Picture 16">
            <a:extLst>
              <a:ext uri="{FF2B5EF4-FFF2-40B4-BE49-F238E27FC236}">
                <a16:creationId xmlns:a16="http://schemas.microsoft.com/office/drawing/2014/main" id="{E269CC1F-4F3A-4314-AC5C-601C88A3C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0" name="Picture 17">
            <a:extLst>
              <a:ext uri="{FF2B5EF4-FFF2-40B4-BE49-F238E27FC236}">
                <a16:creationId xmlns:a16="http://schemas.microsoft.com/office/drawing/2014/main" id="{DB835615-6997-4D41-B617-45DDACCEA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1" name="Picture 18">
            <a:extLst>
              <a:ext uri="{FF2B5EF4-FFF2-40B4-BE49-F238E27FC236}">
                <a16:creationId xmlns:a16="http://schemas.microsoft.com/office/drawing/2014/main" id="{898E7657-616E-4D6E-B442-95690A1A6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2" name="Picture 19">
            <a:extLst>
              <a:ext uri="{FF2B5EF4-FFF2-40B4-BE49-F238E27FC236}">
                <a16:creationId xmlns:a16="http://schemas.microsoft.com/office/drawing/2014/main" id="{78DDC7E6-C6B4-430F-BDFD-D3D407DF4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4533" name="Picture 20">
            <a:extLst>
              <a:ext uri="{FF2B5EF4-FFF2-40B4-BE49-F238E27FC236}">
                <a16:creationId xmlns:a16="http://schemas.microsoft.com/office/drawing/2014/main" id="{8D9066BC-EDBC-4437-A2E1-D73BF9101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8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Onderdelen</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Kerntaak 1 is verdeeld in 4 werkprocessen (en 5 opdrachten)</a:t>
            </a:r>
          </a:p>
          <a:p>
            <a:pPr marL="0" indent="0">
              <a:buNone/>
            </a:pPr>
            <a:endParaRPr lang="nl-NL" b="1" dirty="0"/>
          </a:p>
          <a:p>
            <a:r>
              <a:rPr lang="nl-NL" b="1" dirty="0"/>
              <a:t>WP1 – Stelt de opdracht vast</a:t>
            </a:r>
          </a:p>
          <a:p>
            <a:pPr lvl="1"/>
            <a:r>
              <a:rPr lang="nl-NL" b="1" dirty="0"/>
              <a:t>Opdracht 1: Plan van eisen</a:t>
            </a:r>
          </a:p>
          <a:p>
            <a:r>
              <a:rPr lang="nl-NL" b="1" dirty="0">
                <a:solidFill>
                  <a:schemeClr val="bg1">
                    <a:lumMod val="65000"/>
                  </a:schemeClr>
                </a:solidFill>
              </a:rPr>
              <a:t>WP2 – Levert een bijdrage aan het projectplan</a:t>
            </a:r>
          </a:p>
          <a:p>
            <a:pPr lvl="1"/>
            <a:r>
              <a:rPr lang="nl-NL" b="1" dirty="0">
                <a:solidFill>
                  <a:schemeClr val="bg1">
                    <a:lumMod val="65000"/>
                  </a:schemeClr>
                </a:solidFill>
              </a:rPr>
              <a:t>Opdracht 2: Projectplan</a:t>
            </a:r>
          </a:p>
          <a:p>
            <a:r>
              <a:rPr lang="nl-NL" b="1" dirty="0">
                <a:solidFill>
                  <a:schemeClr val="bg1">
                    <a:lumMod val="65000"/>
                  </a:schemeClr>
                </a:solidFill>
              </a:rPr>
              <a:t>WP3 – Levert een bijdrage aan het ontwerp</a:t>
            </a:r>
          </a:p>
          <a:p>
            <a:pPr lvl="1"/>
            <a:r>
              <a:rPr lang="nl-NL" b="1" dirty="0">
                <a:solidFill>
                  <a:schemeClr val="bg1">
                    <a:lumMod val="65000"/>
                  </a:schemeClr>
                </a:solidFill>
              </a:rPr>
              <a:t>Opdracht 3: Functioneel ontwerp</a:t>
            </a:r>
          </a:p>
          <a:p>
            <a:pPr lvl="1"/>
            <a:r>
              <a:rPr lang="nl-NL" b="1" dirty="0">
                <a:solidFill>
                  <a:schemeClr val="bg1">
                    <a:lumMod val="65000"/>
                  </a:schemeClr>
                </a:solidFill>
              </a:rPr>
              <a:t>Opdracht 4: Technisch ontwerp</a:t>
            </a:r>
          </a:p>
          <a:p>
            <a:r>
              <a:rPr lang="nl-NL" b="1" dirty="0">
                <a:solidFill>
                  <a:schemeClr val="bg1">
                    <a:lumMod val="65000"/>
                  </a:schemeClr>
                </a:solidFill>
              </a:rPr>
              <a:t>WP4 – Bereidt de realisatie voor</a:t>
            </a:r>
          </a:p>
          <a:p>
            <a:pPr lvl="1"/>
            <a:r>
              <a:rPr lang="nl-NL" b="1" dirty="0">
                <a:solidFill>
                  <a:schemeClr val="bg1">
                    <a:lumMod val="65000"/>
                  </a:schemeClr>
                </a:solidFill>
              </a:rPr>
              <a:t>Opdracht 5: Werkomgeving</a:t>
            </a:r>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p:txBody>
      </p:sp>
    </p:spTree>
    <p:extLst>
      <p:ext uri="{BB962C8B-B14F-4D97-AF65-F5344CB8AC3E}">
        <p14:creationId xmlns:p14="http://schemas.microsoft.com/office/powerpoint/2010/main" val="1100309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Onderbouwing Programma van Eisen</a:t>
            </a:r>
          </a:p>
          <a:p>
            <a:pPr marL="457200" lvl="1" indent="0">
              <a:buNone/>
            </a:pPr>
            <a:endParaRPr lang="nl-NL" dirty="0"/>
          </a:p>
          <a:p>
            <a:r>
              <a:rPr lang="nl-NL" dirty="0"/>
              <a:t>Toelichting</a:t>
            </a:r>
          </a:p>
          <a:p>
            <a:pPr lvl="1"/>
            <a:r>
              <a:rPr lang="nl-NL" dirty="0"/>
              <a:t>Geef een korte toelichting over het </a:t>
            </a:r>
            <a:r>
              <a:rPr lang="nl-NL" dirty="0" err="1"/>
              <a:t>PvE</a:t>
            </a:r>
            <a:r>
              <a:rPr lang="nl-NL" dirty="0"/>
              <a:t> wat je hebt gemaakt.</a:t>
            </a:r>
          </a:p>
          <a:p>
            <a:pPr lvl="2"/>
            <a:r>
              <a:rPr lang="nl-NL" dirty="0"/>
              <a:t>Bij het examen doe je dit schriftelijk !</a:t>
            </a:r>
          </a:p>
          <a:p>
            <a:r>
              <a:rPr lang="nl-NL" dirty="0"/>
              <a:t>Goedkeuring</a:t>
            </a:r>
          </a:p>
          <a:p>
            <a:pPr lvl="1"/>
            <a:r>
              <a:rPr lang="nl-NL" dirty="0"/>
              <a:t>Zorg dat er voor alle betrokkenen een mogelijkheid is om een handtekening te zetten.</a:t>
            </a:r>
          </a:p>
          <a:p>
            <a:pPr lvl="1"/>
            <a:r>
              <a:rPr lang="nl-NL" dirty="0"/>
              <a:t>De namen en functies van de personen moeten daar duidelijk bij staan.</a:t>
            </a:r>
          </a:p>
          <a:p>
            <a:endParaRPr lang="nl-NL" dirty="0"/>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96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title"/>
          </p:nvPr>
        </p:nvSpPr>
        <p:spPr>
          <a:xfrm>
            <a:off x="7181723" y="609600"/>
            <a:ext cx="4512989" cy="1126836"/>
          </a:xfrm>
        </p:spPr>
        <p:txBody>
          <a:bodyPr vert="horz" lIns="91440" tIns="45720" rIns="91440" bIns="45720" rtlCol="0" anchor="ctr">
            <a:normAutofit fontScale="90000"/>
          </a:bodyPr>
          <a:lstStyle/>
          <a:p>
            <a:r>
              <a:rPr lang="en-US" dirty="0" err="1">
                <a:solidFill>
                  <a:srgbClr val="FFFFFF"/>
                </a:solidFill>
              </a:rPr>
              <a:t>Programma</a:t>
            </a:r>
            <a:r>
              <a:rPr lang="en-US" dirty="0">
                <a:solidFill>
                  <a:srgbClr val="FFFFFF"/>
                </a:solidFill>
              </a:rPr>
              <a:t> van Eisen</a:t>
            </a:r>
          </a:p>
        </p:txBody>
      </p:sp>
      <p:sp>
        <p:nvSpPr>
          <p:cNvPr id="3" name="Tijdelijke aanduiding voor tekst 2"/>
          <p:cNvSpPr>
            <a:spLocks noGrp="1"/>
          </p:cNvSpPr>
          <p:nvPr>
            <p:ph type="body" sz="half" idx="1"/>
          </p:nvPr>
        </p:nvSpPr>
        <p:spPr>
          <a:xfrm>
            <a:off x="7181725" y="1744903"/>
            <a:ext cx="4512988" cy="4410364"/>
          </a:xfrm>
        </p:spPr>
        <p:txBody>
          <a:bodyPr vert="horz" lIns="91440" tIns="45720" rIns="91440" bIns="45720" rtlCol="0" anchor="t">
            <a:normAutofit/>
          </a:bodyPr>
          <a:lstStyle/>
          <a:p>
            <a:pPr>
              <a:lnSpc>
                <a:spcPct val="90000"/>
              </a:lnSpc>
            </a:pPr>
            <a:r>
              <a:rPr lang="en-US" dirty="0" err="1">
                <a:solidFill>
                  <a:srgbClr val="FFFFFF"/>
                </a:solidFill>
              </a:rPr>
              <a:t>Als</a:t>
            </a:r>
            <a:r>
              <a:rPr lang="en-US" dirty="0">
                <a:solidFill>
                  <a:srgbClr val="FFFFFF"/>
                </a:solidFill>
              </a:rPr>
              <a:t> je alle </a:t>
            </a:r>
            <a:r>
              <a:rPr lang="en-US" dirty="0" err="1">
                <a:solidFill>
                  <a:srgbClr val="FFFFFF"/>
                </a:solidFill>
              </a:rPr>
              <a:t>stappen</a:t>
            </a:r>
            <a:r>
              <a:rPr lang="en-US" dirty="0">
                <a:solidFill>
                  <a:srgbClr val="FFFFFF"/>
                </a:solidFill>
              </a:rPr>
              <a:t> </a:t>
            </a:r>
            <a:r>
              <a:rPr lang="en-US" dirty="0" err="1">
                <a:solidFill>
                  <a:srgbClr val="FFFFFF"/>
                </a:solidFill>
              </a:rPr>
              <a:t>hebt</a:t>
            </a:r>
            <a:r>
              <a:rPr lang="en-US" dirty="0">
                <a:solidFill>
                  <a:srgbClr val="FFFFFF"/>
                </a:solidFill>
              </a:rPr>
              <a:t> </a:t>
            </a:r>
            <a:r>
              <a:rPr lang="en-US" dirty="0" err="1">
                <a:solidFill>
                  <a:srgbClr val="FFFFFF"/>
                </a:solidFill>
              </a:rPr>
              <a:t>gevolgt</a:t>
            </a:r>
            <a:r>
              <a:rPr lang="en-US" dirty="0">
                <a:solidFill>
                  <a:srgbClr val="FFFFFF"/>
                </a:solidFill>
              </a:rPr>
              <a:t> </a:t>
            </a:r>
            <a:r>
              <a:rPr lang="en-US" dirty="0" err="1">
                <a:solidFill>
                  <a:srgbClr val="FFFFFF"/>
                </a:solidFill>
              </a:rPr>
              <a:t>heb</a:t>
            </a:r>
            <a:r>
              <a:rPr lang="en-US" dirty="0">
                <a:solidFill>
                  <a:srgbClr val="FFFFFF"/>
                </a:solidFill>
              </a:rPr>
              <a:t> je </a:t>
            </a:r>
            <a:r>
              <a:rPr lang="en-US" dirty="0" err="1">
                <a:solidFill>
                  <a:srgbClr val="FFFFFF"/>
                </a:solidFill>
              </a:rPr>
              <a:t>een</a:t>
            </a:r>
            <a:r>
              <a:rPr lang="en-US" dirty="0">
                <a:solidFill>
                  <a:srgbClr val="FFFFFF"/>
                </a:solidFill>
              </a:rPr>
              <a:t> net document. Let </a:t>
            </a:r>
            <a:r>
              <a:rPr lang="en-US" dirty="0" err="1">
                <a:solidFill>
                  <a:srgbClr val="FFFFFF"/>
                </a:solidFill>
              </a:rPr>
              <a:t>nog</a:t>
            </a:r>
            <a:r>
              <a:rPr lang="en-US" dirty="0">
                <a:solidFill>
                  <a:srgbClr val="FFFFFF"/>
                </a:solidFill>
              </a:rPr>
              <a:t> op het </a:t>
            </a:r>
            <a:r>
              <a:rPr lang="en-US" dirty="0" err="1">
                <a:solidFill>
                  <a:srgbClr val="FFFFFF"/>
                </a:solidFill>
              </a:rPr>
              <a:t>volgende</a:t>
            </a:r>
            <a:r>
              <a:rPr lang="en-US" dirty="0">
                <a:solidFill>
                  <a:srgbClr val="FFFFFF"/>
                </a:solidFill>
              </a:rPr>
              <a:t>:</a:t>
            </a:r>
          </a:p>
          <a:p>
            <a:pPr>
              <a:lnSpc>
                <a:spcPct val="90000"/>
              </a:lnSpc>
            </a:pPr>
            <a:endParaRPr lang="en-US" dirty="0">
              <a:solidFill>
                <a:srgbClr val="FFFFFF"/>
              </a:solidFill>
            </a:endParaRPr>
          </a:p>
          <a:p>
            <a:pPr>
              <a:lnSpc>
                <a:spcPct val="90000"/>
              </a:lnSpc>
            </a:pPr>
            <a:r>
              <a:rPr lang="en-US" dirty="0" err="1">
                <a:solidFill>
                  <a:srgbClr val="FFFFFF"/>
                </a:solidFill>
              </a:rPr>
              <a:t>Een</a:t>
            </a:r>
            <a:r>
              <a:rPr lang="en-US" dirty="0">
                <a:solidFill>
                  <a:srgbClr val="FFFFFF"/>
                </a:solidFill>
              </a:rPr>
              <a:t> examinator is </a:t>
            </a:r>
            <a:r>
              <a:rPr lang="en-US" dirty="0" err="1">
                <a:solidFill>
                  <a:srgbClr val="FFFFFF"/>
                </a:solidFill>
              </a:rPr>
              <a:t>ook</a:t>
            </a:r>
            <a:r>
              <a:rPr lang="en-US" dirty="0">
                <a:solidFill>
                  <a:srgbClr val="FFFFFF"/>
                </a:solidFill>
              </a:rPr>
              <a:t> </a:t>
            </a:r>
            <a:r>
              <a:rPr lang="en-US" dirty="0" err="1">
                <a:solidFill>
                  <a:srgbClr val="FFFFFF"/>
                </a:solidFill>
              </a:rPr>
              <a:t>een</a:t>
            </a:r>
            <a:r>
              <a:rPr lang="en-US" dirty="0">
                <a:solidFill>
                  <a:srgbClr val="FFFFFF"/>
                </a:solidFill>
              </a:rPr>
              <a:t> </a:t>
            </a:r>
            <a:r>
              <a:rPr lang="en-US" dirty="0" err="1">
                <a:solidFill>
                  <a:srgbClr val="FFFFFF"/>
                </a:solidFill>
              </a:rPr>
              <a:t>mens</a:t>
            </a:r>
            <a:r>
              <a:rPr lang="en-US" dirty="0">
                <a:solidFill>
                  <a:srgbClr val="FFFFFF"/>
                </a:solidFill>
              </a:rPr>
              <a:t>. </a:t>
            </a:r>
            <a:r>
              <a:rPr lang="en-US" dirty="0" err="1">
                <a:solidFill>
                  <a:srgbClr val="FFFFFF"/>
                </a:solidFill>
              </a:rPr>
              <a:t>Behandel</a:t>
            </a:r>
            <a:r>
              <a:rPr lang="en-US" dirty="0">
                <a:solidFill>
                  <a:srgbClr val="FFFFFF"/>
                </a:solidFill>
              </a:rPr>
              <a:t> hem met respect </a:t>
            </a:r>
            <a:r>
              <a:rPr lang="en-US" dirty="0" err="1">
                <a:solidFill>
                  <a:srgbClr val="FFFFFF"/>
                </a:solidFill>
              </a:rPr>
              <a:t>zoals</a:t>
            </a:r>
            <a:r>
              <a:rPr lang="en-US" dirty="0">
                <a:solidFill>
                  <a:srgbClr val="FFFFFF"/>
                </a:solidFill>
              </a:rPr>
              <a:t> je </a:t>
            </a:r>
            <a:r>
              <a:rPr lang="en-US" dirty="0" err="1">
                <a:solidFill>
                  <a:srgbClr val="FFFFFF"/>
                </a:solidFill>
              </a:rPr>
              <a:t>dit</a:t>
            </a:r>
            <a:r>
              <a:rPr lang="en-US" dirty="0">
                <a:solidFill>
                  <a:srgbClr val="FFFFFF"/>
                </a:solidFill>
              </a:rPr>
              <a:t> </a:t>
            </a:r>
            <a:r>
              <a:rPr lang="en-US" dirty="0" err="1">
                <a:solidFill>
                  <a:srgbClr val="FFFFFF"/>
                </a:solidFill>
              </a:rPr>
              <a:t>ook</a:t>
            </a:r>
            <a:r>
              <a:rPr lang="en-US" dirty="0">
                <a:solidFill>
                  <a:srgbClr val="FFFFFF"/>
                </a:solidFill>
              </a:rPr>
              <a:t> </a:t>
            </a:r>
            <a:r>
              <a:rPr lang="en-US" dirty="0" err="1">
                <a:solidFill>
                  <a:srgbClr val="FFFFFF"/>
                </a:solidFill>
              </a:rPr>
              <a:t>bij</a:t>
            </a:r>
            <a:r>
              <a:rPr lang="en-US" dirty="0">
                <a:solidFill>
                  <a:srgbClr val="FFFFFF"/>
                </a:solidFill>
              </a:rPr>
              <a:t> </a:t>
            </a:r>
            <a:r>
              <a:rPr lang="en-US" dirty="0" err="1">
                <a:solidFill>
                  <a:srgbClr val="FFFFFF"/>
                </a:solidFill>
              </a:rPr>
              <a:t>een</a:t>
            </a:r>
            <a:r>
              <a:rPr lang="en-US" dirty="0">
                <a:solidFill>
                  <a:srgbClr val="FFFFFF"/>
                </a:solidFill>
              </a:rPr>
              <a:t> </a:t>
            </a:r>
            <a:r>
              <a:rPr lang="en-US" dirty="0" err="1">
                <a:solidFill>
                  <a:srgbClr val="FFFFFF"/>
                </a:solidFill>
              </a:rPr>
              <a:t>klant</a:t>
            </a:r>
            <a:r>
              <a:rPr lang="en-US" dirty="0">
                <a:solidFill>
                  <a:srgbClr val="FFFFFF"/>
                </a:solidFill>
              </a:rPr>
              <a:t> </a:t>
            </a:r>
            <a:r>
              <a:rPr lang="en-US" dirty="0" err="1">
                <a:solidFill>
                  <a:srgbClr val="FFFFFF"/>
                </a:solidFill>
              </a:rPr>
              <a:t>zou</a:t>
            </a:r>
            <a:r>
              <a:rPr lang="en-US" dirty="0">
                <a:solidFill>
                  <a:srgbClr val="FFFFFF"/>
                </a:solidFill>
              </a:rPr>
              <a:t> </a:t>
            </a:r>
            <a:r>
              <a:rPr lang="en-US" dirty="0" err="1">
                <a:solidFill>
                  <a:srgbClr val="FFFFFF"/>
                </a:solidFill>
              </a:rPr>
              <a:t>doen</a:t>
            </a:r>
            <a:r>
              <a:rPr lang="en-US" dirty="0">
                <a:solidFill>
                  <a:srgbClr val="FFFFFF"/>
                </a:solidFill>
              </a:rPr>
              <a:t>. </a:t>
            </a:r>
          </a:p>
          <a:p>
            <a:pPr>
              <a:lnSpc>
                <a:spcPct val="90000"/>
              </a:lnSpc>
            </a:pPr>
            <a:endParaRPr lang="en-US" dirty="0">
              <a:solidFill>
                <a:srgbClr val="FFFFFF"/>
              </a:solidFill>
            </a:endParaRPr>
          </a:p>
          <a:p>
            <a:pPr>
              <a:lnSpc>
                <a:spcPct val="90000"/>
              </a:lnSpc>
            </a:pPr>
            <a:r>
              <a:rPr lang="en-US" dirty="0">
                <a:solidFill>
                  <a:srgbClr val="FFFFFF"/>
                </a:solidFill>
              </a:rPr>
              <a:t>Zorg </a:t>
            </a:r>
            <a:r>
              <a:rPr lang="en-US" dirty="0" err="1">
                <a:solidFill>
                  <a:srgbClr val="FFFFFF"/>
                </a:solidFill>
              </a:rPr>
              <a:t>dat</a:t>
            </a:r>
            <a:r>
              <a:rPr lang="en-US" dirty="0">
                <a:solidFill>
                  <a:srgbClr val="FFFFFF"/>
                </a:solidFill>
              </a:rPr>
              <a:t> je </a:t>
            </a:r>
            <a:r>
              <a:rPr lang="en-US" dirty="0" err="1">
                <a:solidFill>
                  <a:srgbClr val="FFFFFF"/>
                </a:solidFill>
              </a:rPr>
              <a:t>je</a:t>
            </a:r>
            <a:r>
              <a:rPr lang="en-US" dirty="0">
                <a:solidFill>
                  <a:srgbClr val="FFFFFF"/>
                </a:solidFill>
              </a:rPr>
              <a:t> eigen </a:t>
            </a:r>
            <a:r>
              <a:rPr lang="en-US" dirty="0" err="1">
                <a:solidFill>
                  <a:srgbClr val="FFFFFF"/>
                </a:solidFill>
              </a:rPr>
              <a:t>tijd</a:t>
            </a:r>
            <a:r>
              <a:rPr lang="en-US" dirty="0">
                <a:solidFill>
                  <a:srgbClr val="FFFFFF"/>
                </a:solidFill>
              </a:rPr>
              <a:t> </a:t>
            </a:r>
            <a:r>
              <a:rPr lang="en-US" dirty="0" err="1">
                <a:solidFill>
                  <a:srgbClr val="FFFFFF"/>
                </a:solidFill>
              </a:rPr>
              <a:t>bewaakt</a:t>
            </a:r>
            <a:r>
              <a:rPr lang="en-US" dirty="0">
                <a:solidFill>
                  <a:srgbClr val="FFFFFF"/>
                </a:solidFill>
              </a:rPr>
              <a:t>. Ga </a:t>
            </a:r>
            <a:r>
              <a:rPr lang="en-US" dirty="0" err="1">
                <a:solidFill>
                  <a:srgbClr val="FFFFFF"/>
                </a:solidFill>
              </a:rPr>
              <a:t>niet</a:t>
            </a:r>
            <a:r>
              <a:rPr lang="en-US" dirty="0">
                <a:solidFill>
                  <a:srgbClr val="FFFFFF"/>
                </a:solidFill>
              </a:rPr>
              <a:t> </a:t>
            </a:r>
            <a:r>
              <a:rPr lang="en-US" dirty="0" err="1">
                <a:solidFill>
                  <a:srgbClr val="FFFFFF"/>
                </a:solidFill>
              </a:rPr>
              <a:t>te</a:t>
            </a:r>
            <a:r>
              <a:rPr lang="en-US" dirty="0">
                <a:solidFill>
                  <a:srgbClr val="FFFFFF"/>
                </a:solidFill>
              </a:rPr>
              <a:t> lang </a:t>
            </a:r>
            <a:r>
              <a:rPr lang="en-US" dirty="0" err="1">
                <a:solidFill>
                  <a:srgbClr val="FFFFFF"/>
                </a:solidFill>
              </a:rPr>
              <a:t>aan</a:t>
            </a:r>
            <a:r>
              <a:rPr lang="en-US" dirty="0">
                <a:solidFill>
                  <a:srgbClr val="FFFFFF"/>
                </a:solidFill>
              </a:rPr>
              <a:t> 1 </a:t>
            </a:r>
            <a:r>
              <a:rPr lang="en-US" dirty="0" err="1">
                <a:solidFill>
                  <a:srgbClr val="FFFFFF"/>
                </a:solidFill>
              </a:rPr>
              <a:t>onderdeel</a:t>
            </a:r>
            <a:r>
              <a:rPr lang="en-US" dirty="0">
                <a:solidFill>
                  <a:srgbClr val="FFFFFF"/>
                </a:solidFill>
              </a:rPr>
              <a:t> </a:t>
            </a:r>
            <a:r>
              <a:rPr lang="en-US" dirty="0" err="1">
                <a:solidFill>
                  <a:srgbClr val="FFFFFF"/>
                </a:solidFill>
              </a:rPr>
              <a:t>werken</a:t>
            </a:r>
            <a:r>
              <a:rPr lang="en-US" dirty="0">
                <a:solidFill>
                  <a:srgbClr val="FFFFFF"/>
                </a:solidFill>
              </a:rPr>
              <a:t> </a:t>
            </a:r>
            <a:r>
              <a:rPr lang="en-US" dirty="0" err="1">
                <a:solidFill>
                  <a:srgbClr val="FFFFFF"/>
                </a:solidFill>
              </a:rPr>
              <a:t>waardoor</a:t>
            </a:r>
            <a:r>
              <a:rPr lang="en-US" dirty="0">
                <a:solidFill>
                  <a:srgbClr val="FFFFFF"/>
                </a:solidFill>
              </a:rPr>
              <a:t> je met de rest </a:t>
            </a:r>
            <a:r>
              <a:rPr lang="en-US" dirty="0" err="1">
                <a:solidFill>
                  <a:srgbClr val="FFFFFF"/>
                </a:solidFill>
              </a:rPr>
              <a:t>niet</a:t>
            </a:r>
            <a:r>
              <a:rPr lang="en-US" dirty="0">
                <a:solidFill>
                  <a:srgbClr val="FFFFFF"/>
                </a:solidFill>
              </a:rPr>
              <a:t> </a:t>
            </a:r>
            <a:r>
              <a:rPr lang="en-US" dirty="0" err="1">
                <a:solidFill>
                  <a:srgbClr val="FFFFFF"/>
                </a:solidFill>
              </a:rPr>
              <a:t>af</a:t>
            </a:r>
            <a:r>
              <a:rPr lang="en-US" dirty="0">
                <a:solidFill>
                  <a:srgbClr val="FFFFFF"/>
                </a:solidFill>
              </a:rPr>
              <a:t> </a:t>
            </a:r>
            <a:r>
              <a:rPr lang="en-US" dirty="0" err="1">
                <a:solidFill>
                  <a:srgbClr val="FFFFFF"/>
                </a:solidFill>
              </a:rPr>
              <a:t>krijgt</a:t>
            </a:r>
            <a:r>
              <a:rPr lang="en-US" dirty="0">
                <a:solidFill>
                  <a:srgbClr val="FFFFFF"/>
                </a:solidFill>
              </a:rPr>
              <a:t>.</a:t>
            </a:r>
          </a:p>
          <a:p>
            <a:pPr>
              <a:lnSpc>
                <a:spcPct val="90000"/>
              </a:lnSpc>
            </a:pPr>
            <a:endParaRPr lang="en-US" dirty="0">
              <a:solidFill>
                <a:srgbClr val="FFFFFF"/>
              </a:solidFill>
            </a:endParaRPr>
          </a:p>
          <a:p>
            <a:pPr>
              <a:lnSpc>
                <a:spcPct val="90000"/>
              </a:lnSpc>
            </a:pPr>
            <a:r>
              <a:rPr lang="en-US" dirty="0">
                <a:solidFill>
                  <a:srgbClr val="FFFFFF"/>
                </a:solidFill>
              </a:rPr>
              <a:t>Het </a:t>
            </a:r>
            <a:r>
              <a:rPr lang="en-US" dirty="0" err="1">
                <a:solidFill>
                  <a:srgbClr val="FFFFFF"/>
                </a:solidFill>
              </a:rPr>
              <a:t>PvE</a:t>
            </a:r>
            <a:r>
              <a:rPr lang="en-US" dirty="0">
                <a:solidFill>
                  <a:srgbClr val="FFFFFF"/>
                </a:solidFill>
              </a:rPr>
              <a:t> </a:t>
            </a:r>
            <a:r>
              <a:rPr lang="en-US" dirty="0" err="1">
                <a:solidFill>
                  <a:srgbClr val="FFFFFF"/>
                </a:solidFill>
              </a:rPr>
              <a:t>moet</a:t>
            </a:r>
            <a:r>
              <a:rPr lang="en-US" dirty="0">
                <a:solidFill>
                  <a:srgbClr val="FFFFFF"/>
                </a:solidFill>
              </a:rPr>
              <a:t> door </a:t>
            </a:r>
            <a:r>
              <a:rPr lang="en-US" dirty="0" err="1">
                <a:solidFill>
                  <a:srgbClr val="FFFFFF"/>
                </a:solidFill>
              </a:rPr>
              <a:t>een</a:t>
            </a:r>
            <a:r>
              <a:rPr lang="en-US" dirty="0">
                <a:solidFill>
                  <a:srgbClr val="FFFFFF"/>
                </a:solidFill>
              </a:rPr>
              <a:t> </a:t>
            </a:r>
            <a:r>
              <a:rPr lang="en-US" dirty="0" err="1">
                <a:solidFill>
                  <a:srgbClr val="FFFFFF"/>
                </a:solidFill>
              </a:rPr>
              <a:t>niet</a:t>
            </a:r>
            <a:r>
              <a:rPr lang="en-US" dirty="0">
                <a:solidFill>
                  <a:srgbClr val="FFFFFF"/>
                </a:solidFill>
              </a:rPr>
              <a:t> </a:t>
            </a:r>
            <a:r>
              <a:rPr lang="en-US" dirty="0" err="1">
                <a:solidFill>
                  <a:srgbClr val="FFFFFF"/>
                </a:solidFill>
              </a:rPr>
              <a:t>ICT’er</a:t>
            </a:r>
            <a:r>
              <a:rPr lang="en-US" dirty="0">
                <a:solidFill>
                  <a:srgbClr val="FFFFFF"/>
                </a:solidFill>
              </a:rPr>
              <a:t> </a:t>
            </a:r>
            <a:r>
              <a:rPr lang="en-US" dirty="0" err="1">
                <a:solidFill>
                  <a:srgbClr val="FFFFFF"/>
                </a:solidFill>
              </a:rPr>
              <a:t>gelezen</a:t>
            </a:r>
            <a:r>
              <a:rPr lang="en-US" dirty="0">
                <a:solidFill>
                  <a:srgbClr val="FFFFFF"/>
                </a:solidFill>
              </a:rPr>
              <a:t> </a:t>
            </a:r>
            <a:r>
              <a:rPr lang="en-US" dirty="0" err="1">
                <a:solidFill>
                  <a:srgbClr val="FFFFFF"/>
                </a:solidFill>
              </a:rPr>
              <a:t>kunnen</a:t>
            </a:r>
            <a:r>
              <a:rPr lang="en-US" dirty="0">
                <a:solidFill>
                  <a:srgbClr val="FFFFFF"/>
                </a:solidFill>
              </a:rPr>
              <a:t> </a:t>
            </a:r>
            <a:r>
              <a:rPr lang="en-US" dirty="0" err="1">
                <a:solidFill>
                  <a:srgbClr val="FFFFFF"/>
                </a:solidFill>
              </a:rPr>
              <a:t>worden</a:t>
            </a:r>
            <a:r>
              <a:rPr lang="en-US" dirty="0">
                <a:solidFill>
                  <a:srgbClr val="FFFFFF"/>
                </a:solidFill>
              </a:rPr>
              <a:t>.</a:t>
            </a: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a:p>
            <a:pPr marL="0" indent="0"/>
            <a:endParaRPr lang="en-US" b="1" dirty="0">
              <a:solidFill>
                <a:srgbClr val="FFFFFF"/>
              </a:solidFill>
            </a:endParaRPr>
          </a:p>
        </p:txBody>
      </p:sp>
      <p:pic>
        <p:nvPicPr>
          <p:cNvPr id="7" name="Afbeelding 6" descr="Afbeelding met tekst, teken&#10;&#10;Automatisch gegenereerde beschrijving">
            <a:extLst>
              <a:ext uri="{FF2B5EF4-FFF2-40B4-BE49-F238E27FC236}">
                <a16:creationId xmlns:a16="http://schemas.microsoft.com/office/drawing/2014/main" id="{AE1379C2-0B12-4B3C-B04C-A62CE5089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91" y="1221581"/>
            <a:ext cx="4048125" cy="4048125"/>
          </a:xfrm>
          <a:prstGeom prst="rect">
            <a:avLst/>
          </a:prstGeom>
        </p:spPr>
      </p:pic>
    </p:spTree>
    <p:extLst>
      <p:ext uri="{BB962C8B-B14F-4D97-AF65-F5344CB8AC3E}">
        <p14:creationId xmlns:p14="http://schemas.microsoft.com/office/powerpoint/2010/main" val="396215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Voorbereiding</a:t>
            </a:r>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pPr marL="0" indent="0">
              <a:buNone/>
            </a:pPr>
            <a:endParaRPr lang="nl-NL" b="1" dirty="0"/>
          </a:p>
          <a:p>
            <a:r>
              <a:rPr lang="nl-NL" dirty="0"/>
              <a:t>Doorlezen documenten</a:t>
            </a:r>
          </a:p>
          <a:p>
            <a:r>
              <a:rPr lang="nl-NL" dirty="0"/>
              <a:t>Inleven in de situatie die beschreven is</a:t>
            </a:r>
          </a:p>
          <a:p>
            <a:r>
              <a:rPr lang="nl-NL" dirty="0"/>
              <a:t>Vragen voorbereiden voor het gesprek</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3514139705"/>
              </p:ext>
            </p:extLst>
          </p:nvPr>
        </p:nvGraphicFramePr>
        <p:xfrm>
          <a:off x="446481" y="1776679"/>
          <a:ext cx="11197440" cy="156801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dirty="0"/>
                        <a:t>T1,T2</a:t>
                      </a:r>
                    </a:p>
                  </a:txBody>
                  <a:tcPr/>
                </a:tc>
                <a:tc>
                  <a:txBody>
                    <a:bodyPr/>
                    <a:lstStyle/>
                    <a:p>
                      <a:r>
                        <a:rPr lang="nl-NL" dirty="0"/>
                        <a:t>Voorbereiding</a:t>
                      </a:r>
                    </a:p>
                  </a:txBody>
                  <a:tcPr/>
                </a:tc>
                <a:tc>
                  <a:txBody>
                    <a:bodyPr/>
                    <a:lstStyle/>
                    <a:p>
                      <a:r>
                        <a:rPr lang="nl-NL" dirty="0"/>
                        <a:t>Heeft zich niet ingelezen en/of voorbereid op het gesprek</a:t>
                      </a:r>
                    </a:p>
                  </a:txBody>
                  <a:tcPr/>
                </a:tc>
                <a:tc>
                  <a:txBody>
                    <a:bodyPr/>
                    <a:lstStyle/>
                    <a:p>
                      <a:r>
                        <a:rPr lang="nl-NL" dirty="0"/>
                        <a:t>Heeft zich ingelezen en heeft zich voorbereid op het gesprek</a:t>
                      </a:r>
                    </a:p>
                  </a:txBody>
                  <a:tcPr/>
                </a:tc>
                <a:tc>
                  <a:txBody>
                    <a:bodyPr/>
                    <a:lstStyle/>
                    <a:p>
                      <a:endParaRPr lang="nl-NL"/>
                    </a:p>
                  </a:txBody>
                  <a:tcPr/>
                </a:tc>
                <a:tc>
                  <a:txBody>
                    <a:bodyPr/>
                    <a:lstStyle/>
                    <a:p>
                      <a:endParaRPr lang="nl-NL" dirty="0"/>
                    </a:p>
                  </a:txBody>
                  <a:tcPr/>
                </a:tc>
                <a:extLst>
                  <a:ext uri="{0D108BD9-81ED-4DB2-BD59-A6C34878D82A}">
                    <a16:rowId xmlns:a16="http://schemas.microsoft.com/office/drawing/2014/main" val="3612819195"/>
                  </a:ext>
                </a:extLst>
              </a:tr>
            </a:tbl>
          </a:graphicData>
        </a:graphic>
      </p:graphicFrame>
      <p:pic>
        <p:nvPicPr>
          <p:cNvPr id="58380" name="Picture 11">
            <a:extLst>
              <a:ext uri="{FF2B5EF4-FFF2-40B4-BE49-F238E27FC236}">
                <a16:creationId xmlns:a16="http://schemas.microsoft.com/office/drawing/2014/main" id="{F4DC3293-CB71-47D4-8032-447C8929C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1" name="Picture 12">
            <a:extLst>
              <a:ext uri="{FF2B5EF4-FFF2-40B4-BE49-F238E27FC236}">
                <a16:creationId xmlns:a16="http://schemas.microsoft.com/office/drawing/2014/main" id="{B9B052F5-0ACC-4C81-BFFD-FE42EC2A1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2" name="Picture 13">
            <a:extLst>
              <a:ext uri="{FF2B5EF4-FFF2-40B4-BE49-F238E27FC236}">
                <a16:creationId xmlns:a16="http://schemas.microsoft.com/office/drawing/2014/main" id="{2067DA08-DEA8-4A9F-A7A8-B044EF2A8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3" name="Picture 14">
            <a:extLst>
              <a:ext uri="{FF2B5EF4-FFF2-40B4-BE49-F238E27FC236}">
                <a16:creationId xmlns:a16="http://schemas.microsoft.com/office/drawing/2014/main" id="{03B254F9-AF00-4553-82BA-FF626069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4" name="Picture 15">
            <a:extLst>
              <a:ext uri="{FF2B5EF4-FFF2-40B4-BE49-F238E27FC236}">
                <a16:creationId xmlns:a16="http://schemas.microsoft.com/office/drawing/2014/main" id="{635BD869-4343-44EA-B131-3350BD357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5" name="Picture 16">
            <a:extLst>
              <a:ext uri="{FF2B5EF4-FFF2-40B4-BE49-F238E27FC236}">
                <a16:creationId xmlns:a16="http://schemas.microsoft.com/office/drawing/2014/main" id="{371DB3A4-BF6D-4465-96E9-ACB654B23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6" name="Picture 17">
            <a:extLst>
              <a:ext uri="{FF2B5EF4-FFF2-40B4-BE49-F238E27FC236}">
                <a16:creationId xmlns:a16="http://schemas.microsoft.com/office/drawing/2014/main" id="{65054302-D802-440B-9AA1-D62EB0420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7" name="Picture 18">
            <a:extLst>
              <a:ext uri="{FF2B5EF4-FFF2-40B4-BE49-F238E27FC236}">
                <a16:creationId xmlns:a16="http://schemas.microsoft.com/office/drawing/2014/main" id="{A1DC9C6A-378E-4EA9-9B13-962847B0F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8" name="Picture 19">
            <a:extLst>
              <a:ext uri="{FF2B5EF4-FFF2-40B4-BE49-F238E27FC236}">
                <a16:creationId xmlns:a16="http://schemas.microsoft.com/office/drawing/2014/main" id="{CC61AFE3-9008-4BED-AF36-E7251F47A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8389" name="Picture 20">
            <a:extLst>
              <a:ext uri="{FF2B5EF4-FFF2-40B4-BE49-F238E27FC236}">
                <a16:creationId xmlns:a16="http://schemas.microsoft.com/office/drawing/2014/main" id="{545D69E8-CC9F-480A-AA60-20BD5A4D6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38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Gespreksvorm</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3742920230"/>
              </p:ext>
            </p:extLst>
          </p:nvPr>
        </p:nvGraphicFramePr>
        <p:xfrm>
          <a:off x="446481" y="1776679"/>
          <a:ext cx="11197440" cy="461601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T1,T2</a:t>
                      </a:r>
                    </a:p>
                  </a:txBody>
                  <a:tcPr/>
                </a:tc>
                <a:tc>
                  <a:txBody>
                    <a:bodyPr/>
                    <a:lstStyle/>
                    <a:p>
                      <a:r>
                        <a:rPr lang="nl-NL" sz="1600" dirty="0"/>
                        <a:t>Gespreksvorm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Leidt het gesprek niet in</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Stelt wel vragen, maar vraagt niet door</a:t>
                      </a:r>
                    </a:p>
                    <a:p>
                      <a:endParaRPr lang="nl-NL" sz="1600" dirty="0"/>
                    </a:p>
                    <a:p>
                      <a:r>
                        <a:rPr lang="nl-NL" sz="1600" dirty="0"/>
                        <a:t>Gaat weinig in op wat de opdrachtgever zegt</a:t>
                      </a:r>
                    </a:p>
                    <a:p>
                      <a:endParaRPr lang="nl-NL" sz="1600" dirty="0"/>
                    </a:p>
                    <a:p>
                      <a:r>
                        <a:rPr lang="nl-NL" sz="1600" dirty="0"/>
                        <a:t>Vat aan het eind niet samen, en vertelt de vervolgprocedure niet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Leidt het gesprek in</a:t>
                      </a:r>
                    </a:p>
                    <a:p>
                      <a:endParaRPr lang="nl-NL" sz="1600" dirty="0"/>
                    </a:p>
                    <a:p>
                      <a:r>
                        <a:rPr lang="nl-NL" sz="1600" dirty="0"/>
                        <a:t>Stelt vragen en vraagt, indien nodig, in de meeste gevallen door</a:t>
                      </a:r>
                    </a:p>
                    <a:p>
                      <a:endParaRPr lang="nl-NL" sz="1600" dirty="0"/>
                    </a:p>
                    <a:p>
                      <a:r>
                        <a:rPr lang="nl-NL" sz="1600" dirty="0"/>
                        <a:t>Gaat in de meeste gevallen in op wat de opdrachtgever zegt en de reactie is niet altijd adequaat</a:t>
                      </a:r>
                    </a:p>
                    <a:p>
                      <a:endParaRPr lang="nl-NL" sz="1600" dirty="0"/>
                    </a:p>
                    <a:p>
                      <a:r>
                        <a:rPr lang="nl-NL" sz="1600" dirty="0"/>
                        <a:t>Vat aan het eind niet samen, en verteld de vervolgprocedure niet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Leidt het gesprek in</a:t>
                      </a:r>
                    </a:p>
                    <a:p>
                      <a:endParaRPr lang="nl-NL" sz="1600" dirty="0"/>
                    </a:p>
                    <a:p>
                      <a:r>
                        <a:rPr lang="nl-NL" sz="1600" dirty="0"/>
                        <a:t>Stelt vragen en vraagt indien nodig door</a:t>
                      </a:r>
                    </a:p>
                    <a:p>
                      <a:endParaRPr lang="nl-NL" sz="1600" dirty="0"/>
                    </a:p>
                    <a:p>
                      <a:r>
                        <a:rPr lang="nl-NL" sz="1600" dirty="0"/>
                        <a:t>Gaat in op wat de opdrachtgever zegt en de reactie is bijna altijd adequaat</a:t>
                      </a:r>
                    </a:p>
                    <a:p>
                      <a:endParaRPr lang="nl-NL" sz="1600" dirty="0"/>
                    </a:p>
                    <a:p>
                      <a:r>
                        <a:rPr lang="nl-NL" sz="1600" dirty="0"/>
                        <a:t>Vat aan het eind samen, en verteld de vervolgprocedure niet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Leidt het gesprek in</a:t>
                      </a:r>
                    </a:p>
                    <a:p>
                      <a:endParaRPr lang="nl-NL" sz="1600" dirty="0"/>
                    </a:p>
                    <a:p>
                      <a:r>
                        <a:rPr lang="nl-NL" sz="1600" dirty="0"/>
                        <a:t>Stel vragen en vraagt indien nodig door</a:t>
                      </a:r>
                    </a:p>
                    <a:p>
                      <a:endParaRPr lang="nl-NL" sz="1600" dirty="0"/>
                    </a:p>
                    <a:p>
                      <a:r>
                        <a:rPr lang="nl-NL" sz="1600" dirty="0"/>
                        <a:t>Gaat in op wat de opdrachtgever zegt en de reactie is altijd adequaat</a:t>
                      </a:r>
                    </a:p>
                    <a:p>
                      <a:endParaRPr lang="nl-NL" sz="1600" dirty="0"/>
                    </a:p>
                    <a:p>
                      <a:r>
                        <a:rPr lang="nl-NL" sz="1600" dirty="0"/>
                        <a:t>Vat aan het eind het gesprek samen en vertelt de vervolg procedure</a:t>
                      </a:r>
                    </a:p>
                  </a:txBody>
                  <a:tcPr/>
                </a:tc>
                <a:extLst>
                  <a:ext uri="{0D108BD9-81ED-4DB2-BD59-A6C34878D82A}">
                    <a16:rowId xmlns:a16="http://schemas.microsoft.com/office/drawing/2014/main" val="2674484874"/>
                  </a:ext>
                </a:extLst>
              </a:tr>
            </a:tbl>
          </a:graphicData>
        </a:graphic>
      </p:graphicFrame>
      <p:pic>
        <p:nvPicPr>
          <p:cNvPr id="57355" name="Picture 11">
            <a:extLst>
              <a:ext uri="{FF2B5EF4-FFF2-40B4-BE49-F238E27FC236}">
                <a16:creationId xmlns:a16="http://schemas.microsoft.com/office/drawing/2014/main" id="{D3ED2477-C7EC-4D12-A8CF-FAC012540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6" name="Picture 12">
            <a:extLst>
              <a:ext uri="{FF2B5EF4-FFF2-40B4-BE49-F238E27FC236}">
                <a16:creationId xmlns:a16="http://schemas.microsoft.com/office/drawing/2014/main" id="{E473C8B8-9E31-4527-ACDC-072F17DE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7" name="Picture 13">
            <a:extLst>
              <a:ext uri="{FF2B5EF4-FFF2-40B4-BE49-F238E27FC236}">
                <a16:creationId xmlns:a16="http://schemas.microsoft.com/office/drawing/2014/main" id="{0D111DA0-5982-4340-9AEF-2CE8D96F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8" name="Picture 14">
            <a:extLst>
              <a:ext uri="{FF2B5EF4-FFF2-40B4-BE49-F238E27FC236}">
                <a16:creationId xmlns:a16="http://schemas.microsoft.com/office/drawing/2014/main" id="{F776171B-F6C3-49C9-8E32-1DE8B5C58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59" name="Picture 15">
            <a:extLst>
              <a:ext uri="{FF2B5EF4-FFF2-40B4-BE49-F238E27FC236}">
                <a16:creationId xmlns:a16="http://schemas.microsoft.com/office/drawing/2014/main" id="{B0ED8EC0-2A8F-4D70-8F7E-E6EBD194C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0" name="Picture 16">
            <a:extLst>
              <a:ext uri="{FF2B5EF4-FFF2-40B4-BE49-F238E27FC236}">
                <a16:creationId xmlns:a16="http://schemas.microsoft.com/office/drawing/2014/main" id="{E6EDDC57-B1DC-4074-9017-CB13A1A0B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1" name="Picture 17">
            <a:extLst>
              <a:ext uri="{FF2B5EF4-FFF2-40B4-BE49-F238E27FC236}">
                <a16:creationId xmlns:a16="http://schemas.microsoft.com/office/drawing/2014/main" id="{0F8851A6-2E28-4E9D-A9C5-D5ADFDD72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2" name="Picture 18">
            <a:extLst>
              <a:ext uri="{FF2B5EF4-FFF2-40B4-BE49-F238E27FC236}">
                <a16:creationId xmlns:a16="http://schemas.microsoft.com/office/drawing/2014/main" id="{97E015B9-7BAA-406C-B17B-55D46B733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3" name="Picture 19">
            <a:extLst>
              <a:ext uri="{FF2B5EF4-FFF2-40B4-BE49-F238E27FC236}">
                <a16:creationId xmlns:a16="http://schemas.microsoft.com/office/drawing/2014/main" id="{BB5D52A8-9687-4999-AA16-48E395DAC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7364" name="Picture 20">
            <a:extLst>
              <a:ext uri="{FF2B5EF4-FFF2-40B4-BE49-F238E27FC236}">
                <a16:creationId xmlns:a16="http://schemas.microsoft.com/office/drawing/2014/main" id="{4EE43252-29F9-4726-9997-FAD47B608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30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Gespreksvorm</a:t>
            </a:r>
          </a:p>
          <a:p>
            <a:pPr marL="0" indent="0">
              <a:spcBef>
                <a:spcPts val="0"/>
              </a:spcBef>
              <a:buClrTx/>
              <a:buSzTx/>
              <a:buNone/>
              <a:defRPr/>
            </a:pPr>
            <a:endParaRPr lang="nl-NL" sz="1800" dirty="0"/>
          </a:p>
          <a:p>
            <a:r>
              <a:rPr lang="nl-NL" sz="1800" dirty="0"/>
              <a:t>Leidt het gesprek in</a:t>
            </a:r>
          </a:p>
          <a:p>
            <a:pPr lvl="1"/>
            <a:r>
              <a:rPr lang="nl-NL" sz="1600" dirty="0"/>
              <a:t>Begin het gesprek. </a:t>
            </a:r>
          </a:p>
          <a:p>
            <a:pPr lvl="1"/>
            <a:r>
              <a:rPr lang="nl-NL" dirty="0"/>
              <a:t>Stel jezelf voor en geef de ander daarvoor ook de ruimte</a:t>
            </a:r>
          </a:p>
          <a:p>
            <a:pPr lvl="1"/>
            <a:r>
              <a:rPr lang="nl-NL" sz="1600" dirty="0"/>
              <a:t>Vertel waarom het gesprek is en wat je ermee wilt gaan bereiken.</a:t>
            </a:r>
          </a:p>
          <a:p>
            <a:pPr marL="0" indent="0">
              <a:buNone/>
            </a:pPr>
            <a:endParaRPr lang="nl-NL" sz="1800" dirty="0"/>
          </a:p>
          <a:p>
            <a:r>
              <a:rPr lang="nl-NL" sz="1800" dirty="0"/>
              <a:t>Stel vragen en vraagt indien nodig door</a:t>
            </a:r>
          </a:p>
          <a:p>
            <a:pPr lvl="1"/>
            <a:r>
              <a:rPr lang="nl-NL" dirty="0"/>
              <a:t>Je hebt van te voren vragen opgesteld</a:t>
            </a:r>
          </a:p>
          <a:p>
            <a:pPr lvl="1"/>
            <a:r>
              <a:rPr lang="nl-NL" dirty="0"/>
              <a:t>Zorg dat je de juiste informatie krijgt die je nodig hebt voor alle vervolg stappen (projectplan, functioneel ontwerp, technisch ontwerp)</a:t>
            </a:r>
          </a:p>
          <a:p>
            <a:pPr marL="0" indent="0">
              <a:buNone/>
            </a:pPr>
            <a:endParaRPr lang="nl-NL" b="1" dirty="0"/>
          </a:p>
        </p:txBody>
      </p:sp>
      <p:pic>
        <p:nvPicPr>
          <p:cNvPr id="59404" name="Picture 11">
            <a:extLst>
              <a:ext uri="{FF2B5EF4-FFF2-40B4-BE49-F238E27FC236}">
                <a16:creationId xmlns:a16="http://schemas.microsoft.com/office/drawing/2014/main" id="{8F644EA4-6183-4CFB-A3F0-B56AC9C0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5" name="Picture 12">
            <a:extLst>
              <a:ext uri="{FF2B5EF4-FFF2-40B4-BE49-F238E27FC236}">
                <a16:creationId xmlns:a16="http://schemas.microsoft.com/office/drawing/2014/main" id="{E0350D53-8DDA-4AD8-9250-296C08CE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3">
            <a:extLst>
              <a:ext uri="{FF2B5EF4-FFF2-40B4-BE49-F238E27FC236}">
                <a16:creationId xmlns:a16="http://schemas.microsoft.com/office/drawing/2014/main" id="{51A51363-BE18-4429-B25D-08221438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7" name="Picture 14">
            <a:extLst>
              <a:ext uri="{FF2B5EF4-FFF2-40B4-BE49-F238E27FC236}">
                <a16:creationId xmlns:a16="http://schemas.microsoft.com/office/drawing/2014/main" id="{25905A47-A494-49BC-8E57-15538BF0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8" name="Picture 15">
            <a:extLst>
              <a:ext uri="{FF2B5EF4-FFF2-40B4-BE49-F238E27FC236}">
                <a16:creationId xmlns:a16="http://schemas.microsoft.com/office/drawing/2014/main" id="{3C5AC6B6-CF10-400D-9C6B-9BAD838CC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09" name="Picture 16">
            <a:extLst>
              <a:ext uri="{FF2B5EF4-FFF2-40B4-BE49-F238E27FC236}">
                <a16:creationId xmlns:a16="http://schemas.microsoft.com/office/drawing/2014/main" id="{3035C6C3-DD2B-4A9B-8766-2263C9CF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0" name="Picture 17">
            <a:extLst>
              <a:ext uri="{FF2B5EF4-FFF2-40B4-BE49-F238E27FC236}">
                <a16:creationId xmlns:a16="http://schemas.microsoft.com/office/drawing/2014/main" id="{43CAF342-F29F-4B54-8774-A986CF96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1" name="Picture 18">
            <a:extLst>
              <a:ext uri="{FF2B5EF4-FFF2-40B4-BE49-F238E27FC236}">
                <a16:creationId xmlns:a16="http://schemas.microsoft.com/office/drawing/2014/main" id="{F66D6A2F-5CC0-4212-8DA4-1B2C7FF28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2" name="Picture 19">
            <a:extLst>
              <a:ext uri="{FF2B5EF4-FFF2-40B4-BE49-F238E27FC236}">
                <a16:creationId xmlns:a16="http://schemas.microsoft.com/office/drawing/2014/main" id="{0C1BB902-DF8C-4966-8918-8548B310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59413" name="Picture 20">
            <a:extLst>
              <a:ext uri="{FF2B5EF4-FFF2-40B4-BE49-F238E27FC236}">
                <a16:creationId xmlns:a16="http://schemas.microsoft.com/office/drawing/2014/main" id="{34E18127-1031-401E-982C-1C85C8E7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35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Gespreksvorm</a:t>
            </a:r>
          </a:p>
          <a:p>
            <a:pPr marL="0" indent="0">
              <a:buNone/>
            </a:pPr>
            <a:endParaRPr lang="nl-NL" dirty="0"/>
          </a:p>
          <a:p>
            <a:r>
              <a:rPr lang="nl-NL" sz="1800" dirty="0"/>
              <a:t>Gaat in op wat de opdrachtgever zegt en de reactie is altijd adequaat</a:t>
            </a:r>
          </a:p>
          <a:p>
            <a:pPr lvl="1"/>
            <a:r>
              <a:rPr lang="nl-NL" dirty="0"/>
              <a:t>Reageer op wat de opdrachtgever verteld, indien nodig. (je blijft niet de hele tijd reageren anders kom je niet verder)</a:t>
            </a:r>
          </a:p>
          <a:p>
            <a:pPr lvl="1"/>
            <a:r>
              <a:rPr lang="nl-NL" dirty="0"/>
              <a:t>Zorg dat de reactie netjes is en geen </a:t>
            </a:r>
            <a:r>
              <a:rPr lang="nl-NL" dirty="0" err="1"/>
              <a:t>ict</a:t>
            </a:r>
            <a:r>
              <a:rPr lang="nl-NL" dirty="0"/>
              <a:t> termen bevatten</a:t>
            </a:r>
          </a:p>
          <a:p>
            <a:r>
              <a:rPr lang="nl-NL" sz="1800" dirty="0"/>
              <a:t>Vat aan het eind het gesprek samen en vertelt de vervolg procedure</a:t>
            </a:r>
          </a:p>
          <a:p>
            <a:pPr lvl="1"/>
            <a:r>
              <a:rPr lang="nl-NL" dirty="0"/>
              <a:t>Zorg dat je een samenvatting geeft met wat er besproken is.</a:t>
            </a:r>
          </a:p>
          <a:p>
            <a:pPr lvl="1"/>
            <a:r>
              <a:rPr lang="nl-NL" dirty="0"/>
              <a:t>Geef aan wat de vervolg procedure is:</a:t>
            </a:r>
          </a:p>
          <a:p>
            <a:pPr lvl="2"/>
            <a:r>
              <a:rPr lang="nl-NL" dirty="0"/>
              <a:t>Schrijven van plan van eisen.</a:t>
            </a:r>
          </a:p>
          <a:p>
            <a:pPr lvl="2"/>
            <a:r>
              <a:rPr lang="nl-NL" dirty="0"/>
              <a:t>Ondertekenen indien goedgekeurd</a:t>
            </a:r>
          </a:p>
          <a:p>
            <a:pPr lvl="2"/>
            <a:r>
              <a:rPr lang="nl-NL" dirty="0"/>
              <a:t>Projectplan, functioneel ontwerp, technisch ontwerp, realisatietraject.</a:t>
            </a:r>
          </a:p>
          <a:p>
            <a:pPr marL="0" indent="0">
              <a:buNone/>
            </a:pPr>
            <a:endParaRPr lang="nl-NL" b="1" dirty="0"/>
          </a:p>
        </p:txBody>
      </p:sp>
      <p:pic>
        <p:nvPicPr>
          <p:cNvPr id="60428" name="Picture 11">
            <a:extLst>
              <a:ext uri="{FF2B5EF4-FFF2-40B4-BE49-F238E27FC236}">
                <a16:creationId xmlns:a16="http://schemas.microsoft.com/office/drawing/2014/main" id="{A5F2A659-6B50-4F39-91F4-F2D29B2AC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29" name="Picture 12">
            <a:extLst>
              <a:ext uri="{FF2B5EF4-FFF2-40B4-BE49-F238E27FC236}">
                <a16:creationId xmlns:a16="http://schemas.microsoft.com/office/drawing/2014/main" id="{B249B883-7D86-4871-BF90-DF9028CC8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0" name="Picture 13">
            <a:extLst>
              <a:ext uri="{FF2B5EF4-FFF2-40B4-BE49-F238E27FC236}">
                <a16:creationId xmlns:a16="http://schemas.microsoft.com/office/drawing/2014/main" id="{9004C26A-C0B3-41DF-801C-6A8A473E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1" name="Picture 14">
            <a:extLst>
              <a:ext uri="{FF2B5EF4-FFF2-40B4-BE49-F238E27FC236}">
                <a16:creationId xmlns:a16="http://schemas.microsoft.com/office/drawing/2014/main" id="{A264A2FD-5D8A-4F9A-95B4-1768159B5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2" name="Picture 15">
            <a:extLst>
              <a:ext uri="{FF2B5EF4-FFF2-40B4-BE49-F238E27FC236}">
                <a16:creationId xmlns:a16="http://schemas.microsoft.com/office/drawing/2014/main" id="{3CE35DB3-ECB2-41F5-B0CB-28F7A254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3" name="Picture 16">
            <a:extLst>
              <a:ext uri="{FF2B5EF4-FFF2-40B4-BE49-F238E27FC236}">
                <a16:creationId xmlns:a16="http://schemas.microsoft.com/office/drawing/2014/main" id="{F74DA9C3-F23F-4894-84C8-855CECF30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4" name="Picture 17">
            <a:extLst>
              <a:ext uri="{FF2B5EF4-FFF2-40B4-BE49-F238E27FC236}">
                <a16:creationId xmlns:a16="http://schemas.microsoft.com/office/drawing/2014/main" id="{BDF70CDA-63F8-48DD-94BF-E45E3E5B9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5" name="Picture 18">
            <a:extLst>
              <a:ext uri="{FF2B5EF4-FFF2-40B4-BE49-F238E27FC236}">
                <a16:creationId xmlns:a16="http://schemas.microsoft.com/office/drawing/2014/main" id="{CA258A4C-5349-4C17-971C-C739B8F56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6" name="Picture 19">
            <a:extLst>
              <a:ext uri="{FF2B5EF4-FFF2-40B4-BE49-F238E27FC236}">
                <a16:creationId xmlns:a16="http://schemas.microsoft.com/office/drawing/2014/main" id="{04CD8CE5-4067-447A-A2B6-3C7C9BE62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0437" name="Picture 20">
            <a:extLst>
              <a:ext uri="{FF2B5EF4-FFF2-40B4-BE49-F238E27FC236}">
                <a16:creationId xmlns:a16="http://schemas.microsoft.com/office/drawing/2014/main" id="{423270B4-3D61-4CB4-AB82-8817F9834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80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Gespreksinhoud</a:t>
            </a:r>
          </a:p>
          <a:p>
            <a:pPr marL="0" indent="0">
              <a:buNone/>
            </a:pPr>
            <a:endParaRPr lang="nl-NL" b="1" dirty="0"/>
          </a:p>
        </p:txBody>
      </p:sp>
      <p:graphicFrame>
        <p:nvGraphicFramePr>
          <p:cNvPr id="17" name="Tabel 17">
            <a:extLst>
              <a:ext uri="{FF2B5EF4-FFF2-40B4-BE49-F238E27FC236}">
                <a16:creationId xmlns:a16="http://schemas.microsoft.com/office/drawing/2014/main" id="{B7807DBC-E7F4-4B94-BD33-16FF5373AD73}"/>
              </a:ext>
            </a:extLst>
          </p:cNvPr>
          <p:cNvGraphicFramePr>
            <a:graphicFrameLocks noGrp="1"/>
          </p:cNvGraphicFramePr>
          <p:nvPr>
            <p:extLst>
              <p:ext uri="{D42A27DB-BD31-4B8C-83A1-F6EECF244321}">
                <p14:modId xmlns:p14="http://schemas.microsoft.com/office/powerpoint/2010/main" val="796647218"/>
              </p:ext>
            </p:extLst>
          </p:nvPr>
        </p:nvGraphicFramePr>
        <p:xfrm>
          <a:off x="446481" y="1776679"/>
          <a:ext cx="11197440" cy="3152972"/>
        </p:xfrm>
        <a:graphic>
          <a:graphicData uri="http://schemas.openxmlformats.org/drawingml/2006/table">
            <a:tbl>
              <a:tblPr firstRow="1" bandRow="1">
                <a:tableStyleId>{5C22544A-7EE6-4342-B048-85BDC9FD1C3A}</a:tableStyleId>
              </a:tblPr>
              <a:tblGrid>
                <a:gridCol w="870591">
                  <a:extLst>
                    <a:ext uri="{9D8B030D-6E8A-4147-A177-3AD203B41FA5}">
                      <a16:colId xmlns:a16="http://schemas.microsoft.com/office/drawing/2014/main" val="3914564885"/>
                    </a:ext>
                  </a:extLst>
                </a:gridCol>
                <a:gridCol w="1853967">
                  <a:extLst>
                    <a:ext uri="{9D8B030D-6E8A-4147-A177-3AD203B41FA5}">
                      <a16:colId xmlns:a16="http://schemas.microsoft.com/office/drawing/2014/main" val="246342608"/>
                    </a:ext>
                  </a:extLst>
                </a:gridCol>
                <a:gridCol w="2105636">
                  <a:extLst>
                    <a:ext uri="{9D8B030D-6E8A-4147-A177-3AD203B41FA5}">
                      <a16:colId xmlns:a16="http://schemas.microsoft.com/office/drawing/2014/main" val="2371890162"/>
                    </a:ext>
                  </a:extLst>
                </a:gridCol>
                <a:gridCol w="2155971">
                  <a:extLst>
                    <a:ext uri="{9D8B030D-6E8A-4147-A177-3AD203B41FA5}">
                      <a16:colId xmlns:a16="http://schemas.microsoft.com/office/drawing/2014/main" val="683006481"/>
                    </a:ext>
                  </a:extLst>
                </a:gridCol>
                <a:gridCol w="2013358">
                  <a:extLst>
                    <a:ext uri="{9D8B030D-6E8A-4147-A177-3AD203B41FA5}">
                      <a16:colId xmlns:a16="http://schemas.microsoft.com/office/drawing/2014/main" val="2397558220"/>
                    </a:ext>
                  </a:extLst>
                </a:gridCol>
                <a:gridCol w="2197917">
                  <a:extLst>
                    <a:ext uri="{9D8B030D-6E8A-4147-A177-3AD203B41FA5}">
                      <a16:colId xmlns:a16="http://schemas.microsoft.com/office/drawing/2014/main" val="3577237602"/>
                    </a:ext>
                  </a:extLst>
                </a:gridCol>
              </a:tblGrid>
              <a:tr h="379292">
                <a:tc>
                  <a:txBody>
                    <a:bodyPr/>
                    <a:lstStyle/>
                    <a:p>
                      <a:r>
                        <a:rPr lang="nl-NL" dirty="0"/>
                        <a:t>Taak</a:t>
                      </a:r>
                    </a:p>
                  </a:txBody>
                  <a:tcPr/>
                </a:tc>
                <a:tc>
                  <a:txBody>
                    <a:bodyPr/>
                    <a:lstStyle/>
                    <a:p>
                      <a:r>
                        <a:rPr lang="nl-NL" dirty="0"/>
                        <a:t>Criterium</a:t>
                      </a:r>
                    </a:p>
                  </a:txBody>
                  <a:tcPr/>
                </a:tc>
                <a:tc>
                  <a:txBody>
                    <a:bodyPr/>
                    <a:lstStyle/>
                    <a:p>
                      <a:r>
                        <a:rPr lang="nl-NL" dirty="0"/>
                        <a:t>0</a:t>
                      </a:r>
                    </a:p>
                  </a:txBody>
                  <a:tcPr/>
                </a:tc>
                <a:tc>
                  <a:txBody>
                    <a:bodyPr/>
                    <a:lstStyle/>
                    <a:p>
                      <a:r>
                        <a:rPr lang="nl-NL" dirty="0"/>
                        <a:t>1</a:t>
                      </a:r>
                    </a:p>
                  </a:txBody>
                  <a:tcPr/>
                </a:tc>
                <a:tc>
                  <a:txBody>
                    <a:bodyPr/>
                    <a:lstStyle/>
                    <a:p>
                      <a:r>
                        <a:rPr lang="nl-NL" dirty="0"/>
                        <a:t>2</a:t>
                      </a:r>
                    </a:p>
                  </a:txBody>
                  <a:tcPr/>
                </a:tc>
                <a:tc>
                  <a:txBody>
                    <a:bodyPr/>
                    <a:lstStyle/>
                    <a:p>
                      <a:r>
                        <a:rPr lang="nl-NL" dirty="0"/>
                        <a:t>3</a:t>
                      </a:r>
                    </a:p>
                  </a:txBody>
                  <a:tcPr/>
                </a:tc>
                <a:extLst>
                  <a:ext uri="{0D108BD9-81ED-4DB2-BD59-A6C34878D82A}">
                    <a16:rowId xmlns:a16="http://schemas.microsoft.com/office/drawing/2014/main" val="3807506142"/>
                  </a:ext>
                </a:extLst>
              </a:tr>
              <a:tr h="1161579">
                <a:tc>
                  <a:txBody>
                    <a:bodyPr/>
                    <a:lstStyle/>
                    <a:p>
                      <a:r>
                        <a:rPr lang="nl-NL" sz="1600" dirty="0"/>
                        <a:t>T1,T2</a:t>
                      </a:r>
                    </a:p>
                  </a:txBody>
                  <a:tcPr/>
                </a:tc>
                <a:tc>
                  <a:txBody>
                    <a:bodyPr/>
                    <a:lstStyle/>
                    <a:p>
                      <a:r>
                        <a:rPr lang="nl-NL" sz="1600" dirty="0"/>
                        <a:t>Gespreksinhoud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vragen zijn in de meeste gevallen niet gerelateerd aan en/of niet relevant voor de opdracht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veel vaktaal zonder dit uit te leggen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vragen zijn in de meeste gevallen gerelateerd aan of relevant voor de opdracht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soms vaktaal en/of legt in de meeste gevallen niet begrijpelijk 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vragen zijn in de meeste gevallen gerelateerd aan en relevant voor de opdracht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weinig tot geen vaktaal en/of legt in de meeste gevallen begrijpelijk 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De vragen zijn altijd gerelateerd aan en relevant voor de opdracht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nl-NL"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nl-NL" sz="1600" dirty="0"/>
                        <a:t>Gebruikt weinig tot geen vaktaal en legt deze begrijpelijk uit</a:t>
                      </a:r>
                    </a:p>
                  </a:txBody>
                  <a:tcPr/>
                </a:tc>
                <a:extLst>
                  <a:ext uri="{0D108BD9-81ED-4DB2-BD59-A6C34878D82A}">
                    <a16:rowId xmlns:a16="http://schemas.microsoft.com/office/drawing/2014/main" val="2674484874"/>
                  </a:ext>
                </a:extLst>
              </a:tr>
            </a:tbl>
          </a:graphicData>
        </a:graphic>
      </p:graphicFrame>
      <p:pic>
        <p:nvPicPr>
          <p:cNvPr id="61452" name="Picture 11">
            <a:extLst>
              <a:ext uri="{FF2B5EF4-FFF2-40B4-BE49-F238E27FC236}">
                <a16:creationId xmlns:a16="http://schemas.microsoft.com/office/drawing/2014/main" id="{31EA8FF2-005D-4EA5-83BA-8E94AD7EF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53" name="Picture 12">
            <a:extLst>
              <a:ext uri="{FF2B5EF4-FFF2-40B4-BE49-F238E27FC236}">
                <a16:creationId xmlns:a16="http://schemas.microsoft.com/office/drawing/2014/main" id="{9859A85F-075A-4FA8-A01F-15AB2AF87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54" name="Picture 13">
            <a:extLst>
              <a:ext uri="{FF2B5EF4-FFF2-40B4-BE49-F238E27FC236}">
                <a16:creationId xmlns:a16="http://schemas.microsoft.com/office/drawing/2014/main" id="{50F11B19-540E-420E-8C99-7C1ED2621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55" name="Picture 14">
            <a:extLst>
              <a:ext uri="{FF2B5EF4-FFF2-40B4-BE49-F238E27FC236}">
                <a16:creationId xmlns:a16="http://schemas.microsoft.com/office/drawing/2014/main" id="{93AE3F27-82A0-42E0-9981-CFB31B730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56" name="Picture 15">
            <a:extLst>
              <a:ext uri="{FF2B5EF4-FFF2-40B4-BE49-F238E27FC236}">
                <a16:creationId xmlns:a16="http://schemas.microsoft.com/office/drawing/2014/main" id="{AF3594F2-1395-4D7C-8456-2D02F4A86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57" name="Picture 16">
            <a:extLst>
              <a:ext uri="{FF2B5EF4-FFF2-40B4-BE49-F238E27FC236}">
                <a16:creationId xmlns:a16="http://schemas.microsoft.com/office/drawing/2014/main" id="{C87E97DB-9F04-4385-A1A0-9BD2C6A09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58" name="Picture 17">
            <a:extLst>
              <a:ext uri="{FF2B5EF4-FFF2-40B4-BE49-F238E27FC236}">
                <a16:creationId xmlns:a16="http://schemas.microsoft.com/office/drawing/2014/main" id="{147F5420-ED8B-4F4D-B55E-4547CAD0D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59" name="Picture 18">
            <a:extLst>
              <a:ext uri="{FF2B5EF4-FFF2-40B4-BE49-F238E27FC236}">
                <a16:creationId xmlns:a16="http://schemas.microsoft.com/office/drawing/2014/main" id="{D72C2D42-CC98-4809-85B8-6B2654BB9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60" name="Picture 19">
            <a:extLst>
              <a:ext uri="{FF2B5EF4-FFF2-40B4-BE49-F238E27FC236}">
                <a16:creationId xmlns:a16="http://schemas.microsoft.com/office/drawing/2014/main" id="{50340CB1-5595-4AE0-B348-878208C24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1461" name="Picture 20">
            <a:extLst>
              <a:ext uri="{FF2B5EF4-FFF2-40B4-BE49-F238E27FC236}">
                <a16:creationId xmlns:a16="http://schemas.microsoft.com/office/drawing/2014/main" id="{B17B3552-2C07-417A-91C4-86A79A696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lnSpcReduction="10000"/>
          </a:bodyPr>
          <a:lstStyle/>
          <a:p>
            <a:pPr marL="0" indent="0">
              <a:buNone/>
            </a:pPr>
            <a:r>
              <a:rPr lang="nl-NL" b="1" dirty="0"/>
              <a:t>Gespreksinhoud</a:t>
            </a:r>
          </a:p>
          <a:p>
            <a:pPr marL="0" indent="0">
              <a:spcBef>
                <a:spcPts val="0"/>
              </a:spcBef>
              <a:buClrTx/>
              <a:buSzTx/>
              <a:buNone/>
              <a:defRPr/>
            </a:pPr>
            <a:endParaRPr lang="nl-NL" sz="1800" dirty="0"/>
          </a:p>
          <a:p>
            <a:r>
              <a:rPr lang="nl-NL" dirty="0"/>
              <a:t>Voor de inhoud van het gesprek zal je je goed moeten inleven wat de klant uiteindelijk wilt hebben. Je zal tevens rekening moeten houden met de onderdelen die je bij het examen moet opleveren.</a:t>
            </a:r>
          </a:p>
          <a:p>
            <a:endParaRPr lang="nl-NL" sz="1800" dirty="0"/>
          </a:p>
          <a:p>
            <a:r>
              <a:rPr lang="nl-NL" dirty="0"/>
              <a:t>Volgorde van gesprek is van belang om het een samenhangend verhaal te maken.</a:t>
            </a:r>
          </a:p>
          <a:p>
            <a:pPr lvl="1"/>
            <a:r>
              <a:rPr lang="nl-NL" dirty="0"/>
              <a:t>Bespreek de wensen van de klant.</a:t>
            </a:r>
          </a:p>
          <a:p>
            <a:pPr lvl="1"/>
            <a:r>
              <a:rPr lang="nl-NL" dirty="0"/>
              <a:t>Zorg dat het duidelijk is voor wie de applicatie is (doelgroepen)</a:t>
            </a:r>
          </a:p>
          <a:p>
            <a:pPr lvl="1"/>
            <a:r>
              <a:rPr lang="nl-NL" dirty="0"/>
              <a:t>Zorg dat de processen duidelijk voor je zijn. </a:t>
            </a:r>
          </a:p>
          <a:p>
            <a:pPr lvl="2"/>
            <a:r>
              <a:rPr lang="nl-NL" dirty="0"/>
              <a:t>Welke doelgroep moet wat doen binnen de applicatie.</a:t>
            </a:r>
          </a:p>
          <a:p>
            <a:pPr lvl="2"/>
            <a:r>
              <a:rPr lang="nl-NL" dirty="0"/>
              <a:t>Wat is het minimale product wat als eerst af moet (MUST)</a:t>
            </a:r>
          </a:p>
          <a:p>
            <a:pPr lvl="2"/>
            <a:r>
              <a:rPr lang="nl-NL" dirty="0"/>
              <a:t>Als het minimale product af is, welke uitbreidingen moeten erna komen (SHOULD)</a:t>
            </a:r>
          </a:p>
          <a:p>
            <a:pPr lvl="2"/>
            <a:r>
              <a:rPr lang="nl-NL" dirty="0"/>
              <a:t>Als er tijd over is, welke opties kunnen er dan bij (COULD)</a:t>
            </a:r>
          </a:p>
          <a:p>
            <a:pPr lvl="2"/>
            <a:r>
              <a:rPr lang="nl-NL" dirty="0"/>
              <a:t>Wat gaat de klant zelf regelen (WONT)</a:t>
            </a:r>
          </a:p>
          <a:p>
            <a:pPr marL="0" indent="0">
              <a:buNone/>
            </a:pPr>
            <a:endParaRPr lang="nl-NL" b="1" dirty="0"/>
          </a:p>
        </p:txBody>
      </p:sp>
      <p:pic>
        <p:nvPicPr>
          <p:cNvPr id="62476" name="Picture 11">
            <a:extLst>
              <a:ext uri="{FF2B5EF4-FFF2-40B4-BE49-F238E27FC236}">
                <a16:creationId xmlns:a16="http://schemas.microsoft.com/office/drawing/2014/main" id="{12691A7B-1CDF-4027-A64A-ABCCBDD32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77" name="Picture 12">
            <a:extLst>
              <a:ext uri="{FF2B5EF4-FFF2-40B4-BE49-F238E27FC236}">
                <a16:creationId xmlns:a16="http://schemas.microsoft.com/office/drawing/2014/main" id="{FAEC074F-3D5A-4E65-8799-7672B0679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78" name="Picture 13">
            <a:extLst>
              <a:ext uri="{FF2B5EF4-FFF2-40B4-BE49-F238E27FC236}">
                <a16:creationId xmlns:a16="http://schemas.microsoft.com/office/drawing/2014/main" id="{E550B639-D63F-44C9-A8D1-0AC545057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79" name="Picture 14">
            <a:extLst>
              <a:ext uri="{FF2B5EF4-FFF2-40B4-BE49-F238E27FC236}">
                <a16:creationId xmlns:a16="http://schemas.microsoft.com/office/drawing/2014/main" id="{124B203E-F55C-47FE-B8F8-043B8D651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80" name="Picture 15">
            <a:extLst>
              <a:ext uri="{FF2B5EF4-FFF2-40B4-BE49-F238E27FC236}">
                <a16:creationId xmlns:a16="http://schemas.microsoft.com/office/drawing/2014/main" id="{88D4340F-F76F-4EB3-A964-B393D8BC6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81" name="Picture 16">
            <a:extLst>
              <a:ext uri="{FF2B5EF4-FFF2-40B4-BE49-F238E27FC236}">
                <a16:creationId xmlns:a16="http://schemas.microsoft.com/office/drawing/2014/main" id="{4317C402-D203-46BD-A6F6-96D7FEDB9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82" name="Picture 17">
            <a:extLst>
              <a:ext uri="{FF2B5EF4-FFF2-40B4-BE49-F238E27FC236}">
                <a16:creationId xmlns:a16="http://schemas.microsoft.com/office/drawing/2014/main" id="{E7B11F03-1E2D-4FDC-82E7-BB5665636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83" name="Picture 18">
            <a:extLst>
              <a:ext uri="{FF2B5EF4-FFF2-40B4-BE49-F238E27FC236}">
                <a16:creationId xmlns:a16="http://schemas.microsoft.com/office/drawing/2014/main" id="{8DC936CA-53C1-4EA9-B831-9628E3B2E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84" name="Picture 19">
            <a:extLst>
              <a:ext uri="{FF2B5EF4-FFF2-40B4-BE49-F238E27FC236}">
                <a16:creationId xmlns:a16="http://schemas.microsoft.com/office/drawing/2014/main" id="{4B3001BB-C036-4FE1-8142-5E3BBA024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2485" name="Picture 20">
            <a:extLst>
              <a:ext uri="{FF2B5EF4-FFF2-40B4-BE49-F238E27FC236}">
                <a16:creationId xmlns:a16="http://schemas.microsoft.com/office/drawing/2014/main" id="{56EA5FDA-28C7-4EBE-9BDD-D60E24DFE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59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6756" y="361497"/>
            <a:ext cx="6409189" cy="476496"/>
          </a:xfrm>
        </p:spPr>
        <p:txBody>
          <a:bodyPr>
            <a:normAutofit fontScale="90000"/>
          </a:bodyPr>
          <a:lstStyle/>
          <a:p>
            <a:pPr algn="l"/>
            <a:r>
              <a:rPr lang="nl-NL" sz="2800" dirty="0">
                <a:solidFill>
                  <a:schemeClr val="accent6">
                    <a:lumMod val="50000"/>
                  </a:schemeClr>
                </a:solidFill>
              </a:rPr>
              <a:t>Werkproces 1</a:t>
            </a:r>
          </a:p>
        </p:txBody>
      </p:sp>
      <p:sp>
        <p:nvSpPr>
          <p:cNvPr id="3" name="Tijdelijke aanduiding voor tekst 2"/>
          <p:cNvSpPr>
            <a:spLocks noGrp="1"/>
          </p:cNvSpPr>
          <p:nvPr>
            <p:ph type="body" sz="half" idx="1"/>
          </p:nvPr>
        </p:nvSpPr>
        <p:spPr>
          <a:xfrm>
            <a:off x="369116" y="1350628"/>
            <a:ext cx="9638949" cy="5072367"/>
          </a:xfrm>
        </p:spPr>
        <p:txBody>
          <a:bodyPr>
            <a:normAutofit/>
          </a:bodyPr>
          <a:lstStyle/>
          <a:p>
            <a:pPr marL="0" indent="0">
              <a:buNone/>
            </a:pPr>
            <a:r>
              <a:rPr lang="nl-NL" b="1" dirty="0"/>
              <a:t>Gespreksinhoud</a:t>
            </a:r>
          </a:p>
          <a:p>
            <a:pPr marL="0" indent="0">
              <a:spcBef>
                <a:spcPts val="0"/>
              </a:spcBef>
              <a:buClrTx/>
              <a:buSzTx/>
              <a:buNone/>
              <a:defRPr/>
            </a:pPr>
            <a:endParaRPr lang="nl-NL" sz="1800" dirty="0"/>
          </a:p>
          <a:p>
            <a:r>
              <a:rPr lang="nl-NL" sz="1800" dirty="0"/>
              <a:t>Vormgeving moet duidelijk worden</a:t>
            </a:r>
          </a:p>
          <a:p>
            <a:pPr lvl="1"/>
            <a:r>
              <a:rPr lang="nl-NL" dirty="0"/>
              <a:t>Heeft de klant al een idee</a:t>
            </a:r>
          </a:p>
          <a:p>
            <a:pPr lvl="1"/>
            <a:r>
              <a:rPr lang="nl-NL" dirty="0"/>
              <a:t>Is er al een huisstijl/logo/kleuren </a:t>
            </a:r>
            <a:r>
              <a:rPr lang="nl-NL" dirty="0" err="1"/>
              <a:t>etc</a:t>
            </a:r>
            <a:r>
              <a:rPr lang="nl-NL" dirty="0"/>
              <a:t>?</a:t>
            </a:r>
          </a:p>
          <a:p>
            <a:pPr lvl="1"/>
            <a:r>
              <a:rPr lang="nl-NL" dirty="0"/>
              <a:t>Maak voor 3 verschillende schermen een schets</a:t>
            </a:r>
          </a:p>
          <a:p>
            <a:pPr lvl="2"/>
            <a:r>
              <a:rPr lang="nl-NL" dirty="0"/>
              <a:t>Een basis </a:t>
            </a:r>
            <a:r>
              <a:rPr lang="nl-NL" dirty="0" err="1"/>
              <a:t>layout</a:t>
            </a:r>
            <a:endParaRPr lang="nl-NL" dirty="0"/>
          </a:p>
          <a:p>
            <a:pPr lvl="2"/>
            <a:r>
              <a:rPr lang="nl-NL" dirty="0"/>
              <a:t>Een scherm met een formulier</a:t>
            </a:r>
          </a:p>
          <a:p>
            <a:pPr lvl="2"/>
            <a:r>
              <a:rPr lang="nl-NL" dirty="0"/>
              <a:t>Een scherm met een tabel</a:t>
            </a:r>
          </a:p>
          <a:p>
            <a:pPr lvl="2"/>
            <a:endParaRPr lang="nl-NL" dirty="0"/>
          </a:p>
          <a:p>
            <a:r>
              <a:rPr lang="nl-NL" dirty="0"/>
              <a:t>De informatie die in de applicatie komt moet duidelijk worden</a:t>
            </a:r>
          </a:p>
          <a:p>
            <a:pPr lvl="1"/>
            <a:r>
              <a:rPr lang="nl-NL" dirty="0"/>
              <a:t>Wat wil de klant allemaal in de applicatie hebben en welke informatie komt dat erin te staan.</a:t>
            </a:r>
            <a:br>
              <a:rPr lang="nl-NL" dirty="0"/>
            </a:br>
            <a:r>
              <a:rPr lang="nl-NL" dirty="0"/>
              <a:t>(Zorg dat je alles weet zodat in TO een database met alle attributen gemaakt kunnen worden)</a:t>
            </a:r>
          </a:p>
          <a:p>
            <a:pPr marL="0" indent="0">
              <a:buNone/>
            </a:pPr>
            <a:endParaRPr lang="nl-NL" b="1" dirty="0"/>
          </a:p>
        </p:txBody>
      </p:sp>
      <p:pic>
        <p:nvPicPr>
          <p:cNvPr id="63500" name="Picture 11">
            <a:extLst>
              <a:ext uri="{FF2B5EF4-FFF2-40B4-BE49-F238E27FC236}">
                <a16:creationId xmlns:a16="http://schemas.microsoft.com/office/drawing/2014/main" id="{1AC88612-2808-489D-9C8E-1B25BA9A9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1" name="Picture 12">
            <a:extLst>
              <a:ext uri="{FF2B5EF4-FFF2-40B4-BE49-F238E27FC236}">
                <a16:creationId xmlns:a16="http://schemas.microsoft.com/office/drawing/2014/main" id="{630AA561-F910-4F6B-85A1-8833BDA5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2" name="Picture 13">
            <a:extLst>
              <a:ext uri="{FF2B5EF4-FFF2-40B4-BE49-F238E27FC236}">
                <a16:creationId xmlns:a16="http://schemas.microsoft.com/office/drawing/2014/main" id="{694D9CB6-B2CD-4BEC-BE87-013BD6D6D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3" name="Picture 14">
            <a:extLst>
              <a:ext uri="{FF2B5EF4-FFF2-40B4-BE49-F238E27FC236}">
                <a16:creationId xmlns:a16="http://schemas.microsoft.com/office/drawing/2014/main" id="{5EEFA44B-F79A-44B1-87ED-9276A1D5E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4" name="Picture 15">
            <a:extLst>
              <a:ext uri="{FF2B5EF4-FFF2-40B4-BE49-F238E27FC236}">
                <a16:creationId xmlns:a16="http://schemas.microsoft.com/office/drawing/2014/main" id="{7F222211-9A19-4E74-8572-00601B638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5" name="Picture 16">
            <a:extLst>
              <a:ext uri="{FF2B5EF4-FFF2-40B4-BE49-F238E27FC236}">
                <a16:creationId xmlns:a16="http://schemas.microsoft.com/office/drawing/2014/main" id="{9973AA53-5E63-43F6-8BBC-D1C1908AA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6" name="Picture 17">
            <a:extLst>
              <a:ext uri="{FF2B5EF4-FFF2-40B4-BE49-F238E27FC236}">
                <a16:creationId xmlns:a16="http://schemas.microsoft.com/office/drawing/2014/main" id="{84F56574-D7A6-49BA-804E-8EF0E3739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7" name="Picture 18">
            <a:extLst>
              <a:ext uri="{FF2B5EF4-FFF2-40B4-BE49-F238E27FC236}">
                <a16:creationId xmlns:a16="http://schemas.microsoft.com/office/drawing/2014/main" id="{64308321-7A29-445F-AE6B-9C3C5EAC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8" name="Picture 19">
            <a:extLst>
              <a:ext uri="{FF2B5EF4-FFF2-40B4-BE49-F238E27FC236}">
                <a16:creationId xmlns:a16="http://schemas.microsoft.com/office/drawing/2014/main" id="{D99ABFCD-A9CA-45E8-BC1E-935A77DD6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63509" name="Picture 20">
            <a:extLst>
              <a:ext uri="{FF2B5EF4-FFF2-40B4-BE49-F238E27FC236}">
                <a16:creationId xmlns:a16="http://schemas.microsoft.com/office/drawing/2014/main" id="{42A94CD4-6888-4736-9F8E-A74DCEEFC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0675"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670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37335486861E4B9A1EB9E353FB573C" ma:contentTypeVersion="11" ma:contentTypeDescription="Een nieuw document maken." ma:contentTypeScope="" ma:versionID="cba9f159bba48fd6c82b8a28a7d221f0">
  <xsd:schema xmlns:xsd="http://www.w3.org/2001/XMLSchema" xmlns:xs="http://www.w3.org/2001/XMLSchema" xmlns:p="http://schemas.microsoft.com/office/2006/metadata/properties" xmlns:ns2="df82eecd-322d-4d9b-845e-ad1a1b1d6fcb" targetNamespace="http://schemas.microsoft.com/office/2006/metadata/properties" ma:root="true" ma:fieldsID="7dba21b43206d49232ffbc561484493f" ns2:_="">
    <xsd:import namespace="df82eecd-322d-4d9b-845e-ad1a1b1d6fc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82eecd-322d-4d9b-845e-ad1a1b1d6f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70C871-D1AC-403F-BE8B-924BE10242BF}"/>
</file>

<file path=customXml/itemProps2.xml><?xml version="1.0" encoding="utf-8"?>
<ds:datastoreItem xmlns:ds="http://schemas.openxmlformats.org/officeDocument/2006/customXml" ds:itemID="{1021CAD3-DC86-4FD4-8D2C-FB0C064113EB}"/>
</file>

<file path=customXml/itemProps3.xml><?xml version="1.0" encoding="utf-8"?>
<ds:datastoreItem xmlns:ds="http://schemas.openxmlformats.org/officeDocument/2006/customXml" ds:itemID="{EE15B5DB-97ED-41D6-86B2-86FC1CEB0015}"/>
</file>

<file path=docProps/app.xml><?xml version="1.0" encoding="utf-8"?>
<Properties xmlns="http://schemas.openxmlformats.org/officeDocument/2006/extended-properties" xmlns:vt="http://schemas.openxmlformats.org/officeDocument/2006/docPropsVTypes">
  <TotalTime>900</TotalTime>
  <Words>1844</Words>
  <Application>Microsoft Office PowerPoint</Application>
  <PresentationFormat>Breedbeeld</PresentationFormat>
  <Paragraphs>332</Paragraphs>
  <Slides>21</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21</vt:i4>
      </vt:variant>
    </vt:vector>
  </HeadingPairs>
  <TitlesOfParts>
    <vt:vector size="26" baseType="lpstr">
      <vt:lpstr>Arial</vt:lpstr>
      <vt:lpstr>Calibri</vt:lpstr>
      <vt:lpstr>Trebuchet MS</vt:lpstr>
      <vt:lpstr>Wingdings 3</vt:lpstr>
      <vt:lpstr>Facet</vt:lpstr>
      <vt:lpstr>PowerPoint-presentatie</vt:lpstr>
      <vt:lpstr>Onderdelen</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Werkproces 1</vt:lpstr>
      <vt:lpstr>Programma van Eisen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Marcel Koningstein</dc:creator>
  <cp:lastModifiedBy>Marcel Koningstein</cp:lastModifiedBy>
  <cp:revision>35</cp:revision>
  <dcterms:created xsi:type="dcterms:W3CDTF">2018-11-06T13:39:29Z</dcterms:created>
  <dcterms:modified xsi:type="dcterms:W3CDTF">2021-03-02T12:27:25Z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0x0101003437335486861E4B9A1EB9E353FB573C</vt:lpwstr>
  </property>
</Properties>
</file>