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6"/>
  </p:notesMasterIdLst>
  <p:sldIdLst>
    <p:sldId id="263" r:id="rId2"/>
    <p:sldId id="311" r:id="rId3"/>
    <p:sldId id="325" r:id="rId4"/>
    <p:sldId id="329" r:id="rId5"/>
    <p:sldId id="332" r:id="rId6"/>
    <p:sldId id="324" r:id="rId7"/>
    <p:sldId id="330" r:id="rId8"/>
    <p:sldId id="333" r:id="rId9"/>
    <p:sldId id="334" r:id="rId10"/>
    <p:sldId id="327" r:id="rId11"/>
    <p:sldId id="331" r:id="rId12"/>
    <p:sldId id="328" r:id="rId13"/>
    <p:sldId id="326" r:id="rId14"/>
    <p:sldId id="322" r:id="rId1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4" autoAdjust="0"/>
    <p:restoredTop sz="94660"/>
  </p:normalViewPr>
  <p:slideViewPr>
    <p:cSldViewPr snapToGrid="0">
      <p:cViewPr varScale="1">
        <p:scale>
          <a:sx n="114" d="100"/>
          <a:sy n="114" d="100"/>
        </p:scale>
        <p:origin x="46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914A28-F207-434D-9815-36FC7B0514C0}" type="datetimeFigureOut">
              <a:rPr lang="nl-NL" smtClean="0"/>
              <a:t>2-3-2021</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CE5D73-B211-4532-BB2A-67C7DEA76D73}" type="slidenum">
              <a:rPr lang="nl-NL" smtClean="0"/>
              <a:t>‹nr.›</a:t>
            </a:fld>
            <a:endParaRPr lang="nl-NL"/>
          </a:p>
        </p:txBody>
      </p:sp>
    </p:spTree>
    <p:extLst>
      <p:ext uri="{BB962C8B-B14F-4D97-AF65-F5344CB8AC3E}">
        <p14:creationId xmlns:p14="http://schemas.microsoft.com/office/powerpoint/2010/main" val="2752331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nl-NL"/>
              <a:t>Klik om de stijl te bewerken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5" name="Footer Placeholder 4"/>
          <p:cNvSpPr>
            <a:spLocks noGrp="1"/>
          </p:cNvSpPr>
          <p:nvPr>
            <p:ph type="ftr" sz="quarter" idx="11"/>
          </p:nvPr>
        </p:nvSpPr>
        <p:spPr/>
        <p:txBody>
          <a:bodyPr/>
          <a:lstStyle/>
          <a:p>
            <a:pPr>
              <a:defRPr/>
            </a:pPr>
            <a:endParaRPr lang="en-US">
              <a:solidFill>
                <a:srgbClr val="004489">
                  <a:tint val="75000"/>
                </a:srgbClr>
              </a:solidFill>
            </a:endParaRPr>
          </a:p>
        </p:txBody>
      </p:sp>
      <p:sp>
        <p:nvSpPr>
          <p:cNvPr id="6" name="Slide Number Placeholder 5"/>
          <p:cNvSpPr>
            <a:spLocks noGrp="1"/>
          </p:cNvSpPr>
          <p:nvPr>
            <p:ph type="sldNum" sz="quarter" idx="12"/>
          </p:nvPr>
        </p:nvSpPr>
        <p:spPr/>
        <p:txBody>
          <a:body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Tree>
    <p:extLst>
      <p:ext uri="{BB962C8B-B14F-4D97-AF65-F5344CB8AC3E}">
        <p14:creationId xmlns:p14="http://schemas.microsoft.com/office/powerpoint/2010/main" val="3585401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nl-NL"/>
              <a:t>Klik om de stijl te bewerken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Date Placeholder 3"/>
          <p:cNvSpPr>
            <a:spLocks noGrp="1"/>
          </p:cNvSpPr>
          <p:nvPr>
            <p:ph type="dt" sz="half" idx="10"/>
          </p:nvPr>
        </p:nvSpPr>
        <p:spPr/>
        <p:txBody>
          <a:body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5" name="Footer Placeholder 4"/>
          <p:cNvSpPr>
            <a:spLocks noGrp="1"/>
          </p:cNvSpPr>
          <p:nvPr>
            <p:ph type="ftr" sz="quarter" idx="11"/>
          </p:nvPr>
        </p:nvSpPr>
        <p:spPr/>
        <p:txBody>
          <a:bodyPr/>
          <a:lstStyle/>
          <a:p>
            <a:pPr>
              <a:defRPr/>
            </a:pPr>
            <a:endParaRPr lang="en-US">
              <a:solidFill>
                <a:srgbClr val="004489">
                  <a:tint val="75000"/>
                </a:srgbClr>
              </a:solidFill>
            </a:endParaRPr>
          </a:p>
        </p:txBody>
      </p:sp>
      <p:sp>
        <p:nvSpPr>
          <p:cNvPr id="6" name="Slide Number Placeholder 5"/>
          <p:cNvSpPr>
            <a:spLocks noGrp="1"/>
          </p:cNvSpPr>
          <p:nvPr>
            <p:ph type="sldNum" sz="quarter" idx="12"/>
          </p:nvPr>
        </p:nvSpPr>
        <p:spPr/>
        <p:txBody>
          <a:body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Tree>
    <p:extLst>
      <p:ext uri="{BB962C8B-B14F-4D97-AF65-F5344CB8AC3E}">
        <p14:creationId xmlns:p14="http://schemas.microsoft.com/office/powerpoint/2010/main" val="1037223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Klik om de modelstijlen te bewerken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Date Placeholder 3"/>
          <p:cNvSpPr>
            <a:spLocks noGrp="1"/>
          </p:cNvSpPr>
          <p:nvPr>
            <p:ph type="dt" sz="half" idx="10"/>
          </p:nvPr>
        </p:nvSpPr>
        <p:spPr/>
        <p:txBody>
          <a:body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5" name="Footer Placeholder 4"/>
          <p:cNvSpPr>
            <a:spLocks noGrp="1"/>
          </p:cNvSpPr>
          <p:nvPr>
            <p:ph type="ftr" sz="quarter" idx="11"/>
          </p:nvPr>
        </p:nvSpPr>
        <p:spPr/>
        <p:txBody>
          <a:bodyPr/>
          <a:lstStyle/>
          <a:p>
            <a:pPr>
              <a:defRPr/>
            </a:pPr>
            <a:endParaRPr lang="en-US">
              <a:solidFill>
                <a:srgbClr val="004489">
                  <a:tint val="75000"/>
                </a:srgbClr>
              </a:solidFill>
            </a:endParaRPr>
          </a:p>
        </p:txBody>
      </p:sp>
      <p:sp>
        <p:nvSpPr>
          <p:cNvPr id="6" name="Slide Number Placeholder 5"/>
          <p:cNvSpPr>
            <a:spLocks noGrp="1"/>
          </p:cNvSpPr>
          <p:nvPr>
            <p:ph type="sldNum" sz="quarter" idx="12"/>
          </p:nvPr>
        </p:nvSpPr>
        <p:spPr/>
        <p:txBody>
          <a:body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14776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nl-NL"/>
              <a:t>Klik om de stijl te bewerken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Date Placeholder 3"/>
          <p:cNvSpPr>
            <a:spLocks noGrp="1"/>
          </p:cNvSpPr>
          <p:nvPr>
            <p:ph type="dt" sz="half" idx="10"/>
          </p:nvPr>
        </p:nvSpPr>
        <p:spPr/>
        <p:txBody>
          <a:body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5" name="Footer Placeholder 4"/>
          <p:cNvSpPr>
            <a:spLocks noGrp="1"/>
          </p:cNvSpPr>
          <p:nvPr>
            <p:ph type="ftr" sz="quarter" idx="11"/>
          </p:nvPr>
        </p:nvSpPr>
        <p:spPr/>
        <p:txBody>
          <a:bodyPr/>
          <a:lstStyle/>
          <a:p>
            <a:pPr>
              <a:defRPr/>
            </a:pPr>
            <a:endParaRPr lang="en-US">
              <a:solidFill>
                <a:srgbClr val="004489">
                  <a:tint val="75000"/>
                </a:srgbClr>
              </a:solidFill>
            </a:endParaRPr>
          </a:p>
        </p:txBody>
      </p:sp>
      <p:sp>
        <p:nvSpPr>
          <p:cNvPr id="6" name="Slide Number Placeholder 5"/>
          <p:cNvSpPr>
            <a:spLocks noGrp="1"/>
          </p:cNvSpPr>
          <p:nvPr>
            <p:ph type="sldNum" sz="quarter" idx="12"/>
          </p:nvPr>
        </p:nvSpPr>
        <p:spPr/>
        <p:txBody>
          <a:body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Tree>
    <p:extLst>
      <p:ext uri="{BB962C8B-B14F-4D97-AF65-F5344CB8AC3E}">
        <p14:creationId xmlns:p14="http://schemas.microsoft.com/office/powerpoint/2010/main" val="4228404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Klik om de modelstijlen te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Date Placeholder 3"/>
          <p:cNvSpPr>
            <a:spLocks noGrp="1"/>
          </p:cNvSpPr>
          <p:nvPr>
            <p:ph type="dt" sz="half" idx="10"/>
          </p:nvPr>
        </p:nvSpPr>
        <p:spPr/>
        <p:txBody>
          <a:body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5" name="Footer Placeholder 4"/>
          <p:cNvSpPr>
            <a:spLocks noGrp="1"/>
          </p:cNvSpPr>
          <p:nvPr>
            <p:ph type="ftr" sz="quarter" idx="11"/>
          </p:nvPr>
        </p:nvSpPr>
        <p:spPr/>
        <p:txBody>
          <a:bodyPr/>
          <a:lstStyle/>
          <a:p>
            <a:pPr>
              <a:defRPr/>
            </a:pPr>
            <a:endParaRPr lang="en-US">
              <a:solidFill>
                <a:srgbClr val="004489">
                  <a:tint val="75000"/>
                </a:srgbClr>
              </a:solidFill>
            </a:endParaRPr>
          </a:p>
        </p:txBody>
      </p:sp>
      <p:sp>
        <p:nvSpPr>
          <p:cNvPr id="6" name="Slide Number Placeholder 5"/>
          <p:cNvSpPr>
            <a:spLocks noGrp="1"/>
          </p:cNvSpPr>
          <p:nvPr>
            <p:ph type="sldNum" sz="quarter" idx="12"/>
          </p:nvPr>
        </p:nvSpPr>
        <p:spPr/>
        <p:txBody>
          <a:body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38752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Klik om de modelstijlen te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Date Placeholder 3"/>
          <p:cNvSpPr>
            <a:spLocks noGrp="1"/>
          </p:cNvSpPr>
          <p:nvPr>
            <p:ph type="dt" sz="half" idx="10"/>
          </p:nvPr>
        </p:nvSpPr>
        <p:spPr/>
        <p:txBody>
          <a:body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5" name="Footer Placeholder 4"/>
          <p:cNvSpPr>
            <a:spLocks noGrp="1"/>
          </p:cNvSpPr>
          <p:nvPr>
            <p:ph type="ftr" sz="quarter" idx="11"/>
          </p:nvPr>
        </p:nvSpPr>
        <p:spPr/>
        <p:txBody>
          <a:bodyPr/>
          <a:lstStyle/>
          <a:p>
            <a:pPr>
              <a:defRPr/>
            </a:pPr>
            <a:endParaRPr lang="en-US">
              <a:solidFill>
                <a:srgbClr val="004489">
                  <a:tint val="75000"/>
                </a:srgbClr>
              </a:solidFill>
            </a:endParaRPr>
          </a:p>
        </p:txBody>
      </p:sp>
      <p:sp>
        <p:nvSpPr>
          <p:cNvPr id="6" name="Slide Number Placeholder 5"/>
          <p:cNvSpPr>
            <a:spLocks noGrp="1"/>
          </p:cNvSpPr>
          <p:nvPr>
            <p:ph type="sldNum" sz="quarter" idx="12"/>
          </p:nvPr>
        </p:nvSpPr>
        <p:spPr/>
        <p:txBody>
          <a:body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Tree>
    <p:extLst>
      <p:ext uri="{BB962C8B-B14F-4D97-AF65-F5344CB8AC3E}">
        <p14:creationId xmlns:p14="http://schemas.microsoft.com/office/powerpoint/2010/main" val="2092664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5" name="Footer Placeholder 4"/>
          <p:cNvSpPr>
            <a:spLocks noGrp="1"/>
          </p:cNvSpPr>
          <p:nvPr>
            <p:ph type="ftr" sz="quarter" idx="11"/>
          </p:nvPr>
        </p:nvSpPr>
        <p:spPr/>
        <p:txBody>
          <a:bodyPr/>
          <a:lstStyle/>
          <a:p>
            <a:pPr>
              <a:defRPr/>
            </a:pPr>
            <a:endParaRPr lang="en-US">
              <a:solidFill>
                <a:srgbClr val="004489">
                  <a:tint val="75000"/>
                </a:srgbClr>
              </a:solidFill>
            </a:endParaRPr>
          </a:p>
        </p:txBody>
      </p:sp>
      <p:sp>
        <p:nvSpPr>
          <p:cNvPr id="6" name="Slide Number Placeholder 5"/>
          <p:cNvSpPr>
            <a:spLocks noGrp="1"/>
          </p:cNvSpPr>
          <p:nvPr>
            <p:ph type="sldNum" sz="quarter" idx="12"/>
          </p:nvPr>
        </p:nvSpPr>
        <p:spPr/>
        <p:txBody>
          <a:body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Tree>
    <p:extLst>
      <p:ext uri="{BB962C8B-B14F-4D97-AF65-F5344CB8AC3E}">
        <p14:creationId xmlns:p14="http://schemas.microsoft.com/office/powerpoint/2010/main" val="2573602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nl-NL"/>
              <a:t>Klik om de stijl te bewerken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5" name="Footer Placeholder 4"/>
          <p:cNvSpPr>
            <a:spLocks noGrp="1"/>
          </p:cNvSpPr>
          <p:nvPr>
            <p:ph type="ftr" sz="quarter" idx="11"/>
          </p:nvPr>
        </p:nvSpPr>
        <p:spPr/>
        <p:txBody>
          <a:bodyPr/>
          <a:lstStyle/>
          <a:p>
            <a:pPr>
              <a:defRPr/>
            </a:pPr>
            <a:endParaRPr lang="en-US">
              <a:solidFill>
                <a:srgbClr val="004489">
                  <a:tint val="75000"/>
                </a:srgbClr>
              </a:solidFill>
            </a:endParaRPr>
          </a:p>
        </p:txBody>
      </p:sp>
      <p:sp>
        <p:nvSpPr>
          <p:cNvPr id="6" name="Slide Number Placeholder 5"/>
          <p:cNvSpPr>
            <a:spLocks noGrp="1"/>
          </p:cNvSpPr>
          <p:nvPr>
            <p:ph type="sldNum" sz="quarter" idx="12"/>
          </p:nvPr>
        </p:nvSpPr>
        <p:spPr/>
        <p:txBody>
          <a:body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Tree>
    <p:extLst>
      <p:ext uri="{BB962C8B-B14F-4D97-AF65-F5344CB8AC3E}">
        <p14:creationId xmlns:p14="http://schemas.microsoft.com/office/powerpoint/2010/main" val="1386982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el, tekst en inhoud">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p:spPr>
        <p:txBody>
          <a:bodyPr/>
          <a:lstStyle/>
          <a:p>
            <a:r>
              <a:rPr lang="nl-NL"/>
              <a:t>Klik om de stijl te bewerken</a:t>
            </a:r>
          </a:p>
        </p:txBody>
      </p:sp>
      <p:sp>
        <p:nvSpPr>
          <p:cNvPr id="3" name="Tijdelijke aanduiding voor tekst 2"/>
          <p:cNvSpPr>
            <a:spLocks noGrp="1"/>
          </p:cNvSpPr>
          <p:nvPr>
            <p:ph type="body" sz="half" idx="1"/>
          </p:nvPr>
        </p:nvSpPr>
        <p:spPr>
          <a:xfrm>
            <a:off x="609600" y="1600201"/>
            <a:ext cx="5384800" cy="4525963"/>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6197600" y="1600201"/>
            <a:ext cx="5384800" cy="4525963"/>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a:xfrm>
            <a:off x="609600" y="6356351"/>
            <a:ext cx="2844800" cy="365125"/>
          </a:xfrm>
        </p:spPr>
        <p:txBody>
          <a:bodyPr/>
          <a:lstStyle>
            <a:lvl1pPr>
              <a:defRPr/>
            </a:lvl1pPr>
          </a:lstStyle>
          <a:p>
            <a:pPr>
              <a:defRPr/>
            </a:pPr>
            <a:fld id="{FD18D419-8FE4-4959-966E-E0EF3EC18621}" type="datetimeFigureOut">
              <a:rPr lang="en-US">
                <a:solidFill>
                  <a:srgbClr val="004489">
                    <a:tint val="75000"/>
                  </a:srgbClr>
                </a:solidFill>
              </a:rPr>
              <a:pPr>
                <a:defRPr/>
              </a:pPr>
              <a:t>3/2/2021</a:t>
            </a:fld>
            <a:endParaRPr lang="en-US">
              <a:solidFill>
                <a:srgbClr val="004489">
                  <a:tint val="75000"/>
                </a:srgbClr>
              </a:solidFill>
            </a:endParaRPr>
          </a:p>
        </p:txBody>
      </p:sp>
      <p:sp>
        <p:nvSpPr>
          <p:cNvPr id="6" name="Tijdelijke aanduiding voor voettekst 5"/>
          <p:cNvSpPr>
            <a:spLocks noGrp="1"/>
          </p:cNvSpPr>
          <p:nvPr>
            <p:ph type="ftr" sz="quarter" idx="11"/>
          </p:nvPr>
        </p:nvSpPr>
        <p:spPr>
          <a:xfrm>
            <a:off x="4165600" y="6356351"/>
            <a:ext cx="3860800" cy="365125"/>
          </a:xfrm>
        </p:spPr>
        <p:txBody>
          <a:bodyPr/>
          <a:lstStyle>
            <a:lvl1pPr>
              <a:defRPr/>
            </a:lvl1pPr>
          </a:lstStyle>
          <a:p>
            <a:pPr>
              <a:defRPr/>
            </a:pPr>
            <a:endParaRPr lang="en-US">
              <a:solidFill>
                <a:srgbClr val="004489">
                  <a:tint val="75000"/>
                </a:srgbClr>
              </a:solidFill>
            </a:endParaRPr>
          </a:p>
        </p:txBody>
      </p:sp>
      <p:sp>
        <p:nvSpPr>
          <p:cNvPr id="7" name="Tijdelijke aanduiding voor dianummer 6"/>
          <p:cNvSpPr>
            <a:spLocks noGrp="1"/>
          </p:cNvSpPr>
          <p:nvPr>
            <p:ph type="sldNum" sz="quarter" idx="12"/>
          </p:nvPr>
        </p:nvSpPr>
        <p:spPr>
          <a:xfrm>
            <a:off x="8737600" y="6356351"/>
            <a:ext cx="2844800" cy="365125"/>
          </a:xfrm>
        </p:spPr>
        <p:txBody>
          <a:bodyPr/>
          <a:lstStyle>
            <a:lvl1pPr>
              <a:defRPr/>
            </a:lvl1pPr>
          </a:lstStyle>
          <a:p>
            <a:pPr>
              <a:defRPr/>
            </a:pPr>
            <a:fld id="{7E33640F-698D-4579-8625-E9611AE14BCA}" type="slidenum">
              <a:rPr lang="en-US">
                <a:solidFill>
                  <a:srgbClr val="004489">
                    <a:tint val="75000"/>
                  </a:srgbClr>
                </a:solidFill>
              </a:rPr>
              <a:pPr>
                <a:defRPr/>
              </a:pPr>
              <a:t>‹nr.›</a:t>
            </a:fld>
            <a:endParaRPr lang="en-US">
              <a:solidFill>
                <a:srgbClr val="004489">
                  <a:tint val="75000"/>
                </a:srgbClr>
              </a:solidFill>
            </a:endParaRPr>
          </a:p>
        </p:txBody>
      </p:sp>
      <p:pic>
        <p:nvPicPr>
          <p:cNvPr id="8" name="Picture 6" descr="Afbeeldingsresultaat voor techniek college rotterdam"/>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6067" r="269"/>
          <a:stretch/>
        </p:blipFill>
        <p:spPr bwMode="auto">
          <a:xfrm>
            <a:off x="0" y="2224"/>
            <a:ext cx="2719320" cy="14287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207653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5" name="Footer Placeholder 4"/>
          <p:cNvSpPr>
            <a:spLocks noGrp="1"/>
          </p:cNvSpPr>
          <p:nvPr>
            <p:ph type="ftr" sz="quarter" idx="11"/>
          </p:nvPr>
        </p:nvSpPr>
        <p:spPr/>
        <p:txBody>
          <a:bodyPr/>
          <a:lstStyle/>
          <a:p>
            <a:pPr>
              <a:defRPr/>
            </a:pPr>
            <a:endParaRPr lang="en-US">
              <a:solidFill>
                <a:srgbClr val="004489">
                  <a:tint val="75000"/>
                </a:srgbClr>
              </a:solidFill>
            </a:endParaRPr>
          </a:p>
        </p:txBody>
      </p:sp>
      <p:sp>
        <p:nvSpPr>
          <p:cNvPr id="6" name="Slide Number Placeholder 5"/>
          <p:cNvSpPr>
            <a:spLocks noGrp="1"/>
          </p:cNvSpPr>
          <p:nvPr>
            <p:ph type="sldNum" sz="quarter" idx="12"/>
          </p:nvPr>
        </p:nvSpPr>
        <p:spPr/>
        <p:txBody>
          <a:body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Tree>
    <p:extLst>
      <p:ext uri="{BB962C8B-B14F-4D97-AF65-F5344CB8AC3E}">
        <p14:creationId xmlns:p14="http://schemas.microsoft.com/office/powerpoint/2010/main" val="1792534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nl-NL"/>
              <a:t>Klik om de stijl te bewerken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Date Placeholder 3"/>
          <p:cNvSpPr>
            <a:spLocks noGrp="1"/>
          </p:cNvSpPr>
          <p:nvPr>
            <p:ph type="dt" sz="half" idx="10"/>
          </p:nvPr>
        </p:nvSpPr>
        <p:spPr/>
        <p:txBody>
          <a:body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5" name="Footer Placeholder 4"/>
          <p:cNvSpPr>
            <a:spLocks noGrp="1"/>
          </p:cNvSpPr>
          <p:nvPr>
            <p:ph type="ftr" sz="quarter" idx="11"/>
          </p:nvPr>
        </p:nvSpPr>
        <p:spPr/>
        <p:txBody>
          <a:bodyPr/>
          <a:lstStyle/>
          <a:p>
            <a:pPr>
              <a:defRPr/>
            </a:pPr>
            <a:endParaRPr lang="en-US">
              <a:solidFill>
                <a:srgbClr val="004489">
                  <a:tint val="75000"/>
                </a:srgbClr>
              </a:solidFill>
            </a:endParaRPr>
          </a:p>
        </p:txBody>
      </p:sp>
      <p:sp>
        <p:nvSpPr>
          <p:cNvPr id="6" name="Slide Number Placeholder 5"/>
          <p:cNvSpPr>
            <a:spLocks noGrp="1"/>
          </p:cNvSpPr>
          <p:nvPr>
            <p:ph type="sldNum" sz="quarter" idx="12"/>
          </p:nvPr>
        </p:nvSpPr>
        <p:spPr/>
        <p:txBody>
          <a:body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Tree>
    <p:extLst>
      <p:ext uri="{BB962C8B-B14F-4D97-AF65-F5344CB8AC3E}">
        <p14:creationId xmlns:p14="http://schemas.microsoft.com/office/powerpoint/2010/main" val="2893866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6" name="Footer Placeholder 5"/>
          <p:cNvSpPr>
            <a:spLocks noGrp="1"/>
          </p:cNvSpPr>
          <p:nvPr>
            <p:ph type="ftr" sz="quarter" idx="11"/>
          </p:nvPr>
        </p:nvSpPr>
        <p:spPr/>
        <p:txBody>
          <a:bodyPr/>
          <a:lstStyle/>
          <a:p>
            <a:pPr>
              <a:defRPr/>
            </a:pPr>
            <a:endParaRPr lang="en-US">
              <a:solidFill>
                <a:srgbClr val="004489">
                  <a:tint val="75000"/>
                </a:srgbClr>
              </a:solidFill>
            </a:endParaRPr>
          </a:p>
        </p:txBody>
      </p:sp>
      <p:sp>
        <p:nvSpPr>
          <p:cNvPr id="7" name="Slide Number Placeholder 6"/>
          <p:cNvSpPr>
            <a:spLocks noGrp="1"/>
          </p:cNvSpPr>
          <p:nvPr>
            <p:ph type="sldNum" sz="quarter" idx="12"/>
          </p:nvPr>
        </p:nvSpPr>
        <p:spPr/>
        <p:txBody>
          <a:body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Tree>
    <p:extLst>
      <p:ext uri="{BB962C8B-B14F-4D97-AF65-F5344CB8AC3E}">
        <p14:creationId xmlns:p14="http://schemas.microsoft.com/office/powerpoint/2010/main" val="3509170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a:t>Klik om de stijl te bewerken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8" name="Footer Placeholder 7"/>
          <p:cNvSpPr>
            <a:spLocks noGrp="1"/>
          </p:cNvSpPr>
          <p:nvPr>
            <p:ph type="ftr" sz="quarter" idx="11"/>
          </p:nvPr>
        </p:nvSpPr>
        <p:spPr/>
        <p:txBody>
          <a:bodyPr/>
          <a:lstStyle/>
          <a:p>
            <a:pPr>
              <a:defRPr/>
            </a:pPr>
            <a:endParaRPr lang="en-US">
              <a:solidFill>
                <a:srgbClr val="004489">
                  <a:tint val="75000"/>
                </a:srgbClr>
              </a:solidFill>
            </a:endParaRPr>
          </a:p>
        </p:txBody>
      </p:sp>
      <p:sp>
        <p:nvSpPr>
          <p:cNvPr id="9" name="Slide Number Placeholder 8"/>
          <p:cNvSpPr>
            <a:spLocks noGrp="1"/>
          </p:cNvSpPr>
          <p:nvPr>
            <p:ph type="sldNum" sz="quarter" idx="12"/>
          </p:nvPr>
        </p:nvSpPr>
        <p:spPr/>
        <p:txBody>
          <a:body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Tree>
    <p:extLst>
      <p:ext uri="{BB962C8B-B14F-4D97-AF65-F5344CB8AC3E}">
        <p14:creationId xmlns:p14="http://schemas.microsoft.com/office/powerpoint/2010/main" val="80065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4" name="Footer Placeholder 3"/>
          <p:cNvSpPr>
            <a:spLocks noGrp="1"/>
          </p:cNvSpPr>
          <p:nvPr>
            <p:ph type="ftr" sz="quarter" idx="11"/>
          </p:nvPr>
        </p:nvSpPr>
        <p:spPr/>
        <p:txBody>
          <a:bodyPr/>
          <a:lstStyle/>
          <a:p>
            <a:pPr>
              <a:defRPr/>
            </a:pPr>
            <a:endParaRPr lang="en-US">
              <a:solidFill>
                <a:srgbClr val="004489">
                  <a:tint val="75000"/>
                </a:srgbClr>
              </a:solidFill>
            </a:endParaRPr>
          </a:p>
        </p:txBody>
      </p:sp>
      <p:sp>
        <p:nvSpPr>
          <p:cNvPr id="5" name="Slide Number Placeholder 4"/>
          <p:cNvSpPr>
            <a:spLocks noGrp="1"/>
          </p:cNvSpPr>
          <p:nvPr>
            <p:ph type="sldNum" sz="quarter" idx="12"/>
          </p:nvPr>
        </p:nvSpPr>
        <p:spPr/>
        <p:txBody>
          <a:body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Tree>
    <p:extLst>
      <p:ext uri="{BB962C8B-B14F-4D97-AF65-F5344CB8AC3E}">
        <p14:creationId xmlns:p14="http://schemas.microsoft.com/office/powerpoint/2010/main" val="4102757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3" name="Footer Placeholder 2"/>
          <p:cNvSpPr>
            <a:spLocks noGrp="1"/>
          </p:cNvSpPr>
          <p:nvPr>
            <p:ph type="ftr" sz="quarter" idx="11"/>
          </p:nvPr>
        </p:nvSpPr>
        <p:spPr/>
        <p:txBody>
          <a:bodyPr/>
          <a:lstStyle/>
          <a:p>
            <a:pPr>
              <a:defRPr/>
            </a:pPr>
            <a:endParaRPr lang="en-US">
              <a:solidFill>
                <a:srgbClr val="004489">
                  <a:tint val="75000"/>
                </a:srgbClr>
              </a:solidFill>
            </a:endParaRPr>
          </a:p>
        </p:txBody>
      </p:sp>
      <p:sp>
        <p:nvSpPr>
          <p:cNvPr id="4" name="Slide Number Placeholder 3"/>
          <p:cNvSpPr>
            <a:spLocks noGrp="1"/>
          </p:cNvSpPr>
          <p:nvPr>
            <p:ph type="sldNum" sz="quarter" idx="12"/>
          </p:nvPr>
        </p:nvSpPr>
        <p:spPr/>
        <p:txBody>
          <a:body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Tree>
    <p:extLst>
      <p:ext uri="{BB962C8B-B14F-4D97-AF65-F5344CB8AC3E}">
        <p14:creationId xmlns:p14="http://schemas.microsoft.com/office/powerpoint/2010/main" val="818098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nl-NL"/>
              <a:t>Klik om de stijl te bewerken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nl-NL"/>
              <a:t>Klik om de modelstijlen te bewerken</a:t>
            </a:r>
          </a:p>
        </p:txBody>
      </p:sp>
      <p:sp>
        <p:nvSpPr>
          <p:cNvPr id="5" name="Date Placeholder 4"/>
          <p:cNvSpPr>
            <a:spLocks noGrp="1"/>
          </p:cNvSpPr>
          <p:nvPr>
            <p:ph type="dt" sz="half" idx="10"/>
          </p:nvPr>
        </p:nvSpPr>
        <p:spPr/>
        <p:txBody>
          <a:body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6" name="Footer Placeholder 5"/>
          <p:cNvSpPr>
            <a:spLocks noGrp="1"/>
          </p:cNvSpPr>
          <p:nvPr>
            <p:ph type="ftr" sz="quarter" idx="11"/>
          </p:nvPr>
        </p:nvSpPr>
        <p:spPr/>
        <p:txBody>
          <a:bodyPr/>
          <a:lstStyle/>
          <a:p>
            <a:pPr>
              <a:defRPr/>
            </a:pPr>
            <a:endParaRPr lang="en-US">
              <a:solidFill>
                <a:srgbClr val="004489">
                  <a:tint val="75000"/>
                </a:srgbClr>
              </a:solidFill>
            </a:endParaRPr>
          </a:p>
        </p:txBody>
      </p:sp>
      <p:sp>
        <p:nvSpPr>
          <p:cNvPr id="7" name="Slide Number Placeholder 6"/>
          <p:cNvSpPr>
            <a:spLocks noGrp="1"/>
          </p:cNvSpPr>
          <p:nvPr>
            <p:ph type="sldNum" sz="quarter" idx="12"/>
          </p:nvPr>
        </p:nvSpPr>
        <p:spPr/>
        <p:txBody>
          <a:body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Tree>
    <p:extLst>
      <p:ext uri="{BB962C8B-B14F-4D97-AF65-F5344CB8AC3E}">
        <p14:creationId xmlns:p14="http://schemas.microsoft.com/office/powerpoint/2010/main" val="3737197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nl-NL"/>
              <a:t>Klik om de stijl te bewerken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Date Placeholder 4"/>
          <p:cNvSpPr>
            <a:spLocks noGrp="1"/>
          </p:cNvSpPr>
          <p:nvPr>
            <p:ph type="dt" sz="half" idx="10"/>
          </p:nvPr>
        </p:nvSpPr>
        <p:spPr/>
        <p:txBody>
          <a:body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6" name="Footer Placeholder 5"/>
          <p:cNvSpPr>
            <a:spLocks noGrp="1"/>
          </p:cNvSpPr>
          <p:nvPr>
            <p:ph type="ftr" sz="quarter" idx="11"/>
          </p:nvPr>
        </p:nvSpPr>
        <p:spPr/>
        <p:txBody>
          <a:bodyPr/>
          <a:lstStyle/>
          <a:p>
            <a:pPr>
              <a:defRPr/>
            </a:pPr>
            <a:endParaRPr lang="en-US">
              <a:solidFill>
                <a:srgbClr val="004489">
                  <a:tint val="75000"/>
                </a:srgbClr>
              </a:solidFill>
            </a:endParaRPr>
          </a:p>
        </p:txBody>
      </p:sp>
      <p:sp>
        <p:nvSpPr>
          <p:cNvPr id="7" name="Slide Number Placeholder 6"/>
          <p:cNvSpPr>
            <a:spLocks noGrp="1"/>
          </p:cNvSpPr>
          <p:nvPr>
            <p:ph type="sldNum" sz="quarter" idx="12"/>
          </p:nvPr>
        </p:nvSpPr>
        <p:spPr/>
        <p:txBody>
          <a:body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Tree>
    <p:extLst>
      <p:ext uri="{BB962C8B-B14F-4D97-AF65-F5344CB8AC3E}">
        <p14:creationId xmlns:p14="http://schemas.microsoft.com/office/powerpoint/2010/main" val="3482690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nl-NL"/>
              <a:t>Klik om de stijl te bewerken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solidFill>
                <a:srgbClr val="004489">
                  <a:tint val="75000"/>
                </a:srgb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Tree>
    <p:extLst>
      <p:ext uri="{BB962C8B-B14F-4D97-AF65-F5344CB8AC3E}">
        <p14:creationId xmlns:p14="http://schemas.microsoft.com/office/powerpoint/2010/main" val="159508798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inhoud 2"/>
          <p:cNvSpPr>
            <a:spLocks noGrp="1"/>
          </p:cNvSpPr>
          <p:nvPr>
            <p:ph sz="half" idx="2"/>
          </p:nvPr>
        </p:nvSpPr>
        <p:spPr>
          <a:xfrm>
            <a:off x="1786158" y="2030136"/>
            <a:ext cx="6980338" cy="2533476"/>
          </a:xfrm>
        </p:spPr>
        <p:txBody>
          <a:bodyPr>
            <a:normAutofit fontScale="62500" lnSpcReduction="20000"/>
          </a:bodyPr>
          <a:lstStyle/>
          <a:p>
            <a:pPr marL="0" indent="0" algn="ctr">
              <a:buNone/>
            </a:pPr>
            <a:r>
              <a:rPr lang="nl-NL" sz="4400" b="1" dirty="0">
                <a:solidFill>
                  <a:schemeClr val="accent2">
                    <a:lumMod val="50000"/>
                  </a:schemeClr>
                </a:solidFill>
                <a:effectLst>
                  <a:outerShdw blurRad="38100" dist="38100" dir="2700000" algn="tl">
                    <a:srgbClr val="000000">
                      <a:alpha val="43137"/>
                    </a:srgbClr>
                  </a:outerShdw>
                </a:effectLst>
              </a:rPr>
              <a:t>Examentraining</a:t>
            </a:r>
          </a:p>
          <a:p>
            <a:pPr marL="0" indent="0" algn="ctr">
              <a:buNone/>
            </a:pPr>
            <a:endParaRPr lang="nl-NL" sz="4400" b="1" dirty="0">
              <a:solidFill>
                <a:schemeClr val="accent2">
                  <a:lumMod val="50000"/>
                </a:schemeClr>
              </a:solidFill>
              <a:effectLst>
                <a:outerShdw blurRad="38100" dist="38100" dir="2700000" algn="tl">
                  <a:srgbClr val="000000">
                    <a:alpha val="43137"/>
                  </a:srgbClr>
                </a:outerShdw>
              </a:effectLst>
            </a:endParaRPr>
          </a:p>
          <a:p>
            <a:pPr marL="0" indent="0" algn="ctr">
              <a:buNone/>
            </a:pPr>
            <a:r>
              <a:rPr lang="nl-NL" sz="2200" b="1" dirty="0">
                <a:solidFill>
                  <a:schemeClr val="accent2">
                    <a:lumMod val="50000"/>
                  </a:schemeClr>
                </a:solidFill>
                <a:effectLst>
                  <a:outerShdw blurRad="38100" dist="38100" dir="2700000" algn="tl">
                    <a:srgbClr val="000000">
                      <a:alpha val="43137"/>
                    </a:srgbClr>
                  </a:outerShdw>
                </a:effectLst>
              </a:rPr>
              <a:t>Kerntaak 1: levert een bijdrage aan het ontwikkeltraject</a:t>
            </a:r>
          </a:p>
          <a:p>
            <a:pPr marL="0" indent="0" algn="ctr">
              <a:buNone/>
            </a:pPr>
            <a:r>
              <a:rPr lang="nl-NL" sz="4400" b="1" dirty="0">
                <a:solidFill>
                  <a:schemeClr val="accent2">
                    <a:lumMod val="50000"/>
                  </a:schemeClr>
                </a:solidFill>
                <a:effectLst>
                  <a:outerShdw blurRad="38100" dist="38100" dir="2700000" algn="tl">
                    <a:srgbClr val="000000">
                      <a:alpha val="43137"/>
                    </a:srgbClr>
                  </a:outerShdw>
                </a:effectLst>
              </a:rPr>
              <a:t>Werkproces 2 – Levert een bijdrage aan het projectplan</a:t>
            </a:r>
            <a:br>
              <a:rPr lang="nl-NL" sz="4400" b="1" dirty="0">
                <a:solidFill>
                  <a:schemeClr val="accent2">
                    <a:lumMod val="50000"/>
                  </a:schemeClr>
                </a:solidFill>
                <a:effectLst>
                  <a:outerShdw blurRad="38100" dist="38100" dir="2700000" algn="tl">
                    <a:srgbClr val="000000">
                      <a:alpha val="43137"/>
                    </a:srgbClr>
                  </a:outerShdw>
                </a:effectLst>
              </a:rPr>
            </a:br>
            <a:endParaRPr lang="nl-NL" sz="5400" b="1" dirty="0">
              <a:solidFill>
                <a:schemeClr val="accent6">
                  <a:lumMod val="50000"/>
                </a:schemeClr>
              </a:solidFill>
              <a:effectLst>
                <a:outerShdw blurRad="38100" dist="38100" dir="2700000" algn="tl">
                  <a:srgbClr val="000000">
                    <a:alpha val="43137"/>
                  </a:srgbClr>
                </a:outerShdw>
              </a:effectLst>
            </a:endParaRPr>
          </a:p>
          <a:p>
            <a:pPr marL="0" indent="0">
              <a:buNone/>
            </a:pPr>
            <a:endParaRPr lang="nl-NL" sz="5400" b="1" dirty="0">
              <a:solidFill>
                <a:schemeClr val="accent6">
                  <a:lumMod val="50000"/>
                </a:schemeClr>
              </a:solidFill>
              <a:effectLst>
                <a:outerShdw blurRad="38100" dist="38100" dir="2700000" algn="tl">
                  <a:srgbClr val="000000">
                    <a:alpha val="43137"/>
                  </a:srgbClr>
                </a:outerShdw>
              </a:effectLst>
            </a:endParaRPr>
          </a:p>
          <a:p>
            <a:pPr marL="0" indent="0">
              <a:buNone/>
            </a:pPr>
            <a:endParaRPr lang="nl-NL" sz="5400" b="1" dirty="0">
              <a:solidFill>
                <a:schemeClr val="accent6">
                  <a:lumMod val="50000"/>
                </a:schemeClr>
              </a:solidFill>
              <a:effectLst>
                <a:outerShdw blurRad="38100" dist="38100" dir="2700000" algn="tl">
                  <a:srgbClr val="000000">
                    <a:alpha val="43137"/>
                  </a:srgbClr>
                </a:outerShdw>
              </a:effectLst>
            </a:endParaRPr>
          </a:p>
          <a:p>
            <a:pPr marL="0" indent="0">
              <a:buNone/>
            </a:pPr>
            <a:endParaRPr lang="nl-NL" sz="54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90232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6756" y="361497"/>
            <a:ext cx="6409189" cy="476496"/>
          </a:xfrm>
        </p:spPr>
        <p:txBody>
          <a:bodyPr>
            <a:normAutofit fontScale="90000"/>
          </a:bodyPr>
          <a:lstStyle/>
          <a:p>
            <a:pPr algn="l"/>
            <a:r>
              <a:rPr lang="nl-NL" sz="2800" dirty="0">
                <a:solidFill>
                  <a:schemeClr val="accent6">
                    <a:lumMod val="50000"/>
                  </a:schemeClr>
                </a:solidFill>
              </a:rPr>
              <a:t>Werkproces 2</a:t>
            </a:r>
          </a:p>
        </p:txBody>
      </p:sp>
      <p:sp>
        <p:nvSpPr>
          <p:cNvPr id="3" name="Tijdelijke aanduiding voor tekst 2"/>
          <p:cNvSpPr>
            <a:spLocks noGrp="1"/>
          </p:cNvSpPr>
          <p:nvPr>
            <p:ph type="body" sz="half" idx="1"/>
          </p:nvPr>
        </p:nvSpPr>
        <p:spPr>
          <a:xfrm>
            <a:off x="369116" y="1350628"/>
            <a:ext cx="9638949" cy="5072367"/>
          </a:xfrm>
        </p:spPr>
        <p:txBody>
          <a:bodyPr>
            <a:normAutofit/>
          </a:bodyPr>
          <a:lstStyle/>
          <a:p>
            <a:pPr marL="0" indent="0">
              <a:buNone/>
            </a:pPr>
            <a:r>
              <a:rPr lang="nl-NL" b="1" dirty="0"/>
              <a:t>Planning</a:t>
            </a:r>
          </a:p>
          <a:p>
            <a:pPr marL="0" indent="0">
              <a:buNone/>
            </a:pPr>
            <a:endParaRPr lang="nl-NL" b="1" dirty="0"/>
          </a:p>
        </p:txBody>
      </p:sp>
      <p:graphicFrame>
        <p:nvGraphicFramePr>
          <p:cNvPr id="17" name="Tabel 17">
            <a:extLst>
              <a:ext uri="{FF2B5EF4-FFF2-40B4-BE49-F238E27FC236}">
                <a16:creationId xmlns:a16="http://schemas.microsoft.com/office/drawing/2014/main" id="{B7807DBC-E7F4-4B94-BD33-16FF5373AD73}"/>
              </a:ext>
            </a:extLst>
          </p:cNvPr>
          <p:cNvGraphicFramePr>
            <a:graphicFrameLocks noGrp="1"/>
          </p:cNvGraphicFramePr>
          <p:nvPr>
            <p:extLst>
              <p:ext uri="{D42A27DB-BD31-4B8C-83A1-F6EECF244321}">
                <p14:modId xmlns:p14="http://schemas.microsoft.com/office/powerpoint/2010/main" val="479279391"/>
              </p:ext>
            </p:extLst>
          </p:nvPr>
        </p:nvGraphicFramePr>
        <p:xfrm>
          <a:off x="446481" y="1776679"/>
          <a:ext cx="11197440" cy="2177612"/>
        </p:xfrm>
        <a:graphic>
          <a:graphicData uri="http://schemas.openxmlformats.org/drawingml/2006/table">
            <a:tbl>
              <a:tblPr firstRow="1" bandRow="1">
                <a:tableStyleId>{5C22544A-7EE6-4342-B048-85BDC9FD1C3A}</a:tableStyleId>
              </a:tblPr>
              <a:tblGrid>
                <a:gridCol w="870591">
                  <a:extLst>
                    <a:ext uri="{9D8B030D-6E8A-4147-A177-3AD203B41FA5}">
                      <a16:colId xmlns:a16="http://schemas.microsoft.com/office/drawing/2014/main" val="3914564885"/>
                    </a:ext>
                  </a:extLst>
                </a:gridCol>
                <a:gridCol w="1853967">
                  <a:extLst>
                    <a:ext uri="{9D8B030D-6E8A-4147-A177-3AD203B41FA5}">
                      <a16:colId xmlns:a16="http://schemas.microsoft.com/office/drawing/2014/main" val="246342608"/>
                    </a:ext>
                  </a:extLst>
                </a:gridCol>
                <a:gridCol w="2105636">
                  <a:extLst>
                    <a:ext uri="{9D8B030D-6E8A-4147-A177-3AD203B41FA5}">
                      <a16:colId xmlns:a16="http://schemas.microsoft.com/office/drawing/2014/main" val="2371890162"/>
                    </a:ext>
                  </a:extLst>
                </a:gridCol>
                <a:gridCol w="2155971">
                  <a:extLst>
                    <a:ext uri="{9D8B030D-6E8A-4147-A177-3AD203B41FA5}">
                      <a16:colId xmlns:a16="http://schemas.microsoft.com/office/drawing/2014/main" val="683006481"/>
                    </a:ext>
                  </a:extLst>
                </a:gridCol>
                <a:gridCol w="2013358">
                  <a:extLst>
                    <a:ext uri="{9D8B030D-6E8A-4147-A177-3AD203B41FA5}">
                      <a16:colId xmlns:a16="http://schemas.microsoft.com/office/drawing/2014/main" val="2397558220"/>
                    </a:ext>
                  </a:extLst>
                </a:gridCol>
                <a:gridCol w="2197917">
                  <a:extLst>
                    <a:ext uri="{9D8B030D-6E8A-4147-A177-3AD203B41FA5}">
                      <a16:colId xmlns:a16="http://schemas.microsoft.com/office/drawing/2014/main" val="3577237602"/>
                    </a:ext>
                  </a:extLst>
                </a:gridCol>
              </a:tblGrid>
              <a:tr h="379292">
                <a:tc>
                  <a:txBody>
                    <a:bodyPr/>
                    <a:lstStyle/>
                    <a:p>
                      <a:r>
                        <a:rPr lang="nl-NL" dirty="0"/>
                        <a:t>Taak</a:t>
                      </a:r>
                    </a:p>
                  </a:txBody>
                  <a:tcPr/>
                </a:tc>
                <a:tc>
                  <a:txBody>
                    <a:bodyPr/>
                    <a:lstStyle/>
                    <a:p>
                      <a:r>
                        <a:rPr lang="nl-NL" dirty="0"/>
                        <a:t>Criterium</a:t>
                      </a:r>
                    </a:p>
                  </a:txBody>
                  <a:tcPr/>
                </a:tc>
                <a:tc>
                  <a:txBody>
                    <a:bodyPr/>
                    <a:lstStyle/>
                    <a:p>
                      <a:r>
                        <a:rPr lang="nl-NL" dirty="0"/>
                        <a:t>0</a:t>
                      </a:r>
                    </a:p>
                  </a:txBody>
                  <a:tcPr/>
                </a:tc>
                <a:tc>
                  <a:txBody>
                    <a:bodyPr/>
                    <a:lstStyle/>
                    <a:p>
                      <a:r>
                        <a:rPr lang="nl-NL" dirty="0"/>
                        <a:t>1</a:t>
                      </a:r>
                    </a:p>
                  </a:txBody>
                  <a:tcPr/>
                </a:tc>
                <a:tc>
                  <a:txBody>
                    <a:bodyPr/>
                    <a:lstStyle/>
                    <a:p>
                      <a:r>
                        <a:rPr lang="nl-NL" dirty="0"/>
                        <a:t>2</a:t>
                      </a:r>
                    </a:p>
                  </a:txBody>
                  <a:tcPr/>
                </a:tc>
                <a:tc>
                  <a:txBody>
                    <a:bodyPr/>
                    <a:lstStyle/>
                    <a:p>
                      <a:r>
                        <a:rPr lang="nl-NL" dirty="0"/>
                        <a:t>3</a:t>
                      </a:r>
                    </a:p>
                  </a:txBody>
                  <a:tcPr/>
                </a:tc>
                <a:extLst>
                  <a:ext uri="{0D108BD9-81ED-4DB2-BD59-A6C34878D82A}">
                    <a16:rowId xmlns:a16="http://schemas.microsoft.com/office/drawing/2014/main" val="3807506142"/>
                  </a:ext>
                </a:extLst>
              </a:tr>
              <a:tr h="1161579">
                <a:tc>
                  <a:txBody>
                    <a:bodyPr/>
                    <a:lstStyle/>
                    <a:p>
                      <a:r>
                        <a:rPr lang="nl-NL" sz="1600" dirty="0"/>
                        <a:t>T1,T2, T3, T4</a:t>
                      </a:r>
                    </a:p>
                  </a:txBody>
                  <a:tcPr/>
                </a:tc>
                <a:tc>
                  <a:txBody>
                    <a:bodyPr/>
                    <a:lstStyle/>
                    <a:p>
                      <a:r>
                        <a:rPr lang="nl-NL" sz="1600" dirty="0"/>
                        <a:t>Planning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De planning, inclusief voortgangsgesprekken, is niet volledig, chronologisch en/of overzichtelijk.</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De planning, inclusief voortgangsgesprekken, is volledig en realistisch, maar niet chronologisch en/of overzichtelijk.</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De planning, inclusief voortgangsgesprekken, is volledig, realistisch en chronologisch of overzichtelijk.</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De planning, inclusief voortgangsgesprekken, is volledig, realistisch en chronologisch en overzichtelijk.</a:t>
                      </a:r>
                    </a:p>
                    <a:p>
                      <a:pPr marL="0" marR="0" lvl="0" indent="0" algn="l" defTabSz="457200" rtl="0" eaLnBrk="1" fontAlgn="auto" latinLnBrk="0" hangingPunct="1">
                        <a:lnSpc>
                          <a:spcPct val="100000"/>
                        </a:lnSpc>
                        <a:spcBef>
                          <a:spcPts val="0"/>
                        </a:spcBef>
                        <a:spcAft>
                          <a:spcPts val="0"/>
                        </a:spcAft>
                        <a:buClrTx/>
                        <a:buSzTx/>
                        <a:buFontTx/>
                        <a:buNone/>
                        <a:tabLst/>
                        <a:defRPr/>
                      </a:pPr>
                      <a:endParaRPr lang="nl-NL" sz="1600" dirty="0"/>
                    </a:p>
                  </a:txBody>
                  <a:tcPr/>
                </a:tc>
                <a:extLst>
                  <a:ext uri="{0D108BD9-81ED-4DB2-BD59-A6C34878D82A}">
                    <a16:rowId xmlns:a16="http://schemas.microsoft.com/office/drawing/2014/main" val="2674484874"/>
                  </a:ext>
                </a:extLst>
              </a:tr>
            </a:tbl>
          </a:graphicData>
        </a:graphic>
      </p:graphicFrame>
      <p:pic>
        <p:nvPicPr>
          <p:cNvPr id="57355" name="Picture 11">
            <a:extLst>
              <a:ext uri="{FF2B5EF4-FFF2-40B4-BE49-F238E27FC236}">
                <a16:creationId xmlns:a16="http://schemas.microsoft.com/office/drawing/2014/main" id="{D3ED2477-C7EC-4D12-A8CF-FAC0125403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56" name="Picture 12">
            <a:extLst>
              <a:ext uri="{FF2B5EF4-FFF2-40B4-BE49-F238E27FC236}">
                <a16:creationId xmlns:a16="http://schemas.microsoft.com/office/drawing/2014/main" id="{E473C8B8-9E31-4527-ACDC-072F17DE6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57" name="Picture 13">
            <a:extLst>
              <a:ext uri="{FF2B5EF4-FFF2-40B4-BE49-F238E27FC236}">
                <a16:creationId xmlns:a16="http://schemas.microsoft.com/office/drawing/2014/main" id="{0D111DA0-5982-4340-9AEF-2CE8D96F8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58" name="Picture 14">
            <a:extLst>
              <a:ext uri="{FF2B5EF4-FFF2-40B4-BE49-F238E27FC236}">
                <a16:creationId xmlns:a16="http://schemas.microsoft.com/office/drawing/2014/main" id="{F776171B-F6C3-49C9-8E32-1DE8B5C58B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59" name="Picture 15">
            <a:extLst>
              <a:ext uri="{FF2B5EF4-FFF2-40B4-BE49-F238E27FC236}">
                <a16:creationId xmlns:a16="http://schemas.microsoft.com/office/drawing/2014/main" id="{B0ED8EC0-2A8F-4D70-8F7E-E6EBD194C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60" name="Picture 16">
            <a:extLst>
              <a:ext uri="{FF2B5EF4-FFF2-40B4-BE49-F238E27FC236}">
                <a16:creationId xmlns:a16="http://schemas.microsoft.com/office/drawing/2014/main" id="{E6EDDC57-B1DC-4074-9017-CB13A1A0BE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61" name="Picture 17">
            <a:extLst>
              <a:ext uri="{FF2B5EF4-FFF2-40B4-BE49-F238E27FC236}">
                <a16:creationId xmlns:a16="http://schemas.microsoft.com/office/drawing/2014/main" id="{0F8851A6-2E28-4E9D-A9C5-D5ADFDD72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62" name="Picture 18">
            <a:extLst>
              <a:ext uri="{FF2B5EF4-FFF2-40B4-BE49-F238E27FC236}">
                <a16:creationId xmlns:a16="http://schemas.microsoft.com/office/drawing/2014/main" id="{97E015B9-7BAA-406C-B17B-55D46B7330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63" name="Picture 19">
            <a:extLst>
              <a:ext uri="{FF2B5EF4-FFF2-40B4-BE49-F238E27FC236}">
                <a16:creationId xmlns:a16="http://schemas.microsoft.com/office/drawing/2014/main" id="{BB5D52A8-9687-4999-AA16-48E395DAC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64" name="Picture 20">
            <a:extLst>
              <a:ext uri="{FF2B5EF4-FFF2-40B4-BE49-F238E27FC236}">
                <a16:creationId xmlns:a16="http://schemas.microsoft.com/office/drawing/2014/main" id="{4EE43252-29F9-4726-9997-FAD47B608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67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6756" y="361497"/>
            <a:ext cx="6409189" cy="476496"/>
          </a:xfrm>
        </p:spPr>
        <p:txBody>
          <a:bodyPr>
            <a:normAutofit fontScale="90000"/>
          </a:bodyPr>
          <a:lstStyle/>
          <a:p>
            <a:pPr algn="l"/>
            <a:r>
              <a:rPr lang="nl-NL" sz="2800" dirty="0">
                <a:solidFill>
                  <a:schemeClr val="accent6">
                    <a:lumMod val="50000"/>
                  </a:schemeClr>
                </a:solidFill>
              </a:rPr>
              <a:t>Werkproces 2</a:t>
            </a:r>
          </a:p>
        </p:txBody>
      </p:sp>
      <p:sp>
        <p:nvSpPr>
          <p:cNvPr id="3" name="Tijdelijke aanduiding voor tekst 2"/>
          <p:cNvSpPr>
            <a:spLocks noGrp="1"/>
          </p:cNvSpPr>
          <p:nvPr>
            <p:ph type="body" sz="half" idx="1"/>
          </p:nvPr>
        </p:nvSpPr>
        <p:spPr>
          <a:xfrm>
            <a:off x="369116" y="1350628"/>
            <a:ext cx="9638949" cy="5072367"/>
          </a:xfrm>
        </p:spPr>
        <p:txBody>
          <a:bodyPr>
            <a:normAutofit/>
          </a:bodyPr>
          <a:lstStyle/>
          <a:p>
            <a:pPr marL="0" indent="0">
              <a:buNone/>
            </a:pPr>
            <a:r>
              <a:rPr lang="nl-NL" b="1" dirty="0"/>
              <a:t>Planning</a:t>
            </a:r>
          </a:p>
          <a:p>
            <a:pPr marL="0" indent="0">
              <a:buNone/>
            </a:pPr>
            <a:endParaRPr lang="nl-NL" b="1" dirty="0"/>
          </a:p>
          <a:p>
            <a:r>
              <a:rPr lang="nl-NL" dirty="0"/>
              <a:t>Planning</a:t>
            </a:r>
          </a:p>
          <a:p>
            <a:pPr lvl="1"/>
            <a:r>
              <a:rPr lang="nl-NL" sz="1800" dirty="0">
                <a:effectLst/>
                <a:latin typeface="Calibri" panose="020F0502020204030204" pitchFamily="34" charset="0"/>
                <a:ea typeface="Calibri" panose="020F0502020204030204" pitchFamily="34" charset="0"/>
                <a:cs typeface="Times New Roman" panose="02020603050405020304" pitchFamily="18" charset="0"/>
              </a:rPr>
              <a:t>In de planning wordt de takenlijst chronologisch opgenomen, maar alleen voor het ontwerp gedeelte (dus niet het programmeren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etc</a:t>
            </a:r>
            <a:r>
              <a:rPr lang="nl-NL" sz="1800" dirty="0">
                <a:latin typeface="Calibri" panose="020F0502020204030204" pitchFamily="34" charset="0"/>
                <a:ea typeface="Calibri" panose="020F0502020204030204" pitchFamily="34" charset="0"/>
                <a:cs typeface="Times New Roman" panose="02020603050405020304" pitchFamily="18" charset="0"/>
              </a:rPr>
              <a:t>)</a:t>
            </a:r>
            <a:r>
              <a:rPr lang="nl-NL" sz="1800" dirty="0">
                <a:effectLst/>
                <a:latin typeface="Calibri" panose="020F0502020204030204" pitchFamily="34" charset="0"/>
                <a:ea typeface="Calibri" panose="020F0502020204030204" pitchFamily="34" charset="0"/>
                <a:cs typeface="Times New Roman" panose="02020603050405020304" pitchFamily="18" charset="0"/>
              </a:rPr>
              <a:t>. Daarbij vermeld je:</a:t>
            </a:r>
          </a:p>
          <a:p>
            <a:pPr lvl="2"/>
            <a:r>
              <a:rPr lang="nl-NL" sz="1600" dirty="0">
                <a:effectLst/>
                <a:latin typeface="Calibri" panose="020F0502020204030204" pitchFamily="34" charset="0"/>
                <a:ea typeface="Calibri" panose="020F0502020204030204" pitchFamily="34" charset="0"/>
                <a:cs typeface="Times New Roman" panose="02020603050405020304" pitchFamily="18" charset="0"/>
              </a:rPr>
              <a:t>Begindatum en tijd</a:t>
            </a:r>
          </a:p>
          <a:p>
            <a:pPr lvl="2"/>
            <a:r>
              <a:rPr lang="nl-NL" sz="1600" dirty="0">
                <a:latin typeface="Calibri" panose="020F0502020204030204" pitchFamily="34" charset="0"/>
                <a:ea typeface="Calibri" panose="020F0502020204030204" pitchFamily="34" charset="0"/>
                <a:cs typeface="Times New Roman" panose="02020603050405020304" pitchFamily="18" charset="0"/>
              </a:rPr>
              <a:t>Einddatum en tijd</a:t>
            </a:r>
          </a:p>
          <a:p>
            <a:pPr lvl="2"/>
            <a:r>
              <a:rPr lang="nl-NL" sz="1600" dirty="0">
                <a:effectLst/>
                <a:latin typeface="Calibri" panose="020F0502020204030204" pitchFamily="34" charset="0"/>
                <a:ea typeface="Calibri" panose="020F0502020204030204" pitchFamily="34" charset="0"/>
                <a:cs typeface="Times New Roman" panose="02020603050405020304" pitchFamily="18" charset="0"/>
              </a:rPr>
              <a:t>Duur in </a:t>
            </a:r>
            <a:r>
              <a:rPr lang="nl-NL" sz="1600" dirty="0" err="1">
                <a:effectLst/>
                <a:latin typeface="Calibri" panose="020F0502020204030204" pitchFamily="34" charset="0"/>
                <a:ea typeface="Calibri" panose="020F0502020204030204" pitchFamily="34" charset="0"/>
                <a:cs typeface="Times New Roman" panose="02020603050405020304" pitchFamily="18" charset="0"/>
              </a:rPr>
              <a:t>uren:minuten</a:t>
            </a:r>
            <a:endParaRPr lang="nl-NL" sz="1600" dirty="0">
              <a:effectLst/>
              <a:latin typeface="Calibri" panose="020F0502020204030204" pitchFamily="34" charset="0"/>
              <a:ea typeface="Calibri" panose="020F0502020204030204" pitchFamily="34" charset="0"/>
              <a:cs typeface="Times New Roman" panose="02020603050405020304" pitchFamily="18" charset="0"/>
            </a:endParaRPr>
          </a:p>
          <a:p>
            <a:pPr lvl="2"/>
            <a:r>
              <a:rPr lang="nl-NL" sz="1600" dirty="0">
                <a:latin typeface="Calibri" panose="020F0502020204030204" pitchFamily="34" charset="0"/>
                <a:ea typeface="Calibri" panose="020F0502020204030204" pitchFamily="34" charset="0"/>
                <a:cs typeface="Times New Roman" panose="02020603050405020304" pitchFamily="18" charset="0"/>
              </a:rPr>
              <a:t>Betrokkenen (bij oplevermoment / gesprek zijn er dus altijd meer dan 1 betrokkene)</a:t>
            </a:r>
          </a:p>
          <a:p>
            <a:pPr lvl="2"/>
            <a:endParaRPr lang="nl-NL" sz="16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nl-NL" sz="1800" dirty="0">
                <a:latin typeface="Calibri" panose="020F0502020204030204" pitchFamily="34" charset="0"/>
                <a:ea typeface="Calibri" panose="020F0502020204030204" pitchFamily="34" charset="0"/>
                <a:cs typeface="Times New Roman" panose="02020603050405020304" pitchFamily="18" charset="0"/>
              </a:rPr>
              <a:t>Bij het examen krijg je deadlines wanneer je wat moet uiterlijk moet opleveren. Verwerk deze deadlines in je planning.</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nl-NL" dirty="0"/>
          </a:p>
          <a:p>
            <a:pPr marL="0" indent="0">
              <a:spcBef>
                <a:spcPts val="0"/>
              </a:spcBef>
              <a:buClrTx/>
              <a:buSzTx/>
              <a:buNone/>
              <a:defRPr/>
            </a:pPr>
            <a:endParaRPr lang="nl-NL" sz="1800" dirty="0"/>
          </a:p>
          <a:p>
            <a:pPr marL="0" indent="0">
              <a:buNone/>
            </a:pPr>
            <a:endParaRPr lang="nl-NL" b="1" dirty="0"/>
          </a:p>
        </p:txBody>
      </p:sp>
      <p:pic>
        <p:nvPicPr>
          <p:cNvPr id="59404" name="Picture 11">
            <a:extLst>
              <a:ext uri="{FF2B5EF4-FFF2-40B4-BE49-F238E27FC236}">
                <a16:creationId xmlns:a16="http://schemas.microsoft.com/office/drawing/2014/main" id="{8F644EA4-6183-4CFB-A3F0-B56AC9C05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5" name="Picture 12">
            <a:extLst>
              <a:ext uri="{FF2B5EF4-FFF2-40B4-BE49-F238E27FC236}">
                <a16:creationId xmlns:a16="http://schemas.microsoft.com/office/drawing/2014/main" id="{E0350D53-8DDA-4AD8-9250-296C08CEB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6" name="Picture 13">
            <a:extLst>
              <a:ext uri="{FF2B5EF4-FFF2-40B4-BE49-F238E27FC236}">
                <a16:creationId xmlns:a16="http://schemas.microsoft.com/office/drawing/2014/main" id="{51A51363-BE18-4429-B25D-082214388D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7" name="Picture 14">
            <a:extLst>
              <a:ext uri="{FF2B5EF4-FFF2-40B4-BE49-F238E27FC236}">
                <a16:creationId xmlns:a16="http://schemas.microsoft.com/office/drawing/2014/main" id="{25905A47-A494-49BC-8E57-15538BF08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8" name="Picture 15">
            <a:extLst>
              <a:ext uri="{FF2B5EF4-FFF2-40B4-BE49-F238E27FC236}">
                <a16:creationId xmlns:a16="http://schemas.microsoft.com/office/drawing/2014/main" id="{3C5AC6B6-CF10-400D-9C6B-9BAD838CCE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9" name="Picture 16">
            <a:extLst>
              <a:ext uri="{FF2B5EF4-FFF2-40B4-BE49-F238E27FC236}">
                <a16:creationId xmlns:a16="http://schemas.microsoft.com/office/drawing/2014/main" id="{3035C6C3-DD2B-4A9B-8766-2263C9CF30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10" name="Picture 17">
            <a:extLst>
              <a:ext uri="{FF2B5EF4-FFF2-40B4-BE49-F238E27FC236}">
                <a16:creationId xmlns:a16="http://schemas.microsoft.com/office/drawing/2014/main" id="{43CAF342-F29F-4B54-8774-A986CF968F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11" name="Picture 18">
            <a:extLst>
              <a:ext uri="{FF2B5EF4-FFF2-40B4-BE49-F238E27FC236}">
                <a16:creationId xmlns:a16="http://schemas.microsoft.com/office/drawing/2014/main" id="{F66D6A2F-5CC0-4212-8DA4-1B2C7FF28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12" name="Picture 19">
            <a:extLst>
              <a:ext uri="{FF2B5EF4-FFF2-40B4-BE49-F238E27FC236}">
                <a16:creationId xmlns:a16="http://schemas.microsoft.com/office/drawing/2014/main" id="{0C1BB902-DF8C-4966-8918-8548B310F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13" name="Picture 20">
            <a:extLst>
              <a:ext uri="{FF2B5EF4-FFF2-40B4-BE49-F238E27FC236}">
                <a16:creationId xmlns:a16="http://schemas.microsoft.com/office/drawing/2014/main" id="{34E18127-1031-401E-982C-1C85C8E74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4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6756" y="361497"/>
            <a:ext cx="6409189" cy="476496"/>
          </a:xfrm>
        </p:spPr>
        <p:txBody>
          <a:bodyPr>
            <a:normAutofit fontScale="90000"/>
          </a:bodyPr>
          <a:lstStyle/>
          <a:p>
            <a:pPr algn="l"/>
            <a:r>
              <a:rPr lang="nl-NL" sz="2800" dirty="0">
                <a:solidFill>
                  <a:schemeClr val="accent6">
                    <a:lumMod val="50000"/>
                  </a:schemeClr>
                </a:solidFill>
              </a:rPr>
              <a:t>Werkproces 2</a:t>
            </a:r>
          </a:p>
        </p:txBody>
      </p:sp>
      <p:sp>
        <p:nvSpPr>
          <p:cNvPr id="3" name="Tijdelijke aanduiding voor tekst 2"/>
          <p:cNvSpPr>
            <a:spLocks noGrp="1"/>
          </p:cNvSpPr>
          <p:nvPr>
            <p:ph type="body" sz="half" idx="1"/>
          </p:nvPr>
        </p:nvSpPr>
        <p:spPr>
          <a:xfrm>
            <a:off x="369116" y="1350628"/>
            <a:ext cx="9638949" cy="5072367"/>
          </a:xfrm>
        </p:spPr>
        <p:txBody>
          <a:bodyPr>
            <a:normAutofit/>
          </a:bodyPr>
          <a:lstStyle/>
          <a:p>
            <a:pPr marL="0" indent="0">
              <a:buNone/>
            </a:pPr>
            <a:r>
              <a:rPr lang="nl-NL" b="1" dirty="0"/>
              <a:t>Afstemmen</a:t>
            </a:r>
          </a:p>
          <a:p>
            <a:pPr marL="0" indent="0">
              <a:buNone/>
            </a:pPr>
            <a:endParaRPr lang="nl-NL" b="1" dirty="0"/>
          </a:p>
        </p:txBody>
      </p:sp>
      <p:graphicFrame>
        <p:nvGraphicFramePr>
          <p:cNvPr id="17" name="Tabel 17">
            <a:extLst>
              <a:ext uri="{FF2B5EF4-FFF2-40B4-BE49-F238E27FC236}">
                <a16:creationId xmlns:a16="http://schemas.microsoft.com/office/drawing/2014/main" id="{B7807DBC-E7F4-4B94-BD33-16FF5373AD73}"/>
              </a:ext>
            </a:extLst>
          </p:cNvPr>
          <p:cNvGraphicFramePr>
            <a:graphicFrameLocks noGrp="1"/>
          </p:cNvGraphicFramePr>
          <p:nvPr>
            <p:extLst>
              <p:ext uri="{D42A27DB-BD31-4B8C-83A1-F6EECF244321}">
                <p14:modId xmlns:p14="http://schemas.microsoft.com/office/powerpoint/2010/main" val="3639848998"/>
              </p:ext>
            </p:extLst>
          </p:nvPr>
        </p:nvGraphicFramePr>
        <p:xfrm>
          <a:off x="446481" y="1776679"/>
          <a:ext cx="11197440" cy="1540871"/>
        </p:xfrm>
        <a:graphic>
          <a:graphicData uri="http://schemas.openxmlformats.org/drawingml/2006/table">
            <a:tbl>
              <a:tblPr firstRow="1" bandRow="1">
                <a:tableStyleId>{5C22544A-7EE6-4342-B048-85BDC9FD1C3A}</a:tableStyleId>
              </a:tblPr>
              <a:tblGrid>
                <a:gridCol w="870591">
                  <a:extLst>
                    <a:ext uri="{9D8B030D-6E8A-4147-A177-3AD203B41FA5}">
                      <a16:colId xmlns:a16="http://schemas.microsoft.com/office/drawing/2014/main" val="3914564885"/>
                    </a:ext>
                  </a:extLst>
                </a:gridCol>
                <a:gridCol w="1853967">
                  <a:extLst>
                    <a:ext uri="{9D8B030D-6E8A-4147-A177-3AD203B41FA5}">
                      <a16:colId xmlns:a16="http://schemas.microsoft.com/office/drawing/2014/main" val="246342608"/>
                    </a:ext>
                  </a:extLst>
                </a:gridCol>
                <a:gridCol w="2105636">
                  <a:extLst>
                    <a:ext uri="{9D8B030D-6E8A-4147-A177-3AD203B41FA5}">
                      <a16:colId xmlns:a16="http://schemas.microsoft.com/office/drawing/2014/main" val="2371890162"/>
                    </a:ext>
                  </a:extLst>
                </a:gridCol>
                <a:gridCol w="2155971">
                  <a:extLst>
                    <a:ext uri="{9D8B030D-6E8A-4147-A177-3AD203B41FA5}">
                      <a16:colId xmlns:a16="http://schemas.microsoft.com/office/drawing/2014/main" val="683006481"/>
                    </a:ext>
                  </a:extLst>
                </a:gridCol>
                <a:gridCol w="2013358">
                  <a:extLst>
                    <a:ext uri="{9D8B030D-6E8A-4147-A177-3AD203B41FA5}">
                      <a16:colId xmlns:a16="http://schemas.microsoft.com/office/drawing/2014/main" val="2397558220"/>
                    </a:ext>
                  </a:extLst>
                </a:gridCol>
                <a:gridCol w="2197917">
                  <a:extLst>
                    <a:ext uri="{9D8B030D-6E8A-4147-A177-3AD203B41FA5}">
                      <a16:colId xmlns:a16="http://schemas.microsoft.com/office/drawing/2014/main" val="3577237602"/>
                    </a:ext>
                  </a:extLst>
                </a:gridCol>
              </a:tblGrid>
              <a:tr h="379292">
                <a:tc>
                  <a:txBody>
                    <a:bodyPr/>
                    <a:lstStyle/>
                    <a:p>
                      <a:r>
                        <a:rPr lang="nl-NL" dirty="0"/>
                        <a:t>Taak</a:t>
                      </a:r>
                    </a:p>
                  </a:txBody>
                  <a:tcPr/>
                </a:tc>
                <a:tc>
                  <a:txBody>
                    <a:bodyPr/>
                    <a:lstStyle/>
                    <a:p>
                      <a:r>
                        <a:rPr lang="nl-NL" dirty="0"/>
                        <a:t>Criterium</a:t>
                      </a:r>
                    </a:p>
                  </a:txBody>
                  <a:tcPr/>
                </a:tc>
                <a:tc>
                  <a:txBody>
                    <a:bodyPr/>
                    <a:lstStyle/>
                    <a:p>
                      <a:r>
                        <a:rPr lang="nl-NL" dirty="0"/>
                        <a:t>0</a:t>
                      </a:r>
                    </a:p>
                  </a:txBody>
                  <a:tcPr/>
                </a:tc>
                <a:tc>
                  <a:txBody>
                    <a:bodyPr/>
                    <a:lstStyle/>
                    <a:p>
                      <a:r>
                        <a:rPr lang="nl-NL" dirty="0"/>
                        <a:t>1</a:t>
                      </a:r>
                    </a:p>
                  </a:txBody>
                  <a:tcPr/>
                </a:tc>
                <a:tc>
                  <a:txBody>
                    <a:bodyPr/>
                    <a:lstStyle/>
                    <a:p>
                      <a:r>
                        <a:rPr lang="nl-NL" dirty="0"/>
                        <a:t>2</a:t>
                      </a:r>
                    </a:p>
                  </a:txBody>
                  <a:tcPr/>
                </a:tc>
                <a:tc>
                  <a:txBody>
                    <a:bodyPr/>
                    <a:lstStyle/>
                    <a:p>
                      <a:r>
                        <a:rPr lang="nl-NL" dirty="0"/>
                        <a:t>3</a:t>
                      </a:r>
                    </a:p>
                  </a:txBody>
                  <a:tcPr/>
                </a:tc>
                <a:extLst>
                  <a:ext uri="{0D108BD9-81ED-4DB2-BD59-A6C34878D82A}">
                    <a16:rowId xmlns:a16="http://schemas.microsoft.com/office/drawing/2014/main" val="3807506142"/>
                  </a:ext>
                </a:extLst>
              </a:tr>
              <a:tr h="1161579">
                <a:tc>
                  <a:txBody>
                    <a:bodyPr/>
                    <a:lstStyle/>
                    <a:p>
                      <a:r>
                        <a:rPr lang="nl-NL" sz="1600" dirty="0"/>
                        <a:t>T5</a:t>
                      </a:r>
                    </a:p>
                  </a:txBody>
                  <a:tcPr/>
                </a:tc>
                <a:tc>
                  <a:txBody>
                    <a:bodyPr/>
                    <a:lstStyle/>
                    <a:p>
                      <a:r>
                        <a:rPr lang="nl-NL" sz="1600" dirty="0"/>
                        <a:t>Afstemmen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De bijdrage aan het projectplan wordt niet afgestemd.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De bijdrage aan het projectplan wordt afgestemd.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nl-NL"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nl-NL" sz="1600" dirty="0"/>
                    </a:p>
                  </a:txBody>
                  <a:tcPr/>
                </a:tc>
                <a:extLst>
                  <a:ext uri="{0D108BD9-81ED-4DB2-BD59-A6C34878D82A}">
                    <a16:rowId xmlns:a16="http://schemas.microsoft.com/office/drawing/2014/main" val="2674484874"/>
                  </a:ext>
                </a:extLst>
              </a:tr>
            </a:tbl>
          </a:graphicData>
        </a:graphic>
      </p:graphicFrame>
      <p:pic>
        <p:nvPicPr>
          <p:cNvPr id="57355" name="Picture 11">
            <a:extLst>
              <a:ext uri="{FF2B5EF4-FFF2-40B4-BE49-F238E27FC236}">
                <a16:creationId xmlns:a16="http://schemas.microsoft.com/office/drawing/2014/main" id="{D3ED2477-C7EC-4D12-A8CF-FAC0125403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56" name="Picture 12">
            <a:extLst>
              <a:ext uri="{FF2B5EF4-FFF2-40B4-BE49-F238E27FC236}">
                <a16:creationId xmlns:a16="http://schemas.microsoft.com/office/drawing/2014/main" id="{E473C8B8-9E31-4527-ACDC-072F17DE6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57" name="Picture 13">
            <a:extLst>
              <a:ext uri="{FF2B5EF4-FFF2-40B4-BE49-F238E27FC236}">
                <a16:creationId xmlns:a16="http://schemas.microsoft.com/office/drawing/2014/main" id="{0D111DA0-5982-4340-9AEF-2CE8D96F8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58" name="Picture 14">
            <a:extLst>
              <a:ext uri="{FF2B5EF4-FFF2-40B4-BE49-F238E27FC236}">
                <a16:creationId xmlns:a16="http://schemas.microsoft.com/office/drawing/2014/main" id="{F776171B-F6C3-49C9-8E32-1DE8B5C58B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59" name="Picture 15">
            <a:extLst>
              <a:ext uri="{FF2B5EF4-FFF2-40B4-BE49-F238E27FC236}">
                <a16:creationId xmlns:a16="http://schemas.microsoft.com/office/drawing/2014/main" id="{B0ED8EC0-2A8F-4D70-8F7E-E6EBD194C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60" name="Picture 16">
            <a:extLst>
              <a:ext uri="{FF2B5EF4-FFF2-40B4-BE49-F238E27FC236}">
                <a16:creationId xmlns:a16="http://schemas.microsoft.com/office/drawing/2014/main" id="{E6EDDC57-B1DC-4074-9017-CB13A1A0BE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61" name="Picture 17">
            <a:extLst>
              <a:ext uri="{FF2B5EF4-FFF2-40B4-BE49-F238E27FC236}">
                <a16:creationId xmlns:a16="http://schemas.microsoft.com/office/drawing/2014/main" id="{0F8851A6-2E28-4E9D-A9C5-D5ADFDD72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62" name="Picture 18">
            <a:extLst>
              <a:ext uri="{FF2B5EF4-FFF2-40B4-BE49-F238E27FC236}">
                <a16:creationId xmlns:a16="http://schemas.microsoft.com/office/drawing/2014/main" id="{97E015B9-7BAA-406C-B17B-55D46B7330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63" name="Picture 19">
            <a:extLst>
              <a:ext uri="{FF2B5EF4-FFF2-40B4-BE49-F238E27FC236}">
                <a16:creationId xmlns:a16="http://schemas.microsoft.com/office/drawing/2014/main" id="{BB5D52A8-9687-4999-AA16-48E395DAC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64" name="Picture 20">
            <a:extLst>
              <a:ext uri="{FF2B5EF4-FFF2-40B4-BE49-F238E27FC236}">
                <a16:creationId xmlns:a16="http://schemas.microsoft.com/office/drawing/2014/main" id="{4EE43252-29F9-4726-9997-FAD47B608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096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6756" y="361497"/>
            <a:ext cx="6409189" cy="476496"/>
          </a:xfrm>
        </p:spPr>
        <p:txBody>
          <a:bodyPr>
            <a:normAutofit fontScale="90000"/>
          </a:bodyPr>
          <a:lstStyle/>
          <a:p>
            <a:pPr algn="l"/>
            <a:r>
              <a:rPr lang="nl-NL" sz="2800" dirty="0">
                <a:solidFill>
                  <a:schemeClr val="accent6">
                    <a:lumMod val="50000"/>
                  </a:schemeClr>
                </a:solidFill>
              </a:rPr>
              <a:t>Werkproces 2</a:t>
            </a:r>
          </a:p>
        </p:txBody>
      </p:sp>
      <p:sp>
        <p:nvSpPr>
          <p:cNvPr id="3" name="Tijdelijke aanduiding voor tekst 2"/>
          <p:cNvSpPr>
            <a:spLocks noGrp="1"/>
          </p:cNvSpPr>
          <p:nvPr>
            <p:ph type="body" sz="half" idx="1"/>
          </p:nvPr>
        </p:nvSpPr>
        <p:spPr>
          <a:xfrm>
            <a:off x="369116" y="1350628"/>
            <a:ext cx="9638949" cy="5072367"/>
          </a:xfrm>
        </p:spPr>
        <p:txBody>
          <a:bodyPr>
            <a:normAutofit/>
          </a:bodyPr>
          <a:lstStyle/>
          <a:p>
            <a:pPr marL="0" indent="0">
              <a:buNone/>
            </a:pPr>
            <a:r>
              <a:rPr lang="nl-NL" b="1" dirty="0"/>
              <a:t>Afstemmen</a:t>
            </a:r>
          </a:p>
          <a:p>
            <a:pPr marL="0" indent="0">
              <a:buNone/>
            </a:pPr>
            <a:endParaRPr lang="nl-NL" b="1" dirty="0"/>
          </a:p>
          <a:p>
            <a:r>
              <a:rPr lang="nl-NL" dirty="0"/>
              <a:t>Toelichting</a:t>
            </a:r>
          </a:p>
          <a:p>
            <a:pPr lvl="1"/>
            <a:r>
              <a:rPr lang="nl-NL" dirty="0"/>
              <a:t>Geef een korte toelichting over het Projectplan wat je hebt gemaakt.</a:t>
            </a:r>
          </a:p>
          <a:p>
            <a:pPr lvl="2"/>
            <a:r>
              <a:rPr lang="nl-NL" dirty="0"/>
              <a:t>Bij het examen doe je dit schriftelijk !</a:t>
            </a:r>
          </a:p>
          <a:p>
            <a:r>
              <a:rPr lang="nl-NL" dirty="0"/>
              <a:t>Goedkeuring</a:t>
            </a:r>
          </a:p>
          <a:p>
            <a:pPr lvl="1"/>
            <a:r>
              <a:rPr lang="nl-NL" dirty="0"/>
              <a:t>Zorg dat er voor alle betrokkenen een mogelijkheid is om een handtekening te zetten.</a:t>
            </a:r>
          </a:p>
          <a:p>
            <a:pPr lvl="1"/>
            <a:r>
              <a:rPr lang="nl-NL" dirty="0"/>
              <a:t>De namen en functies van de personen moeten daar duidelijk bij staan.</a:t>
            </a:r>
          </a:p>
        </p:txBody>
      </p:sp>
      <p:pic>
        <p:nvPicPr>
          <p:cNvPr id="59404" name="Picture 11">
            <a:extLst>
              <a:ext uri="{FF2B5EF4-FFF2-40B4-BE49-F238E27FC236}">
                <a16:creationId xmlns:a16="http://schemas.microsoft.com/office/drawing/2014/main" id="{8F644EA4-6183-4CFB-A3F0-B56AC9C05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5" name="Picture 12">
            <a:extLst>
              <a:ext uri="{FF2B5EF4-FFF2-40B4-BE49-F238E27FC236}">
                <a16:creationId xmlns:a16="http://schemas.microsoft.com/office/drawing/2014/main" id="{E0350D53-8DDA-4AD8-9250-296C08CEB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6" name="Picture 13">
            <a:extLst>
              <a:ext uri="{FF2B5EF4-FFF2-40B4-BE49-F238E27FC236}">
                <a16:creationId xmlns:a16="http://schemas.microsoft.com/office/drawing/2014/main" id="{51A51363-BE18-4429-B25D-082214388D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7" name="Picture 14">
            <a:extLst>
              <a:ext uri="{FF2B5EF4-FFF2-40B4-BE49-F238E27FC236}">
                <a16:creationId xmlns:a16="http://schemas.microsoft.com/office/drawing/2014/main" id="{25905A47-A494-49BC-8E57-15538BF08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8" name="Picture 15">
            <a:extLst>
              <a:ext uri="{FF2B5EF4-FFF2-40B4-BE49-F238E27FC236}">
                <a16:creationId xmlns:a16="http://schemas.microsoft.com/office/drawing/2014/main" id="{3C5AC6B6-CF10-400D-9C6B-9BAD838CCE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9" name="Picture 16">
            <a:extLst>
              <a:ext uri="{FF2B5EF4-FFF2-40B4-BE49-F238E27FC236}">
                <a16:creationId xmlns:a16="http://schemas.microsoft.com/office/drawing/2014/main" id="{3035C6C3-DD2B-4A9B-8766-2263C9CF30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10" name="Picture 17">
            <a:extLst>
              <a:ext uri="{FF2B5EF4-FFF2-40B4-BE49-F238E27FC236}">
                <a16:creationId xmlns:a16="http://schemas.microsoft.com/office/drawing/2014/main" id="{43CAF342-F29F-4B54-8774-A986CF968F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11" name="Picture 18">
            <a:extLst>
              <a:ext uri="{FF2B5EF4-FFF2-40B4-BE49-F238E27FC236}">
                <a16:creationId xmlns:a16="http://schemas.microsoft.com/office/drawing/2014/main" id="{F66D6A2F-5CC0-4212-8DA4-1B2C7FF28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12" name="Picture 19">
            <a:extLst>
              <a:ext uri="{FF2B5EF4-FFF2-40B4-BE49-F238E27FC236}">
                <a16:creationId xmlns:a16="http://schemas.microsoft.com/office/drawing/2014/main" id="{0C1BB902-DF8C-4966-8918-8548B310F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13" name="Picture 20">
            <a:extLst>
              <a:ext uri="{FF2B5EF4-FFF2-40B4-BE49-F238E27FC236}">
                <a16:creationId xmlns:a16="http://schemas.microsoft.com/office/drawing/2014/main" id="{34E18127-1031-401E-982C-1C85C8E74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356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p:cNvSpPr>
            <a:spLocks noGrp="1"/>
          </p:cNvSpPr>
          <p:nvPr>
            <p:ph type="title"/>
          </p:nvPr>
        </p:nvSpPr>
        <p:spPr>
          <a:xfrm>
            <a:off x="7181723" y="609600"/>
            <a:ext cx="4512989" cy="1126836"/>
          </a:xfrm>
        </p:spPr>
        <p:txBody>
          <a:bodyPr vert="horz" lIns="91440" tIns="45720" rIns="91440" bIns="45720" rtlCol="0" anchor="ctr">
            <a:normAutofit/>
          </a:bodyPr>
          <a:lstStyle/>
          <a:p>
            <a:r>
              <a:rPr lang="en-US" dirty="0" err="1">
                <a:solidFill>
                  <a:srgbClr val="FFFFFF"/>
                </a:solidFill>
              </a:rPr>
              <a:t>Projectplan</a:t>
            </a:r>
            <a:endParaRPr lang="en-US" dirty="0">
              <a:solidFill>
                <a:srgbClr val="FFFFFF"/>
              </a:solidFill>
            </a:endParaRPr>
          </a:p>
        </p:txBody>
      </p:sp>
      <p:sp>
        <p:nvSpPr>
          <p:cNvPr id="3" name="Tijdelijke aanduiding voor tekst 2"/>
          <p:cNvSpPr>
            <a:spLocks noGrp="1"/>
          </p:cNvSpPr>
          <p:nvPr>
            <p:ph type="body" sz="half" idx="1"/>
          </p:nvPr>
        </p:nvSpPr>
        <p:spPr>
          <a:xfrm>
            <a:off x="7181725" y="1744903"/>
            <a:ext cx="4512988" cy="4410364"/>
          </a:xfrm>
        </p:spPr>
        <p:txBody>
          <a:bodyPr vert="horz" lIns="91440" tIns="45720" rIns="91440" bIns="45720" rtlCol="0" anchor="t">
            <a:normAutofit/>
          </a:bodyPr>
          <a:lstStyle/>
          <a:p>
            <a:pPr>
              <a:lnSpc>
                <a:spcPct val="90000"/>
              </a:lnSpc>
            </a:pPr>
            <a:r>
              <a:rPr lang="en-US" dirty="0" err="1">
                <a:solidFill>
                  <a:srgbClr val="FFFFFF"/>
                </a:solidFill>
              </a:rPr>
              <a:t>Als</a:t>
            </a:r>
            <a:r>
              <a:rPr lang="en-US" dirty="0">
                <a:solidFill>
                  <a:srgbClr val="FFFFFF"/>
                </a:solidFill>
              </a:rPr>
              <a:t> je alle </a:t>
            </a:r>
            <a:r>
              <a:rPr lang="en-US" dirty="0" err="1">
                <a:solidFill>
                  <a:srgbClr val="FFFFFF"/>
                </a:solidFill>
              </a:rPr>
              <a:t>stappen</a:t>
            </a:r>
            <a:r>
              <a:rPr lang="en-US" dirty="0">
                <a:solidFill>
                  <a:srgbClr val="FFFFFF"/>
                </a:solidFill>
              </a:rPr>
              <a:t> </a:t>
            </a:r>
            <a:r>
              <a:rPr lang="en-US" dirty="0" err="1">
                <a:solidFill>
                  <a:srgbClr val="FFFFFF"/>
                </a:solidFill>
              </a:rPr>
              <a:t>hebt</a:t>
            </a:r>
            <a:r>
              <a:rPr lang="en-US" dirty="0">
                <a:solidFill>
                  <a:srgbClr val="FFFFFF"/>
                </a:solidFill>
              </a:rPr>
              <a:t> </a:t>
            </a:r>
            <a:r>
              <a:rPr lang="en-US" dirty="0" err="1">
                <a:solidFill>
                  <a:srgbClr val="FFFFFF"/>
                </a:solidFill>
              </a:rPr>
              <a:t>gevolgt</a:t>
            </a:r>
            <a:r>
              <a:rPr lang="en-US" dirty="0">
                <a:solidFill>
                  <a:srgbClr val="FFFFFF"/>
                </a:solidFill>
              </a:rPr>
              <a:t> </a:t>
            </a:r>
            <a:r>
              <a:rPr lang="en-US" dirty="0" err="1">
                <a:solidFill>
                  <a:srgbClr val="FFFFFF"/>
                </a:solidFill>
              </a:rPr>
              <a:t>heb</a:t>
            </a:r>
            <a:r>
              <a:rPr lang="en-US" dirty="0">
                <a:solidFill>
                  <a:srgbClr val="FFFFFF"/>
                </a:solidFill>
              </a:rPr>
              <a:t> je </a:t>
            </a:r>
            <a:r>
              <a:rPr lang="en-US" dirty="0" err="1">
                <a:solidFill>
                  <a:srgbClr val="FFFFFF"/>
                </a:solidFill>
              </a:rPr>
              <a:t>een</a:t>
            </a:r>
            <a:r>
              <a:rPr lang="en-US" dirty="0">
                <a:solidFill>
                  <a:srgbClr val="FFFFFF"/>
                </a:solidFill>
              </a:rPr>
              <a:t> net document. Let </a:t>
            </a:r>
            <a:r>
              <a:rPr lang="en-US" dirty="0" err="1">
                <a:solidFill>
                  <a:srgbClr val="FFFFFF"/>
                </a:solidFill>
              </a:rPr>
              <a:t>nog</a:t>
            </a:r>
            <a:r>
              <a:rPr lang="en-US" dirty="0">
                <a:solidFill>
                  <a:srgbClr val="FFFFFF"/>
                </a:solidFill>
              </a:rPr>
              <a:t> op het </a:t>
            </a:r>
            <a:r>
              <a:rPr lang="en-US" dirty="0" err="1">
                <a:solidFill>
                  <a:srgbClr val="FFFFFF"/>
                </a:solidFill>
              </a:rPr>
              <a:t>volgende</a:t>
            </a:r>
            <a:r>
              <a:rPr lang="en-US" dirty="0">
                <a:solidFill>
                  <a:srgbClr val="FFFFFF"/>
                </a:solidFill>
              </a:rPr>
              <a:t>:</a:t>
            </a:r>
          </a:p>
          <a:p>
            <a:pPr>
              <a:lnSpc>
                <a:spcPct val="90000"/>
              </a:lnSpc>
            </a:pPr>
            <a:endParaRPr lang="en-US" dirty="0">
              <a:solidFill>
                <a:srgbClr val="FFFFFF"/>
              </a:solidFill>
            </a:endParaRPr>
          </a:p>
          <a:p>
            <a:pPr>
              <a:lnSpc>
                <a:spcPct val="90000"/>
              </a:lnSpc>
            </a:pPr>
            <a:r>
              <a:rPr lang="en-US" dirty="0" err="1">
                <a:solidFill>
                  <a:srgbClr val="FFFFFF"/>
                </a:solidFill>
              </a:rPr>
              <a:t>Een</a:t>
            </a:r>
            <a:r>
              <a:rPr lang="en-US" dirty="0">
                <a:solidFill>
                  <a:srgbClr val="FFFFFF"/>
                </a:solidFill>
              </a:rPr>
              <a:t> examinator is </a:t>
            </a:r>
            <a:r>
              <a:rPr lang="en-US" dirty="0" err="1">
                <a:solidFill>
                  <a:srgbClr val="FFFFFF"/>
                </a:solidFill>
              </a:rPr>
              <a:t>ook</a:t>
            </a:r>
            <a:r>
              <a:rPr lang="en-US" dirty="0">
                <a:solidFill>
                  <a:srgbClr val="FFFFFF"/>
                </a:solidFill>
              </a:rPr>
              <a:t> </a:t>
            </a:r>
            <a:r>
              <a:rPr lang="en-US" dirty="0" err="1">
                <a:solidFill>
                  <a:srgbClr val="FFFFFF"/>
                </a:solidFill>
              </a:rPr>
              <a:t>een</a:t>
            </a:r>
            <a:r>
              <a:rPr lang="en-US" dirty="0">
                <a:solidFill>
                  <a:srgbClr val="FFFFFF"/>
                </a:solidFill>
              </a:rPr>
              <a:t> </a:t>
            </a:r>
            <a:r>
              <a:rPr lang="en-US" dirty="0" err="1">
                <a:solidFill>
                  <a:srgbClr val="FFFFFF"/>
                </a:solidFill>
              </a:rPr>
              <a:t>mens</a:t>
            </a:r>
            <a:r>
              <a:rPr lang="en-US" dirty="0">
                <a:solidFill>
                  <a:srgbClr val="FFFFFF"/>
                </a:solidFill>
              </a:rPr>
              <a:t>. </a:t>
            </a:r>
            <a:r>
              <a:rPr lang="en-US" dirty="0" err="1">
                <a:solidFill>
                  <a:srgbClr val="FFFFFF"/>
                </a:solidFill>
              </a:rPr>
              <a:t>Behandel</a:t>
            </a:r>
            <a:r>
              <a:rPr lang="en-US" dirty="0">
                <a:solidFill>
                  <a:srgbClr val="FFFFFF"/>
                </a:solidFill>
              </a:rPr>
              <a:t> hem met respect </a:t>
            </a:r>
            <a:r>
              <a:rPr lang="en-US" dirty="0" err="1">
                <a:solidFill>
                  <a:srgbClr val="FFFFFF"/>
                </a:solidFill>
              </a:rPr>
              <a:t>zoals</a:t>
            </a:r>
            <a:r>
              <a:rPr lang="en-US" dirty="0">
                <a:solidFill>
                  <a:srgbClr val="FFFFFF"/>
                </a:solidFill>
              </a:rPr>
              <a:t> je </a:t>
            </a:r>
            <a:r>
              <a:rPr lang="en-US" dirty="0" err="1">
                <a:solidFill>
                  <a:srgbClr val="FFFFFF"/>
                </a:solidFill>
              </a:rPr>
              <a:t>dit</a:t>
            </a:r>
            <a:r>
              <a:rPr lang="en-US" dirty="0">
                <a:solidFill>
                  <a:srgbClr val="FFFFFF"/>
                </a:solidFill>
              </a:rPr>
              <a:t> </a:t>
            </a:r>
            <a:r>
              <a:rPr lang="en-US" dirty="0" err="1">
                <a:solidFill>
                  <a:srgbClr val="FFFFFF"/>
                </a:solidFill>
              </a:rPr>
              <a:t>ook</a:t>
            </a:r>
            <a:r>
              <a:rPr lang="en-US" dirty="0">
                <a:solidFill>
                  <a:srgbClr val="FFFFFF"/>
                </a:solidFill>
              </a:rPr>
              <a:t> </a:t>
            </a:r>
            <a:r>
              <a:rPr lang="en-US" dirty="0" err="1">
                <a:solidFill>
                  <a:srgbClr val="FFFFFF"/>
                </a:solidFill>
              </a:rPr>
              <a:t>bij</a:t>
            </a:r>
            <a:r>
              <a:rPr lang="en-US" dirty="0">
                <a:solidFill>
                  <a:srgbClr val="FFFFFF"/>
                </a:solidFill>
              </a:rPr>
              <a:t> </a:t>
            </a:r>
            <a:r>
              <a:rPr lang="en-US" dirty="0" err="1">
                <a:solidFill>
                  <a:srgbClr val="FFFFFF"/>
                </a:solidFill>
              </a:rPr>
              <a:t>een</a:t>
            </a:r>
            <a:r>
              <a:rPr lang="en-US" dirty="0">
                <a:solidFill>
                  <a:srgbClr val="FFFFFF"/>
                </a:solidFill>
              </a:rPr>
              <a:t> </a:t>
            </a:r>
            <a:r>
              <a:rPr lang="en-US" dirty="0" err="1">
                <a:solidFill>
                  <a:srgbClr val="FFFFFF"/>
                </a:solidFill>
              </a:rPr>
              <a:t>klant</a:t>
            </a:r>
            <a:r>
              <a:rPr lang="en-US" dirty="0">
                <a:solidFill>
                  <a:srgbClr val="FFFFFF"/>
                </a:solidFill>
              </a:rPr>
              <a:t> </a:t>
            </a:r>
            <a:r>
              <a:rPr lang="en-US" dirty="0" err="1">
                <a:solidFill>
                  <a:srgbClr val="FFFFFF"/>
                </a:solidFill>
              </a:rPr>
              <a:t>zou</a:t>
            </a:r>
            <a:r>
              <a:rPr lang="en-US" dirty="0">
                <a:solidFill>
                  <a:srgbClr val="FFFFFF"/>
                </a:solidFill>
              </a:rPr>
              <a:t> </a:t>
            </a:r>
            <a:r>
              <a:rPr lang="en-US" dirty="0" err="1">
                <a:solidFill>
                  <a:srgbClr val="FFFFFF"/>
                </a:solidFill>
              </a:rPr>
              <a:t>doen</a:t>
            </a:r>
            <a:r>
              <a:rPr lang="en-US" dirty="0">
                <a:solidFill>
                  <a:srgbClr val="FFFFFF"/>
                </a:solidFill>
              </a:rPr>
              <a:t>. </a:t>
            </a:r>
          </a:p>
          <a:p>
            <a:pPr>
              <a:lnSpc>
                <a:spcPct val="90000"/>
              </a:lnSpc>
            </a:pPr>
            <a:endParaRPr lang="en-US" dirty="0">
              <a:solidFill>
                <a:srgbClr val="FFFFFF"/>
              </a:solidFill>
            </a:endParaRPr>
          </a:p>
          <a:p>
            <a:pPr>
              <a:lnSpc>
                <a:spcPct val="90000"/>
              </a:lnSpc>
            </a:pPr>
            <a:r>
              <a:rPr lang="en-US" dirty="0">
                <a:solidFill>
                  <a:srgbClr val="FFFFFF"/>
                </a:solidFill>
              </a:rPr>
              <a:t>Zorg </a:t>
            </a:r>
            <a:r>
              <a:rPr lang="en-US" dirty="0" err="1">
                <a:solidFill>
                  <a:srgbClr val="FFFFFF"/>
                </a:solidFill>
              </a:rPr>
              <a:t>dat</a:t>
            </a:r>
            <a:r>
              <a:rPr lang="en-US" dirty="0">
                <a:solidFill>
                  <a:srgbClr val="FFFFFF"/>
                </a:solidFill>
              </a:rPr>
              <a:t> je </a:t>
            </a:r>
            <a:r>
              <a:rPr lang="en-US" dirty="0" err="1">
                <a:solidFill>
                  <a:srgbClr val="FFFFFF"/>
                </a:solidFill>
              </a:rPr>
              <a:t>je</a:t>
            </a:r>
            <a:r>
              <a:rPr lang="en-US" dirty="0">
                <a:solidFill>
                  <a:srgbClr val="FFFFFF"/>
                </a:solidFill>
              </a:rPr>
              <a:t> eigen </a:t>
            </a:r>
            <a:r>
              <a:rPr lang="en-US" dirty="0" err="1">
                <a:solidFill>
                  <a:srgbClr val="FFFFFF"/>
                </a:solidFill>
              </a:rPr>
              <a:t>tijd</a:t>
            </a:r>
            <a:r>
              <a:rPr lang="en-US" dirty="0">
                <a:solidFill>
                  <a:srgbClr val="FFFFFF"/>
                </a:solidFill>
              </a:rPr>
              <a:t> </a:t>
            </a:r>
            <a:r>
              <a:rPr lang="en-US" dirty="0" err="1">
                <a:solidFill>
                  <a:srgbClr val="FFFFFF"/>
                </a:solidFill>
              </a:rPr>
              <a:t>bewaakt</a:t>
            </a:r>
            <a:r>
              <a:rPr lang="en-US" dirty="0">
                <a:solidFill>
                  <a:srgbClr val="FFFFFF"/>
                </a:solidFill>
              </a:rPr>
              <a:t>. Ga </a:t>
            </a:r>
            <a:r>
              <a:rPr lang="en-US" dirty="0" err="1">
                <a:solidFill>
                  <a:srgbClr val="FFFFFF"/>
                </a:solidFill>
              </a:rPr>
              <a:t>niet</a:t>
            </a:r>
            <a:r>
              <a:rPr lang="en-US" dirty="0">
                <a:solidFill>
                  <a:srgbClr val="FFFFFF"/>
                </a:solidFill>
              </a:rPr>
              <a:t> </a:t>
            </a:r>
            <a:r>
              <a:rPr lang="en-US" dirty="0" err="1">
                <a:solidFill>
                  <a:srgbClr val="FFFFFF"/>
                </a:solidFill>
              </a:rPr>
              <a:t>te</a:t>
            </a:r>
            <a:r>
              <a:rPr lang="en-US" dirty="0">
                <a:solidFill>
                  <a:srgbClr val="FFFFFF"/>
                </a:solidFill>
              </a:rPr>
              <a:t> lang </a:t>
            </a:r>
            <a:r>
              <a:rPr lang="en-US" dirty="0" err="1">
                <a:solidFill>
                  <a:srgbClr val="FFFFFF"/>
                </a:solidFill>
              </a:rPr>
              <a:t>aan</a:t>
            </a:r>
            <a:r>
              <a:rPr lang="en-US" dirty="0">
                <a:solidFill>
                  <a:srgbClr val="FFFFFF"/>
                </a:solidFill>
              </a:rPr>
              <a:t> 1 </a:t>
            </a:r>
            <a:r>
              <a:rPr lang="en-US" dirty="0" err="1">
                <a:solidFill>
                  <a:srgbClr val="FFFFFF"/>
                </a:solidFill>
              </a:rPr>
              <a:t>onderdeel</a:t>
            </a:r>
            <a:r>
              <a:rPr lang="en-US" dirty="0">
                <a:solidFill>
                  <a:srgbClr val="FFFFFF"/>
                </a:solidFill>
              </a:rPr>
              <a:t> </a:t>
            </a:r>
            <a:r>
              <a:rPr lang="en-US" dirty="0" err="1">
                <a:solidFill>
                  <a:srgbClr val="FFFFFF"/>
                </a:solidFill>
              </a:rPr>
              <a:t>werken</a:t>
            </a:r>
            <a:r>
              <a:rPr lang="en-US" dirty="0">
                <a:solidFill>
                  <a:srgbClr val="FFFFFF"/>
                </a:solidFill>
              </a:rPr>
              <a:t> </a:t>
            </a:r>
            <a:r>
              <a:rPr lang="en-US" dirty="0" err="1">
                <a:solidFill>
                  <a:srgbClr val="FFFFFF"/>
                </a:solidFill>
              </a:rPr>
              <a:t>waardoor</a:t>
            </a:r>
            <a:r>
              <a:rPr lang="en-US" dirty="0">
                <a:solidFill>
                  <a:srgbClr val="FFFFFF"/>
                </a:solidFill>
              </a:rPr>
              <a:t> je met de rest </a:t>
            </a:r>
            <a:r>
              <a:rPr lang="en-US" dirty="0" err="1">
                <a:solidFill>
                  <a:srgbClr val="FFFFFF"/>
                </a:solidFill>
              </a:rPr>
              <a:t>niet</a:t>
            </a:r>
            <a:r>
              <a:rPr lang="en-US" dirty="0">
                <a:solidFill>
                  <a:srgbClr val="FFFFFF"/>
                </a:solidFill>
              </a:rPr>
              <a:t> </a:t>
            </a:r>
            <a:r>
              <a:rPr lang="en-US" dirty="0" err="1">
                <a:solidFill>
                  <a:srgbClr val="FFFFFF"/>
                </a:solidFill>
              </a:rPr>
              <a:t>af</a:t>
            </a:r>
            <a:r>
              <a:rPr lang="en-US" dirty="0">
                <a:solidFill>
                  <a:srgbClr val="FFFFFF"/>
                </a:solidFill>
              </a:rPr>
              <a:t> </a:t>
            </a:r>
            <a:r>
              <a:rPr lang="en-US" dirty="0" err="1">
                <a:solidFill>
                  <a:srgbClr val="FFFFFF"/>
                </a:solidFill>
              </a:rPr>
              <a:t>krijgt</a:t>
            </a:r>
            <a:r>
              <a:rPr lang="en-US" dirty="0">
                <a:solidFill>
                  <a:srgbClr val="FFFFFF"/>
                </a:solidFill>
              </a:rPr>
              <a:t>.</a:t>
            </a:r>
          </a:p>
          <a:p>
            <a:pPr>
              <a:lnSpc>
                <a:spcPct val="90000"/>
              </a:lnSpc>
            </a:pPr>
            <a:endParaRPr lang="en-US" dirty="0">
              <a:solidFill>
                <a:srgbClr val="FFFFFF"/>
              </a:solidFill>
            </a:endParaRPr>
          </a:p>
          <a:p>
            <a:pPr>
              <a:lnSpc>
                <a:spcPct val="90000"/>
              </a:lnSpc>
            </a:pPr>
            <a:r>
              <a:rPr lang="en-US" dirty="0">
                <a:solidFill>
                  <a:srgbClr val="FFFFFF"/>
                </a:solidFill>
              </a:rPr>
              <a:t>Het </a:t>
            </a:r>
            <a:r>
              <a:rPr lang="en-US" dirty="0" err="1">
                <a:solidFill>
                  <a:srgbClr val="FFFFFF"/>
                </a:solidFill>
              </a:rPr>
              <a:t>Projectplan</a:t>
            </a:r>
            <a:r>
              <a:rPr lang="en-US" dirty="0">
                <a:solidFill>
                  <a:srgbClr val="FFFFFF"/>
                </a:solidFill>
              </a:rPr>
              <a:t> </a:t>
            </a:r>
            <a:r>
              <a:rPr lang="en-US" dirty="0" err="1">
                <a:solidFill>
                  <a:srgbClr val="FFFFFF"/>
                </a:solidFill>
              </a:rPr>
              <a:t>moet</a:t>
            </a:r>
            <a:r>
              <a:rPr lang="en-US" dirty="0">
                <a:solidFill>
                  <a:srgbClr val="FFFFFF"/>
                </a:solidFill>
              </a:rPr>
              <a:t> door </a:t>
            </a:r>
            <a:r>
              <a:rPr lang="en-US" dirty="0" err="1">
                <a:solidFill>
                  <a:srgbClr val="FFFFFF"/>
                </a:solidFill>
              </a:rPr>
              <a:t>een</a:t>
            </a:r>
            <a:r>
              <a:rPr lang="en-US" dirty="0">
                <a:solidFill>
                  <a:srgbClr val="FFFFFF"/>
                </a:solidFill>
              </a:rPr>
              <a:t> </a:t>
            </a:r>
            <a:r>
              <a:rPr lang="en-US" dirty="0" err="1">
                <a:solidFill>
                  <a:srgbClr val="FFFFFF"/>
                </a:solidFill>
              </a:rPr>
              <a:t>niet</a:t>
            </a:r>
            <a:r>
              <a:rPr lang="en-US" dirty="0">
                <a:solidFill>
                  <a:srgbClr val="FFFFFF"/>
                </a:solidFill>
              </a:rPr>
              <a:t> </a:t>
            </a:r>
            <a:r>
              <a:rPr lang="en-US" dirty="0" err="1">
                <a:solidFill>
                  <a:srgbClr val="FFFFFF"/>
                </a:solidFill>
              </a:rPr>
              <a:t>ICT’er</a:t>
            </a:r>
            <a:r>
              <a:rPr lang="en-US" dirty="0">
                <a:solidFill>
                  <a:srgbClr val="FFFFFF"/>
                </a:solidFill>
              </a:rPr>
              <a:t> </a:t>
            </a:r>
            <a:r>
              <a:rPr lang="en-US" dirty="0" err="1">
                <a:solidFill>
                  <a:srgbClr val="FFFFFF"/>
                </a:solidFill>
              </a:rPr>
              <a:t>gelezen</a:t>
            </a:r>
            <a:r>
              <a:rPr lang="en-US" dirty="0">
                <a:solidFill>
                  <a:srgbClr val="FFFFFF"/>
                </a:solidFill>
              </a:rPr>
              <a:t> </a:t>
            </a:r>
            <a:r>
              <a:rPr lang="en-US" dirty="0" err="1">
                <a:solidFill>
                  <a:srgbClr val="FFFFFF"/>
                </a:solidFill>
              </a:rPr>
              <a:t>kunnen</a:t>
            </a:r>
            <a:r>
              <a:rPr lang="en-US" dirty="0">
                <a:solidFill>
                  <a:srgbClr val="FFFFFF"/>
                </a:solidFill>
              </a:rPr>
              <a:t> </a:t>
            </a:r>
            <a:r>
              <a:rPr lang="en-US" dirty="0" err="1">
                <a:solidFill>
                  <a:srgbClr val="FFFFFF"/>
                </a:solidFill>
              </a:rPr>
              <a:t>worden</a:t>
            </a:r>
            <a:r>
              <a:rPr lang="en-US" dirty="0">
                <a:solidFill>
                  <a:srgbClr val="FFFFFF"/>
                </a:solidFill>
              </a:rPr>
              <a:t>.</a:t>
            </a:r>
          </a:p>
          <a:p>
            <a:pPr marL="0" indent="0"/>
            <a:endParaRPr lang="en-US" b="1" dirty="0">
              <a:solidFill>
                <a:srgbClr val="FFFFFF"/>
              </a:solidFill>
            </a:endParaRPr>
          </a:p>
          <a:p>
            <a:pPr marL="0" indent="0"/>
            <a:endParaRPr lang="en-US" b="1" dirty="0">
              <a:solidFill>
                <a:srgbClr val="FFFFFF"/>
              </a:solidFill>
            </a:endParaRPr>
          </a:p>
          <a:p>
            <a:pPr marL="0" indent="0"/>
            <a:endParaRPr lang="en-US" b="1" dirty="0">
              <a:solidFill>
                <a:srgbClr val="FFFFFF"/>
              </a:solidFill>
            </a:endParaRPr>
          </a:p>
          <a:p>
            <a:pPr marL="0" indent="0"/>
            <a:endParaRPr lang="en-US" b="1" dirty="0">
              <a:solidFill>
                <a:srgbClr val="FFFFFF"/>
              </a:solidFill>
            </a:endParaRPr>
          </a:p>
          <a:p>
            <a:pPr marL="0" indent="0"/>
            <a:endParaRPr lang="en-US" b="1" dirty="0">
              <a:solidFill>
                <a:srgbClr val="FFFFFF"/>
              </a:solidFill>
            </a:endParaRPr>
          </a:p>
          <a:p>
            <a:pPr marL="0" indent="0"/>
            <a:endParaRPr lang="en-US" b="1" dirty="0">
              <a:solidFill>
                <a:srgbClr val="FFFFFF"/>
              </a:solidFill>
            </a:endParaRPr>
          </a:p>
          <a:p>
            <a:pPr marL="0" indent="0"/>
            <a:endParaRPr lang="en-US" b="1" dirty="0">
              <a:solidFill>
                <a:srgbClr val="FFFFFF"/>
              </a:solidFill>
            </a:endParaRPr>
          </a:p>
        </p:txBody>
      </p:sp>
      <p:pic>
        <p:nvPicPr>
          <p:cNvPr id="7" name="Afbeelding 6" descr="Afbeelding met tekst, teken&#10;&#10;Automatisch gegenereerde beschrijving">
            <a:extLst>
              <a:ext uri="{FF2B5EF4-FFF2-40B4-BE49-F238E27FC236}">
                <a16:creationId xmlns:a16="http://schemas.microsoft.com/office/drawing/2014/main" id="{AE1379C2-0B12-4B3C-B04C-A62CE5089E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991" y="1221581"/>
            <a:ext cx="4048125" cy="4048125"/>
          </a:xfrm>
          <a:prstGeom prst="rect">
            <a:avLst/>
          </a:prstGeom>
        </p:spPr>
      </p:pic>
    </p:spTree>
    <p:extLst>
      <p:ext uri="{BB962C8B-B14F-4D97-AF65-F5344CB8AC3E}">
        <p14:creationId xmlns:p14="http://schemas.microsoft.com/office/powerpoint/2010/main" val="3962153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6756" y="361497"/>
            <a:ext cx="6409189" cy="476496"/>
          </a:xfrm>
        </p:spPr>
        <p:txBody>
          <a:bodyPr>
            <a:normAutofit fontScale="90000"/>
          </a:bodyPr>
          <a:lstStyle/>
          <a:p>
            <a:pPr algn="l"/>
            <a:r>
              <a:rPr lang="nl-NL" sz="2800" dirty="0">
                <a:solidFill>
                  <a:schemeClr val="accent6">
                    <a:lumMod val="50000"/>
                  </a:schemeClr>
                </a:solidFill>
              </a:rPr>
              <a:t>Onderdelen</a:t>
            </a:r>
          </a:p>
        </p:txBody>
      </p:sp>
      <p:sp>
        <p:nvSpPr>
          <p:cNvPr id="3" name="Tijdelijke aanduiding voor tekst 2"/>
          <p:cNvSpPr>
            <a:spLocks noGrp="1"/>
          </p:cNvSpPr>
          <p:nvPr>
            <p:ph type="body" sz="half" idx="1"/>
          </p:nvPr>
        </p:nvSpPr>
        <p:spPr>
          <a:xfrm>
            <a:off x="369116" y="1350628"/>
            <a:ext cx="9638949" cy="5072367"/>
          </a:xfrm>
        </p:spPr>
        <p:txBody>
          <a:bodyPr>
            <a:normAutofit/>
          </a:bodyPr>
          <a:lstStyle/>
          <a:p>
            <a:pPr marL="0" indent="0">
              <a:buNone/>
            </a:pPr>
            <a:r>
              <a:rPr lang="nl-NL" b="1" dirty="0"/>
              <a:t>Kerntaak 1 is verdeeld in 4 werkprocessen (en 5 opdrachten)</a:t>
            </a:r>
          </a:p>
          <a:p>
            <a:pPr marL="0" indent="0">
              <a:buNone/>
            </a:pPr>
            <a:endParaRPr lang="nl-NL" b="1" dirty="0"/>
          </a:p>
          <a:p>
            <a:r>
              <a:rPr lang="nl-NL" b="1" dirty="0">
                <a:solidFill>
                  <a:schemeClr val="bg1">
                    <a:lumMod val="65000"/>
                  </a:schemeClr>
                </a:solidFill>
              </a:rPr>
              <a:t>WP1 – Stelt de opdracht vast</a:t>
            </a:r>
          </a:p>
          <a:p>
            <a:pPr lvl="1"/>
            <a:r>
              <a:rPr lang="nl-NL" b="1" dirty="0">
                <a:solidFill>
                  <a:schemeClr val="bg1">
                    <a:lumMod val="65000"/>
                  </a:schemeClr>
                </a:solidFill>
              </a:rPr>
              <a:t>Opdracht 1: Plan van eisen</a:t>
            </a:r>
          </a:p>
          <a:p>
            <a:r>
              <a:rPr lang="nl-NL" b="1" dirty="0"/>
              <a:t>WP2 – Levert een bijdrage aan het projectplan</a:t>
            </a:r>
          </a:p>
          <a:p>
            <a:pPr lvl="1"/>
            <a:r>
              <a:rPr lang="nl-NL" b="1" dirty="0"/>
              <a:t>Opdracht 2: Projectplan</a:t>
            </a:r>
          </a:p>
          <a:p>
            <a:r>
              <a:rPr lang="nl-NL" b="1" dirty="0">
                <a:solidFill>
                  <a:schemeClr val="bg1">
                    <a:lumMod val="65000"/>
                  </a:schemeClr>
                </a:solidFill>
              </a:rPr>
              <a:t>WP3 – Levert een bijdrage aan het ontwerp</a:t>
            </a:r>
          </a:p>
          <a:p>
            <a:pPr lvl="1"/>
            <a:r>
              <a:rPr lang="nl-NL" b="1" dirty="0">
                <a:solidFill>
                  <a:schemeClr val="bg1">
                    <a:lumMod val="65000"/>
                  </a:schemeClr>
                </a:solidFill>
              </a:rPr>
              <a:t>Opdracht 3: Functioneel ontwerp</a:t>
            </a:r>
          </a:p>
          <a:p>
            <a:pPr lvl="1"/>
            <a:r>
              <a:rPr lang="nl-NL" b="1" dirty="0">
                <a:solidFill>
                  <a:schemeClr val="bg1">
                    <a:lumMod val="65000"/>
                  </a:schemeClr>
                </a:solidFill>
              </a:rPr>
              <a:t>Opdracht 4: Technisch ontwerp</a:t>
            </a:r>
          </a:p>
          <a:p>
            <a:r>
              <a:rPr lang="nl-NL" b="1" dirty="0">
                <a:solidFill>
                  <a:schemeClr val="bg1">
                    <a:lumMod val="65000"/>
                  </a:schemeClr>
                </a:solidFill>
              </a:rPr>
              <a:t>WP4 – Bereidt de realisatie voor</a:t>
            </a:r>
          </a:p>
          <a:p>
            <a:pPr lvl="1"/>
            <a:r>
              <a:rPr lang="nl-NL" b="1" dirty="0">
                <a:solidFill>
                  <a:schemeClr val="bg1">
                    <a:lumMod val="65000"/>
                  </a:schemeClr>
                </a:solidFill>
              </a:rPr>
              <a:t>Opdracht 5: Werkomgeving</a:t>
            </a:r>
          </a:p>
          <a:p>
            <a:pPr marL="0" indent="0">
              <a:buNone/>
            </a:pPr>
            <a:endParaRPr lang="nl-NL" b="1" dirty="0"/>
          </a:p>
          <a:p>
            <a:pPr marL="0" indent="0">
              <a:buNone/>
            </a:pPr>
            <a:endParaRPr lang="nl-NL" b="1" dirty="0"/>
          </a:p>
          <a:p>
            <a:pPr marL="0" indent="0">
              <a:buNone/>
            </a:pPr>
            <a:endParaRPr lang="nl-NL" b="1" dirty="0"/>
          </a:p>
          <a:p>
            <a:pPr marL="0" indent="0">
              <a:buNone/>
            </a:pPr>
            <a:endParaRPr lang="nl-NL" b="1" dirty="0"/>
          </a:p>
        </p:txBody>
      </p:sp>
    </p:spTree>
    <p:extLst>
      <p:ext uri="{BB962C8B-B14F-4D97-AF65-F5344CB8AC3E}">
        <p14:creationId xmlns:p14="http://schemas.microsoft.com/office/powerpoint/2010/main" val="1100309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6756" y="361497"/>
            <a:ext cx="6409189" cy="476496"/>
          </a:xfrm>
        </p:spPr>
        <p:txBody>
          <a:bodyPr>
            <a:normAutofit fontScale="90000"/>
          </a:bodyPr>
          <a:lstStyle/>
          <a:p>
            <a:pPr algn="l"/>
            <a:r>
              <a:rPr lang="nl-NL" sz="2800" dirty="0">
                <a:solidFill>
                  <a:schemeClr val="accent6">
                    <a:lumMod val="50000"/>
                  </a:schemeClr>
                </a:solidFill>
              </a:rPr>
              <a:t>Werkproces 2</a:t>
            </a:r>
          </a:p>
        </p:txBody>
      </p:sp>
      <p:sp>
        <p:nvSpPr>
          <p:cNvPr id="3" name="Tijdelijke aanduiding voor tekst 2"/>
          <p:cNvSpPr>
            <a:spLocks noGrp="1"/>
          </p:cNvSpPr>
          <p:nvPr>
            <p:ph type="body" sz="half" idx="1"/>
          </p:nvPr>
        </p:nvSpPr>
        <p:spPr>
          <a:xfrm>
            <a:off x="369116" y="1350628"/>
            <a:ext cx="9638949" cy="5072367"/>
          </a:xfrm>
        </p:spPr>
        <p:txBody>
          <a:bodyPr>
            <a:normAutofit/>
          </a:bodyPr>
          <a:lstStyle/>
          <a:p>
            <a:pPr marL="0" indent="0">
              <a:buNone/>
            </a:pPr>
            <a:r>
              <a:rPr lang="nl-NL" b="1" dirty="0"/>
              <a:t>Project doelstellingen</a:t>
            </a:r>
          </a:p>
          <a:p>
            <a:pPr marL="0" indent="0">
              <a:buNone/>
            </a:pPr>
            <a:endParaRPr lang="nl-NL" b="1" dirty="0"/>
          </a:p>
          <a:p>
            <a:pPr marL="0" indent="0">
              <a:buNone/>
            </a:pPr>
            <a:endParaRPr lang="nl-NL" b="1" dirty="0"/>
          </a:p>
          <a:p>
            <a:pPr marL="0" indent="0">
              <a:buNone/>
            </a:pPr>
            <a:endParaRPr lang="nl-NL" b="1" dirty="0"/>
          </a:p>
          <a:p>
            <a:pPr marL="0" indent="0">
              <a:buNone/>
            </a:pPr>
            <a:endParaRPr lang="nl-NL" b="1" dirty="0"/>
          </a:p>
          <a:p>
            <a:pPr marL="0" indent="0">
              <a:buNone/>
            </a:pPr>
            <a:endParaRPr lang="nl-NL" b="1" dirty="0"/>
          </a:p>
          <a:p>
            <a:r>
              <a:rPr lang="nl-NL" dirty="0"/>
              <a:t>Doorlezen documenten</a:t>
            </a:r>
          </a:p>
          <a:p>
            <a:r>
              <a:rPr lang="nl-NL" dirty="0"/>
              <a:t>Inleven in de situatie die beschreven is</a:t>
            </a:r>
          </a:p>
          <a:p>
            <a:pPr marL="0" indent="0">
              <a:buNone/>
            </a:pPr>
            <a:endParaRPr lang="nl-NL" b="1" dirty="0"/>
          </a:p>
        </p:txBody>
      </p:sp>
      <p:graphicFrame>
        <p:nvGraphicFramePr>
          <p:cNvPr id="17" name="Tabel 17">
            <a:extLst>
              <a:ext uri="{FF2B5EF4-FFF2-40B4-BE49-F238E27FC236}">
                <a16:creationId xmlns:a16="http://schemas.microsoft.com/office/drawing/2014/main" id="{B7807DBC-E7F4-4B94-BD33-16FF5373AD73}"/>
              </a:ext>
            </a:extLst>
          </p:cNvPr>
          <p:cNvGraphicFramePr>
            <a:graphicFrameLocks noGrp="1"/>
          </p:cNvGraphicFramePr>
          <p:nvPr>
            <p:extLst>
              <p:ext uri="{D42A27DB-BD31-4B8C-83A1-F6EECF244321}">
                <p14:modId xmlns:p14="http://schemas.microsoft.com/office/powerpoint/2010/main" val="2890145956"/>
              </p:ext>
            </p:extLst>
          </p:nvPr>
        </p:nvGraphicFramePr>
        <p:xfrm>
          <a:off x="446481" y="1776679"/>
          <a:ext cx="11197440" cy="2665292"/>
        </p:xfrm>
        <a:graphic>
          <a:graphicData uri="http://schemas.openxmlformats.org/drawingml/2006/table">
            <a:tbl>
              <a:tblPr firstRow="1" bandRow="1">
                <a:tableStyleId>{5C22544A-7EE6-4342-B048-85BDC9FD1C3A}</a:tableStyleId>
              </a:tblPr>
              <a:tblGrid>
                <a:gridCol w="870591">
                  <a:extLst>
                    <a:ext uri="{9D8B030D-6E8A-4147-A177-3AD203B41FA5}">
                      <a16:colId xmlns:a16="http://schemas.microsoft.com/office/drawing/2014/main" val="3914564885"/>
                    </a:ext>
                  </a:extLst>
                </a:gridCol>
                <a:gridCol w="1853967">
                  <a:extLst>
                    <a:ext uri="{9D8B030D-6E8A-4147-A177-3AD203B41FA5}">
                      <a16:colId xmlns:a16="http://schemas.microsoft.com/office/drawing/2014/main" val="246342608"/>
                    </a:ext>
                  </a:extLst>
                </a:gridCol>
                <a:gridCol w="2105636">
                  <a:extLst>
                    <a:ext uri="{9D8B030D-6E8A-4147-A177-3AD203B41FA5}">
                      <a16:colId xmlns:a16="http://schemas.microsoft.com/office/drawing/2014/main" val="2371890162"/>
                    </a:ext>
                  </a:extLst>
                </a:gridCol>
                <a:gridCol w="2155971">
                  <a:extLst>
                    <a:ext uri="{9D8B030D-6E8A-4147-A177-3AD203B41FA5}">
                      <a16:colId xmlns:a16="http://schemas.microsoft.com/office/drawing/2014/main" val="683006481"/>
                    </a:ext>
                  </a:extLst>
                </a:gridCol>
                <a:gridCol w="2013358">
                  <a:extLst>
                    <a:ext uri="{9D8B030D-6E8A-4147-A177-3AD203B41FA5}">
                      <a16:colId xmlns:a16="http://schemas.microsoft.com/office/drawing/2014/main" val="2397558220"/>
                    </a:ext>
                  </a:extLst>
                </a:gridCol>
                <a:gridCol w="2197917">
                  <a:extLst>
                    <a:ext uri="{9D8B030D-6E8A-4147-A177-3AD203B41FA5}">
                      <a16:colId xmlns:a16="http://schemas.microsoft.com/office/drawing/2014/main" val="3577237602"/>
                    </a:ext>
                  </a:extLst>
                </a:gridCol>
              </a:tblGrid>
              <a:tr h="379292">
                <a:tc>
                  <a:txBody>
                    <a:bodyPr/>
                    <a:lstStyle/>
                    <a:p>
                      <a:r>
                        <a:rPr lang="nl-NL" dirty="0"/>
                        <a:t>Taak</a:t>
                      </a:r>
                    </a:p>
                  </a:txBody>
                  <a:tcPr/>
                </a:tc>
                <a:tc>
                  <a:txBody>
                    <a:bodyPr/>
                    <a:lstStyle/>
                    <a:p>
                      <a:r>
                        <a:rPr lang="nl-NL" dirty="0"/>
                        <a:t>Criterium</a:t>
                      </a:r>
                    </a:p>
                  </a:txBody>
                  <a:tcPr/>
                </a:tc>
                <a:tc>
                  <a:txBody>
                    <a:bodyPr/>
                    <a:lstStyle/>
                    <a:p>
                      <a:r>
                        <a:rPr lang="nl-NL" dirty="0"/>
                        <a:t>0</a:t>
                      </a:r>
                    </a:p>
                  </a:txBody>
                  <a:tcPr/>
                </a:tc>
                <a:tc>
                  <a:txBody>
                    <a:bodyPr/>
                    <a:lstStyle/>
                    <a:p>
                      <a:r>
                        <a:rPr lang="nl-NL" dirty="0"/>
                        <a:t>1</a:t>
                      </a:r>
                    </a:p>
                  </a:txBody>
                  <a:tcPr/>
                </a:tc>
                <a:tc>
                  <a:txBody>
                    <a:bodyPr/>
                    <a:lstStyle/>
                    <a:p>
                      <a:r>
                        <a:rPr lang="nl-NL" dirty="0"/>
                        <a:t>2</a:t>
                      </a:r>
                    </a:p>
                  </a:txBody>
                  <a:tcPr/>
                </a:tc>
                <a:tc>
                  <a:txBody>
                    <a:bodyPr/>
                    <a:lstStyle/>
                    <a:p>
                      <a:r>
                        <a:rPr lang="nl-NL" dirty="0"/>
                        <a:t>3</a:t>
                      </a:r>
                    </a:p>
                  </a:txBody>
                  <a:tcPr/>
                </a:tc>
                <a:extLst>
                  <a:ext uri="{0D108BD9-81ED-4DB2-BD59-A6C34878D82A}">
                    <a16:rowId xmlns:a16="http://schemas.microsoft.com/office/drawing/2014/main" val="3807506142"/>
                  </a:ext>
                </a:extLst>
              </a:tr>
              <a:tr h="1161579">
                <a:tc>
                  <a:txBody>
                    <a:bodyPr/>
                    <a:lstStyle/>
                    <a:p>
                      <a:r>
                        <a:rPr lang="nl-NL" dirty="0"/>
                        <a:t>T1,T2, T3, T4</a:t>
                      </a:r>
                    </a:p>
                  </a:txBody>
                  <a:tcPr/>
                </a:tc>
                <a:tc>
                  <a:txBody>
                    <a:bodyPr/>
                    <a:lstStyle/>
                    <a:p>
                      <a:r>
                        <a:rPr lang="nl-NL" dirty="0"/>
                        <a:t>Project-doelstellingen</a:t>
                      </a:r>
                    </a:p>
                  </a:txBody>
                  <a:tcPr/>
                </a:tc>
                <a:tc>
                  <a:txBody>
                    <a:bodyPr/>
                    <a:lstStyle/>
                    <a:p>
                      <a:r>
                        <a:rPr lang="nl-NL" dirty="0"/>
                        <a:t>De projectdoelstellingen zijn niet in lijn met de opdracht, duidelijk en/of haalbaar</a:t>
                      </a:r>
                    </a:p>
                  </a:txBody>
                  <a:tcPr/>
                </a:tc>
                <a:tc>
                  <a:txBody>
                    <a:bodyPr/>
                    <a:lstStyle/>
                    <a:p>
                      <a:r>
                        <a:rPr lang="nl-NL" dirty="0"/>
                        <a:t>De projectdoelstellingen zijn in de meeste gevallen in lijn met de opdracht en of duidelijk of haalbaar</a:t>
                      </a:r>
                    </a:p>
                  </a:txBody>
                  <a:tcPr/>
                </a:tc>
                <a:tc>
                  <a:txBody>
                    <a:bodyPr/>
                    <a:lstStyle/>
                    <a:p>
                      <a:r>
                        <a:rPr lang="nl-NL" dirty="0"/>
                        <a:t>De projectdoelstellingen zijn in de meeste gevallen in lijn met de opdracht, duidelijk en haalbaar</a:t>
                      </a:r>
                    </a:p>
                  </a:txBody>
                  <a:tcPr/>
                </a:tc>
                <a:tc>
                  <a:txBody>
                    <a:bodyPr/>
                    <a:lstStyle/>
                    <a:p>
                      <a:r>
                        <a:rPr lang="nl-NL" dirty="0"/>
                        <a:t>De projectdoelstellingen zijn in lijn met de opdracht, duidelijk en haalbaar.</a:t>
                      </a:r>
                    </a:p>
                  </a:txBody>
                  <a:tcPr/>
                </a:tc>
                <a:extLst>
                  <a:ext uri="{0D108BD9-81ED-4DB2-BD59-A6C34878D82A}">
                    <a16:rowId xmlns:a16="http://schemas.microsoft.com/office/drawing/2014/main" val="3612819195"/>
                  </a:ext>
                </a:extLst>
              </a:tr>
            </a:tbl>
          </a:graphicData>
        </a:graphic>
      </p:graphicFrame>
      <p:pic>
        <p:nvPicPr>
          <p:cNvPr id="58380" name="Picture 11">
            <a:extLst>
              <a:ext uri="{FF2B5EF4-FFF2-40B4-BE49-F238E27FC236}">
                <a16:creationId xmlns:a16="http://schemas.microsoft.com/office/drawing/2014/main" id="{F4DC3293-CB71-47D4-8032-447C8929C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8381" name="Picture 12">
            <a:extLst>
              <a:ext uri="{FF2B5EF4-FFF2-40B4-BE49-F238E27FC236}">
                <a16:creationId xmlns:a16="http://schemas.microsoft.com/office/drawing/2014/main" id="{B9B052F5-0ACC-4C81-BFFD-FE42EC2A12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8382" name="Picture 13">
            <a:extLst>
              <a:ext uri="{FF2B5EF4-FFF2-40B4-BE49-F238E27FC236}">
                <a16:creationId xmlns:a16="http://schemas.microsoft.com/office/drawing/2014/main" id="{2067DA08-DEA8-4A9F-A7A8-B044EF2A8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8383" name="Picture 14">
            <a:extLst>
              <a:ext uri="{FF2B5EF4-FFF2-40B4-BE49-F238E27FC236}">
                <a16:creationId xmlns:a16="http://schemas.microsoft.com/office/drawing/2014/main" id="{03B254F9-AF00-4553-82BA-FF626069A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8384" name="Picture 15">
            <a:extLst>
              <a:ext uri="{FF2B5EF4-FFF2-40B4-BE49-F238E27FC236}">
                <a16:creationId xmlns:a16="http://schemas.microsoft.com/office/drawing/2014/main" id="{635BD869-4343-44EA-B131-3350BD3572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8385" name="Picture 16">
            <a:extLst>
              <a:ext uri="{FF2B5EF4-FFF2-40B4-BE49-F238E27FC236}">
                <a16:creationId xmlns:a16="http://schemas.microsoft.com/office/drawing/2014/main" id="{371DB3A4-BF6D-4465-96E9-ACB654B230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8386" name="Picture 17">
            <a:extLst>
              <a:ext uri="{FF2B5EF4-FFF2-40B4-BE49-F238E27FC236}">
                <a16:creationId xmlns:a16="http://schemas.microsoft.com/office/drawing/2014/main" id="{65054302-D802-440B-9AA1-D62EB04203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8387" name="Picture 18">
            <a:extLst>
              <a:ext uri="{FF2B5EF4-FFF2-40B4-BE49-F238E27FC236}">
                <a16:creationId xmlns:a16="http://schemas.microsoft.com/office/drawing/2014/main" id="{A1DC9C6A-378E-4EA9-9B13-962847B0F9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8388" name="Picture 19">
            <a:extLst>
              <a:ext uri="{FF2B5EF4-FFF2-40B4-BE49-F238E27FC236}">
                <a16:creationId xmlns:a16="http://schemas.microsoft.com/office/drawing/2014/main" id="{CC61AFE3-9008-4BED-AF36-E7251F47A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8389" name="Picture 20">
            <a:extLst>
              <a:ext uri="{FF2B5EF4-FFF2-40B4-BE49-F238E27FC236}">
                <a16:creationId xmlns:a16="http://schemas.microsoft.com/office/drawing/2014/main" id="{545D69E8-CC9F-480A-AA60-20BD5A4D6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385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6756" y="361497"/>
            <a:ext cx="6409189" cy="476496"/>
          </a:xfrm>
        </p:spPr>
        <p:txBody>
          <a:bodyPr>
            <a:normAutofit fontScale="90000"/>
          </a:bodyPr>
          <a:lstStyle/>
          <a:p>
            <a:pPr algn="l"/>
            <a:r>
              <a:rPr lang="nl-NL" sz="2800" dirty="0">
                <a:solidFill>
                  <a:schemeClr val="accent6">
                    <a:lumMod val="50000"/>
                  </a:schemeClr>
                </a:solidFill>
              </a:rPr>
              <a:t>Werkproces 2</a:t>
            </a:r>
          </a:p>
        </p:txBody>
      </p:sp>
      <p:sp>
        <p:nvSpPr>
          <p:cNvPr id="3" name="Tijdelijke aanduiding voor tekst 2"/>
          <p:cNvSpPr>
            <a:spLocks noGrp="1"/>
          </p:cNvSpPr>
          <p:nvPr>
            <p:ph type="body" sz="half" idx="1"/>
          </p:nvPr>
        </p:nvSpPr>
        <p:spPr>
          <a:xfrm>
            <a:off x="369116" y="1350628"/>
            <a:ext cx="9638949" cy="5072367"/>
          </a:xfrm>
        </p:spPr>
        <p:txBody>
          <a:bodyPr>
            <a:normAutofit/>
          </a:bodyPr>
          <a:lstStyle/>
          <a:p>
            <a:pPr marL="0" indent="0">
              <a:buNone/>
            </a:pPr>
            <a:r>
              <a:rPr lang="nl-NL" b="1" dirty="0"/>
              <a:t>Project doelstellingen</a:t>
            </a:r>
          </a:p>
          <a:p>
            <a:pPr marL="0" indent="0">
              <a:buNone/>
            </a:pPr>
            <a:endParaRPr lang="nl-NL" b="1" dirty="0"/>
          </a:p>
          <a:p>
            <a:r>
              <a:rPr lang="nl-NL" dirty="0"/>
              <a:t>Inleiding</a:t>
            </a:r>
          </a:p>
          <a:p>
            <a:pPr lvl="1"/>
            <a:r>
              <a:rPr lang="nl-NL" dirty="0"/>
              <a:t>Vertel iets over de opdracht en hoe om te gaan met dit het Projectplan</a:t>
            </a:r>
          </a:p>
          <a:p>
            <a:pPr marL="457200" lvl="1" indent="0">
              <a:buNone/>
            </a:pPr>
            <a:endParaRPr lang="nl-NL" dirty="0"/>
          </a:p>
          <a:p>
            <a:r>
              <a:rPr lang="nl-NL" dirty="0"/>
              <a:t>Doelstellingen</a:t>
            </a:r>
          </a:p>
          <a:p>
            <a:pPr lvl="1"/>
            <a:r>
              <a:rPr lang="nl-NL" dirty="0"/>
              <a:t>In het </a:t>
            </a:r>
            <a:r>
              <a:rPr lang="nl-NL" dirty="0" err="1"/>
              <a:t>PvE</a:t>
            </a:r>
            <a:r>
              <a:rPr lang="nl-NL" dirty="0"/>
              <a:t> heb je al de probleemstelling beschreven met:</a:t>
            </a:r>
          </a:p>
          <a:p>
            <a:pPr lvl="2"/>
            <a:r>
              <a:rPr lang="nl-NL" dirty="0"/>
              <a:t>Wat is het doel van de opdracht. </a:t>
            </a:r>
          </a:p>
          <a:p>
            <a:pPr lvl="2"/>
            <a:r>
              <a:rPr lang="nl-NL" dirty="0"/>
              <a:t>Waarom wil de klant het product hebben</a:t>
            </a:r>
          </a:p>
          <a:p>
            <a:pPr lvl="2"/>
            <a:r>
              <a:rPr lang="nl-NL" dirty="0"/>
              <a:t>Wat wil de klant automatiseren en waarom</a:t>
            </a:r>
          </a:p>
          <a:p>
            <a:pPr lvl="2"/>
            <a:r>
              <a:rPr lang="nl-NL" dirty="0"/>
              <a:t>Wat is de winst die de klant met het product kan behalen (tijd / geld</a:t>
            </a:r>
          </a:p>
          <a:p>
            <a:pPr lvl="1"/>
            <a:r>
              <a:rPr lang="nl-NL" dirty="0"/>
              <a:t>Herhaal dat hier en voeg toe wat er dan gerealiseerd gaat worden.</a:t>
            </a:r>
          </a:p>
          <a:p>
            <a:pPr marL="0" indent="0">
              <a:spcBef>
                <a:spcPts val="0"/>
              </a:spcBef>
              <a:buClrTx/>
              <a:buSzTx/>
              <a:buNone/>
              <a:defRPr/>
            </a:pPr>
            <a:endParaRPr lang="nl-NL" sz="1800" dirty="0"/>
          </a:p>
          <a:p>
            <a:pPr marL="0" indent="0">
              <a:buNone/>
            </a:pPr>
            <a:endParaRPr lang="nl-NL" sz="1800" dirty="0"/>
          </a:p>
        </p:txBody>
      </p:sp>
      <p:pic>
        <p:nvPicPr>
          <p:cNvPr id="59404" name="Picture 11">
            <a:extLst>
              <a:ext uri="{FF2B5EF4-FFF2-40B4-BE49-F238E27FC236}">
                <a16:creationId xmlns:a16="http://schemas.microsoft.com/office/drawing/2014/main" id="{8F644EA4-6183-4CFB-A3F0-B56AC9C05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5" name="Picture 12">
            <a:extLst>
              <a:ext uri="{FF2B5EF4-FFF2-40B4-BE49-F238E27FC236}">
                <a16:creationId xmlns:a16="http://schemas.microsoft.com/office/drawing/2014/main" id="{E0350D53-8DDA-4AD8-9250-296C08CEB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6" name="Picture 13">
            <a:extLst>
              <a:ext uri="{FF2B5EF4-FFF2-40B4-BE49-F238E27FC236}">
                <a16:creationId xmlns:a16="http://schemas.microsoft.com/office/drawing/2014/main" id="{51A51363-BE18-4429-B25D-082214388D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7" name="Picture 14">
            <a:extLst>
              <a:ext uri="{FF2B5EF4-FFF2-40B4-BE49-F238E27FC236}">
                <a16:creationId xmlns:a16="http://schemas.microsoft.com/office/drawing/2014/main" id="{25905A47-A494-49BC-8E57-15538BF08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8" name="Picture 15">
            <a:extLst>
              <a:ext uri="{FF2B5EF4-FFF2-40B4-BE49-F238E27FC236}">
                <a16:creationId xmlns:a16="http://schemas.microsoft.com/office/drawing/2014/main" id="{3C5AC6B6-CF10-400D-9C6B-9BAD838CCE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9" name="Picture 16">
            <a:extLst>
              <a:ext uri="{FF2B5EF4-FFF2-40B4-BE49-F238E27FC236}">
                <a16:creationId xmlns:a16="http://schemas.microsoft.com/office/drawing/2014/main" id="{3035C6C3-DD2B-4A9B-8766-2263C9CF30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10" name="Picture 17">
            <a:extLst>
              <a:ext uri="{FF2B5EF4-FFF2-40B4-BE49-F238E27FC236}">
                <a16:creationId xmlns:a16="http://schemas.microsoft.com/office/drawing/2014/main" id="{43CAF342-F29F-4B54-8774-A986CF968F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11" name="Picture 18">
            <a:extLst>
              <a:ext uri="{FF2B5EF4-FFF2-40B4-BE49-F238E27FC236}">
                <a16:creationId xmlns:a16="http://schemas.microsoft.com/office/drawing/2014/main" id="{F66D6A2F-5CC0-4212-8DA4-1B2C7FF28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12" name="Picture 19">
            <a:extLst>
              <a:ext uri="{FF2B5EF4-FFF2-40B4-BE49-F238E27FC236}">
                <a16:creationId xmlns:a16="http://schemas.microsoft.com/office/drawing/2014/main" id="{0C1BB902-DF8C-4966-8918-8548B310F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13" name="Picture 20">
            <a:extLst>
              <a:ext uri="{FF2B5EF4-FFF2-40B4-BE49-F238E27FC236}">
                <a16:creationId xmlns:a16="http://schemas.microsoft.com/office/drawing/2014/main" id="{34E18127-1031-401E-982C-1C85C8E74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438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6756" y="361497"/>
            <a:ext cx="6409189" cy="476496"/>
          </a:xfrm>
        </p:spPr>
        <p:txBody>
          <a:bodyPr>
            <a:normAutofit fontScale="90000"/>
          </a:bodyPr>
          <a:lstStyle/>
          <a:p>
            <a:pPr algn="l"/>
            <a:r>
              <a:rPr lang="nl-NL" sz="2800" dirty="0">
                <a:solidFill>
                  <a:schemeClr val="accent6">
                    <a:lumMod val="50000"/>
                  </a:schemeClr>
                </a:solidFill>
              </a:rPr>
              <a:t>Werkproces 2</a:t>
            </a:r>
          </a:p>
        </p:txBody>
      </p:sp>
      <p:sp>
        <p:nvSpPr>
          <p:cNvPr id="3" name="Tijdelijke aanduiding voor tekst 2"/>
          <p:cNvSpPr>
            <a:spLocks noGrp="1"/>
          </p:cNvSpPr>
          <p:nvPr>
            <p:ph type="body" sz="half" idx="1"/>
          </p:nvPr>
        </p:nvSpPr>
        <p:spPr>
          <a:xfrm>
            <a:off x="369116" y="1350628"/>
            <a:ext cx="9638949" cy="5072367"/>
          </a:xfrm>
        </p:spPr>
        <p:txBody>
          <a:bodyPr>
            <a:normAutofit/>
          </a:bodyPr>
          <a:lstStyle/>
          <a:p>
            <a:pPr marL="0" indent="0">
              <a:buNone/>
            </a:pPr>
            <a:r>
              <a:rPr lang="nl-NL" b="1" dirty="0"/>
              <a:t>Project doelstellingen</a:t>
            </a:r>
          </a:p>
          <a:p>
            <a:pPr marL="0" indent="0">
              <a:buNone/>
            </a:pPr>
            <a:endParaRPr lang="nl-NL" b="1" dirty="0"/>
          </a:p>
          <a:p>
            <a:r>
              <a:rPr lang="nl-NL" dirty="0"/>
              <a:t>Risico’s</a:t>
            </a:r>
          </a:p>
          <a:p>
            <a:pPr lvl="1"/>
            <a:r>
              <a:rPr lang="nl-NL" dirty="0"/>
              <a:t>Geef aan welke risico’s er zijn met het maken van de doelstelling. Denk hierbij aan:</a:t>
            </a:r>
          </a:p>
          <a:p>
            <a:pPr lvl="2"/>
            <a:r>
              <a:rPr lang="nl-NL" dirty="0"/>
              <a:t>Tijd</a:t>
            </a:r>
          </a:p>
          <a:p>
            <a:pPr lvl="2"/>
            <a:r>
              <a:rPr lang="nl-NL" dirty="0"/>
              <a:t>Geld</a:t>
            </a:r>
          </a:p>
          <a:p>
            <a:pPr lvl="2"/>
            <a:r>
              <a:rPr lang="nl-NL" dirty="0"/>
              <a:t>Afspraken</a:t>
            </a:r>
          </a:p>
          <a:p>
            <a:pPr lvl="2"/>
            <a:r>
              <a:rPr lang="nl-NL" dirty="0"/>
              <a:t>Kennis</a:t>
            </a:r>
          </a:p>
          <a:p>
            <a:r>
              <a:rPr lang="nl-NL" dirty="0"/>
              <a:t>Projectgrenzen</a:t>
            </a:r>
          </a:p>
          <a:p>
            <a:pPr lvl="1"/>
            <a:r>
              <a:rPr lang="nl-NL" dirty="0"/>
              <a:t>Je hebt al benoemd wat je gaat uitvoeren, maar wat houdt het allemaal in. Beschrijf waar de klant zelf mee aan de slag moet. Denk aan de volgende onderdelen:</a:t>
            </a:r>
          </a:p>
          <a:p>
            <a:pPr lvl="2"/>
            <a:r>
              <a:rPr lang="nl-NL" dirty="0"/>
              <a:t>Beheer van de applicatie</a:t>
            </a:r>
          </a:p>
          <a:p>
            <a:pPr lvl="2"/>
            <a:r>
              <a:rPr lang="nl-NL" dirty="0"/>
              <a:t>Onderhoud van de applicatie</a:t>
            </a:r>
          </a:p>
          <a:p>
            <a:pPr lvl="2"/>
            <a:endParaRPr lang="nl-NL" dirty="0"/>
          </a:p>
          <a:p>
            <a:pPr marL="0" indent="0">
              <a:spcBef>
                <a:spcPts val="0"/>
              </a:spcBef>
              <a:buClrTx/>
              <a:buSzTx/>
              <a:buNone/>
              <a:defRPr/>
            </a:pPr>
            <a:endParaRPr lang="nl-NL" sz="1800" dirty="0"/>
          </a:p>
          <a:p>
            <a:pPr marL="0" indent="0">
              <a:buNone/>
            </a:pPr>
            <a:endParaRPr lang="nl-NL" sz="1800" dirty="0"/>
          </a:p>
        </p:txBody>
      </p:sp>
      <p:pic>
        <p:nvPicPr>
          <p:cNvPr id="59404" name="Picture 11">
            <a:extLst>
              <a:ext uri="{FF2B5EF4-FFF2-40B4-BE49-F238E27FC236}">
                <a16:creationId xmlns:a16="http://schemas.microsoft.com/office/drawing/2014/main" id="{8F644EA4-6183-4CFB-A3F0-B56AC9C05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5" name="Picture 12">
            <a:extLst>
              <a:ext uri="{FF2B5EF4-FFF2-40B4-BE49-F238E27FC236}">
                <a16:creationId xmlns:a16="http://schemas.microsoft.com/office/drawing/2014/main" id="{E0350D53-8DDA-4AD8-9250-296C08CEB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6" name="Picture 13">
            <a:extLst>
              <a:ext uri="{FF2B5EF4-FFF2-40B4-BE49-F238E27FC236}">
                <a16:creationId xmlns:a16="http://schemas.microsoft.com/office/drawing/2014/main" id="{51A51363-BE18-4429-B25D-082214388D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7" name="Picture 14">
            <a:extLst>
              <a:ext uri="{FF2B5EF4-FFF2-40B4-BE49-F238E27FC236}">
                <a16:creationId xmlns:a16="http://schemas.microsoft.com/office/drawing/2014/main" id="{25905A47-A494-49BC-8E57-15538BF08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8" name="Picture 15">
            <a:extLst>
              <a:ext uri="{FF2B5EF4-FFF2-40B4-BE49-F238E27FC236}">
                <a16:creationId xmlns:a16="http://schemas.microsoft.com/office/drawing/2014/main" id="{3C5AC6B6-CF10-400D-9C6B-9BAD838CCE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9" name="Picture 16">
            <a:extLst>
              <a:ext uri="{FF2B5EF4-FFF2-40B4-BE49-F238E27FC236}">
                <a16:creationId xmlns:a16="http://schemas.microsoft.com/office/drawing/2014/main" id="{3035C6C3-DD2B-4A9B-8766-2263C9CF30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10" name="Picture 17">
            <a:extLst>
              <a:ext uri="{FF2B5EF4-FFF2-40B4-BE49-F238E27FC236}">
                <a16:creationId xmlns:a16="http://schemas.microsoft.com/office/drawing/2014/main" id="{43CAF342-F29F-4B54-8774-A986CF968F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11" name="Picture 18">
            <a:extLst>
              <a:ext uri="{FF2B5EF4-FFF2-40B4-BE49-F238E27FC236}">
                <a16:creationId xmlns:a16="http://schemas.microsoft.com/office/drawing/2014/main" id="{F66D6A2F-5CC0-4212-8DA4-1B2C7FF28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12" name="Picture 19">
            <a:extLst>
              <a:ext uri="{FF2B5EF4-FFF2-40B4-BE49-F238E27FC236}">
                <a16:creationId xmlns:a16="http://schemas.microsoft.com/office/drawing/2014/main" id="{0C1BB902-DF8C-4966-8918-8548B310F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13" name="Picture 20">
            <a:extLst>
              <a:ext uri="{FF2B5EF4-FFF2-40B4-BE49-F238E27FC236}">
                <a16:creationId xmlns:a16="http://schemas.microsoft.com/office/drawing/2014/main" id="{34E18127-1031-401E-982C-1C85C8E74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918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6756" y="361497"/>
            <a:ext cx="6409189" cy="476496"/>
          </a:xfrm>
        </p:spPr>
        <p:txBody>
          <a:bodyPr>
            <a:normAutofit fontScale="90000"/>
          </a:bodyPr>
          <a:lstStyle/>
          <a:p>
            <a:pPr algn="l"/>
            <a:r>
              <a:rPr lang="nl-NL" sz="2800" dirty="0">
                <a:solidFill>
                  <a:schemeClr val="accent6">
                    <a:lumMod val="50000"/>
                  </a:schemeClr>
                </a:solidFill>
              </a:rPr>
              <a:t>Werkproces 2</a:t>
            </a:r>
          </a:p>
        </p:txBody>
      </p:sp>
      <p:sp>
        <p:nvSpPr>
          <p:cNvPr id="3" name="Tijdelijke aanduiding voor tekst 2"/>
          <p:cNvSpPr>
            <a:spLocks noGrp="1"/>
          </p:cNvSpPr>
          <p:nvPr>
            <p:ph type="body" sz="half" idx="1"/>
          </p:nvPr>
        </p:nvSpPr>
        <p:spPr>
          <a:xfrm>
            <a:off x="369116" y="1350628"/>
            <a:ext cx="9638949" cy="5072367"/>
          </a:xfrm>
        </p:spPr>
        <p:txBody>
          <a:bodyPr>
            <a:normAutofit/>
          </a:bodyPr>
          <a:lstStyle/>
          <a:p>
            <a:pPr marL="0" indent="0">
              <a:buNone/>
            </a:pPr>
            <a:r>
              <a:rPr lang="nl-NL" b="1" dirty="0"/>
              <a:t>Projectactiviteiten</a:t>
            </a:r>
          </a:p>
          <a:p>
            <a:pPr marL="0" indent="0">
              <a:buNone/>
            </a:pPr>
            <a:endParaRPr lang="nl-NL" b="1" dirty="0"/>
          </a:p>
        </p:txBody>
      </p:sp>
      <p:graphicFrame>
        <p:nvGraphicFramePr>
          <p:cNvPr id="17" name="Tabel 17">
            <a:extLst>
              <a:ext uri="{FF2B5EF4-FFF2-40B4-BE49-F238E27FC236}">
                <a16:creationId xmlns:a16="http://schemas.microsoft.com/office/drawing/2014/main" id="{B7807DBC-E7F4-4B94-BD33-16FF5373AD73}"/>
              </a:ext>
            </a:extLst>
          </p:cNvPr>
          <p:cNvGraphicFramePr>
            <a:graphicFrameLocks noGrp="1"/>
          </p:cNvGraphicFramePr>
          <p:nvPr>
            <p:extLst>
              <p:ext uri="{D42A27DB-BD31-4B8C-83A1-F6EECF244321}">
                <p14:modId xmlns:p14="http://schemas.microsoft.com/office/powerpoint/2010/main" val="1533097716"/>
              </p:ext>
            </p:extLst>
          </p:nvPr>
        </p:nvGraphicFramePr>
        <p:xfrm>
          <a:off x="446481" y="1776679"/>
          <a:ext cx="11197440" cy="4616012"/>
        </p:xfrm>
        <a:graphic>
          <a:graphicData uri="http://schemas.openxmlformats.org/drawingml/2006/table">
            <a:tbl>
              <a:tblPr firstRow="1" bandRow="1">
                <a:tableStyleId>{5C22544A-7EE6-4342-B048-85BDC9FD1C3A}</a:tableStyleId>
              </a:tblPr>
              <a:tblGrid>
                <a:gridCol w="870591">
                  <a:extLst>
                    <a:ext uri="{9D8B030D-6E8A-4147-A177-3AD203B41FA5}">
                      <a16:colId xmlns:a16="http://schemas.microsoft.com/office/drawing/2014/main" val="3914564885"/>
                    </a:ext>
                  </a:extLst>
                </a:gridCol>
                <a:gridCol w="1853967">
                  <a:extLst>
                    <a:ext uri="{9D8B030D-6E8A-4147-A177-3AD203B41FA5}">
                      <a16:colId xmlns:a16="http://schemas.microsoft.com/office/drawing/2014/main" val="246342608"/>
                    </a:ext>
                  </a:extLst>
                </a:gridCol>
                <a:gridCol w="2105636">
                  <a:extLst>
                    <a:ext uri="{9D8B030D-6E8A-4147-A177-3AD203B41FA5}">
                      <a16:colId xmlns:a16="http://schemas.microsoft.com/office/drawing/2014/main" val="2371890162"/>
                    </a:ext>
                  </a:extLst>
                </a:gridCol>
                <a:gridCol w="2155971">
                  <a:extLst>
                    <a:ext uri="{9D8B030D-6E8A-4147-A177-3AD203B41FA5}">
                      <a16:colId xmlns:a16="http://schemas.microsoft.com/office/drawing/2014/main" val="683006481"/>
                    </a:ext>
                  </a:extLst>
                </a:gridCol>
                <a:gridCol w="2013358">
                  <a:extLst>
                    <a:ext uri="{9D8B030D-6E8A-4147-A177-3AD203B41FA5}">
                      <a16:colId xmlns:a16="http://schemas.microsoft.com/office/drawing/2014/main" val="2397558220"/>
                    </a:ext>
                  </a:extLst>
                </a:gridCol>
                <a:gridCol w="2197917">
                  <a:extLst>
                    <a:ext uri="{9D8B030D-6E8A-4147-A177-3AD203B41FA5}">
                      <a16:colId xmlns:a16="http://schemas.microsoft.com/office/drawing/2014/main" val="3577237602"/>
                    </a:ext>
                  </a:extLst>
                </a:gridCol>
              </a:tblGrid>
              <a:tr h="379292">
                <a:tc>
                  <a:txBody>
                    <a:bodyPr/>
                    <a:lstStyle/>
                    <a:p>
                      <a:r>
                        <a:rPr lang="nl-NL" dirty="0"/>
                        <a:t>Taak</a:t>
                      </a:r>
                    </a:p>
                  </a:txBody>
                  <a:tcPr/>
                </a:tc>
                <a:tc>
                  <a:txBody>
                    <a:bodyPr/>
                    <a:lstStyle/>
                    <a:p>
                      <a:r>
                        <a:rPr lang="nl-NL" dirty="0"/>
                        <a:t>Criterium</a:t>
                      </a:r>
                    </a:p>
                  </a:txBody>
                  <a:tcPr/>
                </a:tc>
                <a:tc>
                  <a:txBody>
                    <a:bodyPr/>
                    <a:lstStyle/>
                    <a:p>
                      <a:r>
                        <a:rPr lang="nl-NL" dirty="0"/>
                        <a:t>0</a:t>
                      </a:r>
                    </a:p>
                  </a:txBody>
                  <a:tcPr/>
                </a:tc>
                <a:tc>
                  <a:txBody>
                    <a:bodyPr/>
                    <a:lstStyle/>
                    <a:p>
                      <a:r>
                        <a:rPr lang="nl-NL" dirty="0"/>
                        <a:t>1</a:t>
                      </a:r>
                    </a:p>
                  </a:txBody>
                  <a:tcPr/>
                </a:tc>
                <a:tc>
                  <a:txBody>
                    <a:bodyPr/>
                    <a:lstStyle/>
                    <a:p>
                      <a:r>
                        <a:rPr lang="nl-NL" dirty="0"/>
                        <a:t>2</a:t>
                      </a:r>
                    </a:p>
                  </a:txBody>
                  <a:tcPr/>
                </a:tc>
                <a:tc>
                  <a:txBody>
                    <a:bodyPr/>
                    <a:lstStyle/>
                    <a:p>
                      <a:r>
                        <a:rPr lang="nl-NL" dirty="0"/>
                        <a:t>3</a:t>
                      </a:r>
                    </a:p>
                  </a:txBody>
                  <a:tcPr/>
                </a:tc>
                <a:extLst>
                  <a:ext uri="{0D108BD9-81ED-4DB2-BD59-A6C34878D82A}">
                    <a16:rowId xmlns:a16="http://schemas.microsoft.com/office/drawing/2014/main" val="3807506142"/>
                  </a:ext>
                </a:extLst>
              </a:tr>
              <a:tr h="1161579">
                <a:tc>
                  <a:txBody>
                    <a:bodyPr/>
                    <a:lstStyle/>
                    <a:p>
                      <a:r>
                        <a:rPr lang="nl-NL" sz="1600" dirty="0"/>
                        <a:t>T1,T2, T3, T4</a:t>
                      </a:r>
                    </a:p>
                  </a:txBody>
                  <a:tcPr/>
                </a:tc>
                <a:tc>
                  <a:txBody>
                    <a:bodyPr/>
                    <a:lstStyle/>
                    <a:p>
                      <a:r>
                        <a:rPr lang="nl-NL" sz="1600" dirty="0"/>
                        <a:t>Projectactiviteiten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De werkzaamheden zijn onvolledig, incorrect of onoverzichtelijk weergegeven.</a:t>
                      </a:r>
                    </a:p>
                    <a:p>
                      <a:pPr marL="0" marR="0" lvl="0" indent="0" algn="l" defTabSz="457200" rtl="0" eaLnBrk="1" fontAlgn="auto" latinLnBrk="0" hangingPunct="1">
                        <a:lnSpc>
                          <a:spcPct val="100000"/>
                        </a:lnSpc>
                        <a:spcBef>
                          <a:spcPts val="0"/>
                        </a:spcBef>
                        <a:spcAft>
                          <a:spcPts val="0"/>
                        </a:spcAft>
                        <a:buClrTx/>
                        <a:buSzTx/>
                        <a:buFontTx/>
                        <a:buNone/>
                        <a:tabLst/>
                        <a:defRPr/>
                      </a:pPr>
                      <a:endParaRPr lang="nl-NL" sz="1600" dirty="0"/>
                    </a:p>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En/of de inzet en middelen voor de werkzaamheden zijn niet of onduidelijk benoemd.</a:t>
                      </a:r>
                    </a:p>
                    <a:p>
                      <a:pPr marL="0" marR="0" lvl="0" indent="0" algn="l" defTabSz="457200" rtl="0" eaLnBrk="1" fontAlgn="auto" latinLnBrk="0" hangingPunct="1">
                        <a:lnSpc>
                          <a:spcPct val="100000"/>
                        </a:lnSpc>
                        <a:spcBef>
                          <a:spcPts val="0"/>
                        </a:spcBef>
                        <a:spcAft>
                          <a:spcPts val="0"/>
                        </a:spcAft>
                        <a:buClrTx/>
                        <a:buSzTx/>
                        <a:buFontTx/>
                        <a:buNone/>
                        <a:tabLst/>
                        <a:defRPr/>
                      </a:pPr>
                      <a:endParaRPr lang="nl-NL" sz="1600" dirty="0"/>
                    </a:p>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En/of de ontwikkelmethode is niet benoemd.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De werkzaamheden zijn in de meeste gevallen volledig, correct en overzichtelijk weergegeven.</a:t>
                      </a:r>
                    </a:p>
                    <a:p>
                      <a:pPr marL="0" marR="0" lvl="0" indent="0" algn="l" defTabSz="457200" rtl="0" eaLnBrk="1" fontAlgn="auto" latinLnBrk="0" hangingPunct="1">
                        <a:lnSpc>
                          <a:spcPct val="100000"/>
                        </a:lnSpc>
                        <a:spcBef>
                          <a:spcPts val="0"/>
                        </a:spcBef>
                        <a:spcAft>
                          <a:spcPts val="0"/>
                        </a:spcAft>
                        <a:buClrTx/>
                        <a:buSzTx/>
                        <a:buFontTx/>
                        <a:buNone/>
                        <a:tabLst/>
                        <a:defRPr/>
                      </a:pPr>
                      <a:endParaRPr lang="nl-NL" sz="1600" dirty="0"/>
                    </a:p>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De inzet en middelen voor de werkzaamheden zijn in de meeste gevallen duidelijk benoemd.</a:t>
                      </a:r>
                    </a:p>
                    <a:p>
                      <a:pPr marL="0" marR="0" lvl="0" indent="0" algn="l" defTabSz="457200" rtl="0" eaLnBrk="1" fontAlgn="auto" latinLnBrk="0" hangingPunct="1">
                        <a:lnSpc>
                          <a:spcPct val="100000"/>
                        </a:lnSpc>
                        <a:spcBef>
                          <a:spcPts val="0"/>
                        </a:spcBef>
                        <a:spcAft>
                          <a:spcPts val="0"/>
                        </a:spcAft>
                        <a:buClrTx/>
                        <a:buSzTx/>
                        <a:buFontTx/>
                        <a:buNone/>
                        <a:tabLst/>
                        <a:defRPr/>
                      </a:pPr>
                      <a:endParaRPr lang="nl-NL" sz="1600" dirty="0"/>
                    </a:p>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De ontwikkelmethode is benoemd.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De werkzaamheden zijn volledig, correct en in de meeste gevallen  overzichtelijk weergegeven.</a:t>
                      </a:r>
                    </a:p>
                    <a:p>
                      <a:pPr marL="0" marR="0" lvl="0" indent="0" algn="l" defTabSz="457200" rtl="0" eaLnBrk="1" fontAlgn="auto" latinLnBrk="0" hangingPunct="1">
                        <a:lnSpc>
                          <a:spcPct val="100000"/>
                        </a:lnSpc>
                        <a:spcBef>
                          <a:spcPts val="0"/>
                        </a:spcBef>
                        <a:spcAft>
                          <a:spcPts val="0"/>
                        </a:spcAft>
                        <a:buClrTx/>
                        <a:buSzTx/>
                        <a:buFontTx/>
                        <a:buNone/>
                        <a:tabLst/>
                        <a:defRPr/>
                      </a:pPr>
                      <a:endParaRPr lang="nl-NL" sz="1600" dirty="0"/>
                    </a:p>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De inzet en middelen voor de werkzaamheden zijn in de meeste gevallen duidelijk benoemd.</a:t>
                      </a:r>
                    </a:p>
                    <a:p>
                      <a:pPr marL="0" marR="0" lvl="0" indent="0" algn="l" defTabSz="457200" rtl="0" eaLnBrk="1" fontAlgn="auto" latinLnBrk="0" hangingPunct="1">
                        <a:lnSpc>
                          <a:spcPct val="100000"/>
                        </a:lnSpc>
                        <a:spcBef>
                          <a:spcPts val="0"/>
                        </a:spcBef>
                        <a:spcAft>
                          <a:spcPts val="0"/>
                        </a:spcAft>
                        <a:buClrTx/>
                        <a:buSzTx/>
                        <a:buFontTx/>
                        <a:buNone/>
                        <a:tabLst/>
                        <a:defRPr/>
                      </a:pPr>
                      <a:endParaRPr lang="nl-NL" sz="1600" dirty="0"/>
                    </a:p>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De ontwikkelmethode is benoemd.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De werkzaamheden zijn volledig, correct en overzichtelijk weergegeven.</a:t>
                      </a:r>
                    </a:p>
                    <a:p>
                      <a:pPr marL="0" marR="0" lvl="0" indent="0" algn="l" defTabSz="457200" rtl="0" eaLnBrk="1" fontAlgn="auto" latinLnBrk="0" hangingPunct="1">
                        <a:lnSpc>
                          <a:spcPct val="100000"/>
                        </a:lnSpc>
                        <a:spcBef>
                          <a:spcPts val="0"/>
                        </a:spcBef>
                        <a:spcAft>
                          <a:spcPts val="0"/>
                        </a:spcAft>
                        <a:buClrTx/>
                        <a:buSzTx/>
                        <a:buFontTx/>
                        <a:buNone/>
                        <a:tabLst/>
                        <a:defRPr/>
                      </a:pPr>
                      <a:endParaRPr lang="nl-NL" sz="1600" dirty="0"/>
                    </a:p>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De inzet en middelen voor de werkzaamheden zijn duidelijk benoemd.</a:t>
                      </a:r>
                    </a:p>
                    <a:p>
                      <a:pPr marL="0" marR="0" lvl="0" indent="0" algn="l" defTabSz="457200" rtl="0" eaLnBrk="1" fontAlgn="auto" latinLnBrk="0" hangingPunct="1">
                        <a:lnSpc>
                          <a:spcPct val="100000"/>
                        </a:lnSpc>
                        <a:spcBef>
                          <a:spcPts val="0"/>
                        </a:spcBef>
                        <a:spcAft>
                          <a:spcPts val="0"/>
                        </a:spcAft>
                        <a:buClrTx/>
                        <a:buSzTx/>
                        <a:buFontTx/>
                        <a:buNone/>
                        <a:tabLst/>
                        <a:defRPr/>
                      </a:pPr>
                      <a:endParaRPr lang="nl-NL" sz="1600" dirty="0"/>
                    </a:p>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De ontwikkelmethode is benoemd.</a:t>
                      </a:r>
                    </a:p>
                    <a:p>
                      <a:pPr marL="0" marR="0" lvl="0" indent="0" algn="l" defTabSz="457200" rtl="0" eaLnBrk="1" fontAlgn="auto" latinLnBrk="0" hangingPunct="1">
                        <a:lnSpc>
                          <a:spcPct val="100000"/>
                        </a:lnSpc>
                        <a:spcBef>
                          <a:spcPts val="0"/>
                        </a:spcBef>
                        <a:spcAft>
                          <a:spcPts val="0"/>
                        </a:spcAft>
                        <a:buClrTx/>
                        <a:buSzTx/>
                        <a:buFontTx/>
                        <a:buNone/>
                        <a:tabLst/>
                        <a:defRPr/>
                      </a:pPr>
                      <a:endParaRPr lang="nl-NL" sz="1600" dirty="0"/>
                    </a:p>
                  </a:txBody>
                  <a:tcPr/>
                </a:tc>
                <a:extLst>
                  <a:ext uri="{0D108BD9-81ED-4DB2-BD59-A6C34878D82A}">
                    <a16:rowId xmlns:a16="http://schemas.microsoft.com/office/drawing/2014/main" val="2674484874"/>
                  </a:ext>
                </a:extLst>
              </a:tr>
            </a:tbl>
          </a:graphicData>
        </a:graphic>
      </p:graphicFrame>
      <p:pic>
        <p:nvPicPr>
          <p:cNvPr id="57355" name="Picture 11">
            <a:extLst>
              <a:ext uri="{FF2B5EF4-FFF2-40B4-BE49-F238E27FC236}">
                <a16:creationId xmlns:a16="http://schemas.microsoft.com/office/drawing/2014/main" id="{D3ED2477-C7EC-4D12-A8CF-FAC0125403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56" name="Picture 12">
            <a:extLst>
              <a:ext uri="{FF2B5EF4-FFF2-40B4-BE49-F238E27FC236}">
                <a16:creationId xmlns:a16="http://schemas.microsoft.com/office/drawing/2014/main" id="{E473C8B8-9E31-4527-ACDC-072F17DE6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57" name="Picture 13">
            <a:extLst>
              <a:ext uri="{FF2B5EF4-FFF2-40B4-BE49-F238E27FC236}">
                <a16:creationId xmlns:a16="http://schemas.microsoft.com/office/drawing/2014/main" id="{0D111DA0-5982-4340-9AEF-2CE8D96F8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58" name="Picture 14">
            <a:extLst>
              <a:ext uri="{FF2B5EF4-FFF2-40B4-BE49-F238E27FC236}">
                <a16:creationId xmlns:a16="http://schemas.microsoft.com/office/drawing/2014/main" id="{F776171B-F6C3-49C9-8E32-1DE8B5C58B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59" name="Picture 15">
            <a:extLst>
              <a:ext uri="{FF2B5EF4-FFF2-40B4-BE49-F238E27FC236}">
                <a16:creationId xmlns:a16="http://schemas.microsoft.com/office/drawing/2014/main" id="{B0ED8EC0-2A8F-4D70-8F7E-E6EBD194C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60" name="Picture 16">
            <a:extLst>
              <a:ext uri="{FF2B5EF4-FFF2-40B4-BE49-F238E27FC236}">
                <a16:creationId xmlns:a16="http://schemas.microsoft.com/office/drawing/2014/main" id="{E6EDDC57-B1DC-4074-9017-CB13A1A0BE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61" name="Picture 17">
            <a:extLst>
              <a:ext uri="{FF2B5EF4-FFF2-40B4-BE49-F238E27FC236}">
                <a16:creationId xmlns:a16="http://schemas.microsoft.com/office/drawing/2014/main" id="{0F8851A6-2E28-4E9D-A9C5-D5ADFDD72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62" name="Picture 18">
            <a:extLst>
              <a:ext uri="{FF2B5EF4-FFF2-40B4-BE49-F238E27FC236}">
                <a16:creationId xmlns:a16="http://schemas.microsoft.com/office/drawing/2014/main" id="{97E015B9-7BAA-406C-B17B-55D46B7330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63" name="Picture 19">
            <a:extLst>
              <a:ext uri="{FF2B5EF4-FFF2-40B4-BE49-F238E27FC236}">
                <a16:creationId xmlns:a16="http://schemas.microsoft.com/office/drawing/2014/main" id="{BB5D52A8-9687-4999-AA16-48E395DAC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64" name="Picture 20">
            <a:extLst>
              <a:ext uri="{FF2B5EF4-FFF2-40B4-BE49-F238E27FC236}">
                <a16:creationId xmlns:a16="http://schemas.microsoft.com/office/drawing/2014/main" id="{4EE43252-29F9-4726-9997-FAD47B608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303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6756" y="361497"/>
            <a:ext cx="6409189" cy="476496"/>
          </a:xfrm>
        </p:spPr>
        <p:txBody>
          <a:bodyPr>
            <a:normAutofit fontScale="90000"/>
          </a:bodyPr>
          <a:lstStyle/>
          <a:p>
            <a:pPr algn="l"/>
            <a:r>
              <a:rPr lang="nl-NL" sz="2800" dirty="0">
                <a:solidFill>
                  <a:schemeClr val="accent6">
                    <a:lumMod val="50000"/>
                  </a:schemeClr>
                </a:solidFill>
              </a:rPr>
              <a:t>Werkproces 2</a:t>
            </a:r>
          </a:p>
        </p:txBody>
      </p:sp>
      <p:sp>
        <p:nvSpPr>
          <p:cNvPr id="3" name="Tijdelijke aanduiding voor tekst 2"/>
          <p:cNvSpPr>
            <a:spLocks noGrp="1"/>
          </p:cNvSpPr>
          <p:nvPr>
            <p:ph type="body" sz="half" idx="1"/>
          </p:nvPr>
        </p:nvSpPr>
        <p:spPr>
          <a:xfrm>
            <a:off x="369116" y="1350628"/>
            <a:ext cx="9638949" cy="5072367"/>
          </a:xfrm>
        </p:spPr>
        <p:txBody>
          <a:bodyPr>
            <a:normAutofit/>
          </a:bodyPr>
          <a:lstStyle/>
          <a:p>
            <a:pPr marL="0" indent="0">
              <a:buNone/>
            </a:pPr>
            <a:r>
              <a:rPr lang="nl-NL" b="1" dirty="0"/>
              <a:t>Projectactiviteiten</a:t>
            </a:r>
          </a:p>
          <a:p>
            <a:pPr marL="0" indent="0">
              <a:buNone/>
            </a:pPr>
            <a:endParaRPr lang="nl-NL" b="1" dirty="0"/>
          </a:p>
          <a:p>
            <a:r>
              <a:rPr lang="nl-NL" dirty="0"/>
              <a:t>Betrokkenen</a:t>
            </a:r>
          </a:p>
          <a:p>
            <a:pPr lvl="1"/>
            <a:r>
              <a:rPr lang="nl-NL" dirty="0"/>
              <a:t>Geef aan wie er allemaal betrokken zijn bij het project. Denk aan:</a:t>
            </a:r>
          </a:p>
          <a:p>
            <a:pPr lvl="2"/>
            <a:r>
              <a:rPr lang="nl-NL" dirty="0"/>
              <a:t>Klanten</a:t>
            </a:r>
          </a:p>
          <a:p>
            <a:pPr lvl="2"/>
            <a:r>
              <a:rPr lang="nl-NL" dirty="0"/>
              <a:t>Projectmanager</a:t>
            </a:r>
          </a:p>
          <a:p>
            <a:pPr lvl="2"/>
            <a:r>
              <a:rPr lang="nl-NL" dirty="0"/>
              <a:t>Developers</a:t>
            </a:r>
          </a:p>
          <a:p>
            <a:pPr lvl="2"/>
            <a:r>
              <a:rPr lang="nl-NL" dirty="0"/>
              <a:t>Designers</a:t>
            </a:r>
          </a:p>
          <a:p>
            <a:pPr lvl="2"/>
            <a:r>
              <a:rPr lang="nl-NL" dirty="0"/>
              <a:t>Devops</a:t>
            </a:r>
          </a:p>
          <a:p>
            <a:r>
              <a:rPr lang="nl-NL" dirty="0"/>
              <a:t>Benodigdheden – middelen/methode</a:t>
            </a:r>
          </a:p>
          <a:p>
            <a:r>
              <a:rPr lang="nl-NL" dirty="0"/>
              <a:t>Takenlijst</a:t>
            </a:r>
          </a:p>
        </p:txBody>
      </p:sp>
      <p:pic>
        <p:nvPicPr>
          <p:cNvPr id="59404" name="Picture 11">
            <a:extLst>
              <a:ext uri="{FF2B5EF4-FFF2-40B4-BE49-F238E27FC236}">
                <a16:creationId xmlns:a16="http://schemas.microsoft.com/office/drawing/2014/main" id="{8F644EA4-6183-4CFB-A3F0-B56AC9C05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5" name="Picture 12">
            <a:extLst>
              <a:ext uri="{FF2B5EF4-FFF2-40B4-BE49-F238E27FC236}">
                <a16:creationId xmlns:a16="http://schemas.microsoft.com/office/drawing/2014/main" id="{E0350D53-8DDA-4AD8-9250-296C08CEB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6" name="Picture 13">
            <a:extLst>
              <a:ext uri="{FF2B5EF4-FFF2-40B4-BE49-F238E27FC236}">
                <a16:creationId xmlns:a16="http://schemas.microsoft.com/office/drawing/2014/main" id="{51A51363-BE18-4429-B25D-082214388D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7" name="Picture 14">
            <a:extLst>
              <a:ext uri="{FF2B5EF4-FFF2-40B4-BE49-F238E27FC236}">
                <a16:creationId xmlns:a16="http://schemas.microsoft.com/office/drawing/2014/main" id="{25905A47-A494-49BC-8E57-15538BF08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8" name="Picture 15">
            <a:extLst>
              <a:ext uri="{FF2B5EF4-FFF2-40B4-BE49-F238E27FC236}">
                <a16:creationId xmlns:a16="http://schemas.microsoft.com/office/drawing/2014/main" id="{3C5AC6B6-CF10-400D-9C6B-9BAD838CCE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9" name="Picture 16">
            <a:extLst>
              <a:ext uri="{FF2B5EF4-FFF2-40B4-BE49-F238E27FC236}">
                <a16:creationId xmlns:a16="http://schemas.microsoft.com/office/drawing/2014/main" id="{3035C6C3-DD2B-4A9B-8766-2263C9CF30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10" name="Picture 17">
            <a:extLst>
              <a:ext uri="{FF2B5EF4-FFF2-40B4-BE49-F238E27FC236}">
                <a16:creationId xmlns:a16="http://schemas.microsoft.com/office/drawing/2014/main" id="{43CAF342-F29F-4B54-8774-A986CF968F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11" name="Picture 18">
            <a:extLst>
              <a:ext uri="{FF2B5EF4-FFF2-40B4-BE49-F238E27FC236}">
                <a16:creationId xmlns:a16="http://schemas.microsoft.com/office/drawing/2014/main" id="{F66D6A2F-5CC0-4212-8DA4-1B2C7FF28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12" name="Picture 19">
            <a:extLst>
              <a:ext uri="{FF2B5EF4-FFF2-40B4-BE49-F238E27FC236}">
                <a16:creationId xmlns:a16="http://schemas.microsoft.com/office/drawing/2014/main" id="{0C1BB902-DF8C-4966-8918-8548B310F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13" name="Picture 20">
            <a:extLst>
              <a:ext uri="{FF2B5EF4-FFF2-40B4-BE49-F238E27FC236}">
                <a16:creationId xmlns:a16="http://schemas.microsoft.com/office/drawing/2014/main" id="{34E18127-1031-401E-982C-1C85C8E74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405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6756" y="361497"/>
            <a:ext cx="6409189" cy="476496"/>
          </a:xfrm>
        </p:spPr>
        <p:txBody>
          <a:bodyPr>
            <a:normAutofit fontScale="90000"/>
          </a:bodyPr>
          <a:lstStyle/>
          <a:p>
            <a:pPr algn="l"/>
            <a:r>
              <a:rPr lang="nl-NL" sz="2800" dirty="0">
                <a:solidFill>
                  <a:schemeClr val="accent6">
                    <a:lumMod val="50000"/>
                  </a:schemeClr>
                </a:solidFill>
              </a:rPr>
              <a:t>Werkproces 2</a:t>
            </a:r>
          </a:p>
        </p:txBody>
      </p:sp>
      <p:sp>
        <p:nvSpPr>
          <p:cNvPr id="3" name="Tijdelijke aanduiding voor tekst 2"/>
          <p:cNvSpPr>
            <a:spLocks noGrp="1"/>
          </p:cNvSpPr>
          <p:nvPr>
            <p:ph type="body" sz="half" idx="1"/>
          </p:nvPr>
        </p:nvSpPr>
        <p:spPr>
          <a:xfrm>
            <a:off x="369116" y="1350628"/>
            <a:ext cx="9638949" cy="5072367"/>
          </a:xfrm>
        </p:spPr>
        <p:txBody>
          <a:bodyPr>
            <a:normAutofit lnSpcReduction="10000"/>
          </a:bodyPr>
          <a:lstStyle/>
          <a:p>
            <a:pPr marL="0" indent="0">
              <a:buNone/>
            </a:pPr>
            <a:r>
              <a:rPr lang="nl-NL" b="1" dirty="0"/>
              <a:t>Projectactiviteiten</a:t>
            </a:r>
          </a:p>
          <a:p>
            <a:pPr marL="0" indent="0">
              <a:buNone/>
            </a:pPr>
            <a:endParaRPr lang="nl-NL" b="1" dirty="0"/>
          </a:p>
          <a:p>
            <a:r>
              <a:rPr lang="nl-NL" dirty="0"/>
              <a:t>Benodigdheden</a:t>
            </a:r>
          </a:p>
          <a:p>
            <a:pPr lvl="1"/>
            <a:r>
              <a:rPr lang="nl-NL" dirty="0"/>
              <a:t>Middelen: </a:t>
            </a:r>
            <a:r>
              <a:rPr lang="nl-NL" sz="1800" dirty="0">
                <a:effectLst/>
                <a:latin typeface="Calibri" panose="020F0502020204030204" pitchFamily="34" charset="0"/>
                <a:ea typeface="Calibri" panose="020F0502020204030204" pitchFamily="34" charset="0"/>
                <a:cs typeface="Times New Roman" panose="02020603050405020304" pitchFamily="18" charset="0"/>
              </a:rPr>
              <a:t>In een lijst noem je op welke zaken nodig zijn om dit project tot een goed einde te brengen. In de lijst kunnen kantoorartikelen staan, hardware, software, beschikbare ruimtes en dergelijke. </a:t>
            </a:r>
            <a:endParaRPr lang="nl-NL" dirty="0"/>
          </a:p>
          <a:p>
            <a:pPr lvl="1"/>
            <a:r>
              <a:rPr lang="nl-NL" dirty="0"/>
              <a:t>Methode: Geef aan welke methode je gebruikt om de applicatie te ontwikkelen. Voorbeelden zijn:</a:t>
            </a:r>
          </a:p>
          <a:p>
            <a:pPr lvl="2"/>
            <a:r>
              <a:rPr lang="nl-NL" dirty="0"/>
              <a:t>Waterval</a:t>
            </a:r>
          </a:p>
          <a:p>
            <a:pPr lvl="2"/>
            <a:r>
              <a:rPr lang="nl-NL" dirty="0"/>
              <a:t>Agile</a:t>
            </a:r>
          </a:p>
          <a:p>
            <a:pPr lvl="3"/>
            <a:r>
              <a:rPr lang="nl-NL" dirty="0"/>
              <a:t>Scrum</a:t>
            </a:r>
          </a:p>
          <a:p>
            <a:pPr lvl="3"/>
            <a:r>
              <a:rPr lang="nl-NL" dirty="0"/>
              <a:t>Extreme </a:t>
            </a:r>
            <a:r>
              <a:rPr lang="nl-NL" dirty="0" err="1"/>
              <a:t>programming</a:t>
            </a:r>
            <a:endParaRPr lang="nl-NL" dirty="0"/>
          </a:p>
          <a:p>
            <a:pPr lvl="2"/>
            <a:r>
              <a:rPr lang="nl-NL" dirty="0"/>
              <a:t>Feature </a:t>
            </a:r>
            <a:r>
              <a:rPr lang="nl-NL" dirty="0" err="1"/>
              <a:t>driven</a:t>
            </a:r>
            <a:endParaRPr lang="nl-NL" dirty="0"/>
          </a:p>
          <a:p>
            <a:pPr lvl="2"/>
            <a:r>
              <a:rPr lang="nl-NL" dirty="0"/>
              <a:t>Test </a:t>
            </a:r>
            <a:r>
              <a:rPr lang="nl-NL" dirty="0" err="1"/>
              <a:t>driven</a:t>
            </a:r>
            <a:endParaRPr lang="nl-NL" dirty="0"/>
          </a:p>
          <a:p>
            <a:pPr lvl="1"/>
            <a:r>
              <a:rPr lang="nl-NL" dirty="0"/>
              <a:t>(Let op, dit kan soms een combi zijn !)</a:t>
            </a:r>
          </a:p>
        </p:txBody>
      </p:sp>
      <p:pic>
        <p:nvPicPr>
          <p:cNvPr id="59404" name="Picture 11">
            <a:extLst>
              <a:ext uri="{FF2B5EF4-FFF2-40B4-BE49-F238E27FC236}">
                <a16:creationId xmlns:a16="http://schemas.microsoft.com/office/drawing/2014/main" id="{8F644EA4-6183-4CFB-A3F0-B56AC9C05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5" name="Picture 12">
            <a:extLst>
              <a:ext uri="{FF2B5EF4-FFF2-40B4-BE49-F238E27FC236}">
                <a16:creationId xmlns:a16="http://schemas.microsoft.com/office/drawing/2014/main" id="{E0350D53-8DDA-4AD8-9250-296C08CEB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6" name="Picture 13">
            <a:extLst>
              <a:ext uri="{FF2B5EF4-FFF2-40B4-BE49-F238E27FC236}">
                <a16:creationId xmlns:a16="http://schemas.microsoft.com/office/drawing/2014/main" id="{51A51363-BE18-4429-B25D-082214388D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7" name="Picture 14">
            <a:extLst>
              <a:ext uri="{FF2B5EF4-FFF2-40B4-BE49-F238E27FC236}">
                <a16:creationId xmlns:a16="http://schemas.microsoft.com/office/drawing/2014/main" id="{25905A47-A494-49BC-8E57-15538BF08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8" name="Picture 15">
            <a:extLst>
              <a:ext uri="{FF2B5EF4-FFF2-40B4-BE49-F238E27FC236}">
                <a16:creationId xmlns:a16="http://schemas.microsoft.com/office/drawing/2014/main" id="{3C5AC6B6-CF10-400D-9C6B-9BAD838CCE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9" name="Picture 16">
            <a:extLst>
              <a:ext uri="{FF2B5EF4-FFF2-40B4-BE49-F238E27FC236}">
                <a16:creationId xmlns:a16="http://schemas.microsoft.com/office/drawing/2014/main" id="{3035C6C3-DD2B-4A9B-8766-2263C9CF30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10" name="Picture 17">
            <a:extLst>
              <a:ext uri="{FF2B5EF4-FFF2-40B4-BE49-F238E27FC236}">
                <a16:creationId xmlns:a16="http://schemas.microsoft.com/office/drawing/2014/main" id="{43CAF342-F29F-4B54-8774-A986CF968F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11" name="Picture 18">
            <a:extLst>
              <a:ext uri="{FF2B5EF4-FFF2-40B4-BE49-F238E27FC236}">
                <a16:creationId xmlns:a16="http://schemas.microsoft.com/office/drawing/2014/main" id="{F66D6A2F-5CC0-4212-8DA4-1B2C7FF28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12" name="Picture 19">
            <a:extLst>
              <a:ext uri="{FF2B5EF4-FFF2-40B4-BE49-F238E27FC236}">
                <a16:creationId xmlns:a16="http://schemas.microsoft.com/office/drawing/2014/main" id="{0C1BB902-DF8C-4966-8918-8548B310F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13" name="Picture 20">
            <a:extLst>
              <a:ext uri="{FF2B5EF4-FFF2-40B4-BE49-F238E27FC236}">
                <a16:creationId xmlns:a16="http://schemas.microsoft.com/office/drawing/2014/main" id="{34E18127-1031-401E-982C-1C85C8E74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2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6756" y="361497"/>
            <a:ext cx="6409189" cy="476496"/>
          </a:xfrm>
        </p:spPr>
        <p:txBody>
          <a:bodyPr>
            <a:normAutofit fontScale="90000"/>
          </a:bodyPr>
          <a:lstStyle/>
          <a:p>
            <a:pPr algn="l"/>
            <a:r>
              <a:rPr lang="nl-NL" sz="2800" dirty="0">
                <a:solidFill>
                  <a:schemeClr val="accent6">
                    <a:lumMod val="50000"/>
                  </a:schemeClr>
                </a:solidFill>
              </a:rPr>
              <a:t>Werkproces 2</a:t>
            </a:r>
          </a:p>
        </p:txBody>
      </p:sp>
      <p:sp>
        <p:nvSpPr>
          <p:cNvPr id="3" name="Tijdelijke aanduiding voor tekst 2"/>
          <p:cNvSpPr>
            <a:spLocks noGrp="1"/>
          </p:cNvSpPr>
          <p:nvPr>
            <p:ph type="body" sz="half" idx="1"/>
          </p:nvPr>
        </p:nvSpPr>
        <p:spPr>
          <a:xfrm>
            <a:off x="369116" y="1350628"/>
            <a:ext cx="9638949" cy="5072367"/>
          </a:xfrm>
        </p:spPr>
        <p:txBody>
          <a:bodyPr>
            <a:normAutofit/>
          </a:bodyPr>
          <a:lstStyle/>
          <a:p>
            <a:pPr marL="0" indent="0">
              <a:buNone/>
            </a:pPr>
            <a:r>
              <a:rPr lang="nl-NL" b="1" dirty="0"/>
              <a:t>Projectactiviteiten</a:t>
            </a:r>
          </a:p>
          <a:p>
            <a:pPr marL="0" indent="0">
              <a:buNone/>
            </a:pPr>
            <a:endParaRPr lang="nl-NL" b="1" dirty="0"/>
          </a:p>
          <a:p>
            <a:r>
              <a:rPr lang="nl-NL" dirty="0"/>
              <a:t>Takenlijst</a:t>
            </a:r>
          </a:p>
          <a:p>
            <a:pPr lvl="1"/>
            <a:r>
              <a:rPr lang="nl-NL"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 takenlijst is een overzicht met alle werkzaamheden die verricht moeten worden om het volledige project (tot en met de oplevering van de applicatie) uit te voeren. Zorg ervoor dat je ook zaken als gesprekken en mailen opneemt.</a:t>
            </a:r>
            <a:endParaRPr lang="nl-NL" sz="1800" dirty="0">
              <a:solidFill>
                <a:srgbClr val="000000"/>
              </a:solidFill>
              <a:latin typeface="Times New Roman" panose="02020603050405020304" pitchFamily="18" charset="0"/>
              <a:ea typeface="Times New Roman" panose="02020603050405020304" pitchFamily="18" charset="0"/>
            </a:endParaRPr>
          </a:p>
          <a:p>
            <a:pPr lvl="2"/>
            <a:r>
              <a:rPr lang="nl-NL" sz="1600" dirty="0">
                <a:effectLst/>
                <a:latin typeface="Calibri" panose="020F0502020204030204" pitchFamily="34" charset="0"/>
                <a:ea typeface="Times New Roman" panose="02020603050405020304" pitchFamily="18" charset="0"/>
                <a:cs typeface="Times New Roman" panose="02020603050405020304" pitchFamily="18" charset="0"/>
              </a:rPr>
              <a:t>Functioneel ontwerp</a:t>
            </a:r>
          </a:p>
          <a:p>
            <a:pPr lvl="2"/>
            <a:r>
              <a:rPr lang="nl-NL" sz="1800" dirty="0">
                <a:effectLst/>
                <a:latin typeface="Calibri" panose="020F0502020204030204" pitchFamily="34" charset="0"/>
                <a:ea typeface="Times New Roman" panose="02020603050405020304" pitchFamily="18" charset="0"/>
                <a:cs typeface="Times New Roman" panose="02020603050405020304" pitchFamily="18" charset="0"/>
              </a:rPr>
              <a:t>Technisch ontwerp</a:t>
            </a:r>
          </a:p>
          <a:p>
            <a:pPr lvl="2"/>
            <a:r>
              <a:rPr lang="nl-NL" sz="1800" dirty="0">
                <a:effectLst/>
                <a:latin typeface="Calibri" panose="020F0502020204030204" pitchFamily="34" charset="0"/>
                <a:ea typeface="Times New Roman" panose="02020603050405020304" pitchFamily="18" charset="0"/>
                <a:cs typeface="Times New Roman" panose="02020603050405020304" pitchFamily="18" charset="0"/>
              </a:rPr>
              <a:t>Ontwikkelomgeving</a:t>
            </a:r>
            <a:endParaRPr lang="nl-NL" sz="1800" dirty="0">
              <a:latin typeface="Calibri" panose="020F0502020204030204" pitchFamily="34" charset="0"/>
              <a:ea typeface="Times New Roman" panose="02020603050405020304" pitchFamily="18" charset="0"/>
              <a:cs typeface="Times New Roman" panose="02020603050405020304" pitchFamily="18" charset="0"/>
            </a:endParaRPr>
          </a:p>
          <a:p>
            <a:pPr lvl="2"/>
            <a:r>
              <a:rPr lang="nl-NL" sz="1800" dirty="0">
                <a:effectLst/>
                <a:latin typeface="Calibri" panose="020F0502020204030204" pitchFamily="34" charset="0"/>
                <a:ea typeface="Times New Roman" panose="02020603050405020304" pitchFamily="18" charset="0"/>
                <a:cs typeface="Times New Roman" panose="02020603050405020304" pitchFamily="18" charset="0"/>
              </a:rPr>
              <a:t>Realisatie</a:t>
            </a:r>
            <a:endParaRPr lang="nl-NL" sz="1800" dirty="0">
              <a:latin typeface="Calibri" panose="020F0502020204030204" pitchFamily="34" charset="0"/>
              <a:ea typeface="Times New Roman" panose="02020603050405020304" pitchFamily="18" charset="0"/>
              <a:cs typeface="Times New Roman" panose="02020603050405020304" pitchFamily="18" charset="0"/>
            </a:endParaRPr>
          </a:p>
          <a:p>
            <a:pPr lvl="2"/>
            <a:r>
              <a:rPr lang="nl-NL" sz="1800" dirty="0">
                <a:effectLst/>
                <a:latin typeface="Calibri" panose="020F0502020204030204" pitchFamily="34" charset="0"/>
                <a:ea typeface="Times New Roman" panose="02020603050405020304" pitchFamily="18" charset="0"/>
                <a:cs typeface="Times New Roman" panose="02020603050405020304" pitchFamily="18" charset="0"/>
              </a:rPr>
              <a:t>Implementatie</a:t>
            </a:r>
          </a:p>
          <a:p>
            <a:pPr lvl="2"/>
            <a:r>
              <a:rPr lang="nl-NL" sz="1800" dirty="0">
                <a:latin typeface="Calibri" panose="020F0502020204030204" pitchFamily="34" charset="0"/>
                <a:ea typeface="Times New Roman" panose="02020603050405020304" pitchFamily="18" charset="0"/>
                <a:cs typeface="Times New Roman" panose="02020603050405020304" pitchFamily="18" charset="0"/>
              </a:rPr>
              <a:t>Alle communicatie met mails / gesprekken / presentaties / oplevermomenten.</a:t>
            </a:r>
            <a:endParaRPr lang="nl-NL"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1"/>
            <a:endParaRPr lang="nl-NL" dirty="0"/>
          </a:p>
        </p:txBody>
      </p:sp>
      <p:pic>
        <p:nvPicPr>
          <p:cNvPr id="59404" name="Picture 11">
            <a:extLst>
              <a:ext uri="{FF2B5EF4-FFF2-40B4-BE49-F238E27FC236}">
                <a16:creationId xmlns:a16="http://schemas.microsoft.com/office/drawing/2014/main" id="{8F644EA4-6183-4CFB-A3F0-B56AC9C05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5" name="Picture 12">
            <a:extLst>
              <a:ext uri="{FF2B5EF4-FFF2-40B4-BE49-F238E27FC236}">
                <a16:creationId xmlns:a16="http://schemas.microsoft.com/office/drawing/2014/main" id="{E0350D53-8DDA-4AD8-9250-296C08CEB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6" name="Picture 13">
            <a:extLst>
              <a:ext uri="{FF2B5EF4-FFF2-40B4-BE49-F238E27FC236}">
                <a16:creationId xmlns:a16="http://schemas.microsoft.com/office/drawing/2014/main" id="{51A51363-BE18-4429-B25D-082214388D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7" name="Picture 14">
            <a:extLst>
              <a:ext uri="{FF2B5EF4-FFF2-40B4-BE49-F238E27FC236}">
                <a16:creationId xmlns:a16="http://schemas.microsoft.com/office/drawing/2014/main" id="{25905A47-A494-49BC-8E57-15538BF08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8" name="Picture 15">
            <a:extLst>
              <a:ext uri="{FF2B5EF4-FFF2-40B4-BE49-F238E27FC236}">
                <a16:creationId xmlns:a16="http://schemas.microsoft.com/office/drawing/2014/main" id="{3C5AC6B6-CF10-400D-9C6B-9BAD838CCE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9" name="Picture 16">
            <a:extLst>
              <a:ext uri="{FF2B5EF4-FFF2-40B4-BE49-F238E27FC236}">
                <a16:creationId xmlns:a16="http://schemas.microsoft.com/office/drawing/2014/main" id="{3035C6C3-DD2B-4A9B-8766-2263C9CF30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10" name="Picture 17">
            <a:extLst>
              <a:ext uri="{FF2B5EF4-FFF2-40B4-BE49-F238E27FC236}">
                <a16:creationId xmlns:a16="http://schemas.microsoft.com/office/drawing/2014/main" id="{43CAF342-F29F-4B54-8774-A986CF968F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11" name="Picture 18">
            <a:extLst>
              <a:ext uri="{FF2B5EF4-FFF2-40B4-BE49-F238E27FC236}">
                <a16:creationId xmlns:a16="http://schemas.microsoft.com/office/drawing/2014/main" id="{F66D6A2F-5CC0-4212-8DA4-1B2C7FF28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12" name="Picture 19">
            <a:extLst>
              <a:ext uri="{FF2B5EF4-FFF2-40B4-BE49-F238E27FC236}">
                <a16:creationId xmlns:a16="http://schemas.microsoft.com/office/drawing/2014/main" id="{0C1BB902-DF8C-4966-8918-8548B310F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13" name="Picture 20">
            <a:extLst>
              <a:ext uri="{FF2B5EF4-FFF2-40B4-BE49-F238E27FC236}">
                <a16:creationId xmlns:a16="http://schemas.microsoft.com/office/drawing/2014/main" id="{34E18127-1031-401E-982C-1C85C8E74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0706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437335486861E4B9A1EB9E353FB573C" ma:contentTypeVersion="11" ma:contentTypeDescription="Een nieuw document maken." ma:contentTypeScope="" ma:versionID="cba9f159bba48fd6c82b8a28a7d221f0">
  <xsd:schema xmlns:xsd="http://www.w3.org/2001/XMLSchema" xmlns:xs="http://www.w3.org/2001/XMLSchema" xmlns:p="http://schemas.microsoft.com/office/2006/metadata/properties" xmlns:ns2="df82eecd-322d-4d9b-845e-ad1a1b1d6fcb" targetNamespace="http://schemas.microsoft.com/office/2006/metadata/properties" ma:root="true" ma:fieldsID="7dba21b43206d49232ffbc561484493f" ns2:_="">
    <xsd:import namespace="df82eecd-322d-4d9b-845e-ad1a1b1d6fc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82eecd-322d-4d9b-845e-ad1a1b1d6f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306DE85-DD38-434C-999C-3229B59D9ED7}"/>
</file>

<file path=customXml/itemProps2.xml><?xml version="1.0" encoding="utf-8"?>
<ds:datastoreItem xmlns:ds="http://schemas.openxmlformats.org/officeDocument/2006/customXml" ds:itemID="{28819D9A-6427-45C1-AA1C-44EF37030892}"/>
</file>

<file path=customXml/itemProps3.xml><?xml version="1.0" encoding="utf-8"?>
<ds:datastoreItem xmlns:ds="http://schemas.openxmlformats.org/officeDocument/2006/customXml" ds:itemID="{E033E8DE-4803-46A1-85B2-99A4E123A126}"/>
</file>

<file path=docProps/app.xml><?xml version="1.0" encoding="utf-8"?>
<Properties xmlns="http://schemas.openxmlformats.org/officeDocument/2006/extended-properties" xmlns:vt="http://schemas.openxmlformats.org/officeDocument/2006/docPropsVTypes">
  <TotalTime>999</TotalTime>
  <Words>957</Words>
  <Application>Microsoft Office PowerPoint</Application>
  <PresentationFormat>Breedbeeld</PresentationFormat>
  <Paragraphs>193</Paragraphs>
  <Slides>14</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14</vt:i4>
      </vt:variant>
    </vt:vector>
  </HeadingPairs>
  <TitlesOfParts>
    <vt:vector size="20" baseType="lpstr">
      <vt:lpstr>Arial</vt:lpstr>
      <vt:lpstr>Calibri</vt:lpstr>
      <vt:lpstr>Times New Roman</vt:lpstr>
      <vt:lpstr>Trebuchet MS</vt:lpstr>
      <vt:lpstr>Wingdings 3</vt:lpstr>
      <vt:lpstr>Facet</vt:lpstr>
      <vt:lpstr>PowerPoint-presentatie</vt:lpstr>
      <vt:lpstr>Onderdelen</vt:lpstr>
      <vt:lpstr>Werkproces 2</vt:lpstr>
      <vt:lpstr>Werkproces 2</vt:lpstr>
      <vt:lpstr>Werkproces 2</vt:lpstr>
      <vt:lpstr>Werkproces 2</vt:lpstr>
      <vt:lpstr>Werkproces 2</vt:lpstr>
      <vt:lpstr>Werkproces 2</vt:lpstr>
      <vt:lpstr>Werkproces 2</vt:lpstr>
      <vt:lpstr>Werkproces 2</vt:lpstr>
      <vt:lpstr>Werkproces 2</vt:lpstr>
      <vt:lpstr>Werkproces 2</vt:lpstr>
      <vt:lpstr>Werkproces 2</vt:lpstr>
      <vt:lpstr>Projectplan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Marcel Koningstein</dc:creator>
  <cp:lastModifiedBy>Marcel Koningstein</cp:lastModifiedBy>
  <cp:revision>42</cp:revision>
  <dcterms:created xsi:type="dcterms:W3CDTF">2018-11-06T13:39:29Z</dcterms:created>
  <dcterms:modified xsi:type="dcterms:W3CDTF">2021-03-02T13:56:49Z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0x0101003437335486861E4B9A1EB9E353FB573C</vt:lpwstr>
  </property>
</Properties>
</file>