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63" r:id="rId2"/>
    <p:sldId id="311" r:id="rId3"/>
    <p:sldId id="325" r:id="rId4"/>
    <p:sldId id="329" r:id="rId5"/>
    <p:sldId id="336" r:id="rId6"/>
    <p:sldId id="324" r:id="rId7"/>
    <p:sldId id="332" r:id="rId8"/>
    <p:sldId id="335" r:id="rId9"/>
    <p:sldId id="337" r:id="rId10"/>
    <p:sldId id="338" r:id="rId11"/>
    <p:sldId id="327" r:id="rId12"/>
    <p:sldId id="330" r:id="rId13"/>
    <p:sldId id="331" r:id="rId14"/>
    <p:sldId id="339" r:id="rId15"/>
    <p:sldId id="328" r:id="rId16"/>
    <p:sldId id="326" r:id="rId17"/>
    <p:sldId id="32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14A28-F207-434D-9815-36FC7B0514C0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E5D73-B211-4532-BB2A-67C7DEA76D7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33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0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7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04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75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64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0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8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8D419-8FE4-4959-966E-E0EF3EC18621}" type="datetimeFigureOut">
              <a:rPr lang="en-US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3640F-698D-4579-8625-E9611AE14BCA}" type="slidenum">
              <a:rPr lang="en-US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pic>
        <p:nvPicPr>
          <p:cNvPr id="8" name="Picture 6" descr="Afbeeldingsresultaat voor techniek college rotterdam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67" r="269"/>
          <a:stretch/>
        </p:blipFill>
        <p:spPr bwMode="auto">
          <a:xfrm>
            <a:off x="0" y="2224"/>
            <a:ext cx="271932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5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9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9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7FE99B-6937-4013-BF0C-B9218ABC11FF}" type="datetimeFigureOut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3/3/2021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7D1C404-1309-4390-A4F3-C7885CCB9548}" type="slidenum">
              <a:rPr lang="en-US" smtClean="0">
                <a:solidFill>
                  <a:srgbClr val="004489">
                    <a:tint val="75000"/>
                  </a:srgbClr>
                </a:solidFill>
              </a:rPr>
              <a:pPr>
                <a:defRPr/>
              </a:pPr>
              <a:t>‹nr.›</a:t>
            </a:fld>
            <a:endParaRPr lang="en-US">
              <a:solidFill>
                <a:srgbClr val="00448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8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1786158" y="2030136"/>
            <a:ext cx="6980338" cy="253347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Examentraining</a:t>
            </a:r>
          </a:p>
          <a:p>
            <a:pPr marL="0" indent="0" algn="ctr">
              <a:buNone/>
            </a:pPr>
            <a:endParaRPr lang="nl-NL" sz="4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nl-NL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Kerntaak 1: levert een bijdrage aan het ontwikkeltraject</a:t>
            </a:r>
          </a:p>
          <a:p>
            <a:pPr marL="0" indent="0" algn="ctr">
              <a:buNone/>
            </a:pPr>
            <a: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Werkproces 3 – Levert een bijdrage aan het ontwerp (Functioneel ontwerp)</a:t>
            </a:r>
            <a:br>
              <a:rPr lang="nl-NL" sz="4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23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Toepassen schematechnieken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Logisch datamodel</a:t>
            </a:r>
          </a:p>
          <a:p>
            <a:pPr lvl="1"/>
            <a:r>
              <a:rPr lang="nl-NL" dirty="0"/>
              <a:t>Een logisch datamodel is eigenlijk een begin van een ERD, alleen dan vooral nadenken welke informatie stromen er zijn en welke data dan hiervoor nodig is.</a:t>
            </a:r>
          </a:p>
          <a:p>
            <a:pPr lvl="1"/>
            <a:endParaRPr lang="nl-NL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FF8B923-FCF1-4946-8164-5BE414AD43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8230" y="3429000"/>
            <a:ext cx="5760720" cy="33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User interface</a:t>
            </a:r>
          </a:p>
          <a:p>
            <a:pPr marL="0" indent="0">
              <a:buNone/>
            </a:pPr>
            <a:endParaRPr lang="nl-NL" b="1" dirty="0"/>
          </a:p>
        </p:txBody>
      </p:sp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B7807DBC-E7F4-4B94-BD33-16FF5373A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2809"/>
              </p:ext>
            </p:extLst>
          </p:nvPr>
        </p:nvGraphicFramePr>
        <p:xfrm>
          <a:off x="446481" y="1776679"/>
          <a:ext cx="11197440" cy="49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91">
                  <a:extLst>
                    <a:ext uri="{9D8B030D-6E8A-4147-A177-3AD203B41FA5}">
                      <a16:colId xmlns:a16="http://schemas.microsoft.com/office/drawing/2014/main" val="3914564885"/>
                    </a:ext>
                  </a:extLst>
                </a:gridCol>
                <a:gridCol w="1686187">
                  <a:extLst>
                    <a:ext uri="{9D8B030D-6E8A-4147-A177-3AD203B41FA5}">
                      <a16:colId xmlns:a16="http://schemas.microsoft.com/office/drawing/2014/main" val="246342608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2371890162"/>
                    </a:ext>
                  </a:extLst>
                </a:gridCol>
                <a:gridCol w="2424418">
                  <a:extLst>
                    <a:ext uri="{9D8B030D-6E8A-4147-A177-3AD203B41FA5}">
                      <a16:colId xmlns:a16="http://schemas.microsoft.com/office/drawing/2014/main" val="683006481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2397558220"/>
                    </a:ext>
                  </a:extLst>
                </a:gridCol>
                <a:gridCol w="2197917">
                  <a:extLst>
                    <a:ext uri="{9D8B030D-6E8A-4147-A177-3AD203B41FA5}">
                      <a16:colId xmlns:a16="http://schemas.microsoft.com/office/drawing/2014/main" val="3577237602"/>
                    </a:ext>
                  </a:extLst>
                </a:gridCol>
              </a:tblGrid>
              <a:tr h="379292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06142"/>
                  </a:ext>
                </a:extLst>
              </a:tr>
              <a:tr h="1161579">
                <a:tc>
                  <a:txBody>
                    <a:bodyPr/>
                    <a:lstStyle/>
                    <a:p>
                      <a:r>
                        <a:rPr lang="nl-NL" sz="16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niet helder hoe het systeem eruit gaat zijn qua lay-out.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Of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niet helder welke gegevens nodig zijn.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Of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niet duidelijk welke schermen er komen en de relatie tussen deze schermen is niet helder.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hoe het systeem eruit gaat zien qua lay-out. Hierbij is niet altijd adequaat gebruik  gemaakt van schetsen.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welke gegevens nodig zijn, waarbij niet alle formulieren en overzichten zijn geschetst.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duidelijk welke schermen er komen en de relatie tussen deze schermen is in de meeste gevallen helder. Hiervoor is een navigatiestructuur opgesteld.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hoe het systeem eruit gaat zien qua lay-out. Hierbij is adequaat gebruik gemaakt van schetsen.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welke gegevens nodig zijn, waarbij niet alle formulieren en overzichten zijn geschetst.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duidelijk welke schermen er komen en de relatie tussen deze schermen is in de meeste gevallen helder. Hiervoor is een navigatiestructuur opgesteld.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hoe het systeem eruit gaat zien qua lay-out. Hierbij is adequaat gebruik gemaakt van schetsen.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helder welke gegevens nodig zijn, waarbij alle formulieren en overzichten zijn geschetst.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Het is duidelijk welke schermen er komen en de relatie tussen de schermen is helder. Hiervoor is een sitemap of navigatiestructuur opgesteld.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84874"/>
                  </a:ext>
                </a:extLst>
              </a:tr>
            </a:tbl>
          </a:graphicData>
        </a:graphic>
      </p:graphicFrame>
      <p:pic>
        <p:nvPicPr>
          <p:cNvPr id="57355" name="Picture 11">
            <a:extLst>
              <a:ext uri="{FF2B5EF4-FFF2-40B4-BE49-F238E27FC236}">
                <a16:creationId xmlns:a16="http://schemas.microsoft.com/office/drawing/2014/main" id="{D3ED2477-C7EC-4D12-A8CF-FAC01254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6" name="Picture 12">
            <a:extLst>
              <a:ext uri="{FF2B5EF4-FFF2-40B4-BE49-F238E27FC236}">
                <a16:creationId xmlns:a16="http://schemas.microsoft.com/office/drawing/2014/main" id="{E473C8B8-9E31-4527-ACDC-072F17DE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7" name="Picture 13">
            <a:extLst>
              <a:ext uri="{FF2B5EF4-FFF2-40B4-BE49-F238E27FC236}">
                <a16:creationId xmlns:a16="http://schemas.microsoft.com/office/drawing/2014/main" id="{0D111DA0-5982-4340-9AEF-2CE8D96F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8" name="Picture 14">
            <a:extLst>
              <a:ext uri="{FF2B5EF4-FFF2-40B4-BE49-F238E27FC236}">
                <a16:creationId xmlns:a16="http://schemas.microsoft.com/office/drawing/2014/main" id="{F776171B-F6C3-49C9-8E32-1DE8B5C5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9" name="Picture 15">
            <a:extLst>
              <a:ext uri="{FF2B5EF4-FFF2-40B4-BE49-F238E27FC236}">
                <a16:creationId xmlns:a16="http://schemas.microsoft.com/office/drawing/2014/main" id="{B0ED8EC0-2A8F-4D70-8F7E-E6EBD194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0" name="Picture 16">
            <a:extLst>
              <a:ext uri="{FF2B5EF4-FFF2-40B4-BE49-F238E27FC236}">
                <a16:creationId xmlns:a16="http://schemas.microsoft.com/office/drawing/2014/main" id="{E6EDDC57-B1DC-4074-9017-CB13A1A0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1" name="Picture 17">
            <a:extLst>
              <a:ext uri="{FF2B5EF4-FFF2-40B4-BE49-F238E27FC236}">
                <a16:creationId xmlns:a16="http://schemas.microsoft.com/office/drawing/2014/main" id="{0F8851A6-2E28-4E9D-A9C5-D5ADFDD7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2" name="Picture 18">
            <a:extLst>
              <a:ext uri="{FF2B5EF4-FFF2-40B4-BE49-F238E27FC236}">
                <a16:creationId xmlns:a16="http://schemas.microsoft.com/office/drawing/2014/main" id="{97E015B9-7BAA-406C-B17B-55D46B73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3" name="Picture 19">
            <a:extLst>
              <a:ext uri="{FF2B5EF4-FFF2-40B4-BE49-F238E27FC236}">
                <a16:creationId xmlns:a16="http://schemas.microsoft.com/office/drawing/2014/main" id="{BB5D52A8-9687-4999-AA16-48E395DA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4" name="Picture 20">
            <a:extLst>
              <a:ext uri="{FF2B5EF4-FFF2-40B4-BE49-F238E27FC236}">
                <a16:creationId xmlns:a16="http://schemas.microsoft.com/office/drawing/2014/main" id="{4EE43252-29F9-4726-9997-FAD47B60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User interface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Sitemap / Navigatiestructuur</a:t>
            </a:r>
          </a:p>
          <a:p>
            <a:pPr lvl="1"/>
            <a:r>
              <a:rPr lang="nl-NL" dirty="0"/>
              <a:t>Geef aan welke pagina’s/schermen er komen en hoe ze met elkaar verbonden zijn.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37EE1B0D-2C63-43B2-9CB5-90A3E6624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67" y="3177560"/>
            <a:ext cx="5100646" cy="34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User interface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Gebruikerss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chermen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Laat zien met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hoe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layout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gaat worden van schermen. </a:t>
            </a:r>
            <a:r>
              <a:rPr lang="nl-N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moet voor een designer duidelijk zijn hoe de applicatie eruit moet komen te zien. 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 dit minimaal voor de volgende onderdelen: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Basisscherm (Masterpage)</a:t>
            </a:r>
          </a:p>
          <a:p>
            <a:pPr lvl="3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Plaats menu</a:t>
            </a:r>
          </a:p>
          <a:p>
            <a:pPr lvl="3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Plaats content</a:t>
            </a:r>
          </a:p>
          <a:p>
            <a:pPr lvl="3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Plaats titel</a:t>
            </a:r>
          </a:p>
          <a:p>
            <a:pPr lvl="3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Plaats logo</a:t>
            </a:r>
          </a:p>
          <a:p>
            <a:pPr lvl="3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Enzovoorts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met een formulier</a:t>
            </a:r>
          </a:p>
          <a:p>
            <a:pPr lvl="2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 met een resultaat ( bijvoorbeeld een overzicht / tabel )</a:t>
            </a:r>
          </a:p>
          <a:p>
            <a:pPr lvl="2"/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801712F-9F92-4354-8955-6E73DFEA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85" y="3856533"/>
            <a:ext cx="3790344" cy="300146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36FC805-54D3-49A0-9E8F-FAB83F454B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0282" y="2611635"/>
            <a:ext cx="2942654" cy="424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User interface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Gebruikerss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chermen</a:t>
            </a: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 moet duidelijk zijn wat waar komt. Je geeft dus goed kaders aan in een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Geef naast de </a:t>
            </a:r>
            <a:r>
              <a:rPr lang="nl-NL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wireframes</a:t>
            </a: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ook aan welke kleuren (met kleurcodes) en fonts je gaat werken</a:t>
            </a:r>
          </a:p>
          <a:p>
            <a:pPr lvl="2"/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b="1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7801712F-9F92-4354-8955-6E73DFEA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3429000"/>
            <a:ext cx="3790344" cy="3001467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36FC805-54D3-49A0-9E8F-FAB83F454B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93079" y="3254927"/>
            <a:ext cx="2337093" cy="32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b="1" dirty="0"/>
              <a:t>Communiceren FO*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* Kritiek punt! (indien 0 punten is het gehele werkproces een 1)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B7807DBC-E7F4-4B94-BD33-16FF5373A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0618"/>
              </p:ext>
            </p:extLst>
          </p:nvPr>
        </p:nvGraphicFramePr>
        <p:xfrm>
          <a:off x="446481" y="1776679"/>
          <a:ext cx="11197440" cy="412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91">
                  <a:extLst>
                    <a:ext uri="{9D8B030D-6E8A-4147-A177-3AD203B41FA5}">
                      <a16:colId xmlns:a16="http://schemas.microsoft.com/office/drawing/2014/main" val="3914564885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46342608"/>
                    </a:ext>
                  </a:extLst>
                </a:gridCol>
                <a:gridCol w="2105636">
                  <a:extLst>
                    <a:ext uri="{9D8B030D-6E8A-4147-A177-3AD203B41FA5}">
                      <a16:colId xmlns:a16="http://schemas.microsoft.com/office/drawing/2014/main" val="2371890162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683006481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397558220"/>
                    </a:ext>
                  </a:extLst>
                </a:gridCol>
                <a:gridCol w="2197917">
                  <a:extLst>
                    <a:ext uri="{9D8B030D-6E8A-4147-A177-3AD203B41FA5}">
                      <a16:colId xmlns:a16="http://schemas.microsoft.com/office/drawing/2014/main" val="3577237602"/>
                    </a:ext>
                  </a:extLst>
                </a:gridCol>
              </a:tblGrid>
              <a:tr h="379292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06142"/>
                  </a:ext>
                </a:extLst>
              </a:tr>
              <a:tr h="1161579">
                <a:tc>
                  <a:txBody>
                    <a:bodyPr/>
                    <a:lstStyle/>
                    <a:p>
                      <a:r>
                        <a:rPr lang="nl-NL" sz="16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Communiceren FO*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Het FO wordt niet overgedragen of niet toegelicht.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Of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 wordt niet om goedkeuring gevraagd.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Of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Gebruikt veel vaktaal zonder dit uit te leggen.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Het FO wordt overgedragen en toegelicht.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 wordt om goedkeuring gevraagd.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Gebruikt soms vaktaal en/of legt deze in de meeste gevallen niet begrijpelijk uit.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Het FO wordt overgedragen en toegelicht.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 wordt om goedkeuring gevraagd.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Gebruikt weinig tot geen vaktaal en/of legt deze in de meeste gevallen begrijpelijk uit.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Het FO wordt overgedragen en toegelicht.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 wordt om goedkeuring gevraagd.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Gebruikt weinig tot geen vaktaal en legt deze begrijpelijk uit.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84874"/>
                  </a:ext>
                </a:extLst>
              </a:tr>
            </a:tbl>
          </a:graphicData>
        </a:graphic>
      </p:graphicFrame>
      <p:pic>
        <p:nvPicPr>
          <p:cNvPr id="57355" name="Picture 11">
            <a:extLst>
              <a:ext uri="{FF2B5EF4-FFF2-40B4-BE49-F238E27FC236}">
                <a16:creationId xmlns:a16="http://schemas.microsoft.com/office/drawing/2014/main" id="{D3ED2477-C7EC-4D12-A8CF-FAC01254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6" name="Picture 12">
            <a:extLst>
              <a:ext uri="{FF2B5EF4-FFF2-40B4-BE49-F238E27FC236}">
                <a16:creationId xmlns:a16="http://schemas.microsoft.com/office/drawing/2014/main" id="{E473C8B8-9E31-4527-ACDC-072F17DE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7" name="Picture 13">
            <a:extLst>
              <a:ext uri="{FF2B5EF4-FFF2-40B4-BE49-F238E27FC236}">
                <a16:creationId xmlns:a16="http://schemas.microsoft.com/office/drawing/2014/main" id="{0D111DA0-5982-4340-9AEF-2CE8D96F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8" name="Picture 14">
            <a:extLst>
              <a:ext uri="{FF2B5EF4-FFF2-40B4-BE49-F238E27FC236}">
                <a16:creationId xmlns:a16="http://schemas.microsoft.com/office/drawing/2014/main" id="{F776171B-F6C3-49C9-8E32-1DE8B5C5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9" name="Picture 15">
            <a:extLst>
              <a:ext uri="{FF2B5EF4-FFF2-40B4-BE49-F238E27FC236}">
                <a16:creationId xmlns:a16="http://schemas.microsoft.com/office/drawing/2014/main" id="{B0ED8EC0-2A8F-4D70-8F7E-E6EBD194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0" name="Picture 16">
            <a:extLst>
              <a:ext uri="{FF2B5EF4-FFF2-40B4-BE49-F238E27FC236}">
                <a16:creationId xmlns:a16="http://schemas.microsoft.com/office/drawing/2014/main" id="{E6EDDC57-B1DC-4074-9017-CB13A1A0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1" name="Picture 17">
            <a:extLst>
              <a:ext uri="{FF2B5EF4-FFF2-40B4-BE49-F238E27FC236}">
                <a16:creationId xmlns:a16="http://schemas.microsoft.com/office/drawing/2014/main" id="{0F8851A6-2E28-4E9D-A9C5-D5ADFDD7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2" name="Picture 18">
            <a:extLst>
              <a:ext uri="{FF2B5EF4-FFF2-40B4-BE49-F238E27FC236}">
                <a16:creationId xmlns:a16="http://schemas.microsoft.com/office/drawing/2014/main" id="{97E015B9-7BAA-406C-B17B-55D46B73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3" name="Picture 19">
            <a:extLst>
              <a:ext uri="{FF2B5EF4-FFF2-40B4-BE49-F238E27FC236}">
                <a16:creationId xmlns:a16="http://schemas.microsoft.com/office/drawing/2014/main" id="{BB5D52A8-9687-4999-AA16-48E395DA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4" name="Picture 20">
            <a:extLst>
              <a:ext uri="{FF2B5EF4-FFF2-40B4-BE49-F238E27FC236}">
                <a16:creationId xmlns:a16="http://schemas.microsoft.com/office/drawing/2014/main" id="{4EE43252-29F9-4726-9997-FAD47B60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9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Communiceren FO*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Toelichting</a:t>
            </a:r>
          </a:p>
          <a:p>
            <a:pPr lvl="1"/>
            <a:r>
              <a:rPr lang="nl-NL" dirty="0"/>
              <a:t>Geef een korte toelichting over het functioneel ontwerp wat je hebt gemaakt.</a:t>
            </a:r>
          </a:p>
          <a:p>
            <a:pPr lvl="2"/>
            <a:r>
              <a:rPr lang="nl-NL" dirty="0"/>
              <a:t>Bij het examen doe je dit schriftelijk !</a:t>
            </a:r>
          </a:p>
          <a:p>
            <a:r>
              <a:rPr lang="nl-NL" dirty="0"/>
              <a:t>Goedkeuring</a:t>
            </a:r>
          </a:p>
          <a:p>
            <a:pPr lvl="1"/>
            <a:r>
              <a:rPr lang="nl-NL" dirty="0"/>
              <a:t>Zorg dat er voor alle betrokkenen een mogelijkheid is om een handtekening te zetten.</a:t>
            </a:r>
          </a:p>
          <a:p>
            <a:pPr lvl="1"/>
            <a:r>
              <a:rPr lang="nl-NL" dirty="0"/>
              <a:t>De namen en functies van de personen moeten daar duidelijk bij staan.</a:t>
            </a:r>
          </a:p>
          <a:p>
            <a:r>
              <a:rPr lang="nl-NL" dirty="0"/>
              <a:t>Taalgebruik</a:t>
            </a:r>
          </a:p>
          <a:p>
            <a:pPr lvl="1"/>
            <a:r>
              <a:rPr lang="nl-NL" dirty="0"/>
              <a:t>In het hele functioneel ontwerp gebruik je zo min mogelijk vaktaal. Zorg dat het te lezen is door een niet ict’er!</a:t>
            </a:r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5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1126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Functioneel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ontwerp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181725" y="1744903"/>
            <a:ext cx="4512988" cy="44103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Als</a:t>
            </a:r>
            <a:r>
              <a:rPr lang="en-US" dirty="0">
                <a:solidFill>
                  <a:srgbClr val="FFFFFF"/>
                </a:solidFill>
              </a:rPr>
              <a:t> je alle </a:t>
            </a:r>
            <a:r>
              <a:rPr lang="en-US" dirty="0" err="1">
                <a:solidFill>
                  <a:srgbClr val="FFFFFF"/>
                </a:solidFill>
              </a:rPr>
              <a:t>stappen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hebt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gevolgt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heb</a:t>
            </a:r>
            <a:r>
              <a:rPr lang="en-US" dirty="0">
                <a:solidFill>
                  <a:srgbClr val="FFFFFF"/>
                </a:solidFill>
              </a:rPr>
              <a:t> je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net document. Let </a:t>
            </a:r>
            <a:r>
              <a:rPr lang="en-US" dirty="0" err="1">
                <a:solidFill>
                  <a:srgbClr val="FFFFFF"/>
                </a:solidFill>
              </a:rPr>
              <a:t>nog</a:t>
            </a:r>
            <a:r>
              <a:rPr lang="en-US" dirty="0">
                <a:solidFill>
                  <a:srgbClr val="FFFFFF"/>
                </a:solidFill>
              </a:rPr>
              <a:t> op het </a:t>
            </a:r>
            <a:r>
              <a:rPr lang="en-US" dirty="0" err="1">
                <a:solidFill>
                  <a:srgbClr val="FFFFFF"/>
                </a:solidFill>
              </a:rPr>
              <a:t>volgende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examinator is </a:t>
            </a:r>
            <a:r>
              <a:rPr lang="en-US" dirty="0" err="1">
                <a:solidFill>
                  <a:srgbClr val="FFFFFF"/>
                </a:solidFill>
              </a:rPr>
              <a:t>ook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mens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Behandel</a:t>
            </a:r>
            <a:r>
              <a:rPr lang="en-US" dirty="0">
                <a:solidFill>
                  <a:srgbClr val="FFFFFF"/>
                </a:solidFill>
              </a:rPr>
              <a:t> hem met respect </a:t>
            </a:r>
            <a:r>
              <a:rPr lang="en-US" dirty="0" err="1">
                <a:solidFill>
                  <a:srgbClr val="FFFFFF"/>
                </a:solidFill>
              </a:rPr>
              <a:t>zoals</a:t>
            </a:r>
            <a:r>
              <a:rPr lang="en-US" dirty="0">
                <a:solidFill>
                  <a:srgbClr val="FFFFFF"/>
                </a:solidFill>
              </a:rPr>
              <a:t> je </a:t>
            </a:r>
            <a:r>
              <a:rPr lang="en-US" dirty="0" err="1">
                <a:solidFill>
                  <a:srgbClr val="FFFFFF"/>
                </a:solidFill>
              </a:rPr>
              <a:t>dit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ook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bij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klant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zou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doen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Zorg </a:t>
            </a:r>
            <a:r>
              <a:rPr lang="en-US" dirty="0" err="1">
                <a:solidFill>
                  <a:srgbClr val="FFFFFF"/>
                </a:solidFill>
              </a:rPr>
              <a:t>dat</a:t>
            </a:r>
            <a:r>
              <a:rPr lang="en-US" dirty="0">
                <a:solidFill>
                  <a:srgbClr val="FFFFFF"/>
                </a:solidFill>
              </a:rPr>
              <a:t> je </a:t>
            </a:r>
            <a:r>
              <a:rPr lang="en-US" dirty="0" err="1">
                <a:solidFill>
                  <a:srgbClr val="FFFFFF"/>
                </a:solidFill>
              </a:rPr>
              <a:t>je</a:t>
            </a:r>
            <a:r>
              <a:rPr lang="en-US" dirty="0">
                <a:solidFill>
                  <a:srgbClr val="FFFFFF"/>
                </a:solidFill>
              </a:rPr>
              <a:t> eigen </a:t>
            </a:r>
            <a:r>
              <a:rPr lang="en-US" dirty="0" err="1">
                <a:solidFill>
                  <a:srgbClr val="FFFFFF"/>
                </a:solidFill>
              </a:rPr>
              <a:t>tijd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bewaakt</a:t>
            </a:r>
            <a:r>
              <a:rPr lang="en-US" dirty="0">
                <a:solidFill>
                  <a:srgbClr val="FFFFFF"/>
                </a:solidFill>
              </a:rPr>
              <a:t>. Ga </a:t>
            </a:r>
            <a:r>
              <a:rPr lang="en-US" dirty="0" err="1">
                <a:solidFill>
                  <a:srgbClr val="FFFFFF"/>
                </a:solidFill>
              </a:rPr>
              <a:t>niet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</a:t>
            </a:r>
            <a:r>
              <a:rPr lang="en-US" dirty="0">
                <a:solidFill>
                  <a:srgbClr val="FFFFFF"/>
                </a:solidFill>
              </a:rPr>
              <a:t> lang </a:t>
            </a:r>
            <a:r>
              <a:rPr lang="en-US" dirty="0" err="1">
                <a:solidFill>
                  <a:srgbClr val="FFFFFF"/>
                </a:solidFill>
              </a:rPr>
              <a:t>aan</a:t>
            </a:r>
            <a:r>
              <a:rPr lang="en-US" dirty="0">
                <a:solidFill>
                  <a:srgbClr val="FFFFFF"/>
                </a:solidFill>
              </a:rPr>
              <a:t> 1 </a:t>
            </a:r>
            <a:r>
              <a:rPr lang="en-US" dirty="0" err="1">
                <a:solidFill>
                  <a:srgbClr val="FFFFFF"/>
                </a:solidFill>
              </a:rPr>
              <a:t>onderdeel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werken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waardoor</a:t>
            </a:r>
            <a:r>
              <a:rPr lang="en-US" dirty="0">
                <a:solidFill>
                  <a:srgbClr val="FFFFFF"/>
                </a:solidFill>
              </a:rPr>
              <a:t> je met de rest </a:t>
            </a:r>
            <a:r>
              <a:rPr lang="en-US" dirty="0" err="1">
                <a:solidFill>
                  <a:srgbClr val="FFFFFF"/>
                </a:solidFill>
              </a:rPr>
              <a:t>niet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krijgt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Het </a:t>
            </a:r>
            <a:r>
              <a:rPr lang="en-US" dirty="0" err="1">
                <a:solidFill>
                  <a:srgbClr val="FFFFFF"/>
                </a:solidFill>
              </a:rPr>
              <a:t>Functioneel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ontwerp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moet</a:t>
            </a:r>
            <a:r>
              <a:rPr lang="en-US" dirty="0">
                <a:solidFill>
                  <a:srgbClr val="FFFFFF"/>
                </a:solidFill>
              </a:rPr>
              <a:t> door </a:t>
            </a:r>
            <a:r>
              <a:rPr lang="en-US" dirty="0" err="1">
                <a:solidFill>
                  <a:srgbClr val="FFFFFF"/>
                </a:solidFill>
              </a:rPr>
              <a:t>een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niet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ICT’er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gelezen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kunnen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worden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  <a:p>
            <a:pPr marL="0" indent="0"/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Afbeelding 6" descr="Afbeelding met tekst, teken&#10;&#10;Automatisch gegenereerde beschrijving">
            <a:extLst>
              <a:ext uri="{FF2B5EF4-FFF2-40B4-BE49-F238E27FC236}">
                <a16:creationId xmlns:a16="http://schemas.microsoft.com/office/drawing/2014/main" id="{AE1379C2-0B12-4B3C-B04C-A62CE508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" y="1221581"/>
            <a:ext cx="40481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Onderdelen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Kerntaak 1 is verdeeld in 4 werkprocessen (en 5 opdrachten)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WP1 – Stelt de opdracht vast</a:t>
            </a:r>
          </a:p>
          <a:p>
            <a:pPr lvl="1"/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Opdracht 1: Plan van eisen</a:t>
            </a:r>
          </a:p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WP2 – Levert een bijdrage aan het projectplan</a:t>
            </a:r>
          </a:p>
          <a:p>
            <a:pPr lvl="1"/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Opdracht 2: Projectplan</a:t>
            </a:r>
          </a:p>
          <a:p>
            <a:r>
              <a:rPr lang="nl-NL" b="1" dirty="0"/>
              <a:t>WP3 – Levert een bijdrage aan het ontwerp</a:t>
            </a:r>
          </a:p>
          <a:p>
            <a:pPr lvl="1"/>
            <a:r>
              <a:rPr lang="nl-NL" b="1" dirty="0"/>
              <a:t>Opdracht 3: Functioneel ontwerp</a:t>
            </a:r>
          </a:p>
          <a:p>
            <a:pPr lvl="1"/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Opdracht 4: Technisch ontwerp</a:t>
            </a:r>
          </a:p>
          <a:p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WP4 – Bereidt de realisatie voor</a:t>
            </a:r>
          </a:p>
          <a:p>
            <a:pPr lvl="1"/>
            <a:r>
              <a:rPr lang="nl-NL" b="1" dirty="0">
                <a:solidFill>
                  <a:schemeClr val="bg1">
                    <a:lumMod val="65000"/>
                  </a:schemeClr>
                </a:solidFill>
              </a:rPr>
              <a:t>Opdracht 5: Werkomgeving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003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Functionaliteiten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</p:txBody>
      </p:sp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B7807DBC-E7F4-4B94-BD33-16FF5373A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54707"/>
              </p:ext>
            </p:extLst>
          </p:nvPr>
        </p:nvGraphicFramePr>
        <p:xfrm>
          <a:off x="446481" y="1776679"/>
          <a:ext cx="11197440" cy="452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91">
                  <a:extLst>
                    <a:ext uri="{9D8B030D-6E8A-4147-A177-3AD203B41FA5}">
                      <a16:colId xmlns:a16="http://schemas.microsoft.com/office/drawing/2014/main" val="3914564885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46342608"/>
                    </a:ext>
                  </a:extLst>
                </a:gridCol>
                <a:gridCol w="2105636">
                  <a:extLst>
                    <a:ext uri="{9D8B030D-6E8A-4147-A177-3AD203B41FA5}">
                      <a16:colId xmlns:a16="http://schemas.microsoft.com/office/drawing/2014/main" val="2371890162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683006481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397558220"/>
                    </a:ext>
                  </a:extLst>
                </a:gridCol>
                <a:gridCol w="2197917">
                  <a:extLst>
                    <a:ext uri="{9D8B030D-6E8A-4147-A177-3AD203B41FA5}">
                      <a16:colId xmlns:a16="http://schemas.microsoft.com/office/drawing/2014/main" val="3577237602"/>
                    </a:ext>
                  </a:extLst>
                </a:gridCol>
              </a:tblGrid>
              <a:tr h="379292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06142"/>
                  </a:ext>
                </a:extLst>
              </a:tr>
              <a:tr h="1161579">
                <a:tc>
                  <a:txBody>
                    <a:bodyPr/>
                    <a:lstStyle/>
                    <a:p>
                      <a:r>
                        <a:rPr lang="nl-NL" sz="1600" dirty="0"/>
                        <a:t>T1,T2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Functionaliteiten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Te weinig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opgenomen als functionaliteit.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niet begrijpelijk, eenduidig en/of niet als functionaliteit beschreven.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functionaliteiten zijn in de meeste gevallen niet in overeenstemming met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, zowel qua inhoud als prioritering.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Bijna alle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opgenomen als functionaliteit.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in de meeste gevallen begrijpelijk, eenduidig en als functionaliteit beschreven.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functionaliteiten zijn in de meeste gevallen in overeenstemming met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, zowel qua inhoud al prioritering.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Alle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opgenomen als functionaliteit.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in de meeste gevallen begrijpelijk, eenduidig en als functionaliteit beschreven.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functionaliteiten zijn in overeenstemming met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, zowel qua inhoud als prioritering.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Alle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opgenomen als functionaliteit.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informatie, eisen en wensen uit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 zijn begrijpelijk, eenduidig en als functionaliteit beschreven.</a:t>
                      </a:r>
                    </a:p>
                    <a:p>
                      <a:endParaRPr lang="nl-NL" sz="1400" dirty="0"/>
                    </a:p>
                    <a:p>
                      <a:r>
                        <a:rPr lang="nl-NL" sz="1400" dirty="0"/>
                        <a:t>De functionaliteiten zijn in overeenstemming met het </a:t>
                      </a:r>
                      <a:r>
                        <a:rPr lang="nl-NL" sz="1400" dirty="0" err="1"/>
                        <a:t>PvE</a:t>
                      </a:r>
                      <a:r>
                        <a:rPr lang="nl-NL" sz="1400" dirty="0"/>
                        <a:t>, zowel qua inhoud als prioritering.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19195"/>
                  </a:ext>
                </a:extLst>
              </a:tr>
            </a:tbl>
          </a:graphicData>
        </a:graphic>
      </p:graphicFrame>
      <p:pic>
        <p:nvPicPr>
          <p:cNvPr id="58380" name="Picture 11">
            <a:extLst>
              <a:ext uri="{FF2B5EF4-FFF2-40B4-BE49-F238E27FC236}">
                <a16:creationId xmlns:a16="http://schemas.microsoft.com/office/drawing/2014/main" id="{F4DC3293-CB71-47D4-8032-447C8929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1" name="Picture 12">
            <a:extLst>
              <a:ext uri="{FF2B5EF4-FFF2-40B4-BE49-F238E27FC236}">
                <a16:creationId xmlns:a16="http://schemas.microsoft.com/office/drawing/2014/main" id="{B9B052F5-0ACC-4C81-BFFD-FE42EC2A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2" name="Picture 13">
            <a:extLst>
              <a:ext uri="{FF2B5EF4-FFF2-40B4-BE49-F238E27FC236}">
                <a16:creationId xmlns:a16="http://schemas.microsoft.com/office/drawing/2014/main" id="{2067DA08-DEA8-4A9F-A7A8-B044EF2A8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3" name="Picture 14">
            <a:extLst>
              <a:ext uri="{FF2B5EF4-FFF2-40B4-BE49-F238E27FC236}">
                <a16:creationId xmlns:a16="http://schemas.microsoft.com/office/drawing/2014/main" id="{03B254F9-AF00-4553-82BA-FF626069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4" name="Picture 15">
            <a:extLst>
              <a:ext uri="{FF2B5EF4-FFF2-40B4-BE49-F238E27FC236}">
                <a16:creationId xmlns:a16="http://schemas.microsoft.com/office/drawing/2014/main" id="{635BD869-4343-44EA-B131-3350BD35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5" name="Picture 16">
            <a:extLst>
              <a:ext uri="{FF2B5EF4-FFF2-40B4-BE49-F238E27FC236}">
                <a16:creationId xmlns:a16="http://schemas.microsoft.com/office/drawing/2014/main" id="{371DB3A4-BF6D-4465-96E9-ACB654B2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6" name="Picture 17">
            <a:extLst>
              <a:ext uri="{FF2B5EF4-FFF2-40B4-BE49-F238E27FC236}">
                <a16:creationId xmlns:a16="http://schemas.microsoft.com/office/drawing/2014/main" id="{65054302-D802-440B-9AA1-D62EB042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7" name="Picture 18">
            <a:extLst>
              <a:ext uri="{FF2B5EF4-FFF2-40B4-BE49-F238E27FC236}">
                <a16:creationId xmlns:a16="http://schemas.microsoft.com/office/drawing/2014/main" id="{A1DC9C6A-378E-4EA9-9B13-962847B0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8" name="Picture 19">
            <a:extLst>
              <a:ext uri="{FF2B5EF4-FFF2-40B4-BE49-F238E27FC236}">
                <a16:creationId xmlns:a16="http://schemas.microsoft.com/office/drawing/2014/main" id="{CC61AFE3-9008-4BED-AF36-E7251F47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89" name="Picture 20">
            <a:extLst>
              <a:ext uri="{FF2B5EF4-FFF2-40B4-BE49-F238E27FC236}">
                <a16:creationId xmlns:a16="http://schemas.microsoft.com/office/drawing/2014/main" id="{545D69E8-CC9F-480A-AA60-20BD5A4D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38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Functionaliteiten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Inleiding</a:t>
            </a:r>
          </a:p>
          <a:p>
            <a:pPr lvl="1"/>
            <a:r>
              <a:rPr lang="nl-NL" dirty="0"/>
              <a:t>Vertel iets over de opdracht en hoe om te gaan met het Functioneel Ontwerp</a:t>
            </a:r>
          </a:p>
          <a:p>
            <a:endParaRPr lang="nl-NL" dirty="0"/>
          </a:p>
          <a:p>
            <a:r>
              <a:rPr lang="nl-NL" dirty="0"/>
              <a:t>Functionaliteiten: </a:t>
            </a:r>
            <a:r>
              <a:rPr lang="nl-NL" dirty="0" err="1"/>
              <a:t>usecase</a:t>
            </a:r>
            <a:r>
              <a:rPr lang="nl-NL" dirty="0"/>
              <a:t> of </a:t>
            </a:r>
            <a:r>
              <a:rPr lang="nl-NL" u="sng" dirty="0" err="1"/>
              <a:t>userstories</a:t>
            </a:r>
            <a:r>
              <a:rPr lang="nl-NL" dirty="0"/>
              <a:t> (met </a:t>
            </a:r>
            <a:r>
              <a:rPr lang="nl-NL" dirty="0" err="1"/>
              <a:t>MoSCoW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Beschrijf de functionaliteiten met behulp van </a:t>
            </a:r>
            <a:r>
              <a:rPr lang="nl-NL" dirty="0" err="1"/>
              <a:t>usecases</a:t>
            </a:r>
            <a:r>
              <a:rPr lang="nl-NL" dirty="0"/>
              <a:t> of </a:t>
            </a:r>
            <a:r>
              <a:rPr lang="nl-NL" dirty="0" err="1"/>
              <a:t>userstories</a:t>
            </a:r>
            <a:endParaRPr lang="nl-NL" dirty="0"/>
          </a:p>
          <a:p>
            <a:pPr lvl="1"/>
            <a:r>
              <a:rPr lang="nl-NL" dirty="0"/>
              <a:t>Zorg dat je de prioriteiten aan geeft. Dit kan bijvoorbeeld met het </a:t>
            </a:r>
            <a:r>
              <a:rPr lang="nl-NL" dirty="0" err="1"/>
              <a:t>MoSCoW</a:t>
            </a:r>
            <a:r>
              <a:rPr lang="nl-NL" dirty="0"/>
              <a:t> principe:</a:t>
            </a:r>
          </a:p>
          <a:p>
            <a:pPr lvl="2"/>
            <a:r>
              <a:rPr lang="nl-NL" dirty="0"/>
              <a:t>Must: Wat is het allereerste wat af moet. Het minimale systeem waardoor het zou kunnen werken.</a:t>
            </a:r>
          </a:p>
          <a:p>
            <a:pPr lvl="2"/>
            <a:r>
              <a:rPr lang="nl-NL" dirty="0" err="1"/>
              <a:t>Should</a:t>
            </a:r>
            <a:r>
              <a:rPr lang="nl-NL" dirty="0"/>
              <a:t>: Welke uitbreidingen kunnen het makkelijker maken, bijvoorbeeld eigen beheer van onderdelen.</a:t>
            </a:r>
          </a:p>
          <a:p>
            <a:pPr lvl="2"/>
            <a:r>
              <a:rPr lang="nl-NL" dirty="0" err="1"/>
              <a:t>Could</a:t>
            </a:r>
            <a:r>
              <a:rPr lang="nl-NL" dirty="0"/>
              <a:t>: Welke uitbreidingen stel je zelf voor, omdat dit handig kan zijn.</a:t>
            </a:r>
          </a:p>
          <a:p>
            <a:pPr lvl="2"/>
            <a:r>
              <a:rPr lang="nl-NL" dirty="0" err="1"/>
              <a:t>Wont</a:t>
            </a:r>
            <a:r>
              <a:rPr lang="nl-NL" dirty="0"/>
              <a:t>: Wat ga je niet doen. (</a:t>
            </a:r>
            <a:r>
              <a:rPr lang="nl-NL" dirty="0" err="1"/>
              <a:t>afkaderen</a:t>
            </a:r>
            <a:r>
              <a:rPr lang="nl-NL" dirty="0"/>
              <a:t> van je opdracht)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Functionaliteiten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/>
              <a:t>Informatiebehoefte</a:t>
            </a:r>
          </a:p>
          <a:p>
            <a:pPr lvl="1"/>
            <a:r>
              <a:rPr lang="nl-NL" dirty="0"/>
              <a:t>Welke informatie moet op de pagina komen. Dit komt vanuit de informatie van het </a:t>
            </a:r>
            <a:r>
              <a:rPr lang="nl-NL" dirty="0" err="1"/>
              <a:t>PvE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Als je de functies hebt uitgewerkt kan je nog specifieker vertellen wat er op een pagina komt.</a:t>
            </a:r>
          </a:p>
          <a:p>
            <a:pPr lvl="1"/>
            <a:r>
              <a:rPr lang="nl-NL" dirty="0"/>
              <a:t>Wat is nu precies informatie en wat is data.</a:t>
            </a:r>
          </a:p>
          <a:p>
            <a:pPr lvl="2"/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9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Toepassen schematechnieken</a:t>
            </a:r>
          </a:p>
          <a:p>
            <a:pPr marL="0" indent="0">
              <a:buNone/>
            </a:pPr>
            <a:endParaRPr lang="nl-NL" b="1" dirty="0"/>
          </a:p>
        </p:txBody>
      </p:sp>
      <p:graphicFrame>
        <p:nvGraphicFramePr>
          <p:cNvPr id="17" name="Tabel 17">
            <a:extLst>
              <a:ext uri="{FF2B5EF4-FFF2-40B4-BE49-F238E27FC236}">
                <a16:creationId xmlns:a16="http://schemas.microsoft.com/office/drawing/2014/main" id="{B7807DBC-E7F4-4B94-BD33-16FF5373A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56430"/>
              </p:ext>
            </p:extLst>
          </p:nvPr>
        </p:nvGraphicFramePr>
        <p:xfrm>
          <a:off x="446481" y="1776679"/>
          <a:ext cx="11197440" cy="364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91">
                  <a:extLst>
                    <a:ext uri="{9D8B030D-6E8A-4147-A177-3AD203B41FA5}">
                      <a16:colId xmlns:a16="http://schemas.microsoft.com/office/drawing/2014/main" val="3914564885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46342608"/>
                    </a:ext>
                  </a:extLst>
                </a:gridCol>
                <a:gridCol w="2105636">
                  <a:extLst>
                    <a:ext uri="{9D8B030D-6E8A-4147-A177-3AD203B41FA5}">
                      <a16:colId xmlns:a16="http://schemas.microsoft.com/office/drawing/2014/main" val="2371890162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683006481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397558220"/>
                    </a:ext>
                  </a:extLst>
                </a:gridCol>
                <a:gridCol w="2197917">
                  <a:extLst>
                    <a:ext uri="{9D8B030D-6E8A-4147-A177-3AD203B41FA5}">
                      <a16:colId xmlns:a16="http://schemas.microsoft.com/office/drawing/2014/main" val="3577237602"/>
                    </a:ext>
                  </a:extLst>
                </a:gridCol>
              </a:tblGrid>
              <a:tr h="379292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Criterium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506142"/>
                  </a:ext>
                </a:extLst>
              </a:tr>
              <a:tr h="1161579">
                <a:tc>
                  <a:txBody>
                    <a:bodyPr/>
                    <a:lstStyle/>
                    <a:p>
                      <a:r>
                        <a:rPr lang="nl-NL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Toepassen schematechnieken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 is geen schematechniek gebruikt.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Of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verkeerde schematechnieken zijn gebruikt.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schematechnieken zijn in de meeste gevallen juist gekozen.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schematechnieken verduidelijken de functionaliteit, maar zijn in de meeste gevallen niet juist uitgevoerd.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juiste schematechnieken zijn gekozen.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schematechnieken verduidelijken de functionaliteit en zijn in de meeste gevallen juist uitgevoerd.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juiste schematechnieken zijn gekozen.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De schematechnieken verduidelijken de functionaliteit en zijn juist uitgevoerd.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84874"/>
                  </a:ext>
                </a:extLst>
              </a:tr>
            </a:tbl>
          </a:graphicData>
        </a:graphic>
      </p:graphicFrame>
      <p:pic>
        <p:nvPicPr>
          <p:cNvPr id="57355" name="Picture 11">
            <a:extLst>
              <a:ext uri="{FF2B5EF4-FFF2-40B4-BE49-F238E27FC236}">
                <a16:creationId xmlns:a16="http://schemas.microsoft.com/office/drawing/2014/main" id="{D3ED2477-C7EC-4D12-A8CF-FAC01254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6" name="Picture 12">
            <a:extLst>
              <a:ext uri="{FF2B5EF4-FFF2-40B4-BE49-F238E27FC236}">
                <a16:creationId xmlns:a16="http://schemas.microsoft.com/office/drawing/2014/main" id="{E473C8B8-9E31-4527-ACDC-072F17DE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7" name="Picture 13">
            <a:extLst>
              <a:ext uri="{FF2B5EF4-FFF2-40B4-BE49-F238E27FC236}">
                <a16:creationId xmlns:a16="http://schemas.microsoft.com/office/drawing/2014/main" id="{0D111DA0-5982-4340-9AEF-2CE8D96F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8" name="Picture 14">
            <a:extLst>
              <a:ext uri="{FF2B5EF4-FFF2-40B4-BE49-F238E27FC236}">
                <a16:creationId xmlns:a16="http://schemas.microsoft.com/office/drawing/2014/main" id="{F776171B-F6C3-49C9-8E32-1DE8B5C5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9" name="Picture 15">
            <a:extLst>
              <a:ext uri="{FF2B5EF4-FFF2-40B4-BE49-F238E27FC236}">
                <a16:creationId xmlns:a16="http://schemas.microsoft.com/office/drawing/2014/main" id="{B0ED8EC0-2A8F-4D70-8F7E-E6EBD194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0" name="Picture 16">
            <a:extLst>
              <a:ext uri="{FF2B5EF4-FFF2-40B4-BE49-F238E27FC236}">
                <a16:creationId xmlns:a16="http://schemas.microsoft.com/office/drawing/2014/main" id="{E6EDDC57-B1DC-4074-9017-CB13A1A0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1" name="Picture 17">
            <a:extLst>
              <a:ext uri="{FF2B5EF4-FFF2-40B4-BE49-F238E27FC236}">
                <a16:creationId xmlns:a16="http://schemas.microsoft.com/office/drawing/2014/main" id="{0F8851A6-2E28-4E9D-A9C5-D5ADFDD7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2" name="Picture 18">
            <a:extLst>
              <a:ext uri="{FF2B5EF4-FFF2-40B4-BE49-F238E27FC236}">
                <a16:creationId xmlns:a16="http://schemas.microsoft.com/office/drawing/2014/main" id="{97E015B9-7BAA-406C-B17B-55D46B73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3" name="Picture 19">
            <a:extLst>
              <a:ext uri="{FF2B5EF4-FFF2-40B4-BE49-F238E27FC236}">
                <a16:creationId xmlns:a16="http://schemas.microsoft.com/office/drawing/2014/main" id="{BB5D52A8-9687-4999-AA16-48E395DA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64" name="Picture 20">
            <a:extLst>
              <a:ext uri="{FF2B5EF4-FFF2-40B4-BE49-F238E27FC236}">
                <a16:creationId xmlns:a16="http://schemas.microsoft.com/office/drawing/2014/main" id="{4EE43252-29F9-4726-9997-FAD47B608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0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Toepassen schematechnieken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 err="1"/>
              <a:t>Userstories</a:t>
            </a:r>
            <a:endParaRPr lang="nl-NL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schrijven we op de volgende manier: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nl-N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 een &lt;gebruikersgroep&gt;, ik &lt;wil/kan&gt; &lt;bepaalde functionaliteit&gt;, zodat &lt;reden&gt;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reden is vaak handig, maar niet verplicht. Wel is het vaak handig om het toch neer te zetten.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Zorg dat je </a:t>
            </a:r>
            <a:r>
              <a:rPr lang="nl-NL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specifiek maakt. Vaak is 1 eis uit te schrijven in meerdere </a:t>
            </a:r>
            <a:r>
              <a:rPr lang="nl-NL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. Zelfs al heb je een </a:t>
            </a:r>
            <a:r>
              <a:rPr lang="nl-NL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userstorie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, zit daar soms nog meer </a:t>
            </a:r>
            <a:r>
              <a:rPr lang="nl-NL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userstories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onder. Zie het </a:t>
            </a:r>
            <a:r>
              <a:rPr lang="nl-NL" dirty="0" err="1">
                <a:latin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nl-NL" dirty="0">
                <a:latin typeface="Calibri" panose="020F0502020204030204" pitchFamily="34" charset="0"/>
                <a:cs typeface="Times New Roman" panose="02020603050405020304" pitchFamily="18" charset="0"/>
              </a:rPr>
              <a:t> hieronder:</a:t>
            </a:r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AFA8A2DB-890B-4B44-A17B-7A0B1E6890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95" y="1775320"/>
            <a:ext cx="2012950" cy="1143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96B45C-302A-420F-AB3B-38CD7892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205" y="4645185"/>
            <a:ext cx="5400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Toepassen schematechnieken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 err="1"/>
              <a:t>Usecase</a:t>
            </a:r>
            <a:endParaRPr lang="nl-NL" dirty="0"/>
          </a:p>
          <a:p>
            <a:pPr lvl="1"/>
            <a:r>
              <a:rPr lang="nl-NL" dirty="0"/>
              <a:t>Bij </a:t>
            </a:r>
            <a:r>
              <a:rPr lang="nl-NL" dirty="0" err="1"/>
              <a:t>usecase</a:t>
            </a:r>
            <a:r>
              <a:rPr lang="nl-NL" dirty="0"/>
              <a:t> heb je als eerst een overzicht nodig welke cases bij welke actor horen.</a:t>
            </a:r>
          </a:p>
          <a:p>
            <a:pPr lvl="1"/>
            <a:r>
              <a:rPr lang="nl-NL" dirty="0"/>
              <a:t>Gebruik maken van </a:t>
            </a:r>
            <a:r>
              <a:rPr lang="nl-NL" dirty="0" err="1"/>
              <a:t>extends</a:t>
            </a:r>
            <a:r>
              <a:rPr lang="nl-NL" dirty="0"/>
              <a:t> en </a:t>
            </a:r>
            <a:r>
              <a:rPr lang="nl-NL" dirty="0" err="1"/>
              <a:t>includes</a:t>
            </a:r>
            <a:endParaRPr lang="nl-NL" dirty="0"/>
          </a:p>
          <a:p>
            <a:pPr lvl="2"/>
            <a:r>
              <a:rPr lang="nl-NL" dirty="0" err="1"/>
              <a:t>Extends</a:t>
            </a:r>
            <a:r>
              <a:rPr lang="nl-NL" dirty="0"/>
              <a:t>: uitbreiding op een functionaliteit (niet verplicht)</a:t>
            </a:r>
          </a:p>
          <a:p>
            <a:pPr lvl="2"/>
            <a:r>
              <a:rPr lang="nl-NL" dirty="0" err="1"/>
              <a:t>Includes</a:t>
            </a:r>
            <a:r>
              <a:rPr lang="nl-NL" dirty="0"/>
              <a:t>: wordt automatisch uitgevoerd (onderliggend proces)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B07B2DC-2635-4264-BD85-461D0A7A11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032" y="4018766"/>
            <a:ext cx="3891915" cy="25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6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6756" y="361497"/>
            <a:ext cx="6409189" cy="476496"/>
          </a:xfrm>
        </p:spPr>
        <p:txBody>
          <a:bodyPr>
            <a:normAutofit fontScale="90000"/>
          </a:bodyPr>
          <a:lstStyle/>
          <a:p>
            <a:pPr algn="l"/>
            <a:r>
              <a:rPr lang="nl-NL" sz="2800" dirty="0">
                <a:solidFill>
                  <a:schemeClr val="accent6">
                    <a:lumMod val="50000"/>
                  </a:schemeClr>
                </a:solidFill>
              </a:rPr>
              <a:t>Werkproces 3: Functioneel Ontwerp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369116" y="1350628"/>
            <a:ext cx="9638949" cy="5072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Toepassen schematechnieken</a:t>
            </a:r>
          </a:p>
          <a:p>
            <a:pPr marL="0" indent="0">
              <a:buNone/>
            </a:pPr>
            <a:endParaRPr lang="nl-NL" b="1" dirty="0"/>
          </a:p>
          <a:p>
            <a:r>
              <a:rPr lang="nl-NL" dirty="0" err="1"/>
              <a:t>Usecase</a:t>
            </a:r>
            <a:endParaRPr lang="nl-NL" dirty="0"/>
          </a:p>
          <a:p>
            <a:pPr lvl="1"/>
            <a:r>
              <a:rPr lang="nl-NL" dirty="0"/>
              <a:t>Na het overzicht maak je voor elke case een specificatie: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pic>
        <p:nvPicPr>
          <p:cNvPr id="59404" name="Picture 11">
            <a:extLst>
              <a:ext uri="{FF2B5EF4-FFF2-40B4-BE49-F238E27FC236}">
                <a16:creationId xmlns:a16="http://schemas.microsoft.com/office/drawing/2014/main" id="{8F644EA4-6183-4CFB-A3F0-B56AC9C0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5" name="Picture 12">
            <a:extLst>
              <a:ext uri="{FF2B5EF4-FFF2-40B4-BE49-F238E27FC236}">
                <a16:creationId xmlns:a16="http://schemas.microsoft.com/office/drawing/2014/main" id="{E0350D53-8DDA-4AD8-9250-296C08CE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6" name="Picture 13">
            <a:extLst>
              <a:ext uri="{FF2B5EF4-FFF2-40B4-BE49-F238E27FC236}">
                <a16:creationId xmlns:a16="http://schemas.microsoft.com/office/drawing/2014/main" id="{51A51363-BE18-4429-B25D-0822143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7" name="Picture 14">
            <a:extLst>
              <a:ext uri="{FF2B5EF4-FFF2-40B4-BE49-F238E27FC236}">
                <a16:creationId xmlns:a16="http://schemas.microsoft.com/office/drawing/2014/main" id="{25905A47-A494-49BC-8E57-15538BF0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8" name="Picture 15">
            <a:extLst>
              <a:ext uri="{FF2B5EF4-FFF2-40B4-BE49-F238E27FC236}">
                <a16:creationId xmlns:a16="http://schemas.microsoft.com/office/drawing/2014/main" id="{3C5AC6B6-CF10-400D-9C6B-9BAD838CC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09" name="Picture 16">
            <a:extLst>
              <a:ext uri="{FF2B5EF4-FFF2-40B4-BE49-F238E27FC236}">
                <a16:creationId xmlns:a16="http://schemas.microsoft.com/office/drawing/2014/main" id="{3035C6C3-DD2B-4A9B-8766-2263C9CF3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0" name="Picture 17">
            <a:extLst>
              <a:ext uri="{FF2B5EF4-FFF2-40B4-BE49-F238E27FC236}">
                <a16:creationId xmlns:a16="http://schemas.microsoft.com/office/drawing/2014/main" id="{43CAF342-F29F-4B54-8774-A986CF96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1" name="Picture 18">
            <a:extLst>
              <a:ext uri="{FF2B5EF4-FFF2-40B4-BE49-F238E27FC236}">
                <a16:creationId xmlns:a16="http://schemas.microsoft.com/office/drawing/2014/main" id="{F66D6A2F-5CC0-4212-8DA4-1B2C7FF2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2" name="Picture 19">
            <a:extLst>
              <a:ext uri="{FF2B5EF4-FFF2-40B4-BE49-F238E27FC236}">
                <a16:creationId xmlns:a16="http://schemas.microsoft.com/office/drawing/2014/main" id="{0C1BB902-DF8C-4966-8918-8548B310F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413" name="Picture 20">
            <a:extLst>
              <a:ext uri="{FF2B5EF4-FFF2-40B4-BE49-F238E27FC236}">
                <a16:creationId xmlns:a16="http://schemas.microsoft.com/office/drawing/2014/main" id="{34E18127-1031-401E-982C-1C85C8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0E5EDA1-E5F0-453D-AB4C-7C1FD40F8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27" y="2946065"/>
            <a:ext cx="58007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58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37335486861E4B9A1EB9E353FB573C" ma:contentTypeVersion="11" ma:contentTypeDescription="Een nieuw document maken." ma:contentTypeScope="" ma:versionID="cba9f159bba48fd6c82b8a28a7d221f0">
  <xsd:schema xmlns:xsd="http://www.w3.org/2001/XMLSchema" xmlns:xs="http://www.w3.org/2001/XMLSchema" xmlns:p="http://schemas.microsoft.com/office/2006/metadata/properties" xmlns:ns2="df82eecd-322d-4d9b-845e-ad1a1b1d6fcb" targetNamespace="http://schemas.microsoft.com/office/2006/metadata/properties" ma:root="true" ma:fieldsID="7dba21b43206d49232ffbc561484493f" ns2:_="">
    <xsd:import namespace="df82eecd-322d-4d9b-845e-ad1a1b1d6f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82eecd-322d-4d9b-845e-ad1a1b1d6f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C5DDC-8E4B-46A4-988C-E51B56601A7A}"/>
</file>

<file path=customXml/itemProps2.xml><?xml version="1.0" encoding="utf-8"?>
<ds:datastoreItem xmlns:ds="http://schemas.openxmlformats.org/officeDocument/2006/customXml" ds:itemID="{33C76666-43CB-4EF1-A6C2-4C974F10BE3B}"/>
</file>

<file path=customXml/itemProps3.xml><?xml version="1.0" encoding="utf-8"?>
<ds:datastoreItem xmlns:ds="http://schemas.openxmlformats.org/officeDocument/2006/customXml" ds:itemID="{D5F784C9-6282-493B-9A8E-4C44DD83FB65}"/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1467</Words>
  <Application>Microsoft Office PowerPoint</Application>
  <PresentationFormat>Breedbeeld</PresentationFormat>
  <Paragraphs>260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PowerPoint-presentatie</vt:lpstr>
      <vt:lpstr>Onderdelen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Werkproces 3: Functioneel Ontwerp</vt:lpstr>
      <vt:lpstr>Functioneel ontwerp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Marcel Koningstein</dc:creator>
  <cp:lastModifiedBy>Marcel Koningstein</cp:lastModifiedBy>
  <cp:revision>56</cp:revision>
  <dcterms:created xsi:type="dcterms:W3CDTF">2018-11-06T13:39:29Z</dcterms:created>
  <dcterms:modified xsi:type="dcterms:W3CDTF">2021-03-03T11:34:03Z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0x0101003437335486861E4B9A1EB9E353FB573C</vt:lpwstr>
  </property>
</Properties>
</file>