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75" r:id="rId8"/>
    <p:sldId id="276" r:id="rId9"/>
    <p:sldId id="280" r:id="rId10"/>
    <p:sldId id="277" r:id="rId11"/>
    <p:sldId id="278" r:id="rId12"/>
    <p:sldId id="262" r:id="rId13"/>
    <p:sldId id="263" r:id="rId14"/>
    <p:sldId id="281" r:id="rId15"/>
    <p:sldId id="264" r:id="rId16"/>
    <p:sldId id="265" r:id="rId17"/>
    <p:sldId id="266" r:id="rId18"/>
    <p:sldId id="267" r:id="rId19"/>
    <p:sldId id="268"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6" autoAdjust="0"/>
    <p:restoredTop sz="85542"/>
  </p:normalViewPr>
  <p:slideViewPr>
    <p:cSldViewPr snapToGrid="0">
      <p:cViewPr varScale="1">
        <p:scale>
          <a:sx n="48" d="100"/>
          <a:sy n="48" d="100"/>
        </p:scale>
        <p:origin x="67" y="6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CA017D-92A5-49AC-A064-BA4252A4EE1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nl-BE"/>
        </a:p>
      </dgm:t>
    </dgm:pt>
    <dgm:pt modelId="{91F00D65-D589-4949-B2DD-2ACE74231774}">
      <dgm:prSet phldrT="[Text]"/>
      <dgm:spPr>
        <a:blipFill rotWithShape="0">
          <a:blip xmlns:r="http://schemas.openxmlformats.org/officeDocument/2006/relationships" r:embed="rId1"/>
          <a:tile tx="0" ty="0" sx="100000" sy="100000" flip="none" algn="tl"/>
        </a:blipFill>
        <a:effectLst>
          <a:outerShdw blurRad="50800" dist="38100" dir="2700000" algn="tl" rotWithShape="0">
            <a:prstClr val="black">
              <a:alpha val="40000"/>
            </a:prstClr>
          </a:outerShdw>
        </a:effectLst>
      </dgm:spPr>
      <dgm:t>
        <a:bodyPr anchor="b" anchorCtr="0">
          <a:scene3d>
            <a:camera prst="orthographicFront"/>
            <a:lightRig rig="threePt" dir="t"/>
          </a:scene3d>
          <a:sp3d extrusionH="57150">
            <a:bevelT w="69850" h="69850" prst="divot"/>
          </a:sp3d>
        </a:bodyPr>
        <a:lstStyle/>
        <a:p>
          <a:endParaRPr lang="nl-BE" dirty="0">
            <a:solidFill>
              <a:srgbClr val="C00000"/>
            </a:solidFill>
          </a:endParaRPr>
        </a:p>
      </dgm:t>
    </dgm:pt>
    <dgm:pt modelId="{36A11110-086D-461E-B0FA-46BE2B81CD67}" type="parTrans" cxnId="{AA531723-FFD4-42A1-86EE-4232562D5F7B}">
      <dgm:prSet/>
      <dgm:spPr/>
      <dgm:t>
        <a:bodyPr/>
        <a:lstStyle/>
        <a:p>
          <a:endParaRPr lang="nl-BE"/>
        </a:p>
      </dgm:t>
    </dgm:pt>
    <dgm:pt modelId="{6EDFD596-6BCD-4287-841B-259CB58CF11F}" type="sibTrans" cxnId="{AA531723-FFD4-42A1-86EE-4232562D5F7B}">
      <dgm:prSet/>
      <dgm:spPr/>
      <dgm:t>
        <a:bodyPr/>
        <a:lstStyle/>
        <a:p>
          <a:endParaRPr lang="nl-BE"/>
        </a:p>
      </dgm:t>
    </dgm:pt>
    <dgm:pt modelId="{2450BE84-6F06-4213-8E85-0DBE77EAF05E}">
      <dgm:prSet phldrT="[Text]"/>
      <dgm:spPr>
        <a:blipFill rotWithShape="0">
          <a:blip xmlns:r="http://schemas.openxmlformats.org/officeDocument/2006/relationships" r:embed="rId2"/>
          <a:stretch>
            <a:fillRect/>
          </a:stretch>
        </a:blipFill>
      </dgm:spPr>
      <dgm:t>
        <a:bodyPr vert="horz" anchor="b" anchorCtr="0">
          <a:scene3d>
            <a:camera prst="orthographicFront"/>
            <a:lightRig rig="threePt" dir="t"/>
          </a:scene3d>
          <a:sp3d extrusionH="57150">
            <a:bevelT w="38100" h="38100" prst="angle"/>
          </a:sp3d>
        </a:bodyPr>
        <a:lstStyle/>
        <a:p>
          <a:endParaRPr lang="nl-BE" dirty="0">
            <a:solidFill>
              <a:srgbClr val="C00000"/>
            </a:solidFill>
          </a:endParaRPr>
        </a:p>
      </dgm:t>
    </dgm:pt>
    <dgm:pt modelId="{C40DA2E3-5F5B-420C-BBBD-29F5CAF20CB3}" type="parTrans" cxnId="{EB03F84B-72A7-4333-8555-16C3B9096CC7}">
      <dgm:prSet/>
      <dgm:spPr/>
      <dgm:t>
        <a:bodyPr/>
        <a:lstStyle/>
        <a:p>
          <a:endParaRPr lang="nl-BE"/>
        </a:p>
      </dgm:t>
    </dgm:pt>
    <dgm:pt modelId="{5D121BBE-EF10-4AFB-AA3D-9F98F672171C}" type="sibTrans" cxnId="{EB03F84B-72A7-4333-8555-16C3B9096CC7}">
      <dgm:prSet/>
      <dgm:spPr/>
      <dgm:t>
        <a:bodyPr/>
        <a:lstStyle/>
        <a:p>
          <a:endParaRPr lang="nl-BE"/>
        </a:p>
      </dgm:t>
    </dgm:pt>
    <dgm:pt modelId="{70AA80CF-A913-4DC4-A9D1-07896385B549}">
      <dgm:prSet phldrT="[Text]"/>
      <dgm:spPr>
        <a:blipFill dpi="0" rotWithShape="0">
          <a:blip xmlns:r="http://schemas.openxmlformats.org/officeDocument/2006/relationships" r:embed="rId3"/>
          <a:srcRect/>
          <a:stretch>
            <a:fillRect/>
          </a:stretch>
        </a:blipFill>
        <a:effectLst>
          <a:outerShdw blurRad="50800" dist="38100" dir="18900000" algn="bl" rotWithShape="0">
            <a:prstClr val="black">
              <a:alpha val="40000"/>
            </a:prstClr>
          </a:outerShdw>
        </a:effectLst>
      </dgm:spPr>
      <dgm:t>
        <a:bodyPr anchor="b" anchorCtr="0">
          <a:scene3d>
            <a:camera prst="orthographicFront"/>
            <a:lightRig rig="threePt" dir="t"/>
          </a:scene3d>
          <a:sp3d extrusionH="57150">
            <a:bevelT w="38100" h="38100" prst="angle"/>
          </a:sp3d>
        </a:bodyPr>
        <a:lstStyle/>
        <a:p>
          <a:endParaRPr lang="nl-BE" dirty="0">
            <a:solidFill>
              <a:srgbClr val="C00000"/>
            </a:solidFill>
          </a:endParaRPr>
        </a:p>
      </dgm:t>
    </dgm:pt>
    <dgm:pt modelId="{DDC93D9F-DEDE-4B6E-BCFC-7DBC7145A9CB}" type="sibTrans" cxnId="{61D8EED1-B6D5-4B53-A8A1-9566327DBB27}">
      <dgm:prSet/>
      <dgm:spPr/>
      <dgm:t>
        <a:bodyPr/>
        <a:lstStyle/>
        <a:p>
          <a:endParaRPr lang="nl-BE"/>
        </a:p>
      </dgm:t>
    </dgm:pt>
    <dgm:pt modelId="{4AB7B56A-8CB8-4202-912C-2229770C5A8B}" type="parTrans" cxnId="{61D8EED1-B6D5-4B53-A8A1-9566327DBB27}">
      <dgm:prSet/>
      <dgm:spPr/>
      <dgm:t>
        <a:bodyPr/>
        <a:lstStyle/>
        <a:p>
          <a:endParaRPr lang="nl-BE"/>
        </a:p>
      </dgm:t>
    </dgm:pt>
    <dgm:pt modelId="{C2646E25-1645-4B90-8113-74E9498EE462}" type="pres">
      <dgm:prSet presAssocID="{CECA017D-92A5-49AC-A064-BA4252A4EE16}" presName="diagram" presStyleCnt="0">
        <dgm:presLayoutVars>
          <dgm:dir/>
          <dgm:resizeHandles val="exact"/>
        </dgm:presLayoutVars>
      </dgm:prSet>
      <dgm:spPr/>
      <dgm:t>
        <a:bodyPr/>
        <a:lstStyle/>
        <a:p>
          <a:endParaRPr lang="nl-BE"/>
        </a:p>
      </dgm:t>
    </dgm:pt>
    <dgm:pt modelId="{74FDE3B3-958E-48E7-9A9B-ED06B1F733AF}" type="pres">
      <dgm:prSet presAssocID="{91F00D65-D589-4949-B2DD-2ACE74231774}" presName="node" presStyleLbl="node1" presStyleIdx="0" presStyleCnt="3">
        <dgm:presLayoutVars>
          <dgm:bulletEnabled val="1"/>
        </dgm:presLayoutVars>
      </dgm:prSet>
      <dgm:spPr/>
      <dgm:t>
        <a:bodyPr/>
        <a:lstStyle/>
        <a:p>
          <a:endParaRPr lang="nl-BE"/>
        </a:p>
      </dgm:t>
    </dgm:pt>
    <dgm:pt modelId="{09322A3A-A020-4062-ABA7-D9DD10B488C0}" type="pres">
      <dgm:prSet presAssocID="{6EDFD596-6BCD-4287-841B-259CB58CF11F}" presName="sibTrans" presStyleCnt="0"/>
      <dgm:spPr/>
    </dgm:pt>
    <dgm:pt modelId="{8FAE6F5C-8635-4110-BE0C-BE1BDD43D380}" type="pres">
      <dgm:prSet presAssocID="{70AA80CF-A913-4DC4-A9D1-07896385B549}" presName="node" presStyleLbl="node1" presStyleIdx="1" presStyleCnt="3">
        <dgm:presLayoutVars>
          <dgm:bulletEnabled val="1"/>
        </dgm:presLayoutVars>
      </dgm:prSet>
      <dgm:spPr/>
      <dgm:t>
        <a:bodyPr/>
        <a:lstStyle/>
        <a:p>
          <a:endParaRPr lang="nl-BE"/>
        </a:p>
      </dgm:t>
    </dgm:pt>
    <dgm:pt modelId="{195AE705-B2A0-41EC-8CE8-7B4CCE275186}" type="pres">
      <dgm:prSet presAssocID="{DDC93D9F-DEDE-4B6E-BCFC-7DBC7145A9CB}" presName="sibTrans" presStyleCnt="0"/>
      <dgm:spPr/>
    </dgm:pt>
    <dgm:pt modelId="{ACBD2CDF-D436-4D85-8745-FD39C8555ABC}" type="pres">
      <dgm:prSet presAssocID="{2450BE84-6F06-4213-8E85-0DBE77EAF05E}" presName="node" presStyleLbl="node1" presStyleIdx="2" presStyleCnt="3">
        <dgm:presLayoutVars>
          <dgm:bulletEnabled val="1"/>
        </dgm:presLayoutVars>
      </dgm:prSet>
      <dgm:spPr/>
      <dgm:t>
        <a:bodyPr/>
        <a:lstStyle/>
        <a:p>
          <a:endParaRPr lang="nl-BE"/>
        </a:p>
      </dgm:t>
    </dgm:pt>
  </dgm:ptLst>
  <dgm:cxnLst>
    <dgm:cxn modelId="{7EE40D57-B16F-4C07-AFB5-933BB3D62949}" type="presOf" srcId="{2450BE84-6F06-4213-8E85-0DBE77EAF05E}" destId="{ACBD2CDF-D436-4D85-8745-FD39C8555ABC}" srcOrd="0" destOrd="0" presId="urn:microsoft.com/office/officeart/2005/8/layout/default"/>
    <dgm:cxn modelId="{93AFA0BA-A74C-4805-AF38-B009748749DB}" type="presOf" srcId="{CECA017D-92A5-49AC-A064-BA4252A4EE16}" destId="{C2646E25-1645-4B90-8113-74E9498EE462}" srcOrd="0" destOrd="0" presId="urn:microsoft.com/office/officeart/2005/8/layout/default"/>
    <dgm:cxn modelId="{AA531723-FFD4-42A1-86EE-4232562D5F7B}" srcId="{CECA017D-92A5-49AC-A064-BA4252A4EE16}" destId="{91F00D65-D589-4949-B2DD-2ACE74231774}" srcOrd="0" destOrd="0" parTransId="{36A11110-086D-461E-B0FA-46BE2B81CD67}" sibTransId="{6EDFD596-6BCD-4287-841B-259CB58CF11F}"/>
    <dgm:cxn modelId="{5F9078E7-CABD-4602-B88F-4BABF5BC481D}" type="presOf" srcId="{70AA80CF-A913-4DC4-A9D1-07896385B549}" destId="{8FAE6F5C-8635-4110-BE0C-BE1BDD43D380}" srcOrd="0" destOrd="0" presId="urn:microsoft.com/office/officeart/2005/8/layout/default"/>
    <dgm:cxn modelId="{61D8EED1-B6D5-4B53-A8A1-9566327DBB27}" srcId="{CECA017D-92A5-49AC-A064-BA4252A4EE16}" destId="{70AA80CF-A913-4DC4-A9D1-07896385B549}" srcOrd="1" destOrd="0" parTransId="{4AB7B56A-8CB8-4202-912C-2229770C5A8B}" sibTransId="{DDC93D9F-DEDE-4B6E-BCFC-7DBC7145A9CB}"/>
    <dgm:cxn modelId="{982F6B97-9BCE-4FBB-A521-BDD1E5D7410C}" type="presOf" srcId="{91F00D65-D589-4949-B2DD-2ACE74231774}" destId="{74FDE3B3-958E-48E7-9A9B-ED06B1F733AF}" srcOrd="0" destOrd="0" presId="urn:microsoft.com/office/officeart/2005/8/layout/default"/>
    <dgm:cxn modelId="{EB03F84B-72A7-4333-8555-16C3B9096CC7}" srcId="{CECA017D-92A5-49AC-A064-BA4252A4EE16}" destId="{2450BE84-6F06-4213-8E85-0DBE77EAF05E}" srcOrd="2" destOrd="0" parTransId="{C40DA2E3-5F5B-420C-BBBD-29F5CAF20CB3}" sibTransId="{5D121BBE-EF10-4AFB-AA3D-9F98F672171C}"/>
    <dgm:cxn modelId="{9EC3521C-BF88-40FD-8D82-9DE70F748105}" type="presParOf" srcId="{C2646E25-1645-4B90-8113-74E9498EE462}" destId="{74FDE3B3-958E-48E7-9A9B-ED06B1F733AF}" srcOrd="0" destOrd="0" presId="urn:microsoft.com/office/officeart/2005/8/layout/default"/>
    <dgm:cxn modelId="{A3B2F317-9696-4B9D-B311-3D04DA740EC6}" type="presParOf" srcId="{C2646E25-1645-4B90-8113-74E9498EE462}" destId="{09322A3A-A020-4062-ABA7-D9DD10B488C0}" srcOrd="1" destOrd="0" presId="urn:microsoft.com/office/officeart/2005/8/layout/default"/>
    <dgm:cxn modelId="{96D590D9-C718-4A0E-A864-68097A70F5A6}" type="presParOf" srcId="{C2646E25-1645-4B90-8113-74E9498EE462}" destId="{8FAE6F5C-8635-4110-BE0C-BE1BDD43D380}" srcOrd="2" destOrd="0" presId="urn:microsoft.com/office/officeart/2005/8/layout/default"/>
    <dgm:cxn modelId="{DFCE4176-504F-43B9-BEF0-1B9AED3CEFAD}" type="presParOf" srcId="{C2646E25-1645-4B90-8113-74E9498EE462}" destId="{195AE705-B2A0-41EC-8CE8-7B4CCE275186}" srcOrd="3" destOrd="0" presId="urn:microsoft.com/office/officeart/2005/8/layout/default"/>
    <dgm:cxn modelId="{C51F3B76-AECE-4651-B497-61A0AF8B99D3}" type="presParOf" srcId="{C2646E25-1645-4B90-8113-74E9498EE462}" destId="{ACBD2CDF-D436-4D85-8745-FD39C8555ABC}"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FDE3B3-958E-48E7-9A9B-ED06B1F733AF}">
      <dsp:nvSpPr>
        <dsp:cNvPr id="0" name=""/>
        <dsp:cNvSpPr/>
      </dsp:nvSpPr>
      <dsp:spPr>
        <a:xfrm>
          <a:off x="0" y="633412"/>
          <a:ext cx="3095624" cy="1857375"/>
        </a:xfrm>
        <a:prstGeom prst="rect">
          <a:avLst/>
        </a:prstGeom>
        <a:blipFill rotWithShape="0">
          <a:blip xmlns:r="http://schemas.openxmlformats.org/officeDocument/2006/relationships" r:embed="rId1"/>
          <a:tile tx="0" ty="0" sx="100000" sy="100000" flip="none" algn="tl"/>
        </a:blipFill>
        <a:ln w="19050" cap="rnd"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b" anchorCtr="0">
          <a:noAutofit/>
          <a:scene3d>
            <a:camera prst="orthographicFront"/>
            <a:lightRig rig="threePt" dir="t"/>
          </a:scene3d>
          <a:sp3d extrusionH="57150">
            <a:bevelT w="69850" h="69850" prst="divot"/>
          </a:sp3d>
        </a:bodyPr>
        <a:lstStyle/>
        <a:p>
          <a:pPr lvl="0" algn="ctr" defTabSz="2889250">
            <a:lnSpc>
              <a:spcPct val="90000"/>
            </a:lnSpc>
            <a:spcBef>
              <a:spcPct val="0"/>
            </a:spcBef>
            <a:spcAft>
              <a:spcPct val="35000"/>
            </a:spcAft>
          </a:pPr>
          <a:endParaRPr lang="nl-BE" sz="6500" kern="1200" dirty="0">
            <a:solidFill>
              <a:srgbClr val="C00000"/>
            </a:solidFill>
          </a:endParaRPr>
        </a:p>
      </dsp:txBody>
      <dsp:txXfrm>
        <a:off x="0" y="633412"/>
        <a:ext cx="3095624" cy="1857375"/>
      </dsp:txXfrm>
    </dsp:sp>
    <dsp:sp modelId="{8FAE6F5C-8635-4110-BE0C-BE1BDD43D380}">
      <dsp:nvSpPr>
        <dsp:cNvPr id="0" name=""/>
        <dsp:cNvSpPr/>
      </dsp:nvSpPr>
      <dsp:spPr>
        <a:xfrm>
          <a:off x="3405187" y="633412"/>
          <a:ext cx="3095624" cy="1857375"/>
        </a:xfrm>
        <a:prstGeom prst="rect">
          <a:avLst/>
        </a:prstGeom>
        <a:blipFill dpi="0" rotWithShape="0">
          <a:blip xmlns:r="http://schemas.openxmlformats.org/officeDocument/2006/relationships" r:embed="rId2"/>
          <a:srcRect/>
          <a:stretch>
            <a:fillRect/>
          </a:stretch>
        </a:blipFill>
        <a:ln w="19050" cap="rnd" cmpd="sng" algn="ctr">
          <a:solidFill>
            <a:schemeClr val="lt1">
              <a:hueOff val="0"/>
              <a:satOff val="0"/>
              <a:lumOff val="0"/>
              <a:alphaOff val="0"/>
            </a:schemeClr>
          </a:solidFill>
          <a:prstDash val="solid"/>
        </a:ln>
        <a:effectLst>
          <a:outerShdw blurRad="50800" dist="38100" dir="18900000" algn="b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b" anchorCtr="0">
          <a:noAutofit/>
          <a:scene3d>
            <a:camera prst="orthographicFront"/>
            <a:lightRig rig="threePt" dir="t"/>
          </a:scene3d>
          <a:sp3d extrusionH="57150">
            <a:bevelT w="38100" h="38100" prst="angle"/>
          </a:sp3d>
        </a:bodyPr>
        <a:lstStyle/>
        <a:p>
          <a:pPr lvl="0" algn="ctr" defTabSz="2889250">
            <a:lnSpc>
              <a:spcPct val="90000"/>
            </a:lnSpc>
            <a:spcBef>
              <a:spcPct val="0"/>
            </a:spcBef>
            <a:spcAft>
              <a:spcPct val="35000"/>
            </a:spcAft>
          </a:pPr>
          <a:endParaRPr lang="nl-BE" sz="6500" kern="1200" dirty="0">
            <a:solidFill>
              <a:srgbClr val="C00000"/>
            </a:solidFill>
          </a:endParaRPr>
        </a:p>
      </dsp:txBody>
      <dsp:txXfrm>
        <a:off x="3405187" y="633412"/>
        <a:ext cx="3095624" cy="1857375"/>
      </dsp:txXfrm>
    </dsp:sp>
    <dsp:sp modelId="{ACBD2CDF-D436-4D85-8745-FD39C8555ABC}">
      <dsp:nvSpPr>
        <dsp:cNvPr id="0" name=""/>
        <dsp:cNvSpPr/>
      </dsp:nvSpPr>
      <dsp:spPr>
        <a:xfrm>
          <a:off x="6810375" y="633412"/>
          <a:ext cx="3095624" cy="1857375"/>
        </a:xfrm>
        <a:prstGeom prst="rect">
          <a:avLst/>
        </a:prstGeom>
        <a:blipFill rotWithShape="0">
          <a:blip xmlns:r="http://schemas.openxmlformats.org/officeDocument/2006/relationships" r:embed="rId3"/>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b" anchorCtr="0">
          <a:noAutofit/>
          <a:scene3d>
            <a:camera prst="orthographicFront"/>
            <a:lightRig rig="threePt" dir="t"/>
          </a:scene3d>
          <a:sp3d extrusionH="57150">
            <a:bevelT w="38100" h="38100" prst="angle"/>
          </a:sp3d>
        </a:bodyPr>
        <a:lstStyle/>
        <a:p>
          <a:pPr lvl="0" algn="ctr" defTabSz="2889250">
            <a:lnSpc>
              <a:spcPct val="90000"/>
            </a:lnSpc>
            <a:spcBef>
              <a:spcPct val="0"/>
            </a:spcBef>
            <a:spcAft>
              <a:spcPct val="35000"/>
            </a:spcAft>
          </a:pPr>
          <a:endParaRPr lang="nl-BE" sz="6500" kern="1200" dirty="0">
            <a:solidFill>
              <a:srgbClr val="C00000"/>
            </a:solidFill>
          </a:endParaRPr>
        </a:p>
      </dsp:txBody>
      <dsp:txXfrm>
        <a:off x="6810375" y="633412"/>
        <a:ext cx="3095624" cy="18573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C422E7-CC20-974A-95B4-F7D3F567A053}" type="datetimeFigureOut">
              <a:rPr lang="en-US" smtClean="0"/>
              <a:t>4/23/2015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0ADB3C-8373-EA42-BCB0-55F8C8E2318D}" type="slidenum">
              <a:rPr lang="en-US" smtClean="0"/>
              <a:t>‹#›</a:t>
            </a:fld>
            <a:endParaRPr lang="en-US"/>
          </a:p>
        </p:txBody>
      </p:sp>
    </p:spTree>
    <p:extLst>
      <p:ext uri="{BB962C8B-B14F-4D97-AF65-F5344CB8AC3E}">
        <p14:creationId xmlns:p14="http://schemas.microsoft.com/office/powerpoint/2010/main" val="468703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err="1" smtClean="0"/>
              <a:t>Hello</a:t>
            </a:r>
            <a:r>
              <a:rPr lang="nl-BE" dirty="0" smtClean="0"/>
              <a:t> </a:t>
            </a:r>
            <a:r>
              <a:rPr lang="nl-BE" dirty="0" err="1" smtClean="0"/>
              <a:t>and</a:t>
            </a:r>
            <a:r>
              <a:rPr lang="nl-BE" dirty="0" smtClean="0"/>
              <a:t> </a:t>
            </a:r>
            <a:r>
              <a:rPr lang="nl-BE" dirty="0" err="1" smtClean="0"/>
              <a:t>welcome</a:t>
            </a:r>
            <a:r>
              <a:rPr lang="nl-BE" dirty="0" smtClean="0"/>
              <a:t> </a:t>
            </a:r>
            <a:r>
              <a:rPr lang="nl-BE" dirty="0" err="1" smtClean="0"/>
              <a:t>to</a:t>
            </a:r>
            <a:r>
              <a:rPr lang="nl-BE" dirty="0" smtClean="0"/>
              <a:t> </a:t>
            </a:r>
            <a:r>
              <a:rPr lang="nl-BE" dirty="0" err="1" smtClean="0"/>
              <a:t>our</a:t>
            </a:r>
            <a:r>
              <a:rPr lang="nl-BE" baseline="0" dirty="0" smtClean="0"/>
              <a:t> </a:t>
            </a:r>
            <a:r>
              <a:rPr lang="nl-BE" baseline="0" dirty="0" err="1" smtClean="0"/>
              <a:t>presentation</a:t>
            </a:r>
            <a:r>
              <a:rPr lang="nl-BE" baseline="0" dirty="0" smtClean="0"/>
              <a:t>. The name of </a:t>
            </a:r>
            <a:r>
              <a:rPr lang="nl-BE" baseline="0" dirty="0" err="1" smtClean="0"/>
              <a:t>our</a:t>
            </a:r>
            <a:r>
              <a:rPr lang="nl-BE" baseline="0" dirty="0" smtClean="0"/>
              <a:t> project is Vrijstellingen en Trajecten. </a:t>
            </a:r>
            <a:r>
              <a:rPr lang="nl-BE" baseline="0" dirty="0" err="1" smtClean="0"/>
              <a:t>Our</a:t>
            </a:r>
            <a:r>
              <a:rPr lang="nl-BE" baseline="0" dirty="0" smtClean="0"/>
              <a:t> </a:t>
            </a:r>
            <a:r>
              <a:rPr lang="nl-BE" baseline="0" dirty="0" err="1" smtClean="0"/>
              <a:t>names</a:t>
            </a:r>
            <a:r>
              <a:rPr lang="nl-BE" baseline="0" dirty="0" smtClean="0"/>
              <a:t> are Sam, Toon, </a:t>
            </a:r>
            <a:r>
              <a:rPr lang="nl-BE" baseline="0" dirty="0" err="1" smtClean="0"/>
              <a:t>Tiem</a:t>
            </a:r>
            <a:r>
              <a:rPr lang="nl-BE" baseline="0" dirty="0" smtClean="0"/>
              <a:t> </a:t>
            </a:r>
            <a:r>
              <a:rPr lang="nl-BE" baseline="0" dirty="0" err="1" smtClean="0"/>
              <a:t>and</a:t>
            </a:r>
            <a:r>
              <a:rPr lang="nl-BE" baseline="0" dirty="0" smtClean="0"/>
              <a:t> Joachim. We </a:t>
            </a:r>
            <a:r>
              <a:rPr lang="nl-BE" baseline="0" dirty="0" err="1" smtClean="0"/>
              <a:t>will</a:t>
            </a:r>
            <a:r>
              <a:rPr lang="nl-BE" baseline="0" dirty="0" smtClean="0"/>
              <a:t> </a:t>
            </a:r>
            <a:r>
              <a:rPr lang="nl-BE" baseline="0" dirty="0" err="1" smtClean="0"/>
              <a:t>explain</a:t>
            </a:r>
            <a:r>
              <a:rPr lang="nl-BE" baseline="0" dirty="0" smtClean="0"/>
              <a:t> </a:t>
            </a:r>
            <a:r>
              <a:rPr lang="nl-BE" baseline="0" dirty="0" err="1" smtClean="0"/>
              <a:t>what</a:t>
            </a:r>
            <a:r>
              <a:rPr lang="nl-BE" baseline="0" dirty="0" smtClean="0"/>
              <a:t> </a:t>
            </a:r>
            <a:r>
              <a:rPr lang="nl-BE" baseline="0" dirty="0" err="1" smtClean="0"/>
              <a:t>our</a:t>
            </a:r>
            <a:r>
              <a:rPr lang="nl-BE" baseline="0" dirty="0" smtClean="0"/>
              <a:t> project is </a:t>
            </a:r>
            <a:r>
              <a:rPr lang="nl-BE" baseline="0" dirty="0" err="1" smtClean="0"/>
              <a:t>and</a:t>
            </a:r>
            <a:r>
              <a:rPr lang="nl-BE" baseline="0" dirty="0" smtClean="0"/>
              <a:t> </a:t>
            </a:r>
            <a:r>
              <a:rPr lang="nl-BE" baseline="0" dirty="0" err="1" smtClean="0"/>
              <a:t>why</a:t>
            </a:r>
            <a:r>
              <a:rPr lang="nl-BE" baseline="0" dirty="0" smtClean="0"/>
              <a:t> we do it. </a:t>
            </a:r>
            <a:r>
              <a:rPr lang="nl-BE" baseline="0" dirty="0" err="1" smtClean="0"/>
              <a:t>Also</a:t>
            </a:r>
            <a:r>
              <a:rPr lang="nl-BE" baseline="0" dirty="0" smtClean="0"/>
              <a:t> we </a:t>
            </a:r>
            <a:r>
              <a:rPr lang="nl-BE" baseline="0" dirty="0" err="1" smtClean="0"/>
              <a:t>will</a:t>
            </a:r>
            <a:r>
              <a:rPr lang="nl-BE" baseline="0" dirty="0" smtClean="0"/>
              <a:t> talk </a:t>
            </a:r>
            <a:r>
              <a:rPr lang="nl-BE" baseline="0" dirty="0" err="1" smtClean="0"/>
              <a:t>about</a:t>
            </a:r>
            <a:r>
              <a:rPr lang="nl-BE" baseline="0" dirty="0" smtClean="0"/>
              <a:t> the </a:t>
            </a:r>
            <a:r>
              <a:rPr lang="nl-BE" baseline="0" dirty="0" err="1" smtClean="0"/>
              <a:t>used</a:t>
            </a:r>
            <a:r>
              <a:rPr lang="nl-BE" baseline="0" dirty="0" smtClean="0"/>
              <a:t> </a:t>
            </a:r>
            <a:r>
              <a:rPr lang="nl-BE" baseline="0" dirty="0" err="1" smtClean="0"/>
              <a:t>technologies</a:t>
            </a:r>
            <a:r>
              <a:rPr lang="nl-BE" baseline="0" dirty="0" smtClean="0"/>
              <a:t>.</a:t>
            </a:r>
            <a:endParaRPr lang="nl-BE" dirty="0" smtClean="0"/>
          </a:p>
          <a:p>
            <a:endParaRPr lang="nl-BE" dirty="0"/>
          </a:p>
        </p:txBody>
      </p:sp>
      <p:sp>
        <p:nvSpPr>
          <p:cNvPr id="4" name="Slide Number Placeholder 3"/>
          <p:cNvSpPr>
            <a:spLocks noGrp="1"/>
          </p:cNvSpPr>
          <p:nvPr>
            <p:ph type="sldNum" sz="quarter" idx="10"/>
          </p:nvPr>
        </p:nvSpPr>
        <p:spPr/>
        <p:txBody>
          <a:bodyPr/>
          <a:lstStyle/>
          <a:p>
            <a:fld id="{7C0ADB3C-8373-EA42-BCB0-55F8C8E2318D}" type="slidenum">
              <a:rPr lang="en-US" smtClean="0"/>
              <a:t>1</a:t>
            </a:fld>
            <a:endParaRPr lang="en-US"/>
          </a:p>
        </p:txBody>
      </p:sp>
    </p:spTree>
    <p:extLst>
      <p:ext uri="{BB962C8B-B14F-4D97-AF65-F5344CB8AC3E}">
        <p14:creationId xmlns:p14="http://schemas.microsoft.com/office/powerpoint/2010/main" val="4028594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Aside</a:t>
            </a:r>
            <a:r>
              <a:rPr lang="nl-BE" baseline="0" dirty="0" smtClean="0"/>
              <a:t> from the Bamaflex database and the identityService we also make use of a local database where we store dummy data. This data is pure for testing phase and will not be required for the final version. What is stored on there and is required in the final version would be the duplicated (“cached”) data from bamaflex that we store because we can’t fuly rely on a service which we aren’t associated with.</a:t>
            </a:r>
            <a:endParaRPr lang="nl-BE" dirty="0"/>
          </a:p>
        </p:txBody>
      </p:sp>
      <p:sp>
        <p:nvSpPr>
          <p:cNvPr id="4" name="Slide Number Placeholder 3"/>
          <p:cNvSpPr>
            <a:spLocks noGrp="1"/>
          </p:cNvSpPr>
          <p:nvPr>
            <p:ph type="sldNum" sz="quarter" idx="10"/>
          </p:nvPr>
        </p:nvSpPr>
        <p:spPr/>
        <p:txBody>
          <a:bodyPr/>
          <a:lstStyle/>
          <a:p>
            <a:fld id="{7C0ADB3C-8373-EA42-BCB0-55F8C8E2318D}" type="slidenum">
              <a:rPr lang="en-US" smtClean="0"/>
              <a:t>10</a:t>
            </a:fld>
            <a:endParaRPr lang="en-US"/>
          </a:p>
        </p:txBody>
      </p:sp>
    </p:spTree>
    <p:extLst>
      <p:ext uri="{BB962C8B-B14F-4D97-AF65-F5344CB8AC3E}">
        <p14:creationId xmlns:p14="http://schemas.microsoft.com/office/powerpoint/2010/main" val="3314202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Obviously</a:t>
            </a:r>
            <a:r>
              <a:rPr lang="nl-BE" baseline="0" dirty="0" smtClean="0"/>
              <a:t> the website has to be run somewhere, for us this would be the bru-teamfound server located at the Howest site. We ere required to use this webserver because it’s in the up-range allowed to establish a connection to identityservices.</a:t>
            </a:r>
            <a:endParaRPr lang="nl-BE" dirty="0"/>
          </a:p>
        </p:txBody>
      </p:sp>
      <p:sp>
        <p:nvSpPr>
          <p:cNvPr id="4" name="Slide Number Placeholder 3"/>
          <p:cNvSpPr>
            <a:spLocks noGrp="1"/>
          </p:cNvSpPr>
          <p:nvPr>
            <p:ph type="sldNum" sz="quarter" idx="10"/>
          </p:nvPr>
        </p:nvSpPr>
        <p:spPr/>
        <p:txBody>
          <a:bodyPr/>
          <a:lstStyle/>
          <a:p>
            <a:fld id="{7C0ADB3C-8373-EA42-BCB0-55F8C8E2318D}" type="slidenum">
              <a:rPr lang="en-US" smtClean="0"/>
              <a:t>11</a:t>
            </a:fld>
            <a:endParaRPr lang="en-US"/>
          </a:p>
        </p:txBody>
      </p:sp>
    </p:spTree>
    <p:extLst>
      <p:ext uri="{BB962C8B-B14F-4D97-AF65-F5344CB8AC3E}">
        <p14:creationId xmlns:p14="http://schemas.microsoft.com/office/powerpoint/2010/main" val="491495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does</a:t>
            </a:r>
            <a:r>
              <a:rPr lang="en-US" baseline="0" dirty="0" smtClean="0"/>
              <a:t> it all work ?</a:t>
            </a:r>
          </a:p>
          <a:p>
            <a:endParaRPr lang="en-US" baseline="0" dirty="0" smtClean="0"/>
          </a:p>
          <a:p>
            <a:r>
              <a:rPr lang="en-US" baseline="0" dirty="0" smtClean="0"/>
              <a:t>First of all the students creates an application with all the provides information that is needed.</a:t>
            </a:r>
          </a:p>
          <a:p>
            <a:r>
              <a:rPr lang="en-US" baseline="0" dirty="0" smtClean="0"/>
              <a:t>That application is then reviewed by the program counselor and will then ask the teacher of that particular course for his opinion.</a:t>
            </a:r>
          </a:p>
          <a:p>
            <a:r>
              <a:rPr lang="en-US" baseline="0" dirty="0" smtClean="0"/>
              <a:t>Based on the teacher’s opinion the request for that course will then be approved or declined.</a:t>
            </a:r>
          </a:p>
          <a:p>
            <a:endParaRPr lang="en-US" baseline="0" dirty="0" smtClean="0"/>
          </a:p>
          <a:p>
            <a:r>
              <a:rPr lang="en-US" baseline="0" dirty="0" smtClean="0"/>
              <a:t>Once all the courses on the application are done, the program counselor will finalize the application and print it out.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C0ADB3C-8373-EA42-BCB0-55F8C8E2318D}" type="slidenum">
              <a:rPr lang="en-US" smtClean="0"/>
              <a:t>12</a:t>
            </a:fld>
            <a:endParaRPr lang="en-US"/>
          </a:p>
        </p:txBody>
      </p:sp>
    </p:spTree>
    <p:extLst>
      <p:ext uri="{BB962C8B-B14F-4D97-AF65-F5344CB8AC3E}">
        <p14:creationId xmlns:p14="http://schemas.microsoft.com/office/powerpoint/2010/main" val="1713258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main goal for us was to going experience and make something that will improve and automate all the exemptions that are currently being handled manually. Something </a:t>
            </a:r>
            <a:r>
              <a:rPr lang="en-GB" baseline="0" dirty="0" err="1" smtClean="0"/>
              <a:t>usefull</a:t>
            </a:r>
            <a:r>
              <a:rPr lang="en-GB" baseline="0" dirty="0" smtClean="0"/>
              <a:t>, that we later can look back on and we can learn from.</a:t>
            </a:r>
            <a:endParaRPr lang="en-GB" dirty="0"/>
          </a:p>
        </p:txBody>
      </p:sp>
      <p:sp>
        <p:nvSpPr>
          <p:cNvPr id="4" name="Slide Number Placeholder 3"/>
          <p:cNvSpPr>
            <a:spLocks noGrp="1"/>
          </p:cNvSpPr>
          <p:nvPr>
            <p:ph type="sldNum" sz="quarter" idx="10"/>
          </p:nvPr>
        </p:nvSpPr>
        <p:spPr/>
        <p:txBody>
          <a:bodyPr/>
          <a:lstStyle/>
          <a:p>
            <a:fld id="{7C0ADB3C-8373-EA42-BCB0-55F8C8E2318D}" type="slidenum">
              <a:rPr lang="en-US" smtClean="0"/>
              <a:t>13</a:t>
            </a:fld>
            <a:endParaRPr lang="en-US"/>
          </a:p>
        </p:txBody>
      </p:sp>
    </p:spTree>
    <p:extLst>
      <p:ext uri="{BB962C8B-B14F-4D97-AF65-F5344CB8AC3E}">
        <p14:creationId xmlns:p14="http://schemas.microsoft.com/office/powerpoint/2010/main" val="1193773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Last</a:t>
            </a:r>
            <a:r>
              <a:rPr lang="nl-BE" baseline="0" dirty="0" smtClean="0"/>
              <a:t> </a:t>
            </a:r>
            <a:r>
              <a:rPr lang="nl-BE" baseline="0" dirty="0" err="1" smtClean="0"/>
              <a:t>year</a:t>
            </a:r>
            <a:r>
              <a:rPr lang="nl-BE" baseline="0" dirty="0" smtClean="0"/>
              <a:t> </a:t>
            </a:r>
            <a:r>
              <a:rPr lang="nl-BE" baseline="0" dirty="0" err="1" smtClean="0"/>
              <a:t>there</a:t>
            </a:r>
            <a:r>
              <a:rPr lang="nl-BE" baseline="0" dirty="0" smtClean="0"/>
              <a:t> </a:t>
            </a:r>
            <a:r>
              <a:rPr lang="nl-BE" baseline="0" dirty="0" err="1" smtClean="0"/>
              <a:t>already</a:t>
            </a:r>
            <a:r>
              <a:rPr lang="nl-BE" baseline="0" dirty="0" smtClean="0"/>
              <a:t> was a project </a:t>
            </a:r>
            <a:r>
              <a:rPr lang="nl-BE" baseline="0" dirty="0" err="1" smtClean="0"/>
              <a:t>with</a:t>
            </a:r>
            <a:r>
              <a:rPr lang="nl-BE" baseline="0" dirty="0" smtClean="0"/>
              <a:t> the </a:t>
            </a:r>
            <a:r>
              <a:rPr lang="nl-BE" baseline="0" dirty="0" err="1" smtClean="0"/>
              <a:t>same</a:t>
            </a:r>
            <a:r>
              <a:rPr lang="nl-BE" baseline="0" dirty="0" smtClean="0"/>
              <a:t> goal, but </a:t>
            </a:r>
            <a:r>
              <a:rPr lang="nl-BE" baseline="0" dirty="0" err="1" smtClean="0"/>
              <a:t>it</a:t>
            </a:r>
            <a:r>
              <a:rPr lang="nl-BE" baseline="0" dirty="0" smtClean="0"/>
              <a:t> has </a:t>
            </a:r>
            <a:r>
              <a:rPr lang="nl-BE" baseline="0" dirty="0" err="1" smtClean="0"/>
              <a:t>failed</a:t>
            </a:r>
            <a:r>
              <a:rPr lang="nl-BE" baseline="0" dirty="0" smtClean="0"/>
              <a:t> </a:t>
            </a:r>
            <a:r>
              <a:rPr lang="nl-BE" baseline="0" dirty="0" err="1" smtClean="0"/>
              <a:t>and</a:t>
            </a:r>
            <a:r>
              <a:rPr lang="nl-BE" baseline="0" dirty="0" smtClean="0"/>
              <a:t> is </a:t>
            </a:r>
            <a:r>
              <a:rPr lang="nl-BE" baseline="0" dirty="0" err="1" smtClean="0"/>
              <a:t>currently</a:t>
            </a:r>
            <a:r>
              <a:rPr lang="nl-BE" baseline="0" dirty="0" smtClean="0"/>
              <a:t> </a:t>
            </a:r>
            <a:r>
              <a:rPr lang="nl-BE" baseline="0" dirty="0" err="1" smtClean="0"/>
              <a:t>not</a:t>
            </a:r>
            <a:r>
              <a:rPr lang="nl-BE" baseline="0" dirty="0" smtClean="0"/>
              <a:t> </a:t>
            </a:r>
            <a:r>
              <a:rPr lang="nl-BE" baseline="0" dirty="0" err="1" smtClean="0"/>
              <a:t>used</a:t>
            </a:r>
            <a:r>
              <a:rPr lang="nl-BE" baseline="0" dirty="0" smtClean="0"/>
              <a:t>. It was </a:t>
            </a:r>
            <a:r>
              <a:rPr lang="nl-BE" baseline="0" dirty="0" err="1" smtClean="0"/>
              <a:t>written</a:t>
            </a:r>
            <a:r>
              <a:rPr lang="nl-BE" baseline="0" dirty="0" smtClean="0"/>
              <a:t> in ASP.NET MVC but </a:t>
            </a:r>
            <a:r>
              <a:rPr lang="nl-BE" baseline="0" dirty="0" err="1" smtClean="0"/>
              <a:t>it</a:t>
            </a:r>
            <a:r>
              <a:rPr lang="nl-BE" baseline="0" dirty="0" smtClean="0"/>
              <a:t> was </a:t>
            </a:r>
            <a:r>
              <a:rPr lang="nl-BE" baseline="0" dirty="0" err="1" smtClean="0"/>
              <a:t>technically</a:t>
            </a:r>
            <a:r>
              <a:rPr lang="nl-BE" baseline="0" dirty="0" smtClean="0"/>
              <a:t> </a:t>
            </a:r>
            <a:r>
              <a:rPr lang="nl-BE" baseline="0" dirty="0" err="1" smtClean="0"/>
              <a:t>not</a:t>
            </a:r>
            <a:r>
              <a:rPr lang="nl-BE" baseline="0" dirty="0" smtClean="0"/>
              <a:t> </a:t>
            </a:r>
            <a:r>
              <a:rPr lang="nl-BE" baseline="0" dirty="0" err="1" smtClean="0"/>
              <a:t>usable</a:t>
            </a:r>
            <a:r>
              <a:rPr lang="nl-BE" baseline="0" dirty="0" smtClean="0"/>
              <a:t>. For </a:t>
            </a:r>
            <a:r>
              <a:rPr lang="nl-BE" baseline="0" dirty="0" err="1" smtClean="0"/>
              <a:t>our</a:t>
            </a:r>
            <a:r>
              <a:rPr lang="nl-BE" baseline="0" dirty="0" smtClean="0"/>
              <a:t> project we </a:t>
            </a:r>
            <a:r>
              <a:rPr lang="nl-BE" baseline="0" dirty="0" err="1" smtClean="0"/>
              <a:t>could</a:t>
            </a:r>
            <a:r>
              <a:rPr lang="nl-BE" baseline="0" dirty="0" smtClean="0"/>
              <a:t> </a:t>
            </a:r>
            <a:r>
              <a:rPr lang="nl-BE" baseline="0" dirty="0" err="1" smtClean="0"/>
              <a:t>choose</a:t>
            </a:r>
            <a:r>
              <a:rPr lang="nl-BE" baseline="0" dirty="0" smtClean="0"/>
              <a:t> </a:t>
            </a:r>
            <a:r>
              <a:rPr lang="nl-BE" baseline="0" dirty="0" err="1" smtClean="0"/>
              <a:t>for</a:t>
            </a:r>
            <a:r>
              <a:rPr lang="nl-BE" baseline="0" dirty="0" smtClean="0"/>
              <a:t> </a:t>
            </a:r>
            <a:r>
              <a:rPr lang="nl-BE" baseline="0" dirty="0" err="1" smtClean="0"/>
              <a:t>several</a:t>
            </a:r>
            <a:r>
              <a:rPr lang="nl-BE" baseline="0" dirty="0" smtClean="0"/>
              <a:t> </a:t>
            </a:r>
            <a:r>
              <a:rPr lang="nl-BE" baseline="0" dirty="0" err="1" smtClean="0"/>
              <a:t>programming</a:t>
            </a:r>
            <a:r>
              <a:rPr lang="nl-BE" baseline="0" dirty="0" smtClean="0"/>
              <a:t> </a:t>
            </a:r>
            <a:r>
              <a:rPr lang="nl-BE" baseline="0" dirty="0" err="1" smtClean="0"/>
              <a:t>languages</a:t>
            </a:r>
            <a:r>
              <a:rPr lang="nl-BE" baseline="0" dirty="0" smtClean="0"/>
              <a:t> </a:t>
            </a:r>
            <a:r>
              <a:rPr lang="nl-BE" baseline="0" dirty="0" err="1" smtClean="0"/>
              <a:t>and</a:t>
            </a:r>
            <a:r>
              <a:rPr lang="nl-BE" baseline="0" dirty="0" smtClean="0"/>
              <a:t> </a:t>
            </a:r>
            <a:r>
              <a:rPr lang="nl-BE" baseline="0" dirty="0" err="1" smtClean="0"/>
              <a:t>frameworks</a:t>
            </a:r>
            <a:r>
              <a:rPr lang="nl-BE" baseline="0" dirty="0" smtClean="0"/>
              <a:t>. </a:t>
            </a:r>
            <a:endParaRPr lang="nl-BE" dirty="0" smtClean="0"/>
          </a:p>
          <a:p>
            <a:endParaRPr lang="nl-BE" dirty="0"/>
          </a:p>
        </p:txBody>
      </p:sp>
      <p:sp>
        <p:nvSpPr>
          <p:cNvPr id="4" name="Slide Number Placeholder 3"/>
          <p:cNvSpPr>
            <a:spLocks noGrp="1"/>
          </p:cNvSpPr>
          <p:nvPr>
            <p:ph type="sldNum" sz="quarter" idx="10"/>
          </p:nvPr>
        </p:nvSpPr>
        <p:spPr/>
        <p:txBody>
          <a:bodyPr/>
          <a:lstStyle/>
          <a:p>
            <a:fld id="{7C0ADB3C-8373-EA42-BCB0-55F8C8E2318D}" type="slidenum">
              <a:rPr lang="en-US" smtClean="0"/>
              <a:t>14</a:t>
            </a:fld>
            <a:endParaRPr lang="en-US"/>
          </a:p>
        </p:txBody>
      </p:sp>
    </p:spTree>
    <p:extLst>
      <p:ext uri="{BB962C8B-B14F-4D97-AF65-F5344CB8AC3E}">
        <p14:creationId xmlns:p14="http://schemas.microsoft.com/office/powerpoint/2010/main" val="3867508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wanted to use</a:t>
            </a:r>
            <a:r>
              <a:rPr lang="en-GB" baseline="0" dirty="0" smtClean="0"/>
              <a:t> node.js because it was new and fresh. And we would learn a lot of new things. But because we had to use a server from school because we needed access to identity and </a:t>
            </a:r>
            <a:r>
              <a:rPr lang="en-GB" baseline="0" dirty="0" err="1" smtClean="0"/>
              <a:t>bamaflex</a:t>
            </a:r>
            <a:r>
              <a:rPr lang="en-GB" baseline="0" dirty="0" smtClean="0"/>
              <a:t>, we had no other choice then to go with asp.net. Which for us at the beginning was pretty new too cause we only had just started to get the course. Right now we are well beyond what we will see in the course.</a:t>
            </a:r>
            <a:endParaRPr lang="en-GB" dirty="0"/>
          </a:p>
        </p:txBody>
      </p:sp>
      <p:sp>
        <p:nvSpPr>
          <p:cNvPr id="4" name="Slide Number Placeholder 3"/>
          <p:cNvSpPr>
            <a:spLocks noGrp="1"/>
          </p:cNvSpPr>
          <p:nvPr>
            <p:ph type="sldNum" sz="quarter" idx="10"/>
          </p:nvPr>
        </p:nvSpPr>
        <p:spPr/>
        <p:txBody>
          <a:bodyPr/>
          <a:lstStyle/>
          <a:p>
            <a:fld id="{7C0ADB3C-8373-EA42-BCB0-55F8C8E2318D}" type="slidenum">
              <a:rPr lang="en-US" smtClean="0"/>
              <a:t>15</a:t>
            </a:fld>
            <a:endParaRPr lang="en-US"/>
          </a:p>
        </p:txBody>
      </p:sp>
    </p:spTree>
    <p:extLst>
      <p:ext uri="{BB962C8B-B14F-4D97-AF65-F5344CB8AC3E}">
        <p14:creationId xmlns:p14="http://schemas.microsoft.com/office/powerpoint/2010/main" val="749310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 </a:t>
            </a:r>
            <a:r>
              <a:rPr lang="en-US" dirty="0" err="1" smtClean="0"/>
              <a:t>Github</a:t>
            </a:r>
            <a:r>
              <a:rPr lang="en-US" dirty="0" smtClean="0"/>
              <a:t> to manage our project.</a:t>
            </a:r>
          </a:p>
          <a:p>
            <a:endParaRPr lang="en-US" dirty="0" smtClean="0"/>
          </a:p>
          <a:p>
            <a:r>
              <a:rPr lang="en-US" dirty="0" smtClean="0"/>
              <a:t>This</a:t>
            </a:r>
            <a:r>
              <a:rPr lang="en-US" baseline="0" dirty="0" smtClean="0"/>
              <a:t> way we can work on the same project at the same time.</a:t>
            </a:r>
          </a:p>
          <a:p>
            <a:r>
              <a:rPr lang="en-US" dirty="0" smtClean="0"/>
              <a:t>It’s easy to use and everyone</a:t>
            </a:r>
            <a:r>
              <a:rPr lang="en-US" baseline="0" dirty="0" smtClean="0"/>
              <a:t> always has the latest version of the project.</a:t>
            </a:r>
            <a:endParaRPr lang="en-US" dirty="0"/>
          </a:p>
        </p:txBody>
      </p:sp>
      <p:sp>
        <p:nvSpPr>
          <p:cNvPr id="4" name="Slide Number Placeholder 3"/>
          <p:cNvSpPr>
            <a:spLocks noGrp="1"/>
          </p:cNvSpPr>
          <p:nvPr>
            <p:ph type="sldNum" sz="quarter" idx="10"/>
          </p:nvPr>
        </p:nvSpPr>
        <p:spPr/>
        <p:txBody>
          <a:bodyPr/>
          <a:lstStyle/>
          <a:p>
            <a:fld id="{7C0ADB3C-8373-EA42-BCB0-55F8C8E2318D}" type="slidenum">
              <a:rPr lang="en-US" smtClean="0"/>
              <a:t>16</a:t>
            </a:fld>
            <a:endParaRPr lang="en-US"/>
          </a:p>
        </p:txBody>
      </p:sp>
    </p:spTree>
    <p:extLst>
      <p:ext uri="{BB962C8B-B14F-4D97-AF65-F5344CB8AC3E}">
        <p14:creationId xmlns:p14="http://schemas.microsoft.com/office/powerpoint/2010/main" val="14099597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For</a:t>
            </a:r>
            <a:r>
              <a:rPr lang="nl-BE" baseline="0" dirty="0" smtClean="0"/>
              <a:t> data we </a:t>
            </a:r>
            <a:r>
              <a:rPr lang="nl-BE" baseline="0" dirty="0" err="1" smtClean="0"/>
              <a:t>use</a:t>
            </a:r>
            <a:r>
              <a:rPr lang="nl-BE" baseline="0" dirty="0" smtClean="0"/>
              <a:t> Microsoft SQL server </a:t>
            </a:r>
            <a:r>
              <a:rPr lang="nl-BE" baseline="0" dirty="0" err="1" smtClean="0"/>
              <a:t>and</a:t>
            </a:r>
            <a:r>
              <a:rPr lang="nl-BE" baseline="0" dirty="0" smtClean="0"/>
              <a:t> </a:t>
            </a:r>
            <a:r>
              <a:rPr lang="nl-BE" baseline="0" dirty="0" err="1" smtClean="0"/>
              <a:t>for</a:t>
            </a:r>
            <a:r>
              <a:rPr lang="nl-BE" baseline="0" dirty="0" smtClean="0"/>
              <a:t> </a:t>
            </a:r>
            <a:r>
              <a:rPr lang="nl-BE" baseline="0" dirty="0" err="1" smtClean="0"/>
              <a:t>dataaccess</a:t>
            </a:r>
            <a:r>
              <a:rPr lang="nl-BE" baseline="0" dirty="0" smtClean="0"/>
              <a:t> we </a:t>
            </a:r>
            <a:r>
              <a:rPr lang="nl-BE" baseline="0" dirty="0" err="1" smtClean="0"/>
              <a:t>use</a:t>
            </a:r>
            <a:r>
              <a:rPr lang="nl-BE" baseline="0" dirty="0" smtClean="0"/>
              <a:t> </a:t>
            </a:r>
            <a:r>
              <a:rPr lang="nl-BE" baseline="0" dirty="0" err="1" smtClean="0"/>
              <a:t>Entity</a:t>
            </a:r>
            <a:r>
              <a:rPr lang="nl-BE" baseline="0" dirty="0" smtClean="0"/>
              <a:t> </a:t>
            </a:r>
            <a:r>
              <a:rPr lang="nl-BE" baseline="0" dirty="0" err="1" smtClean="0"/>
              <a:t>framework</a:t>
            </a:r>
            <a:r>
              <a:rPr lang="nl-BE" baseline="0" dirty="0" smtClean="0"/>
              <a:t>. </a:t>
            </a:r>
            <a:r>
              <a:rPr lang="nl-BE" baseline="0" dirty="0" err="1" smtClean="0"/>
              <a:t>This</a:t>
            </a:r>
            <a:r>
              <a:rPr lang="nl-BE" baseline="0" dirty="0" smtClean="0"/>
              <a:t> </a:t>
            </a:r>
            <a:r>
              <a:rPr lang="nl-BE" baseline="0" dirty="0" err="1" smtClean="0"/>
              <a:t>enables</a:t>
            </a:r>
            <a:r>
              <a:rPr lang="nl-BE" baseline="0" dirty="0" smtClean="0"/>
              <a:t> </a:t>
            </a:r>
            <a:r>
              <a:rPr lang="nl-BE" baseline="0" dirty="0" err="1" smtClean="0"/>
              <a:t>us</a:t>
            </a:r>
            <a:r>
              <a:rPr lang="nl-BE" baseline="0" dirty="0" smtClean="0"/>
              <a:t> </a:t>
            </a:r>
            <a:r>
              <a:rPr lang="nl-BE" baseline="0" dirty="0" err="1" smtClean="0"/>
              <a:t>to</a:t>
            </a:r>
            <a:r>
              <a:rPr lang="nl-BE" baseline="0" dirty="0" smtClean="0"/>
              <a:t> program </a:t>
            </a:r>
            <a:r>
              <a:rPr lang="nl-BE" baseline="0" dirty="0" err="1" smtClean="0"/>
              <a:t>much</a:t>
            </a:r>
            <a:r>
              <a:rPr lang="nl-BE" baseline="0" dirty="0" smtClean="0"/>
              <a:t> </a:t>
            </a:r>
            <a:r>
              <a:rPr lang="nl-BE" baseline="0" dirty="0" err="1" smtClean="0"/>
              <a:t>faster</a:t>
            </a:r>
            <a:r>
              <a:rPr lang="nl-BE" baseline="0" dirty="0" smtClean="0"/>
              <a:t> </a:t>
            </a:r>
            <a:r>
              <a:rPr lang="nl-BE" baseline="0" dirty="0" err="1" smtClean="0"/>
              <a:t>because</a:t>
            </a:r>
            <a:r>
              <a:rPr lang="nl-BE" baseline="0" dirty="0" smtClean="0"/>
              <a:t> </a:t>
            </a:r>
            <a:r>
              <a:rPr lang="nl-BE" baseline="0" dirty="0" err="1" smtClean="0"/>
              <a:t>now</a:t>
            </a:r>
            <a:r>
              <a:rPr lang="nl-BE" baseline="0" dirty="0" smtClean="0"/>
              <a:t> we </a:t>
            </a:r>
            <a:r>
              <a:rPr lang="nl-BE" baseline="0" dirty="0" err="1" smtClean="0"/>
              <a:t>dont</a:t>
            </a:r>
            <a:r>
              <a:rPr lang="nl-BE" baseline="0" dirty="0" smtClean="0"/>
              <a:t> have </a:t>
            </a:r>
            <a:r>
              <a:rPr lang="nl-BE" baseline="0" dirty="0" err="1" smtClean="0"/>
              <a:t>to</a:t>
            </a:r>
            <a:r>
              <a:rPr lang="nl-BE" baseline="0" dirty="0" smtClean="0"/>
              <a:t> </a:t>
            </a:r>
            <a:r>
              <a:rPr lang="nl-BE" baseline="0" dirty="0" err="1" smtClean="0"/>
              <a:t>write</a:t>
            </a:r>
            <a:r>
              <a:rPr lang="nl-BE" baseline="0" dirty="0" smtClean="0"/>
              <a:t> SQL server. </a:t>
            </a:r>
            <a:r>
              <a:rPr lang="nl-BE" baseline="0" dirty="0" err="1" smtClean="0"/>
              <a:t>Instead</a:t>
            </a:r>
            <a:r>
              <a:rPr lang="nl-BE" baseline="0" dirty="0" smtClean="0"/>
              <a:t> we </a:t>
            </a:r>
            <a:r>
              <a:rPr lang="nl-BE" baseline="0" dirty="0" err="1" smtClean="0"/>
              <a:t>use</a:t>
            </a:r>
            <a:r>
              <a:rPr lang="nl-BE" baseline="0" dirty="0" smtClean="0"/>
              <a:t> LINQ </a:t>
            </a:r>
            <a:r>
              <a:rPr lang="nl-BE" baseline="0" dirty="0" err="1" smtClean="0"/>
              <a:t>to</a:t>
            </a:r>
            <a:r>
              <a:rPr lang="nl-BE" baseline="0" dirty="0" smtClean="0"/>
              <a:t> </a:t>
            </a:r>
            <a:r>
              <a:rPr lang="nl-BE" baseline="0" dirty="0" err="1" smtClean="0"/>
              <a:t>write</a:t>
            </a:r>
            <a:r>
              <a:rPr lang="nl-BE" baseline="0" dirty="0" smtClean="0"/>
              <a:t> </a:t>
            </a:r>
            <a:r>
              <a:rPr lang="nl-BE" baseline="0" dirty="0" err="1" smtClean="0"/>
              <a:t>queries</a:t>
            </a:r>
            <a:r>
              <a:rPr lang="nl-BE" baseline="0" dirty="0" smtClean="0"/>
              <a:t> </a:t>
            </a:r>
            <a:r>
              <a:rPr lang="nl-BE" baseline="0" dirty="0" err="1" smtClean="0"/>
              <a:t>to</a:t>
            </a:r>
            <a:r>
              <a:rPr lang="nl-BE" baseline="0" dirty="0" smtClean="0"/>
              <a:t> the database.  </a:t>
            </a:r>
            <a:endParaRPr lang="nl-BE" dirty="0" smtClean="0"/>
          </a:p>
          <a:p>
            <a:endParaRPr lang="nl-BE" dirty="0"/>
          </a:p>
        </p:txBody>
      </p:sp>
      <p:sp>
        <p:nvSpPr>
          <p:cNvPr id="4" name="Slide Number Placeholder 3"/>
          <p:cNvSpPr>
            <a:spLocks noGrp="1"/>
          </p:cNvSpPr>
          <p:nvPr>
            <p:ph type="sldNum" sz="quarter" idx="10"/>
          </p:nvPr>
        </p:nvSpPr>
        <p:spPr/>
        <p:txBody>
          <a:bodyPr/>
          <a:lstStyle/>
          <a:p>
            <a:fld id="{7C0ADB3C-8373-EA42-BCB0-55F8C8E2318D}" type="slidenum">
              <a:rPr lang="en-US" smtClean="0"/>
              <a:t>17</a:t>
            </a:fld>
            <a:endParaRPr lang="en-US"/>
          </a:p>
        </p:txBody>
      </p:sp>
    </p:spTree>
    <p:extLst>
      <p:ext uri="{BB962C8B-B14F-4D97-AF65-F5344CB8AC3E}">
        <p14:creationId xmlns:p14="http://schemas.microsoft.com/office/powerpoint/2010/main" val="1072624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The</a:t>
            </a:r>
            <a:r>
              <a:rPr lang="nl-BE" baseline="0" dirty="0" smtClean="0"/>
              <a:t> production workflow is quite the hassle. To uderstand this you must know remember that identiservices (used to log in and for other minor yet essential activities) can only be acces by the webserver and thus not by our own – local- laptops. Meaning to test something we are forced to publich it to the website, test it there and then make changes accordingly.</a:t>
            </a:r>
            <a:endParaRPr lang="nl-BE" dirty="0"/>
          </a:p>
        </p:txBody>
      </p:sp>
      <p:sp>
        <p:nvSpPr>
          <p:cNvPr id="4" name="Slide Number Placeholder 3"/>
          <p:cNvSpPr>
            <a:spLocks noGrp="1"/>
          </p:cNvSpPr>
          <p:nvPr>
            <p:ph type="sldNum" sz="quarter" idx="10"/>
          </p:nvPr>
        </p:nvSpPr>
        <p:spPr/>
        <p:txBody>
          <a:bodyPr/>
          <a:lstStyle/>
          <a:p>
            <a:fld id="{7C0ADB3C-8373-EA42-BCB0-55F8C8E2318D}" type="slidenum">
              <a:rPr lang="en-US" smtClean="0"/>
              <a:t>18</a:t>
            </a:fld>
            <a:endParaRPr lang="en-US"/>
          </a:p>
        </p:txBody>
      </p:sp>
    </p:spTree>
    <p:extLst>
      <p:ext uri="{BB962C8B-B14F-4D97-AF65-F5344CB8AC3E}">
        <p14:creationId xmlns:p14="http://schemas.microsoft.com/office/powerpoint/2010/main" val="3649203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made sure to start as soon as we could and do</a:t>
            </a:r>
            <a:r>
              <a:rPr lang="en-GB" baseline="0" dirty="0" smtClean="0"/>
              <a:t> as much as soon as possible to make sure we would be done on schedule. Right now we know it was a great decision because we have had some delays. Right know our application stopped working because the </a:t>
            </a:r>
            <a:r>
              <a:rPr lang="en-GB" baseline="0" dirty="0" err="1" smtClean="0"/>
              <a:t>bamaflex</a:t>
            </a:r>
            <a:r>
              <a:rPr lang="en-GB" baseline="0" dirty="0" smtClean="0"/>
              <a:t> services have been updated and we haven’t been able to get the patch notes so we haven’t been able to patch </a:t>
            </a:r>
            <a:r>
              <a:rPr lang="en-GB" baseline="0" smtClean="0"/>
              <a:t>the errors.</a:t>
            </a:r>
            <a:endParaRPr lang="en-GB"/>
          </a:p>
        </p:txBody>
      </p:sp>
      <p:sp>
        <p:nvSpPr>
          <p:cNvPr id="4" name="Slide Number Placeholder 3"/>
          <p:cNvSpPr>
            <a:spLocks noGrp="1"/>
          </p:cNvSpPr>
          <p:nvPr>
            <p:ph type="sldNum" sz="quarter" idx="10"/>
          </p:nvPr>
        </p:nvSpPr>
        <p:spPr/>
        <p:txBody>
          <a:bodyPr/>
          <a:lstStyle/>
          <a:p>
            <a:fld id="{7C0ADB3C-8373-EA42-BCB0-55F8C8E2318D}" type="slidenum">
              <a:rPr lang="en-US" smtClean="0"/>
              <a:t>19</a:t>
            </a:fld>
            <a:endParaRPr lang="en-US"/>
          </a:p>
        </p:txBody>
      </p:sp>
    </p:spTree>
    <p:extLst>
      <p:ext uri="{BB962C8B-B14F-4D97-AF65-F5344CB8AC3E}">
        <p14:creationId xmlns:p14="http://schemas.microsoft.com/office/powerpoint/2010/main" val="298144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err="1" smtClean="0"/>
              <a:t>Our</a:t>
            </a:r>
            <a:r>
              <a:rPr lang="nl-BE" baseline="0" dirty="0" smtClean="0"/>
              <a:t> </a:t>
            </a:r>
            <a:r>
              <a:rPr lang="nl-BE" baseline="0" dirty="0" err="1" smtClean="0"/>
              <a:t>objective</a:t>
            </a:r>
            <a:r>
              <a:rPr lang="nl-BE" baseline="0" dirty="0" smtClean="0"/>
              <a:t> is </a:t>
            </a:r>
            <a:r>
              <a:rPr lang="nl-BE" baseline="0" dirty="0" err="1" smtClean="0"/>
              <a:t>to</a:t>
            </a:r>
            <a:r>
              <a:rPr lang="nl-BE" baseline="0" dirty="0" smtClean="0"/>
              <a:t> </a:t>
            </a:r>
            <a:r>
              <a:rPr lang="nl-BE" baseline="0" dirty="0" err="1" smtClean="0"/>
              <a:t>simplify</a:t>
            </a:r>
            <a:r>
              <a:rPr lang="nl-BE" baseline="0" dirty="0" smtClean="0"/>
              <a:t> the </a:t>
            </a:r>
            <a:r>
              <a:rPr lang="nl-BE" baseline="0" dirty="0" err="1" smtClean="0"/>
              <a:t>asministrative</a:t>
            </a:r>
            <a:r>
              <a:rPr lang="nl-BE" baseline="0" dirty="0" smtClean="0"/>
              <a:t> </a:t>
            </a:r>
            <a:r>
              <a:rPr lang="nl-BE" baseline="0" dirty="0" err="1" smtClean="0"/>
              <a:t>work</a:t>
            </a:r>
            <a:r>
              <a:rPr lang="nl-BE" baseline="0" dirty="0" smtClean="0"/>
              <a:t> trajectbegeleiders have </a:t>
            </a:r>
            <a:r>
              <a:rPr lang="nl-BE" baseline="0" dirty="0" err="1" smtClean="0"/>
              <a:t>to</a:t>
            </a:r>
            <a:r>
              <a:rPr lang="nl-BE" baseline="0" dirty="0" smtClean="0"/>
              <a:t> do </a:t>
            </a:r>
            <a:r>
              <a:rPr lang="nl-BE" baseline="0" dirty="0" err="1" smtClean="0"/>
              <a:t>when</a:t>
            </a:r>
            <a:r>
              <a:rPr lang="nl-BE" baseline="0" dirty="0" smtClean="0"/>
              <a:t> the </a:t>
            </a:r>
            <a:r>
              <a:rPr lang="nl-BE" baseline="0" dirty="0" err="1" smtClean="0"/>
              <a:t>academic</a:t>
            </a:r>
            <a:r>
              <a:rPr lang="nl-BE" baseline="0" dirty="0" smtClean="0"/>
              <a:t> </a:t>
            </a:r>
            <a:r>
              <a:rPr lang="nl-BE" baseline="0" dirty="0" err="1" smtClean="0"/>
              <a:t>year</a:t>
            </a:r>
            <a:r>
              <a:rPr lang="nl-BE" baseline="0" dirty="0" smtClean="0"/>
              <a:t> starts. We have </a:t>
            </a:r>
            <a:r>
              <a:rPr lang="nl-BE" baseline="0" dirty="0" err="1" smtClean="0"/>
              <a:t>accomplished</a:t>
            </a:r>
            <a:r>
              <a:rPr lang="nl-BE" baseline="0" dirty="0" smtClean="0"/>
              <a:t> a system </a:t>
            </a:r>
            <a:r>
              <a:rPr lang="nl-BE" baseline="0" dirty="0" err="1" smtClean="0"/>
              <a:t>where</a:t>
            </a:r>
            <a:r>
              <a:rPr lang="nl-BE" baseline="0" dirty="0" smtClean="0"/>
              <a:t> </a:t>
            </a:r>
            <a:r>
              <a:rPr lang="nl-BE" baseline="0" dirty="0" err="1" smtClean="0"/>
              <a:t>students</a:t>
            </a:r>
            <a:r>
              <a:rPr lang="nl-BE" baseline="0" dirty="0" smtClean="0"/>
              <a:t> </a:t>
            </a:r>
            <a:r>
              <a:rPr lang="nl-BE" baseline="0" dirty="0" err="1" smtClean="0"/>
              <a:t>can</a:t>
            </a:r>
            <a:r>
              <a:rPr lang="nl-BE" baseline="0" dirty="0" smtClean="0"/>
              <a:t> </a:t>
            </a:r>
            <a:r>
              <a:rPr lang="nl-BE" baseline="0" dirty="0" err="1" smtClean="0"/>
              <a:t>request</a:t>
            </a:r>
            <a:r>
              <a:rPr lang="nl-BE" baseline="0" dirty="0" smtClean="0"/>
              <a:t> </a:t>
            </a:r>
            <a:r>
              <a:rPr lang="nl-BE" baseline="0" dirty="0" err="1" smtClean="0"/>
              <a:t>exemptions</a:t>
            </a:r>
            <a:r>
              <a:rPr lang="nl-BE" baseline="0" dirty="0" smtClean="0"/>
              <a:t> </a:t>
            </a:r>
            <a:r>
              <a:rPr lang="nl-BE" baseline="0" dirty="0" err="1" smtClean="0"/>
              <a:t>for</a:t>
            </a:r>
            <a:r>
              <a:rPr lang="nl-BE" baseline="0" dirty="0" smtClean="0"/>
              <a:t> </a:t>
            </a:r>
            <a:r>
              <a:rPr lang="nl-BE" baseline="0" dirty="0" err="1" smtClean="0"/>
              <a:t>certain</a:t>
            </a:r>
            <a:r>
              <a:rPr lang="nl-BE" baseline="0" dirty="0" smtClean="0"/>
              <a:t> courses. </a:t>
            </a:r>
            <a:r>
              <a:rPr lang="nl-BE" baseline="0" dirty="0" err="1" smtClean="0"/>
              <a:t>They</a:t>
            </a:r>
            <a:r>
              <a:rPr lang="nl-BE" baseline="0" dirty="0" smtClean="0"/>
              <a:t> </a:t>
            </a:r>
            <a:r>
              <a:rPr lang="nl-BE" baseline="0" dirty="0" err="1" smtClean="0"/>
              <a:t>can</a:t>
            </a:r>
            <a:r>
              <a:rPr lang="nl-BE" baseline="0" dirty="0" smtClean="0"/>
              <a:t> upload </a:t>
            </a:r>
            <a:r>
              <a:rPr lang="nl-BE" baseline="0" dirty="0" err="1" smtClean="0"/>
              <a:t>proof</a:t>
            </a:r>
            <a:r>
              <a:rPr lang="nl-BE" baseline="0" dirty="0" smtClean="0"/>
              <a:t> </a:t>
            </a:r>
            <a:r>
              <a:rPr lang="nl-BE" baseline="0" dirty="0" err="1" smtClean="0"/>
              <a:t>and</a:t>
            </a:r>
            <a:r>
              <a:rPr lang="nl-BE" baseline="0" dirty="0" smtClean="0"/>
              <a:t> </a:t>
            </a:r>
            <a:r>
              <a:rPr lang="nl-BE" baseline="0" dirty="0" err="1" smtClean="0"/>
              <a:t>explain</a:t>
            </a:r>
            <a:r>
              <a:rPr lang="nl-BE" baseline="0" dirty="0" smtClean="0"/>
              <a:t> </a:t>
            </a:r>
            <a:r>
              <a:rPr lang="nl-BE" baseline="0" dirty="0" err="1" smtClean="0"/>
              <a:t>why</a:t>
            </a:r>
            <a:r>
              <a:rPr lang="nl-BE" baseline="0" dirty="0" smtClean="0"/>
              <a:t> </a:t>
            </a:r>
            <a:r>
              <a:rPr lang="nl-BE" baseline="0" dirty="0" err="1" smtClean="0"/>
              <a:t>it</a:t>
            </a:r>
            <a:r>
              <a:rPr lang="nl-BE" baseline="0" dirty="0" smtClean="0"/>
              <a:t> </a:t>
            </a:r>
            <a:r>
              <a:rPr lang="nl-BE" baseline="0" dirty="0" err="1" smtClean="0"/>
              <a:t>should</a:t>
            </a:r>
            <a:r>
              <a:rPr lang="nl-BE" baseline="0" dirty="0" smtClean="0"/>
              <a:t> </a:t>
            </a:r>
            <a:r>
              <a:rPr lang="nl-BE" baseline="0" dirty="0" err="1" smtClean="0"/>
              <a:t>be</a:t>
            </a:r>
            <a:r>
              <a:rPr lang="nl-BE" baseline="0" dirty="0" smtClean="0"/>
              <a:t> </a:t>
            </a:r>
            <a:r>
              <a:rPr lang="nl-BE" baseline="0" dirty="0" err="1" smtClean="0"/>
              <a:t>approved</a:t>
            </a:r>
            <a:r>
              <a:rPr lang="nl-BE" baseline="0" dirty="0" smtClean="0"/>
              <a:t>. </a:t>
            </a:r>
            <a:r>
              <a:rPr lang="nl-BE" baseline="0" dirty="0" err="1" smtClean="0"/>
              <a:t>There</a:t>
            </a:r>
            <a:r>
              <a:rPr lang="nl-BE" baseline="0" dirty="0" smtClean="0"/>
              <a:t> </a:t>
            </a:r>
            <a:r>
              <a:rPr lang="nl-BE" baseline="0" dirty="0" err="1" smtClean="0"/>
              <a:t>were</a:t>
            </a:r>
            <a:r>
              <a:rPr lang="nl-BE" baseline="0" dirty="0" smtClean="0"/>
              <a:t> </a:t>
            </a:r>
            <a:r>
              <a:rPr lang="nl-BE" baseline="0" dirty="0" err="1" smtClean="0"/>
              <a:t>some</a:t>
            </a:r>
            <a:r>
              <a:rPr lang="nl-BE" baseline="0" dirty="0" smtClean="0"/>
              <a:t> </a:t>
            </a:r>
            <a:r>
              <a:rPr lang="nl-BE" baseline="0" dirty="0" err="1" smtClean="0"/>
              <a:t>problems</a:t>
            </a:r>
            <a:r>
              <a:rPr lang="nl-BE" baseline="0" dirty="0" smtClean="0"/>
              <a:t> </a:t>
            </a:r>
            <a:r>
              <a:rPr lang="nl-BE" baseline="0" dirty="0" err="1" smtClean="0"/>
              <a:t>with</a:t>
            </a:r>
            <a:r>
              <a:rPr lang="nl-BE" baseline="0" dirty="0" smtClean="0"/>
              <a:t> </a:t>
            </a:r>
            <a:r>
              <a:rPr lang="nl-BE" baseline="0" dirty="0" err="1" smtClean="0"/>
              <a:t>testing</a:t>
            </a:r>
            <a:r>
              <a:rPr lang="nl-BE" baseline="0" dirty="0" smtClean="0"/>
              <a:t> the </a:t>
            </a:r>
            <a:r>
              <a:rPr lang="nl-BE" baseline="0" dirty="0" err="1" smtClean="0"/>
              <a:t>application</a:t>
            </a:r>
            <a:r>
              <a:rPr lang="nl-BE" baseline="0" dirty="0" smtClean="0"/>
              <a:t> </a:t>
            </a:r>
            <a:r>
              <a:rPr lang="nl-BE" baseline="0" dirty="0" err="1" smtClean="0"/>
              <a:t>because</a:t>
            </a:r>
            <a:r>
              <a:rPr lang="nl-BE" baseline="0" dirty="0" smtClean="0"/>
              <a:t> we had </a:t>
            </a:r>
            <a:r>
              <a:rPr lang="nl-BE" baseline="0" dirty="0" err="1" smtClean="0"/>
              <a:t>to</a:t>
            </a:r>
            <a:r>
              <a:rPr lang="nl-BE" baseline="0" dirty="0" smtClean="0"/>
              <a:t> </a:t>
            </a:r>
            <a:r>
              <a:rPr lang="nl-BE" baseline="0" dirty="0" err="1" smtClean="0"/>
              <a:t>rely</a:t>
            </a:r>
            <a:r>
              <a:rPr lang="nl-BE" baseline="0" dirty="0" smtClean="0"/>
              <a:t> on a service </a:t>
            </a:r>
            <a:r>
              <a:rPr lang="nl-BE" baseline="0" dirty="0" err="1" smtClean="0"/>
              <a:t>which</a:t>
            </a:r>
            <a:r>
              <a:rPr lang="nl-BE" baseline="0" dirty="0" smtClean="0"/>
              <a:t> </a:t>
            </a:r>
            <a:r>
              <a:rPr lang="nl-BE" baseline="0" dirty="0" err="1" smtClean="0"/>
              <a:t>can</a:t>
            </a:r>
            <a:r>
              <a:rPr lang="nl-BE" baseline="0" dirty="0" smtClean="0"/>
              <a:t> </a:t>
            </a:r>
            <a:r>
              <a:rPr lang="nl-BE" baseline="0" dirty="0" err="1" smtClean="0"/>
              <a:t>only</a:t>
            </a:r>
            <a:r>
              <a:rPr lang="nl-BE" baseline="0" dirty="0" smtClean="0"/>
              <a:t> </a:t>
            </a:r>
            <a:r>
              <a:rPr lang="nl-BE" baseline="0" dirty="0" err="1" smtClean="0"/>
              <a:t>be</a:t>
            </a:r>
            <a:r>
              <a:rPr lang="nl-BE" baseline="0" dirty="0" smtClean="0"/>
              <a:t> </a:t>
            </a:r>
            <a:r>
              <a:rPr lang="nl-BE" baseline="0" dirty="0" err="1" smtClean="0"/>
              <a:t>accessed</a:t>
            </a:r>
            <a:r>
              <a:rPr lang="nl-BE" baseline="0" dirty="0" smtClean="0"/>
              <a:t> at </a:t>
            </a:r>
            <a:r>
              <a:rPr lang="nl-BE" baseline="0" dirty="0" err="1" smtClean="0"/>
              <a:t>our</a:t>
            </a:r>
            <a:r>
              <a:rPr lang="nl-BE" baseline="0" dirty="0" smtClean="0"/>
              <a:t> </a:t>
            </a:r>
            <a:r>
              <a:rPr lang="nl-BE" baseline="0" dirty="0" err="1" smtClean="0"/>
              <a:t>production</a:t>
            </a:r>
            <a:r>
              <a:rPr lang="nl-BE" baseline="0" dirty="0" smtClean="0"/>
              <a:t> server, </a:t>
            </a:r>
            <a:r>
              <a:rPr lang="nl-BE" baseline="0" dirty="0" err="1" smtClean="0"/>
              <a:t>so</a:t>
            </a:r>
            <a:r>
              <a:rPr lang="nl-BE" baseline="0" dirty="0" smtClean="0"/>
              <a:t> we </a:t>
            </a:r>
            <a:r>
              <a:rPr lang="nl-BE" baseline="0" dirty="0" err="1" smtClean="0"/>
              <a:t>can’t</a:t>
            </a:r>
            <a:r>
              <a:rPr lang="nl-BE" baseline="0" dirty="0" smtClean="0"/>
              <a:t> test </a:t>
            </a:r>
            <a:r>
              <a:rPr lang="nl-BE" baseline="0" dirty="0" err="1" smtClean="0"/>
              <a:t>it</a:t>
            </a:r>
            <a:r>
              <a:rPr lang="nl-BE" baseline="0" dirty="0" smtClean="0"/>
              <a:t> </a:t>
            </a:r>
            <a:r>
              <a:rPr lang="nl-BE" baseline="0" dirty="0" err="1" smtClean="0"/>
              <a:t>locally</a:t>
            </a:r>
            <a:r>
              <a:rPr lang="nl-BE" baseline="0" dirty="0" smtClean="0"/>
              <a:t>. </a:t>
            </a:r>
            <a:r>
              <a:rPr lang="nl-BE" baseline="0" dirty="0" err="1" smtClean="0"/>
              <a:t>However</a:t>
            </a:r>
            <a:r>
              <a:rPr lang="nl-BE" baseline="0" dirty="0" smtClean="0"/>
              <a:t> we </a:t>
            </a:r>
            <a:r>
              <a:rPr lang="nl-BE" baseline="0" dirty="0" err="1" smtClean="0"/>
              <a:t>recently</a:t>
            </a:r>
            <a:r>
              <a:rPr lang="nl-BE" baseline="0" dirty="0" smtClean="0"/>
              <a:t> </a:t>
            </a:r>
            <a:r>
              <a:rPr lang="nl-BE" baseline="0" dirty="0" err="1" smtClean="0"/>
              <a:t>came</a:t>
            </a:r>
            <a:r>
              <a:rPr lang="nl-BE" baseline="0" dirty="0" smtClean="0"/>
              <a:t> up </a:t>
            </a:r>
            <a:r>
              <a:rPr lang="nl-BE" baseline="0" dirty="0" err="1" smtClean="0"/>
              <a:t>with</a:t>
            </a:r>
            <a:r>
              <a:rPr lang="nl-BE" baseline="0" dirty="0" smtClean="0"/>
              <a:t> a solution </a:t>
            </a:r>
            <a:r>
              <a:rPr lang="nl-BE" baseline="0" dirty="0" err="1" smtClean="0"/>
              <a:t>to</a:t>
            </a:r>
            <a:r>
              <a:rPr lang="nl-BE" baseline="0" dirty="0" smtClean="0"/>
              <a:t> </a:t>
            </a:r>
            <a:r>
              <a:rPr lang="nl-BE" baseline="0" dirty="0" err="1" smtClean="0"/>
              <a:t>this</a:t>
            </a:r>
            <a:r>
              <a:rPr lang="nl-BE" baseline="0" dirty="0" smtClean="0"/>
              <a:t> </a:t>
            </a:r>
            <a:r>
              <a:rPr lang="nl-BE" baseline="0" dirty="0" err="1" smtClean="0"/>
              <a:t>problem</a:t>
            </a:r>
            <a:r>
              <a:rPr lang="nl-BE" baseline="0" dirty="0" smtClean="0"/>
              <a:t>. </a:t>
            </a:r>
            <a:endParaRPr lang="nl-BE" dirty="0" smtClean="0"/>
          </a:p>
          <a:p>
            <a:endParaRPr lang="nl-BE" dirty="0"/>
          </a:p>
        </p:txBody>
      </p:sp>
      <p:sp>
        <p:nvSpPr>
          <p:cNvPr id="4" name="Slide Number Placeholder 3"/>
          <p:cNvSpPr>
            <a:spLocks noGrp="1"/>
          </p:cNvSpPr>
          <p:nvPr>
            <p:ph type="sldNum" sz="quarter" idx="10"/>
          </p:nvPr>
        </p:nvSpPr>
        <p:spPr/>
        <p:txBody>
          <a:bodyPr/>
          <a:lstStyle/>
          <a:p>
            <a:fld id="{7C0ADB3C-8373-EA42-BCB0-55F8C8E2318D}" type="slidenum">
              <a:rPr lang="en-US" smtClean="0"/>
              <a:t>2</a:t>
            </a:fld>
            <a:endParaRPr lang="en-US"/>
          </a:p>
        </p:txBody>
      </p:sp>
    </p:spTree>
    <p:extLst>
      <p:ext uri="{BB962C8B-B14F-4D97-AF65-F5344CB8AC3E}">
        <p14:creationId xmlns:p14="http://schemas.microsoft.com/office/powerpoint/2010/main" val="17885934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Are there</a:t>
            </a:r>
            <a:r>
              <a:rPr lang="en-US" baseline="0" dirty="0" smtClean="0"/>
              <a:t> any questions ?</a:t>
            </a:r>
            <a:endParaRPr lang="en-US" dirty="0"/>
          </a:p>
        </p:txBody>
      </p:sp>
      <p:sp>
        <p:nvSpPr>
          <p:cNvPr id="4" name="Slide Number Placeholder 3"/>
          <p:cNvSpPr>
            <a:spLocks noGrp="1"/>
          </p:cNvSpPr>
          <p:nvPr>
            <p:ph type="sldNum" sz="quarter" idx="10"/>
          </p:nvPr>
        </p:nvSpPr>
        <p:spPr/>
        <p:txBody>
          <a:bodyPr/>
          <a:lstStyle/>
          <a:p>
            <a:fld id="{7C0ADB3C-8373-EA42-BCB0-55F8C8E2318D}" type="slidenum">
              <a:rPr lang="en-US" smtClean="0"/>
              <a:t>20</a:t>
            </a:fld>
            <a:endParaRPr lang="en-US"/>
          </a:p>
        </p:txBody>
      </p:sp>
    </p:spTree>
    <p:extLst>
      <p:ext uri="{BB962C8B-B14F-4D97-AF65-F5344CB8AC3E}">
        <p14:creationId xmlns:p14="http://schemas.microsoft.com/office/powerpoint/2010/main" val="2077486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Our case was the create a web platform where teachers, administrators and students can follow the required procedure to complete an application for an exemption.</a:t>
            </a:r>
          </a:p>
          <a:p>
            <a:endParaRPr lang="nl-BE" dirty="0"/>
          </a:p>
        </p:txBody>
      </p:sp>
      <p:sp>
        <p:nvSpPr>
          <p:cNvPr id="4" name="Slide Number Placeholder 3"/>
          <p:cNvSpPr>
            <a:spLocks noGrp="1"/>
          </p:cNvSpPr>
          <p:nvPr>
            <p:ph type="sldNum" sz="quarter" idx="10"/>
          </p:nvPr>
        </p:nvSpPr>
        <p:spPr/>
        <p:txBody>
          <a:bodyPr/>
          <a:lstStyle/>
          <a:p>
            <a:fld id="{7C0ADB3C-8373-EA42-BCB0-55F8C8E2318D}" type="slidenum">
              <a:rPr lang="en-US" smtClean="0"/>
              <a:t>3</a:t>
            </a:fld>
            <a:endParaRPr lang="en-US"/>
          </a:p>
        </p:txBody>
      </p:sp>
    </p:spTree>
    <p:extLst>
      <p:ext uri="{BB962C8B-B14F-4D97-AF65-F5344CB8AC3E}">
        <p14:creationId xmlns:p14="http://schemas.microsoft.com/office/powerpoint/2010/main" val="2847825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you can</a:t>
            </a:r>
            <a:r>
              <a:rPr lang="en-US" baseline="0" dirty="0" smtClean="0"/>
              <a:t> see the main screen of the student.</a:t>
            </a:r>
          </a:p>
          <a:p>
            <a:r>
              <a:rPr lang="en-US" baseline="0" dirty="0" smtClean="0"/>
              <a:t>The screen consists of 3 parts:</a:t>
            </a:r>
          </a:p>
          <a:p>
            <a:r>
              <a:rPr lang="en-US" baseline="0" dirty="0" smtClean="0"/>
              <a:t>On the left is a list to view your open records, with a button to create one if the students has no open record yet.</a:t>
            </a:r>
          </a:p>
          <a:p>
            <a:r>
              <a:rPr lang="en-US" baseline="0" dirty="0" smtClean="0"/>
              <a:t>In the center is a list of all the evidence that the student has provided.</a:t>
            </a:r>
          </a:p>
          <a:p>
            <a:r>
              <a:rPr lang="en-US" baseline="0" dirty="0" smtClean="0"/>
              <a:t>And finally on the right the student can upload more evidence if he needs to.</a:t>
            </a:r>
            <a:endParaRPr lang="en-US" dirty="0"/>
          </a:p>
        </p:txBody>
      </p:sp>
      <p:sp>
        <p:nvSpPr>
          <p:cNvPr id="4" name="Slide Number Placeholder 3"/>
          <p:cNvSpPr>
            <a:spLocks noGrp="1"/>
          </p:cNvSpPr>
          <p:nvPr>
            <p:ph type="sldNum" sz="quarter" idx="10"/>
          </p:nvPr>
        </p:nvSpPr>
        <p:spPr/>
        <p:txBody>
          <a:bodyPr/>
          <a:lstStyle/>
          <a:p>
            <a:fld id="{7C0ADB3C-8373-EA42-BCB0-55F8C8E2318D}" type="slidenum">
              <a:rPr lang="en-US" smtClean="0"/>
              <a:t>4</a:t>
            </a:fld>
            <a:endParaRPr lang="en-US"/>
          </a:p>
        </p:txBody>
      </p:sp>
    </p:spTree>
    <p:extLst>
      <p:ext uri="{BB962C8B-B14F-4D97-AF65-F5344CB8AC3E}">
        <p14:creationId xmlns:p14="http://schemas.microsoft.com/office/powerpoint/2010/main" val="1101513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a:t>
            </a:r>
            <a:r>
              <a:rPr lang="en-GB" baseline="0" dirty="0" smtClean="0"/>
              <a:t> part of the application in which the students can add courses to ask for exemptions.</a:t>
            </a:r>
          </a:p>
          <a:p>
            <a:r>
              <a:rPr lang="en-GB" baseline="0" dirty="0" smtClean="0"/>
              <a:t>For each course the student has to fill in an explanation, why they deserve the exemption.</a:t>
            </a:r>
          </a:p>
          <a:p>
            <a:r>
              <a:rPr lang="en-GB" baseline="0" dirty="0" smtClean="0"/>
              <a:t>They also need to add evidence to backup there explanation, which can be selected in the first column, by clicking the add button or drag it into the details screen.</a:t>
            </a:r>
          </a:p>
          <a:p>
            <a:r>
              <a:rPr lang="en-GB" baseline="0" dirty="0" smtClean="0"/>
              <a:t>When a detail gets updated it will be saved automatically in the background so it is no hassle for the user to save every change he makes.</a:t>
            </a:r>
          </a:p>
          <a:p>
            <a:r>
              <a:rPr lang="en-GB" baseline="0" dirty="0" smtClean="0"/>
              <a:t>On the right you can see that the course that is selected gets highlighted and every course can also be deleted from the application.</a:t>
            </a:r>
          </a:p>
          <a:p>
            <a:r>
              <a:rPr lang="en-GB" baseline="0" dirty="0" smtClean="0"/>
              <a:t> </a:t>
            </a:r>
            <a:endParaRPr lang="en-GB" dirty="0"/>
          </a:p>
        </p:txBody>
      </p:sp>
      <p:sp>
        <p:nvSpPr>
          <p:cNvPr id="4" name="Slide Number Placeholder 3"/>
          <p:cNvSpPr>
            <a:spLocks noGrp="1"/>
          </p:cNvSpPr>
          <p:nvPr>
            <p:ph type="sldNum" sz="quarter" idx="10"/>
          </p:nvPr>
        </p:nvSpPr>
        <p:spPr/>
        <p:txBody>
          <a:bodyPr/>
          <a:lstStyle/>
          <a:p>
            <a:fld id="{7C0ADB3C-8373-EA42-BCB0-55F8C8E2318D}" type="slidenum">
              <a:rPr lang="en-US" smtClean="0"/>
              <a:t>5</a:t>
            </a:fld>
            <a:endParaRPr lang="en-US"/>
          </a:p>
        </p:txBody>
      </p:sp>
    </p:spTree>
    <p:extLst>
      <p:ext uri="{BB962C8B-B14F-4D97-AF65-F5344CB8AC3E}">
        <p14:creationId xmlns:p14="http://schemas.microsoft.com/office/powerpoint/2010/main" val="4028083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What you can see here is the dashboard</a:t>
            </a:r>
            <a:r>
              <a:rPr lang="nl-BE" baseline="0" dirty="0" smtClean="0"/>
              <a:t> for the administrators displaying all files for individual students in the form of tiles. The administrator is able to filter through these by simply typing the name of a student in the search field.</a:t>
            </a:r>
            <a:endParaRPr lang="nl-BE" dirty="0"/>
          </a:p>
        </p:txBody>
      </p:sp>
      <p:sp>
        <p:nvSpPr>
          <p:cNvPr id="4" name="Slide Number Placeholder 3"/>
          <p:cNvSpPr>
            <a:spLocks noGrp="1"/>
          </p:cNvSpPr>
          <p:nvPr>
            <p:ph type="sldNum" sz="quarter" idx="10"/>
          </p:nvPr>
        </p:nvSpPr>
        <p:spPr/>
        <p:txBody>
          <a:bodyPr/>
          <a:lstStyle/>
          <a:p>
            <a:fld id="{7C0ADB3C-8373-EA42-BCB0-55F8C8E2318D}" type="slidenum">
              <a:rPr lang="en-US" smtClean="0"/>
              <a:t>6</a:t>
            </a:fld>
            <a:endParaRPr lang="en-US"/>
          </a:p>
        </p:txBody>
      </p:sp>
    </p:spTree>
    <p:extLst>
      <p:ext uri="{BB962C8B-B14F-4D97-AF65-F5344CB8AC3E}">
        <p14:creationId xmlns:p14="http://schemas.microsoft.com/office/powerpoint/2010/main" val="1815129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use</a:t>
            </a:r>
            <a:r>
              <a:rPr lang="en-GB" baseline="0" dirty="0" smtClean="0"/>
              <a:t> 3 databases, 2 we only use to get the information about students and courses, our own database we use for all the data we need to use on regular basis.</a:t>
            </a:r>
          </a:p>
          <a:p>
            <a:r>
              <a:rPr lang="en-GB" baseline="0" dirty="0" smtClean="0"/>
              <a:t>There is also the user interface which consists of forms, scripts and a lot of data. We made sure that the user interface is only used to display and transfer data.</a:t>
            </a:r>
          </a:p>
          <a:p>
            <a:r>
              <a:rPr lang="en-GB" baseline="0" dirty="0" smtClean="0"/>
              <a:t>At last we have the webserver, this is where everything gets processed and executed. All the incoming data is checked for tampering for security reasons.</a:t>
            </a:r>
            <a:endParaRPr lang="en-GB" dirty="0"/>
          </a:p>
        </p:txBody>
      </p:sp>
      <p:sp>
        <p:nvSpPr>
          <p:cNvPr id="4" name="Slide Number Placeholder 3"/>
          <p:cNvSpPr>
            <a:spLocks noGrp="1"/>
          </p:cNvSpPr>
          <p:nvPr>
            <p:ph type="sldNum" sz="quarter" idx="10"/>
          </p:nvPr>
        </p:nvSpPr>
        <p:spPr/>
        <p:txBody>
          <a:bodyPr/>
          <a:lstStyle/>
          <a:p>
            <a:fld id="{7C0ADB3C-8373-EA42-BCB0-55F8C8E2318D}" type="slidenum">
              <a:rPr lang="en-US" smtClean="0"/>
              <a:t>7</a:t>
            </a:fld>
            <a:endParaRPr lang="en-US"/>
          </a:p>
        </p:txBody>
      </p:sp>
    </p:spTree>
    <p:extLst>
      <p:ext uri="{BB962C8B-B14F-4D97-AF65-F5344CB8AC3E}">
        <p14:creationId xmlns:p14="http://schemas.microsoft.com/office/powerpoint/2010/main" val="1157453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a:t>
            </a:r>
            <a:r>
              <a:rPr lang="en-US" baseline="0" dirty="0" smtClean="0"/>
              <a:t> IBAMAFLEX to get all the information we need about the students, teachers and program counselors.</a:t>
            </a:r>
          </a:p>
          <a:p>
            <a:r>
              <a:rPr lang="en-US" baseline="0" dirty="0" smtClean="0"/>
              <a:t>This not only the personal information but also everything we need to know about the course the student is applying for.</a:t>
            </a:r>
            <a:endParaRPr lang="en-US" dirty="0"/>
          </a:p>
        </p:txBody>
      </p:sp>
      <p:sp>
        <p:nvSpPr>
          <p:cNvPr id="4" name="Slide Number Placeholder 3"/>
          <p:cNvSpPr>
            <a:spLocks noGrp="1"/>
          </p:cNvSpPr>
          <p:nvPr>
            <p:ph type="sldNum" sz="quarter" idx="10"/>
          </p:nvPr>
        </p:nvSpPr>
        <p:spPr/>
        <p:txBody>
          <a:bodyPr/>
          <a:lstStyle/>
          <a:p>
            <a:fld id="{7C0ADB3C-8373-EA42-BCB0-55F8C8E2318D}" type="slidenum">
              <a:rPr lang="en-US" smtClean="0"/>
              <a:t>8</a:t>
            </a:fld>
            <a:endParaRPr lang="en-US"/>
          </a:p>
        </p:txBody>
      </p:sp>
    </p:spTree>
    <p:extLst>
      <p:ext uri="{BB962C8B-B14F-4D97-AF65-F5344CB8AC3E}">
        <p14:creationId xmlns:p14="http://schemas.microsoft.com/office/powerpoint/2010/main" val="1469834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err="1" smtClean="0"/>
              <a:t>This</a:t>
            </a:r>
            <a:r>
              <a:rPr lang="nl-BE" baseline="0" dirty="0" smtClean="0"/>
              <a:t> service </a:t>
            </a:r>
            <a:r>
              <a:rPr lang="nl-BE" baseline="0" dirty="0" err="1" smtClean="0"/>
              <a:t>id</a:t>
            </a:r>
            <a:r>
              <a:rPr lang="nl-BE" baseline="0" dirty="0" smtClean="0"/>
              <a:t> </a:t>
            </a:r>
            <a:r>
              <a:rPr lang="nl-BE" baseline="0" dirty="0" err="1" smtClean="0"/>
              <a:t>needed</a:t>
            </a:r>
            <a:r>
              <a:rPr lang="nl-BE" baseline="0" dirty="0" smtClean="0"/>
              <a:t> </a:t>
            </a:r>
            <a:r>
              <a:rPr lang="nl-BE" baseline="0" dirty="0" err="1" smtClean="0"/>
              <a:t>to</a:t>
            </a:r>
            <a:r>
              <a:rPr lang="nl-BE" baseline="0" dirty="0" smtClean="0"/>
              <a:t> </a:t>
            </a:r>
            <a:r>
              <a:rPr lang="nl-BE" baseline="0" dirty="0" err="1" smtClean="0"/>
              <a:t>authenticate</a:t>
            </a:r>
            <a:r>
              <a:rPr lang="nl-BE" baseline="0" dirty="0" smtClean="0"/>
              <a:t> users </a:t>
            </a:r>
            <a:r>
              <a:rPr lang="nl-BE" baseline="0" dirty="0" err="1" smtClean="0"/>
              <a:t>using</a:t>
            </a:r>
            <a:r>
              <a:rPr lang="nl-BE" baseline="0" dirty="0" smtClean="0"/>
              <a:t> </a:t>
            </a:r>
            <a:r>
              <a:rPr lang="nl-BE" baseline="0" dirty="0" err="1" smtClean="0"/>
              <a:t>their</a:t>
            </a:r>
            <a:r>
              <a:rPr lang="nl-BE" baseline="0" dirty="0" smtClean="0"/>
              <a:t> </a:t>
            </a:r>
            <a:r>
              <a:rPr lang="nl-BE" baseline="0" dirty="0" err="1" smtClean="0"/>
              <a:t>Howest</a:t>
            </a:r>
            <a:r>
              <a:rPr lang="nl-BE" baseline="0" dirty="0" smtClean="0"/>
              <a:t> Email </a:t>
            </a:r>
            <a:r>
              <a:rPr lang="nl-BE" baseline="0" dirty="0" err="1" smtClean="0"/>
              <a:t>and</a:t>
            </a:r>
            <a:r>
              <a:rPr lang="nl-BE" baseline="0" dirty="0" smtClean="0"/>
              <a:t> password. It checks </a:t>
            </a:r>
            <a:r>
              <a:rPr lang="nl-BE" baseline="0" dirty="0" err="1" smtClean="0"/>
              <a:t>if</a:t>
            </a:r>
            <a:r>
              <a:rPr lang="nl-BE" baseline="0" dirty="0" smtClean="0"/>
              <a:t> the password is correct </a:t>
            </a:r>
            <a:r>
              <a:rPr lang="nl-BE" baseline="0" dirty="0" err="1" smtClean="0"/>
              <a:t>and</a:t>
            </a:r>
            <a:r>
              <a:rPr lang="nl-BE" baseline="0" dirty="0" smtClean="0"/>
              <a:t> returns </a:t>
            </a:r>
            <a:r>
              <a:rPr lang="nl-BE" baseline="0" dirty="0" err="1" smtClean="0"/>
              <a:t>whether</a:t>
            </a:r>
            <a:r>
              <a:rPr lang="nl-BE" baseline="0" dirty="0" smtClean="0"/>
              <a:t> </a:t>
            </a:r>
            <a:r>
              <a:rPr lang="nl-BE" baseline="0" dirty="0" err="1" smtClean="0"/>
              <a:t>it</a:t>
            </a:r>
            <a:r>
              <a:rPr lang="nl-BE" baseline="0" dirty="0" smtClean="0"/>
              <a:t> is correct or </a:t>
            </a:r>
            <a:r>
              <a:rPr lang="nl-BE" baseline="0" dirty="0" err="1" smtClean="0"/>
              <a:t>not</a:t>
            </a:r>
            <a:r>
              <a:rPr lang="nl-BE" baseline="0" dirty="0" smtClean="0"/>
              <a:t>.</a:t>
            </a:r>
            <a:endParaRPr lang="nl-BE" dirty="0" smtClean="0"/>
          </a:p>
          <a:p>
            <a:endParaRPr lang="nl-BE" dirty="0"/>
          </a:p>
        </p:txBody>
      </p:sp>
      <p:sp>
        <p:nvSpPr>
          <p:cNvPr id="4" name="Slide Number Placeholder 3"/>
          <p:cNvSpPr>
            <a:spLocks noGrp="1"/>
          </p:cNvSpPr>
          <p:nvPr>
            <p:ph type="sldNum" sz="quarter" idx="10"/>
          </p:nvPr>
        </p:nvSpPr>
        <p:spPr/>
        <p:txBody>
          <a:bodyPr/>
          <a:lstStyle/>
          <a:p>
            <a:fld id="{7C0ADB3C-8373-EA42-BCB0-55F8C8E2318D}" type="slidenum">
              <a:rPr lang="en-US" smtClean="0"/>
              <a:t>9</a:t>
            </a:fld>
            <a:endParaRPr lang="en-US"/>
          </a:p>
        </p:txBody>
      </p:sp>
    </p:spTree>
    <p:extLst>
      <p:ext uri="{BB962C8B-B14F-4D97-AF65-F5344CB8AC3E}">
        <p14:creationId xmlns:p14="http://schemas.microsoft.com/office/powerpoint/2010/main" val="1870145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4/23/2015</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4/23/2015</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BE" dirty="0" smtClean="0"/>
              <a:t>Vrijstellingen</a:t>
            </a:r>
            <a:br>
              <a:rPr lang="nl-BE" dirty="0" smtClean="0"/>
            </a:br>
            <a:r>
              <a:rPr lang="nl-BE" dirty="0" smtClean="0"/>
              <a:t>&amp;</a:t>
            </a:r>
            <a:br>
              <a:rPr lang="nl-BE" dirty="0" smtClean="0"/>
            </a:br>
            <a:r>
              <a:rPr lang="nl-BE" dirty="0" smtClean="0"/>
              <a:t>Trajecten</a:t>
            </a:r>
            <a:endParaRPr lang="nl-BE" dirty="0"/>
          </a:p>
        </p:txBody>
      </p:sp>
      <p:sp>
        <p:nvSpPr>
          <p:cNvPr id="3" name="Subtitle 2"/>
          <p:cNvSpPr>
            <a:spLocks noGrp="1"/>
          </p:cNvSpPr>
          <p:nvPr>
            <p:ph type="subTitle" idx="1"/>
          </p:nvPr>
        </p:nvSpPr>
        <p:spPr/>
        <p:txBody>
          <a:bodyPr/>
          <a:lstStyle/>
          <a:p>
            <a:r>
              <a:rPr lang="nl-BE" dirty="0" smtClean="0"/>
              <a:t>Sam, Joachim, </a:t>
            </a:r>
            <a:r>
              <a:rPr lang="nl-BE" dirty="0" err="1" smtClean="0"/>
              <a:t>Tiem</a:t>
            </a:r>
            <a:r>
              <a:rPr lang="nl-BE" dirty="0" smtClean="0"/>
              <a:t> &amp; Toon</a:t>
            </a:r>
            <a:endParaRPr lang="nl-BE" dirty="0"/>
          </a:p>
        </p:txBody>
      </p:sp>
    </p:spTree>
    <p:extLst>
      <p:ext uri="{BB962C8B-B14F-4D97-AF65-F5344CB8AC3E}">
        <p14:creationId xmlns:p14="http://schemas.microsoft.com/office/powerpoint/2010/main" val="2293584660"/>
      </p:ext>
    </p:extLst>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Our own database</a:t>
            </a:r>
            <a:endParaRPr lang="nl-BE" dirty="0"/>
          </a:p>
        </p:txBody>
      </p:sp>
      <p:pic>
        <p:nvPicPr>
          <p:cNvPr id="2050" name="Picture 2" descr="https://thenewcircle.com/static/images/logos/logo-db-300x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7409" y="1813034"/>
            <a:ext cx="4558315" cy="4558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798331"/>
      </p:ext>
    </p:extLst>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Our webserver</a:t>
            </a:r>
            <a:endParaRPr lang="nl-BE" dirty="0"/>
          </a:p>
        </p:txBody>
      </p:sp>
      <p:pic>
        <p:nvPicPr>
          <p:cNvPr id="3074" name="Picture 2" descr="http://www.bin.vn/uploads/userfiles/image/web-serv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7538" y="836765"/>
            <a:ext cx="4255814" cy="5112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740976"/>
      </p:ext>
    </p:extLst>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Chain of events</a:t>
            </a:r>
            <a:endParaRPr lang="nl-BE" dirty="0"/>
          </a:p>
        </p:txBody>
      </p:sp>
      <p:sp>
        <p:nvSpPr>
          <p:cNvPr id="10" name="TextBox 9"/>
          <p:cNvSpPr txBox="1"/>
          <p:nvPr/>
        </p:nvSpPr>
        <p:spPr>
          <a:xfrm>
            <a:off x="1605884" y="2847109"/>
            <a:ext cx="1112805" cy="369332"/>
          </a:xfrm>
          <a:prstGeom prst="rect">
            <a:avLst/>
          </a:prstGeom>
          <a:noFill/>
        </p:spPr>
        <p:txBody>
          <a:bodyPr wrap="none" rtlCol="0">
            <a:spAutoFit/>
          </a:bodyPr>
          <a:lstStyle/>
          <a:p>
            <a:r>
              <a:rPr lang="nl-BE" b="1" dirty="0" smtClean="0"/>
              <a:t>STUDENT</a:t>
            </a:r>
            <a:endParaRPr lang="nl-BE" b="1" dirty="0"/>
          </a:p>
        </p:txBody>
      </p:sp>
      <p:sp>
        <p:nvSpPr>
          <p:cNvPr id="11" name="TextBox 10"/>
          <p:cNvSpPr txBox="1"/>
          <p:nvPr/>
        </p:nvSpPr>
        <p:spPr>
          <a:xfrm>
            <a:off x="4520046" y="2847109"/>
            <a:ext cx="1978427" cy="369332"/>
          </a:xfrm>
          <a:prstGeom prst="rect">
            <a:avLst/>
          </a:prstGeom>
          <a:noFill/>
        </p:spPr>
        <p:txBody>
          <a:bodyPr wrap="none" rtlCol="0">
            <a:spAutoFit/>
          </a:bodyPr>
          <a:lstStyle/>
          <a:p>
            <a:r>
              <a:rPr lang="nl-BE" b="1" dirty="0" smtClean="0"/>
              <a:t>ADMINISTRATOR</a:t>
            </a:r>
            <a:endParaRPr lang="nl-BE" b="1" dirty="0"/>
          </a:p>
        </p:txBody>
      </p:sp>
      <p:sp>
        <p:nvSpPr>
          <p:cNvPr id="12" name="TextBox 11"/>
          <p:cNvSpPr txBox="1"/>
          <p:nvPr/>
        </p:nvSpPr>
        <p:spPr>
          <a:xfrm>
            <a:off x="9186395" y="2865912"/>
            <a:ext cx="1184940" cy="369332"/>
          </a:xfrm>
          <a:prstGeom prst="rect">
            <a:avLst/>
          </a:prstGeom>
          <a:noFill/>
        </p:spPr>
        <p:txBody>
          <a:bodyPr wrap="none" rtlCol="0">
            <a:spAutoFit/>
          </a:bodyPr>
          <a:lstStyle/>
          <a:p>
            <a:r>
              <a:rPr lang="nl-BE" b="1" dirty="0" smtClean="0"/>
              <a:t>TEACHER</a:t>
            </a:r>
            <a:endParaRPr lang="nl-BE" b="1" dirty="0"/>
          </a:p>
        </p:txBody>
      </p:sp>
      <p:cxnSp>
        <p:nvCxnSpPr>
          <p:cNvPr id="14" name="Straight Arrow Connector 13"/>
          <p:cNvCxnSpPr/>
          <p:nvPr/>
        </p:nvCxnSpPr>
        <p:spPr>
          <a:xfrm>
            <a:off x="2162286" y="3678382"/>
            <a:ext cx="308512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5837204" y="3678382"/>
            <a:ext cx="308512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H="1" flipV="1">
            <a:off x="5837206" y="4062845"/>
            <a:ext cx="1955976" cy="44681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flipH="1">
            <a:off x="5837206" y="4509655"/>
            <a:ext cx="1955976" cy="43641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8" name="Straight Connector 27"/>
          <p:cNvCxnSpPr/>
          <p:nvPr/>
        </p:nvCxnSpPr>
        <p:spPr>
          <a:xfrm>
            <a:off x="7793182" y="4509655"/>
            <a:ext cx="1129145" cy="0"/>
          </a:xfrm>
          <a:prstGeom prst="line">
            <a:avLst/>
          </a:prstGeom>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2903185" y="3414075"/>
            <a:ext cx="1645002" cy="261610"/>
          </a:xfrm>
          <a:prstGeom prst="rect">
            <a:avLst/>
          </a:prstGeom>
          <a:noFill/>
        </p:spPr>
        <p:txBody>
          <a:bodyPr wrap="none" rtlCol="0">
            <a:spAutoFit/>
          </a:bodyPr>
          <a:lstStyle/>
          <a:p>
            <a:r>
              <a:rPr lang="nl-BE" sz="1050" dirty="0" smtClean="0"/>
              <a:t>Makes an </a:t>
            </a:r>
            <a:r>
              <a:rPr lang="nl-BE" sz="1100" dirty="0" smtClean="0"/>
              <a:t>application</a:t>
            </a:r>
            <a:endParaRPr lang="nl-BE" sz="1050" dirty="0"/>
          </a:p>
        </p:txBody>
      </p:sp>
      <p:sp>
        <p:nvSpPr>
          <p:cNvPr id="30" name="TextBox 29"/>
          <p:cNvSpPr txBox="1"/>
          <p:nvPr/>
        </p:nvSpPr>
        <p:spPr>
          <a:xfrm>
            <a:off x="6815194" y="3416772"/>
            <a:ext cx="1281120" cy="276999"/>
          </a:xfrm>
          <a:prstGeom prst="rect">
            <a:avLst/>
          </a:prstGeom>
          <a:noFill/>
        </p:spPr>
        <p:txBody>
          <a:bodyPr wrap="none" rtlCol="0">
            <a:spAutoFit/>
          </a:bodyPr>
          <a:lstStyle/>
          <a:p>
            <a:r>
              <a:rPr lang="nl-BE" sz="1100" dirty="0" smtClean="0"/>
              <a:t>Asks for </a:t>
            </a:r>
            <a:r>
              <a:rPr lang="nl-BE" sz="1200" dirty="0" smtClean="0"/>
              <a:t>opinion</a:t>
            </a:r>
            <a:endParaRPr lang="nl-BE" sz="1100" dirty="0"/>
          </a:p>
        </p:txBody>
      </p:sp>
      <p:sp>
        <p:nvSpPr>
          <p:cNvPr id="31" name="TextBox 30"/>
          <p:cNvSpPr txBox="1"/>
          <p:nvPr/>
        </p:nvSpPr>
        <p:spPr>
          <a:xfrm rot="811624">
            <a:off x="6189960" y="3950333"/>
            <a:ext cx="875561" cy="276999"/>
          </a:xfrm>
          <a:prstGeom prst="rect">
            <a:avLst/>
          </a:prstGeom>
          <a:noFill/>
        </p:spPr>
        <p:txBody>
          <a:bodyPr wrap="none" rtlCol="0">
            <a:spAutoFit/>
          </a:bodyPr>
          <a:lstStyle/>
          <a:p>
            <a:r>
              <a:rPr lang="nl-BE" sz="1200" dirty="0" smtClean="0"/>
              <a:t>Approval</a:t>
            </a:r>
            <a:endParaRPr lang="nl-BE" sz="1050" dirty="0"/>
          </a:p>
        </p:txBody>
      </p:sp>
      <p:sp>
        <p:nvSpPr>
          <p:cNvPr id="33" name="TextBox 32"/>
          <p:cNvSpPr txBox="1"/>
          <p:nvPr/>
        </p:nvSpPr>
        <p:spPr>
          <a:xfrm rot="20888557">
            <a:off x="5992653" y="4548760"/>
            <a:ext cx="1091966" cy="276999"/>
          </a:xfrm>
          <a:prstGeom prst="rect">
            <a:avLst/>
          </a:prstGeom>
          <a:noFill/>
        </p:spPr>
        <p:txBody>
          <a:bodyPr wrap="none" rtlCol="0">
            <a:spAutoFit/>
          </a:bodyPr>
          <a:lstStyle/>
          <a:p>
            <a:r>
              <a:rPr lang="nl-BE" sz="1050" dirty="0" smtClean="0"/>
              <a:t>No </a:t>
            </a:r>
            <a:r>
              <a:rPr lang="nl-BE" sz="1200" dirty="0" smtClean="0"/>
              <a:t>approval</a:t>
            </a:r>
            <a:endParaRPr lang="nl-BE" sz="1050" dirty="0"/>
          </a:p>
        </p:txBody>
      </p:sp>
      <p:sp>
        <p:nvSpPr>
          <p:cNvPr id="34" name="TextBox 33"/>
          <p:cNvSpPr txBox="1"/>
          <p:nvPr/>
        </p:nvSpPr>
        <p:spPr>
          <a:xfrm>
            <a:off x="4883193" y="5670550"/>
            <a:ext cx="1779654" cy="261610"/>
          </a:xfrm>
          <a:prstGeom prst="rect">
            <a:avLst/>
          </a:prstGeom>
          <a:noFill/>
        </p:spPr>
        <p:txBody>
          <a:bodyPr wrap="none" rtlCol="0">
            <a:spAutoFit/>
          </a:bodyPr>
          <a:lstStyle/>
          <a:p>
            <a:r>
              <a:rPr lang="nl-BE" sz="1050" dirty="0" smtClean="0"/>
              <a:t>Finalizes </a:t>
            </a:r>
            <a:r>
              <a:rPr lang="nl-BE" sz="1100" dirty="0" smtClean="0"/>
              <a:t>the</a:t>
            </a:r>
            <a:r>
              <a:rPr lang="nl-BE" sz="1050" dirty="0" smtClean="0"/>
              <a:t> appilication</a:t>
            </a:r>
            <a:endParaRPr lang="nl-BE" sz="1050" dirty="0"/>
          </a:p>
        </p:txBody>
      </p:sp>
      <p:sp>
        <p:nvSpPr>
          <p:cNvPr id="35" name="TextBox 34"/>
          <p:cNvSpPr txBox="1"/>
          <p:nvPr/>
        </p:nvSpPr>
        <p:spPr>
          <a:xfrm>
            <a:off x="5035593" y="6104195"/>
            <a:ext cx="1236236" cy="253916"/>
          </a:xfrm>
          <a:prstGeom prst="rect">
            <a:avLst/>
          </a:prstGeom>
          <a:noFill/>
        </p:spPr>
        <p:txBody>
          <a:bodyPr wrap="none" rtlCol="0">
            <a:spAutoFit/>
          </a:bodyPr>
          <a:lstStyle/>
          <a:p>
            <a:r>
              <a:rPr lang="nl-BE" sz="1050" dirty="0" smtClean="0"/>
              <a:t>Prints out the file</a:t>
            </a:r>
            <a:endParaRPr lang="nl-BE" sz="1050" dirty="0"/>
          </a:p>
        </p:txBody>
      </p:sp>
    </p:spTree>
    <p:extLst>
      <p:ext uri="{BB962C8B-B14F-4D97-AF65-F5344CB8AC3E}">
        <p14:creationId xmlns:p14="http://schemas.microsoft.com/office/powerpoint/2010/main" val="1270536460"/>
      </p:ext>
    </p:extLst>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Goal of the case</a:t>
            </a:r>
            <a:endParaRPr lang="nl-BE" dirty="0"/>
          </a:p>
        </p:txBody>
      </p:sp>
      <p:sp>
        <p:nvSpPr>
          <p:cNvPr id="4" name="TextBox 3"/>
          <p:cNvSpPr txBox="1"/>
          <p:nvPr/>
        </p:nvSpPr>
        <p:spPr>
          <a:xfrm>
            <a:off x="3449783" y="2815937"/>
            <a:ext cx="4334841" cy="461665"/>
          </a:xfrm>
          <a:prstGeom prst="rect">
            <a:avLst/>
          </a:prstGeom>
          <a:noFill/>
        </p:spPr>
        <p:txBody>
          <a:bodyPr wrap="none" rtlCol="0">
            <a:spAutoFit/>
          </a:bodyPr>
          <a:lstStyle/>
          <a:p>
            <a:r>
              <a:rPr lang="nl-BE" sz="2400" dirty="0" smtClean="0"/>
              <a:t>Easier task for administrators</a:t>
            </a:r>
            <a:endParaRPr lang="nl-BE" sz="2400" dirty="0"/>
          </a:p>
        </p:txBody>
      </p:sp>
      <p:sp>
        <p:nvSpPr>
          <p:cNvPr id="5" name="Smiley Face 4"/>
          <p:cNvSpPr/>
          <p:nvPr/>
        </p:nvSpPr>
        <p:spPr>
          <a:xfrm>
            <a:off x="7523018" y="3709555"/>
            <a:ext cx="2628900" cy="2202872"/>
          </a:xfrm>
          <a:prstGeom prst="smileyFac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6" name="Oval 5"/>
          <p:cNvSpPr/>
          <p:nvPr/>
        </p:nvSpPr>
        <p:spPr>
          <a:xfrm>
            <a:off x="1852627" y="3658863"/>
            <a:ext cx="2592288" cy="2304256"/>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Oval 6"/>
          <p:cNvSpPr/>
          <p:nvPr/>
        </p:nvSpPr>
        <p:spPr>
          <a:xfrm>
            <a:off x="2524991" y="4281055"/>
            <a:ext cx="342900" cy="280554"/>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Oval 7"/>
          <p:cNvSpPr/>
          <p:nvPr/>
        </p:nvSpPr>
        <p:spPr>
          <a:xfrm>
            <a:off x="3449783" y="4291446"/>
            <a:ext cx="342900" cy="280554"/>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Arc 11"/>
          <p:cNvSpPr/>
          <p:nvPr/>
        </p:nvSpPr>
        <p:spPr>
          <a:xfrm rot="17710380">
            <a:off x="3066103" y="4850628"/>
            <a:ext cx="529936" cy="1153391"/>
          </a:xfrm>
          <a:prstGeom prst="arc">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nl-BE"/>
          </a:p>
        </p:txBody>
      </p:sp>
      <p:sp>
        <p:nvSpPr>
          <p:cNvPr id="13" name="Right Arrow 12"/>
          <p:cNvSpPr/>
          <p:nvPr/>
        </p:nvSpPr>
        <p:spPr>
          <a:xfrm>
            <a:off x="5112327" y="4094018"/>
            <a:ext cx="1641764" cy="1506682"/>
          </a:xfrm>
          <a:prstGeom prst="rightArrow">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734283191"/>
      </p:ext>
    </p:extLst>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How?</a:t>
            </a:r>
            <a:endParaRPr lang="nl-BE" dirty="0"/>
          </a:p>
        </p:txBody>
      </p:sp>
      <p:pic>
        <p:nvPicPr>
          <p:cNvPr id="5122" name="Picture 2" descr="http://www.xicom.biz/images/offerings/asp-mv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604" y="3216349"/>
            <a:ext cx="2000250" cy="1438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50604" y="2307265"/>
            <a:ext cx="9632765" cy="461665"/>
          </a:xfrm>
          <a:prstGeom prst="rect">
            <a:avLst/>
          </a:prstGeom>
          <a:noFill/>
        </p:spPr>
        <p:txBody>
          <a:bodyPr wrap="none" rtlCol="0">
            <a:spAutoFit/>
          </a:bodyPr>
          <a:lstStyle/>
          <a:p>
            <a:r>
              <a:rPr lang="nl-BE" sz="2400" dirty="0" smtClean="0"/>
              <a:t>We were presented with three programming language choices:</a:t>
            </a:r>
            <a:endParaRPr lang="nl-BE" sz="2400" dirty="0"/>
          </a:p>
        </p:txBody>
      </p:sp>
      <p:pic>
        <p:nvPicPr>
          <p:cNvPr id="5124" name="Picture 4" descr="http://code-maven.com/img/no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6758" y="3565663"/>
            <a:ext cx="1520456" cy="145963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www.startpagina.nl/athene/dochters/php/images/php-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1062" y="3565663"/>
            <a:ext cx="1722307" cy="1209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92169"/>
      </p:ext>
    </p:extLst>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 chose...</a:t>
            </a:r>
            <a:endParaRPr lang="nl-BE" dirty="0"/>
          </a:p>
        </p:txBody>
      </p:sp>
      <p:pic>
        <p:nvPicPr>
          <p:cNvPr id="4" name="Picture 4" descr="http://code-maven.com/img/nod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851" y="3132510"/>
            <a:ext cx="1520456" cy="1459638"/>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903767" y="2647507"/>
            <a:ext cx="2434856" cy="23816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Multiply 5"/>
          <p:cNvSpPr/>
          <p:nvPr/>
        </p:nvSpPr>
        <p:spPr>
          <a:xfrm>
            <a:off x="1727623" y="3442342"/>
            <a:ext cx="754912" cy="83997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8" name="Straight Arrow Connector 7"/>
          <p:cNvCxnSpPr/>
          <p:nvPr/>
        </p:nvCxnSpPr>
        <p:spPr>
          <a:xfrm>
            <a:off x="3912781" y="3838353"/>
            <a:ext cx="397657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0" name="Picture 2" descr="http://www.xicom.biz/images/offerings/asp-mv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0083" y="2940984"/>
            <a:ext cx="2000250" cy="1438275"/>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p:nvPr/>
        </p:nvSpPr>
        <p:spPr>
          <a:xfrm>
            <a:off x="8618352" y="2652820"/>
            <a:ext cx="2583711" cy="238169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65671390"/>
      </p:ext>
    </p:extLst>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Version control</a:t>
            </a:r>
            <a:endParaRPr lang="nl-BE" dirty="0"/>
          </a:p>
        </p:txBody>
      </p:sp>
      <p:pic>
        <p:nvPicPr>
          <p:cNvPr id="6146" name="Picture 2" descr="http://www.molecularecologist.com/wp-content/uploads/2013/11/github-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6999" y="1981200"/>
            <a:ext cx="5715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657074" y="5890438"/>
            <a:ext cx="6474849" cy="369332"/>
          </a:xfrm>
          <a:prstGeom prst="rect">
            <a:avLst/>
          </a:prstGeom>
          <a:noFill/>
        </p:spPr>
        <p:txBody>
          <a:bodyPr wrap="none" rtlCol="0">
            <a:spAutoFit/>
          </a:bodyPr>
          <a:lstStyle/>
          <a:p>
            <a:r>
              <a:rPr lang="nl-BE" dirty="0" smtClean="0"/>
              <a:t>Commit, pull, commit, push, stash, pull, commit, push, ... </a:t>
            </a:r>
            <a:endParaRPr lang="nl-BE" dirty="0"/>
          </a:p>
        </p:txBody>
      </p:sp>
    </p:spTree>
    <p:extLst>
      <p:ext uri="{BB962C8B-B14F-4D97-AF65-F5344CB8AC3E}">
        <p14:creationId xmlns:p14="http://schemas.microsoft.com/office/powerpoint/2010/main" val="1758932936"/>
      </p:ext>
    </p:extLst>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Database</a:t>
            </a:r>
            <a:endParaRPr lang="nl-BE" dirty="0"/>
          </a:p>
        </p:txBody>
      </p:sp>
      <p:pic>
        <p:nvPicPr>
          <p:cNvPr id="8194" name="Picture 2" descr="http://fc03.deviantart.net/fs70/i/2011/063/2/4/sql_icon_by_raisch-d3ax2i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7092" y="1398181"/>
            <a:ext cx="4427057" cy="4840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324538"/>
      </p:ext>
    </p:extLst>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Production workflow</a:t>
            </a:r>
            <a:endParaRPr lang="nl-BE" dirty="0"/>
          </a:p>
        </p:txBody>
      </p:sp>
      <p:pic>
        <p:nvPicPr>
          <p:cNvPr id="9218" name="Picture 2" descr="http://www.freevpnservers.com/wp-content/uploads/2013/03/SADAH-VPN-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7334" y="2620778"/>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molecularecologist.com/wp-content/uploads/2013/11/github-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2058" y="5410200"/>
            <a:ext cx="1514475" cy="10096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bin.vn/uploads/userfiles/image/web-serv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41288" y="3037432"/>
            <a:ext cx="1336237" cy="1605090"/>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2486025" y="3333750"/>
            <a:ext cx="1504950" cy="1085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ight Arrow 8"/>
          <p:cNvSpPr/>
          <p:nvPr/>
        </p:nvSpPr>
        <p:spPr>
          <a:xfrm>
            <a:off x="7277100" y="3297053"/>
            <a:ext cx="1504950" cy="1085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ight Arrow 9"/>
          <p:cNvSpPr/>
          <p:nvPr/>
        </p:nvSpPr>
        <p:spPr>
          <a:xfrm rot="2238362">
            <a:off x="2165510" y="4578443"/>
            <a:ext cx="1504950" cy="1085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Round Diagonal Corner Rectangle 11"/>
          <p:cNvSpPr/>
          <p:nvPr/>
        </p:nvSpPr>
        <p:spPr>
          <a:xfrm>
            <a:off x="577243" y="3037432"/>
            <a:ext cx="1413164" cy="862447"/>
          </a:xfrm>
          <a:prstGeom prst="round2DiagRect">
            <a:avLst>
              <a:gd name="adj1" fmla="val 31125"/>
              <a:gd name="adj2" fmla="val 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Parallelogram 12"/>
          <p:cNvSpPr/>
          <p:nvPr/>
        </p:nvSpPr>
        <p:spPr>
          <a:xfrm>
            <a:off x="400597" y="3899879"/>
            <a:ext cx="1589810" cy="77758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814722034"/>
      </p:ext>
    </p:extLst>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On schedule!</a:t>
            </a:r>
            <a:endParaRPr lang="nl-BE" dirty="0"/>
          </a:p>
        </p:txBody>
      </p:sp>
      <p:pic>
        <p:nvPicPr>
          <p:cNvPr id="10244" name="Picture 4" descr="http://bvmz.nl/wp-content/uploads/2014/11/schedul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4075" y="2416175"/>
            <a:ext cx="6334125" cy="3390900"/>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http://upload.wikimedia.org/wikipedia/commons/thumb/5/54/Bot%C3%B3n_Me_gusta.svg/2000px-Bot%C3%B3n_Me_gusta.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751" y="2433160"/>
            <a:ext cx="3134224" cy="2684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119069"/>
      </p:ext>
    </p:extLst>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34485763"/>
              </p:ext>
            </p:extLst>
          </p:nvPr>
        </p:nvGraphicFramePr>
        <p:xfrm>
          <a:off x="1141413" y="2667000"/>
          <a:ext cx="99060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1057275" y="5212318"/>
            <a:ext cx="1292341" cy="369332"/>
          </a:xfrm>
          <a:prstGeom prst="rect">
            <a:avLst/>
          </a:prstGeom>
          <a:noFill/>
        </p:spPr>
        <p:txBody>
          <a:bodyPr wrap="none" rtlCol="0">
            <a:spAutoFit/>
          </a:bodyPr>
          <a:lstStyle/>
          <a:p>
            <a:r>
              <a:rPr lang="nl-BE" dirty="0" err="1" smtClean="0"/>
              <a:t>Objective</a:t>
            </a:r>
            <a:endParaRPr lang="nl-BE" dirty="0"/>
          </a:p>
        </p:txBody>
      </p:sp>
      <p:sp>
        <p:nvSpPr>
          <p:cNvPr id="9" name="TextBox 8"/>
          <p:cNvSpPr txBox="1"/>
          <p:nvPr/>
        </p:nvSpPr>
        <p:spPr>
          <a:xfrm>
            <a:off x="4419600" y="5212318"/>
            <a:ext cx="2178802" cy="369332"/>
          </a:xfrm>
          <a:prstGeom prst="rect">
            <a:avLst/>
          </a:prstGeom>
          <a:noFill/>
        </p:spPr>
        <p:txBody>
          <a:bodyPr wrap="none" rtlCol="0">
            <a:spAutoFit/>
          </a:bodyPr>
          <a:lstStyle/>
          <a:p>
            <a:r>
              <a:rPr lang="nl-BE" dirty="0" err="1" smtClean="0"/>
              <a:t>Accomplishments</a:t>
            </a:r>
            <a:endParaRPr lang="nl-BE" dirty="0"/>
          </a:p>
        </p:txBody>
      </p:sp>
      <p:sp>
        <p:nvSpPr>
          <p:cNvPr id="10" name="TextBox 9"/>
          <p:cNvSpPr txBox="1"/>
          <p:nvPr/>
        </p:nvSpPr>
        <p:spPr>
          <a:xfrm>
            <a:off x="7858125" y="5212318"/>
            <a:ext cx="1200970" cy="369332"/>
          </a:xfrm>
          <a:prstGeom prst="rect">
            <a:avLst/>
          </a:prstGeom>
          <a:noFill/>
        </p:spPr>
        <p:txBody>
          <a:bodyPr wrap="none" rtlCol="0">
            <a:spAutoFit/>
          </a:bodyPr>
          <a:lstStyle/>
          <a:p>
            <a:r>
              <a:rPr lang="nl-BE" dirty="0" err="1" smtClean="0"/>
              <a:t>Problems</a:t>
            </a:r>
            <a:endParaRPr lang="nl-BE" dirty="0" smtClean="0"/>
          </a:p>
        </p:txBody>
      </p:sp>
    </p:spTree>
    <p:extLst>
      <p:ext uri="{BB962C8B-B14F-4D97-AF65-F5344CB8AC3E}">
        <p14:creationId xmlns:p14="http://schemas.microsoft.com/office/powerpoint/2010/main" val="3893021834"/>
      </p:ext>
    </p:extLst>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Thank you for listening!</a:t>
            </a:r>
            <a:endParaRPr lang="nl-BE" dirty="0"/>
          </a:p>
        </p:txBody>
      </p:sp>
      <p:sp>
        <p:nvSpPr>
          <p:cNvPr id="3" name="Content Placeholder 2"/>
          <p:cNvSpPr>
            <a:spLocks noGrp="1"/>
          </p:cNvSpPr>
          <p:nvPr>
            <p:ph idx="1"/>
          </p:nvPr>
        </p:nvSpPr>
        <p:spPr>
          <a:xfrm>
            <a:off x="4089329" y="2667000"/>
            <a:ext cx="2420653" cy="2287138"/>
          </a:xfrm>
        </p:spPr>
        <p:txBody>
          <a:bodyPr/>
          <a:lstStyle/>
          <a:p>
            <a:r>
              <a:rPr lang="nl-BE" dirty="0" smtClean="0"/>
              <a:t>Questions?</a:t>
            </a:r>
          </a:p>
          <a:p>
            <a:r>
              <a:rPr lang="nl-BE" dirty="0" smtClean="0"/>
              <a:t>Remarks?</a:t>
            </a:r>
          </a:p>
          <a:p>
            <a:endParaRPr lang="nl-BE" dirty="0"/>
          </a:p>
        </p:txBody>
      </p:sp>
    </p:spTree>
    <p:extLst>
      <p:ext uri="{BB962C8B-B14F-4D97-AF65-F5344CB8AC3E}">
        <p14:creationId xmlns:p14="http://schemas.microsoft.com/office/powerpoint/2010/main" val="3842030428"/>
      </p:ext>
    </p:extLst>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Case</a:t>
            </a:r>
            <a:endParaRPr lang="nl-BE" dirty="0"/>
          </a:p>
        </p:txBody>
      </p:sp>
      <p:pic>
        <p:nvPicPr>
          <p:cNvPr id="2050" name="Picture 2" descr="http://www.blogging4jobs.com/wp-content/uploads/2013/05/bigstock-Businessman-sinking-in-heap-of-3090206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2024" y="1442942"/>
            <a:ext cx="5781675" cy="4104990"/>
          </a:xfrm>
          <a:prstGeom prst="rect">
            <a:avLst/>
          </a:prstGeom>
          <a:noFill/>
          <a:effectLst>
            <a:outerShdw blurRad="50800" dist="38100" dir="5400000" algn="t" rotWithShape="0">
              <a:prstClr val="black">
                <a:alpha val="40000"/>
              </a:prstClr>
            </a:outerShdw>
          </a:effectLst>
          <a:scene3d>
            <a:camera prst="orthographicFront"/>
            <a:lightRig rig="threePt" dir="t"/>
          </a:scene3d>
          <a:sp3d>
            <a:bevelT w="139700" h="139700" prst="divot"/>
          </a:sp3d>
        </p:spPr>
      </p:pic>
    </p:spTree>
    <p:extLst>
      <p:ext uri="{BB962C8B-B14F-4D97-AF65-F5344CB8AC3E}">
        <p14:creationId xmlns:p14="http://schemas.microsoft.com/office/powerpoint/2010/main" val="531569110"/>
      </p:ext>
    </p:extLst>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Student - </a:t>
            </a:r>
            <a:r>
              <a:rPr lang="nl-BE" dirty="0" err="1" smtClean="0"/>
              <a:t>Main</a:t>
            </a:r>
            <a:endParaRPr lang="nl-BE" dirty="0"/>
          </a:p>
        </p:txBody>
      </p:sp>
      <p:pic>
        <p:nvPicPr>
          <p:cNvPr id="5" name="Picture 4"/>
          <p:cNvPicPr>
            <a:picLocks noChangeAspect="1"/>
          </p:cNvPicPr>
          <p:nvPr/>
        </p:nvPicPr>
        <p:blipFill>
          <a:blip r:embed="rId3"/>
          <a:stretch>
            <a:fillRect/>
          </a:stretch>
        </p:blipFill>
        <p:spPr>
          <a:xfrm>
            <a:off x="285749" y="1931825"/>
            <a:ext cx="11687176" cy="4921916"/>
          </a:xfrm>
          <a:prstGeom prst="rect">
            <a:avLst/>
          </a:prstGeom>
        </p:spPr>
      </p:pic>
    </p:spTree>
    <p:extLst>
      <p:ext uri="{BB962C8B-B14F-4D97-AF65-F5344CB8AC3E}">
        <p14:creationId xmlns:p14="http://schemas.microsoft.com/office/powerpoint/2010/main" val="3941058582"/>
      </p:ext>
    </p:extLst>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Student - Dossier</a:t>
            </a:r>
            <a:endParaRPr lang="nl-BE" dirty="0"/>
          </a:p>
        </p:txBody>
      </p:sp>
      <p:sp>
        <p:nvSpPr>
          <p:cNvPr id="3" name="Content Placeholder 2"/>
          <p:cNvSpPr>
            <a:spLocks noGrp="1"/>
          </p:cNvSpPr>
          <p:nvPr>
            <p:ph idx="1"/>
          </p:nvPr>
        </p:nvSpPr>
        <p:spPr/>
        <p:txBody>
          <a:bodyPr/>
          <a:lstStyle/>
          <a:p>
            <a:endParaRPr lang="nl-BE"/>
          </a:p>
        </p:txBody>
      </p:sp>
      <p:pic>
        <p:nvPicPr>
          <p:cNvPr id="4" name="Picture 3"/>
          <p:cNvPicPr>
            <a:picLocks noChangeAspect="1"/>
          </p:cNvPicPr>
          <p:nvPr/>
        </p:nvPicPr>
        <p:blipFill>
          <a:blip r:embed="rId3"/>
          <a:stretch>
            <a:fillRect/>
          </a:stretch>
        </p:blipFill>
        <p:spPr>
          <a:xfrm>
            <a:off x="533399" y="2039476"/>
            <a:ext cx="8486775" cy="4818524"/>
          </a:xfrm>
          <a:prstGeom prst="rect">
            <a:avLst/>
          </a:prstGeom>
        </p:spPr>
      </p:pic>
    </p:spTree>
    <p:extLst>
      <p:ext uri="{BB962C8B-B14F-4D97-AF65-F5344CB8AC3E}">
        <p14:creationId xmlns:p14="http://schemas.microsoft.com/office/powerpoint/2010/main" val="2316211626"/>
      </p:ext>
    </p:extLst>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Trajectbegeleider - Overzicht </a:t>
            </a:r>
            <a:endParaRPr lang="nl-BE" dirty="0"/>
          </a:p>
        </p:txBody>
      </p:sp>
      <p:sp>
        <p:nvSpPr>
          <p:cNvPr id="3" name="Content Placeholder 2"/>
          <p:cNvSpPr>
            <a:spLocks noGrp="1"/>
          </p:cNvSpPr>
          <p:nvPr>
            <p:ph idx="1"/>
          </p:nvPr>
        </p:nvSpPr>
        <p:spPr/>
        <p:txBody>
          <a:bodyPr/>
          <a:lstStyle/>
          <a:p>
            <a:endParaRPr lang="nl-BE"/>
          </a:p>
        </p:txBody>
      </p:sp>
      <p:pic>
        <p:nvPicPr>
          <p:cNvPr id="4" name="Picture 3"/>
          <p:cNvPicPr>
            <a:picLocks noChangeAspect="1"/>
          </p:cNvPicPr>
          <p:nvPr/>
        </p:nvPicPr>
        <p:blipFill>
          <a:blip r:embed="rId3"/>
          <a:stretch>
            <a:fillRect/>
          </a:stretch>
        </p:blipFill>
        <p:spPr>
          <a:xfrm>
            <a:off x="500285" y="2152651"/>
            <a:ext cx="10217721" cy="4705350"/>
          </a:xfrm>
          <a:prstGeom prst="rect">
            <a:avLst/>
          </a:prstGeom>
        </p:spPr>
      </p:pic>
    </p:spTree>
    <p:extLst>
      <p:ext uri="{BB962C8B-B14F-4D97-AF65-F5344CB8AC3E}">
        <p14:creationId xmlns:p14="http://schemas.microsoft.com/office/powerpoint/2010/main" val="3403176179"/>
      </p:ext>
    </p:extLst>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Process backing</a:t>
            </a:r>
            <a:endParaRPr lang="nl-BE" dirty="0"/>
          </a:p>
        </p:txBody>
      </p:sp>
      <p:sp>
        <p:nvSpPr>
          <p:cNvPr id="4" name="Rectangle 3"/>
          <p:cNvSpPr/>
          <p:nvPr/>
        </p:nvSpPr>
        <p:spPr>
          <a:xfrm>
            <a:off x="5232482" y="3148445"/>
            <a:ext cx="1371600" cy="2275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p:cNvSpPr/>
          <p:nvPr/>
        </p:nvSpPr>
        <p:spPr>
          <a:xfrm>
            <a:off x="1517073" y="2275609"/>
            <a:ext cx="566058" cy="1080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6"/>
          <p:cNvSpPr/>
          <p:nvPr/>
        </p:nvSpPr>
        <p:spPr>
          <a:xfrm>
            <a:off x="1517073" y="3508666"/>
            <a:ext cx="566058" cy="1080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p:cNvSpPr/>
          <p:nvPr/>
        </p:nvSpPr>
        <p:spPr>
          <a:xfrm>
            <a:off x="1507036" y="4741723"/>
            <a:ext cx="566058" cy="1080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ound Diagonal Corner Rectangle 8"/>
          <p:cNvSpPr/>
          <p:nvPr/>
        </p:nvSpPr>
        <p:spPr>
          <a:xfrm>
            <a:off x="9459758" y="2649266"/>
            <a:ext cx="1413164" cy="862447"/>
          </a:xfrm>
          <a:prstGeom prst="round2DiagRect">
            <a:avLst>
              <a:gd name="adj1" fmla="val 31125"/>
              <a:gd name="adj2" fmla="val 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Parallelogram 9"/>
          <p:cNvSpPr/>
          <p:nvPr/>
        </p:nvSpPr>
        <p:spPr>
          <a:xfrm>
            <a:off x="9283112" y="3511713"/>
            <a:ext cx="1589810" cy="77758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extBox 10"/>
          <p:cNvSpPr txBox="1"/>
          <p:nvPr/>
        </p:nvSpPr>
        <p:spPr>
          <a:xfrm>
            <a:off x="5223151" y="2735180"/>
            <a:ext cx="1370888" cy="369332"/>
          </a:xfrm>
          <a:prstGeom prst="rect">
            <a:avLst/>
          </a:prstGeom>
          <a:noFill/>
        </p:spPr>
        <p:txBody>
          <a:bodyPr wrap="none" rtlCol="0">
            <a:spAutoFit/>
          </a:bodyPr>
          <a:lstStyle/>
          <a:p>
            <a:r>
              <a:rPr lang="nl-BE" dirty="0" smtClean="0"/>
              <a:t>Webserver</a:t>
            </a:r>
            <a:endParaRPr lang="nl-BE" dirty="0"/>
          </a:p>
        </p:txBody>
      </p:sp>
      <p:sp>
        <p:nvSpPr>
          <p:cNvPr id="12" name="TextBox 11"/>
          <p:cNvSpPr txBox="1"/>
          <p:nvPr/>
        </p:nvSpPr>
        <p:spPr>
          <a:xfrm>
            <a:off x="9799092" y="2191610"/>
            <a:ext cx="734496" cy="369332"/>
          </a:xfrm>
          <a:prstGeom prst="rect">
            <a:avLst/>
          </a:prstGeom>
          <a:noFill/>
        </p:spPr>
        <p:txBody>
          <a:bodyPr wrap="none" rtlCol="0">
            <a:spAutoFit/>
          </a:bodyPr>
          <a:lstStyle/>
          <a:p>
            <a:r>
              <a:rPr lang="nl-BE" dirty="0" smtClean="0"/>
              <a:t>Users</a:t>
            </a:r>
            <a:endParaRPr lang="nl-BE" dirty="0"/>
          </a:p>
        </p:txBody>
      </p:sp>
      <p:sp>
        <p:nvSpPr>
          <p:cNvPr id="13" name="TextBox 12"/>
          <p:cNvSpPr txBox="1"/>
          <p:nvPr/>
        </p:nvSpPr>
        <p:spPr>
          <a:xfrm>
            <a:off x="203474" y="2625445"/>
            <a:ext cx="1303562" cy="369332"/>
          </a:xfrm>
          <a:prstGeom prst="rect">
            <a:avLst/>
          </a:prstGeom>
          <a:noFill/>
        </p:spPr>
        <p:txBody>
          <a:bodyPr wrap="none" rtlCol="0">
            <a:spAutoFit/>
          </a:bodyPr>
          <a:lstStyle/>
          <a:p>
            <a:r>
              <a:rPr lang="nl-BE" dirty="0" smtClean="0"/>
              <a:t>Database</a:t>
            </a:r>
            <a:endParaRPr lang="nl-BE" dirty="0"/>
          </a:p>
        </p:txBody>
      </p:sp>
      <p:sp>
        <p:nvSpPr>
          <p:cNvPr id="14" name="TextBox 13"/>
          <p:cNvSpPr txBox="1"/>
          <p:nvPr/>
        </p:nvSpPr>
        <p:spPr>
          <a:xfrm>
            <a:off x="208192" y="3792165"/>
            <a:ext cx="1228221" cy="369332"/>
          </a:xfrm>
          <a:prstGeom prst="rect">
            <a:avLst/>
          </a:prstGeom>
          <a:noFill/>
        </p:spPr>
        <p:txBody>
          <a:bodyPr wrap="none" rtlCol="0">
            <a:spAutoFit/>
          </a:bodyPr>
          <a:lstStyle/>
          <a:p>
            <a:r>
              <a:rPr lang="nl-BE" dirty="0" smtClean="0"/>
              <a:t>Bamaflex</a:t>
            </a:r>
            <a:endParaRPr lang="nl-BE" dirty="0"/>
          </a:p>
        </p:txBody>
      </p:sp>
      <p:sp>
        <p:nvSpPr>
          <p:cNvPr id="15" name="TextBox 14"/>
          <p:cNvSpPr txBox="1"/>
          <p:nvPr/>
        </p:nvSpPr>
        <p:spPr>
          <a:xfrm>
            <a:off x="276319" y="4958885"/>
            <a:ext cx="1091966" cy="646331"/>
          </a:xfrm>
          <a:prstGeom prst="rect">
            <a:avLst/>
          </a:prstGeom>
          <a:noFill/>
        </p:spPr>
        <p:txBody>
          <a:bodyPr wrap="none" rtlCol="0">
            <a:spAutoFit/>
          </a:bodyPr>
          <a:lstStyle/>
          <a:p>
            <a:r>
              <a:rPr lang="nl-BE" dirty="0" smtClean="0"/>
              <a:t>Identity-</a:t>
            </a:r>
            <a:br>
              <a:rPr lang="nl-BE" dirty="0" smtClean="0"/>
            </a:br>
            <a:r>
              <a:rPr lang="nl-BE" dirty="0" smtClean="0"/>
              <a:t>services</a:t>
            </a:r>
            <a:endParaRPr lang="nl-BE" dirty="0"/>
          </a:p>
        </p:txBody>
      </p:sp>
      <p:cxnSp>
        <p:nvCxnSpPr>
          <p:cNvPr id="17" name="Straight Arrow Connector 16"/>
          <p:cNvCxnSpPr/>
          <p:nvPr/>
        </p:nvCxnSpPr>
        <p:spPr>
          <a:xfrm>
            <a:off x="2348345" y="2815937"/>
            <a:ext cx="2566555" cy="897948"/>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2348345" y="4102677"/>
            <a:ext cx="2566555"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V="1">
            <a:off x="2348345" y="4589322"/>
            <a:ext cx="2566555" cy="88664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flipV="1">
            <a:off x="6806045" y="3148445"/>
            <a:ext cx="2461934" cy="20782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V="1">
            <a:off x="6806045" y="3404755"/>
            <a:ext cx="2461934" cy="20782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flipV="1">
            <a:off x="6806045" y="3619503"/>
            <a:ext cx="2461934" cy="20782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flipV="1">
            <a:off x="6806045" y="3848102"/>
            <a:ext cx="2461934" cy="20782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85557501"/>
      </p:ext>
    </p:extLst>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Ibamaflex</a:t>
            </a:r>
            <a:endParaRPr lang="nl-BE"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9582" b="5081"/>
          <a:stretch/>
        </p:blipFill>
        <p:spPr bwMode="auto">
          <a:xfrm>
            <a:off x="1709727" y="2033890"/>
            <a:ext cx="8585155" cy="4120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8693865"/>
      </p:ext>
    </p:extLst>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Identity services</a:t>
            </a:r>
            <a:endParaRPr lang="nl-BE" dirty="0"/>
          </a:p>
        </p:txBody>
      </p:sp>
      <p:pic>
        <p:nvPicPr>
          <p:cNvPr id="4098" name="Picture 2" descr="http://booleanblackbeltcom.c.presscdn.com/wp-content/uploads/2009/09/JIT-Talent-Identific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3865" y="1860331"/>
            <a:ext cx="5441184" cy="4080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400560"/>
      </p:ext>
    </p:extLst>
  </p:cSld>
  <p:clrMapOvr>
    <a:masterClrMapping/>
  </p:clrMapOvr>
  <mc:AlternateContent xmlns:mc="http://schemas.openxmlformats.org/markup-compatibility/2006" xmlns:p14="http://schemas.microsoft.com/office/powerpoint/2010/main">
    <mc:Choice Requires="p14">
      <p:transition spd="slow" p14:dur="1250" advTm="20000">
        <p:push dir="u"/>
      </p:transition>
    </mc:Choice>
    <mc:Fallback xmlns="">
      <p:transition spd="slow" advTm="20000">
        <p:push dir="u"/>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446</TotalTime>
  <Words>1330</Words>
  <Application>Microsoft Office PowerPoint</Application>
  <PresentationFormat>Widescreen</PresentationFormat>
  <Paragraphs>103</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Century Gothic</vt:lpstr>
      <vt:lpstr>Mesh</vt:lpstr>
      <vt:lpstr>Vrijstellingen &amp; Trajecten</vt:lpstr>
      <vt:lpstr>PowerPoint Presentation</vt:lpstr>
      <vt:lpstr>Case</vt:lpstr>
      <vt:lpstr>Student - Main</vt:lpstr>
      <vt:lpstr>Student - Dossier</vt:lpstr>
      <vt:lpstr>Trajectbegeleider - Overzicht </vt:lpstr>
      <vt:lpstr>Process backing</vt:lpstr>
      <vt:lpstr>Ibamaflex</vt:lpstr>
      <vt:lpstr>Identity services</vt:lpstr>
      <vt:lpstr>Our own database</vt:lpstr>
      <vt:lpstr>Our webserver</vt:lpstr>
      <vt:lpstr>Chain of events</vt:lpstr>
      <vt:lpstr>Goal of the case</vt:lpstr>
      <vt:lpstr>How?</vt:lpstr>
      <vt:lpstr>WE chose...</vt:lpstr>
      <vt:lpstr>Version control</vt:lpstr>
      <vt:lpstr>Database</vt:lpstr>
      <vt:lpstr>Production workflow</vt:lpstr>
      <vt:lpstr>On schedule!</vt:lpstr>
      <vt:lpstr>Thank you for listening!</vt:lpstr>
    </vt:vector>
  </TitlesOfParts>
  <Company>Howest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Vrijstellingen &amp; Trajecten</dc:title>
  <dc:creator>Sam</dc:creator>
  <cp:lastModifiedBy>Sam</cp:lastModifiedBy>
  <cp:revision>27</cp:revision>
  <dcterms:created xsi:type="dcterms:W3CDTF">2015-03-26T12:37:17Z</dcterms:created>
  <dcterms:modified xsi:type="dcterms:W3CDTF">2015-04-23T13:13:18Z</dcterms:modified>
</cp:coreProperties>
</file>