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75" r:id="rId6"/>
    <p:sldId id="259" r:id="rId7"/>
    <p:sldId id="295" r:id="rId8"/>
    <p:sldId id="296" r:id="rId9"/>
    <p:sldId id="257" r:id="rId10"/>
    <p:sldId id="262" r:id="rId11"/>
    <p:sldId id="272" r:id="rId12"/>
    <p:sldId id="273" r:id="rId13"/>
    <p:sldId id="267" r:id="rId14"/>
    <p:sldId id="300" r:id="rId15"/>
    <p:sldId id="269" r:id="rId16"/>
    <p:sldId id="297" r:id="rId17"/>
    <p:sldId id="290" r:id="rId18"/>
    <p:sldId id="299" r:id="rId19"/>
    <p:sldId id="301" r:id="rId20"/>
    <p:sldId id="288" r:id="rId21"/>
    <p:sldId id="298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is Lops" initials="JL" lastIdx="11" clrIdx="0">
    <p:extLst>
      <p:ext uri="{19B8F6BF-5375-455C-9EA6-DF929625EA0E}">
        <p15:presenceInfo xmlns:p15="http://schemas.microsoft.com/office/powerpoint/2012/main" userId="S::joris.lops@nhlstenden.com::79fd372b-814a-4bbe-944f-f0aadddce0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9DE25-7C3B-BC5C-44BE-1631F4CD14F1}" v="3" dt="2021-02-01T09:37:26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2"/>
    <p:restoredTop sz="86246"/>
  </p:normalViewPr>
  <p:slideViewPr>
    <p:cSldViewPr snapToGrid="0">
      <p:cViewPr varScale="1">
        <p:scale>
          <a:sx n="135" d="100"/>
          <a:sy n="135" d="100"/>
        </p:scale>
        <p:origin x="15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is Lops" userId="S::joris.lops@nhlstenden.com::79fd372b-814a-4bbe-944f-f0aadddce06f" providerId="AD" clId="Web-{5069DE25-7C3B-BC5C-44BE-1631F4CD14F1}"/>
    <pc:docChg chg="modSld">
      <pc:chgData name="Joris Lops" userId="S::joris.lops@nhlstenden.com::79fd372b-814a-4bbe-944f-f0aadddce06f" providerId="AD" clId="Web-{5069DE25-7C3B-BC5C-44BE-1631F4CD14F1}" dt="2021-02-01T09:37:26.773" v="1"/>
      <pc:docMkLst>
        <pc:docMk/>
      </pc:docMkLst>
      <pc:sldChg chg="modSp">
        <pc:chgData name="Joris Lops" userId="S::joris.lops@nhlstenden.com::79fd372b-814a-4bbe-944f-f0aadddce06f" providerId="AD" clId="Web-{5069DE25-7C3B-BC5C-44BE-1631F4CD14F1}" dt="2021-02-01T09:37:26.773" v="1"/>
        <pc:sldMkLst>
          <pc:docMk/>
          <pc:sldMk cId="2768775849" sldId="275"/>
        </pc:sldMkLst>
        <pc:spChg chg="mod">
          <ac:chgData name="Joris Lops" userId="S::joris.lops@nhlstenden.com::79fd372b-814a-4bbe-944f-f0aadddce06f" providerId="AD" clId="Web-{5069DE25-7C3B-BC5C-44BE-1631F4CD14F1}" dt="2021-02-01T09:37:26.773" v="1"/>
          <ac:spMkLst>
            <pc:docMk/>
            <pc:sldMk cId="2768775849" sldId="275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3T14:47:50.347" idx="2">
    <p:pos x="3467" y="3674"/>
    <p:text>Stelliger neerzetten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3T14:57:51.463" idx="4">
    <p:pos x="912" y="1345"/>
    <p:text>Kijken naar de kleuren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4T13:47:25.50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3T15:10:37.675" idx="5">
    <p:pos x="6372" y="1177"/>
    <p:text>Aanpassen, m.b.t. inleveren en herkansen van FO</p:text>
    <p:extLst>
      <p:ext uri="{C676402C-5697-4E1C-873F-D02D1690AC5C}">
        <p15:threadingInfo xmlns:p15="http://schemas.microsoft.com/office/powerpoint/2012/main" timeZoneBias="-60"/>
      </p:ext>
    </p:extLst>
  </p:cm>
  <p:cm authorId="1" dt="2020-12-03T15:13:06.891" idx="6">
    <p:pos x="6372" y="1313"/>
    <p:text>Eind week 7.</p:text>
    <p:extLst>
      <p:ext uri="{C676402C-5697-4E1C-873F-D02D1690AC5C}">
        <p15:threadingInfo xmlns:p15="http://schemas.microsoft.com/office/powerpoint/2012/main" timeZoneBias="-60">
          <p15:parentCm authorId="1" idx="5"/>
        </p15:threadingInfo>
      </p:ext>
    </p:extLst>
  </p:cm>
  <p:cm authorId="1" dt="2020-12-03T15:13:13.844" idx="7">
    <p:pos x="6372" y="1449"/>
    <p:text>Summatief!</p:text>
    <p:extLst>
      <p:ext uri="{C676402C-5697-4E1C-873F-D02D1690AC5C}">
        <p15:threadingInfo xmlns:p15="http://schemas.microsoft.com/office/powerpoint/2012/main" timeZoneBias="-60">
          <p15:parentCm authorId="1" idx="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3T15:22:41.992" idx="8">
    <p:pos x="3470" y="454"/>
    <p:text>Worden vragenuren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3T15:24:33.441" idx="10">
    <p:pos x="3056" y="262"/>
    <p:text>Nieuwe blackboard cursus./module</p:text>
    <p:extLst>
      <p:ext uri="{C676402C-5697-4E1C-873F-D02D1690AC5C}">
        <p15:threadingInfo xmlns:p15="http://schemas.microsoft.com/office/powerpoint/2012/main" timeZoneBias="-60"/>
      </p:ext>
    </p:extLst>
  </p:cm>
  <p:cm authorId="1" dt="2020-12-03T15:25:08.022" idx="11">
    <p:pos x="3056" y="398"/>
    <p:text>Copy maken (moet ergens een knop zijn)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B7DC2-8742-DA41-AF1B-CDDB9288FB0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6B803-2583-C14C-A264-ADFCD2116A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67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Tijdens</a:t>
            </a:r>
            <a:r>
              <a:rPr lang="en-US"/>
              <a:t> PPO les </a:t>
            </a:r>
            <a:r>
              <a:rPr lang="en-US" err="1"/>
              <a:t>gaan</a:t>
            </a:r>
            <a:r>
              <a:rPr lang="en-US"/>
              <a:t> de </a:t>
            </a:r>
            <a:r>
              <a:rPr lang="en-US" err="1"/>
              <a:t>projectgroepen</a:t>
            </a:r>
            <a:r>
              <a:rPr lang="en-US" baseline="0"/>
              <a:t> </a:t>
            </a:r>
            <a:r>
              <a:rPr lang="en-US" baseline="0" err="1"/>
              <a:t>hiermee</a:t>
            </a:r>
            <a:r>
              <a:rPr lang="en-US" baseline="0"/>
              <a:t> 15 min </a:t>
            </a:r>
            <a:r>
              <a:rPr lang="en-US" baseline="0" err="1"/>
              <a:t>aan</a:t>
            </a:r>
            <a:r>
              <a:rPr lang="en-US" baseline="0"/>
              <a:t> de gang. </a:t>
            </a: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C8928-C535-4F4A-A8CC-7E3FF878FAFB}" type="slidenum">
              <a:rPr lang="en-GB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6B803-2583-C14C-A264-ADFCD2116A0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90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2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03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36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28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40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549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49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7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3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2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BB42B-E9C1-4B82-B317-9370D877E5B4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67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eta.schaafsma@nhlstenden.com" TargetMode="External"/><Relationship Id="rId2" Type="http://schemas.openxmlformats.org/officeDocument/2006/relationships/hyperlink" Target="mailto:joris.lops@nhlstenden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hyperlink" Target="https://blackboard.nhlstenden.com/webapps/blackboard/execute/launcher?type=Course&amp;id=_21983_1&amp;url=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Aftrap Module </a:t>
            </a:r>
            <a:r>
              <a:rPr lang="nl-NL" err="1"/>
              <a:t>Webdevelopment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Themablok 3 </a:t>
            </a:r>
          </a:p>
          <a:p>
            <a:r>
              <a:rPr lang="nl-NL"/>
              <a:t>Joris </a:t>
            </a:r>
            <a:r>
              <a:rPr lang="nl-NL" err="1"/>
              <a:t>Lops</a:t>
            </a:r>
            <a:r>
              <a:rPr lang="nl-NL"/>
              <a:t> (</a:t>
            </a:r>
            <a:r>
              <a:rPr lang="nl-NL">
                <a:hlinkClick r:id="rId2"/>
              </a:rPr>
              <a:t>joris.lops@nhlstenden.com</a:t>
            </a:r>
            <a:r>
              <a:rPr lang="nl-NL"/>
              <a:t>)</a:t>
            </a:r>
            <a:endParaRPr lang="nl-NL">
              <a:cs typeface="Calibri"/>
            </a:endParaRPr>
          </a:p>
          <a:p>
            <a:r>
              <a:rPr lang="nl-NL"/>
              <a:t>Greta Schaafsma (</a:t>
            </a:r>
            <a:r>
              <a:rPr lang="nl-NL">
                <a:hlinkClick r:id="rId3"/>
              </a:rPr>
              <a:t>greta.schaafsma@nhlstenden.com</a:t>
            </a:r>
            <a:r>
              <a:rPr lang="nl-NL"/>
              <a:t>)</a:t>
            </a:r>
            <a:endParaRPr lang="nl-NL">
              <a:cs typeface="Calibri"/>
            </a:endParaRPr>
          </a:p>
          <a:p>
            <a:r>
              <a:rPr lang="nl-NL" b="1">
                <a:cs typeface="Calibri"/>
              </a:rPr>
              <a:t>Beide mailen, dan pakt 1 van ons het op!</a:t>
            </a:r>
          </a:p>
        </p:txBody>
      </p:sp>
    </p:spTree>
    <p:extLst>
      <p:ext uri="{BB962C8B-B14F-4D97-AF65-F5344CB8AC3E}">
        <p14:creationId xmlns:p14="http://schemas.microsoft.com/office/powerpoint/2010/main" val="211513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35B3B-DA74-ED45-82C6-A7A346FF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966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nl-NL" b="1" dirty="0"/>
              <a:t>ASP.NET </a:t>
            </a:r>
            <a:r>
              <a:rPr lang="nl-NL" b="1" dirty="0" err="1"/>
              <a:t>Core</a:t>
            </a:r>
            <a:r>
              <a:rPr lang="nl-NL" b="1" dirty="0"/>
              <a:t> </a:t>
            </a:r>
            <a:r>
              <a:rPr lang="nl-NL" b="1" dirty="0" err="1"/>
              <a:t>Razor</a:t>
            </a:r>
            <a:r>
              <a:rPr lang="nl-NL" b="1" dirty="0"/>
              <a:t> Pages</a:t>
            </a:r>
          </a:p>
          <a:p>
            <a:pPr lvl="1"/>
            <a:r>
              <a:rPr lang="nl-NL" sz="2800" strike="sngStrike" dirty="0" err="1"/>
              <a:t>Entity</a:t>
            </a:r>
            <a:r>
              <a:rPr lang="nl-NL" sz="2800" strike="sngStrike" dirty="0"/>
              <a:t> Framework </a:t>
            </a:r>
          </a:p>
          <a:p>
            <a:pPr lvl="1"/>
            <a:r>
              <a:rPr lang="nl-NL" sz="2800" dirty="0"/>
              <a:t>Met </a:t>
            </a:r>
            <a:r>
              <a:rPr lang="nl-NL" sz="2800" b="1" dirty="0"/>
              <a:t>Dapper</a:t>
            </a:r>
            <a:r>
              <a:rPr lang="nl-NL" sz="2800" dirty="0"/>
              <a:t>, dus SQL (verplicht)</a:t>
            </a:r>
          </a:p>
          <a:p>
            <a:pPr lvl="1"/>
            <a:endParaRPr lang="nl-NL" sz="2800" dirty="0"/>
          </a:p>
          <a:p>
            <a:r>
              <a:rPr lang="nl-NL" dirty="0"/>
              <a:t>Waarom Dapper?</a:t>
            </a:r>
          </a:p>
          <a:p>
            <a:pPr lvl="1"/>
            <a:r>
              <a:rPr lang="nl-NL" sz="2800" dirty="0"/>
              <a:t>We willen dat je zelf SQL leert schrijven!!!</a:t>
            </a:r>
          </a:p>
          <a:p>
            <a:pPr lvl="1"/>
            <a:r>
              <a:rPr lang="nl-NL" sz="2800" dirty="0"/>
              <a:t>SQL wordt toch veel gebruikt bij bedrijven</a:t>
            </a:r>
          </a:p>
          <a:p>
            <a:pPr lvl="1"/>
            <a:r>
              <a:rPr lang="nl-NL" sz="2800" dirty="0"/>
              <a:t>Stage/afstuderen</a:t>
            </a:r>
          </a:p>
          <a:p>
            <a:pPr lvl="1"/>
            <a:r>
              <a:rPr lang="nl-NL" sz="2800" dirty="0"/>
              <a:t>Als </a:t>
            </a:r>
            <a:r>
              <a:rPr lang="nl-NL" sz="2800" dirty="0" err="1"/>
              <a:t>ICT’er</a:t>
            </a:r>
            <a:r>
              <a:rPr lang="nl-NL" sz="2800" dirty="0"/>
              <a:t> moet je ook onder de motorkap snappen hoe de motor werkt</a:t>
            </a:r>
          </a:p>
          <a:p>
            <a:pPr lvl="1"/>
            <a:endParaRPr lang="nl-NL" sz="2800" dirty="0"/>
          </a:p>
          <a:p>
            <a:r>
              <a:rPr lang="nl-NL" dirty="0"/>
              <a:t>Waarom verplicht? </a:t>
            </a:r>
          </a:p>
          <a:p>
            <a:pPr lvl="1"/>
            <a:r>
              <a:rPr lang="nl-NL" sz="2800" dirty="0"/>
              <a:t>In het bedrijfsleven heb je ook meestal geen keuzevrijheid in techniek!</a:t>
            </a:r>
          </a:p>
          <a:p>
            <a:pPr lvl="1"/>
            <a:r>
              <a:rPr lang="nl-NL" sz="2800" dirty="0"/>
              <a:t>Onderwijskeuze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777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3834-41B7-264B-896B-3ED87ECD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Tussentijdse beoordelingen (sprints)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5399-0591-6248-B404-E68CD9D9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3 tussentijdse beoordelingen (</a:t>
            </a:r>
            <a:r>
              <a:rPr lang="nl-NL" dirty="0" err="1"/>
              <a:t>summatief</a:t>
            </a:r>
            <a:r>
              <a:rPr lang="nl-NL" dirty="0"/>
              <a:t> = tellen mee voor eindcijfer).</a:t>
            </a:r>
          </a:p>
          <a:p>
            <a:r>
              <a:rPr lang="nl-NL" dirty="0"/>
              <a:t>Wat er gedaan moet worden</a:t>
            </a:r>
          </a:p>
          <a:p>
            <a:pPr lvl="1"/>
            <a:r>
              <a:rPr lang="nl-NL" dirty="0"/>
              <a:t>Sprint 1: database ontwerp				16 maart</a:t>
            </a:r>
          </a:p>
          <a:p>
            <a:pPr lvl="1"/>
            <a:r>
              <a:rPr lang="nl-NL" dirty="0"/>
              <a:t>Sprint 2: pagina’s m.b.t. </a:t>
            </a:r>
            <a:r>
              <a:rPr lang="nl-NL" dirty="0" err="1"/>
              <a:t>admin</a:t>
            </a:r>
            <a:r>
              <a:rPr lang="nl-NL" dirty="0"/>
              <a:t>/beheer gedeelte.		23 maart</a:t>
            </a:r>
          </a:p>
          <a:p>
            <a:pPr lvl="1"/>
            <a:r>
              <a:rPr lang="nl-NL" dirty="0"/>
              <a:t>Sprint 3: applicatie werk in hoofdlijnen al			30 maart</a:t>
            </a:r>
          </a:p>
          <a:p>
            <a:r>
              <a:rPr lang="nl-NL" b="1" dirty="0"/>
              <a:t>Sprint 4: afronding / einddemonstratie		8  april</a:t>
            </a:r>
          </a:p>
          <a:p>
            <a:pPr lvl="1"/>
            <a:r>
              <a:rPr lang="nl-NL" dirty="0"/>
              <a:t>Zie volgende sheet</a:t>
            </a:r>
          </a:p>
          <a:p>
            <a:pPr lvl="1"/>
            <a:endParaRPr lang="nl-NL" dirty="0"/>
          </a:p>
          <a:p>
            <a:r>
              <a:rPr lang="nl-NL" dirty="0"/>
              <a:t>Wanneer is wat? Zie rooster.</a:t>
            </a:r>
          </a:p>
          <a:p>
            <a:r>
              <a:rPr lang="nl-NL" dirty="0"/>
              <a:t>Exacte beoordelingscriteria? Zie Blackboard </a:t>
            </a:r>
            <a:r>
              <a:rPr lang="nl-NL" dirty="0" err="1"/>
              <a:t>rubric</a:t>
            </a:r>
            <a:r>
              <a:rPr lang="nl-NL" dirty="0"/>
              <a:t> (beoordelingsmodel).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310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Fase 3 - De Beoordeling van Project Website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Beoordelingscriteria staan in </a:t>
            </a:r>
            <a:r>
              <a:rPr lang="nl-NL" dirty="0" err="1"/>
              <a:t>rubric</a:t>
            </a:r>
            <a:r>
              <a:rPr lang="nl-NL" dirty="0"/>
              <a:t> (zie BB)</a:t>
            </a:r>
          </a:p>
          <a:p>
            <a:pPr lvl="1"/>
            <a:r>
              <a:rPr lang="nl-NL" dirty="0"/>
              <a:t>Je bent als groep verantwoordelijke voor het behalen van de criteria.</a:t>
            </a:r>
          </a:p>
          <a:p>
            <a:endParaRPr lang="nl-NL" b="1" dirty="0"/>
          </a:p>
          <a:p>
            <a:r>
              <a:rPr lang="nl-NL" b="1" dirty="0"/>
              <a:t>Eind week 9 (8 april) </a:t>
            </a:r>
            <a:r>
              <a:rPr lang="nl-NL" dirty="0"/>
              <a:t>is de afronding, rooster volgt nog! </a:t>
            </a:r>
          </a:p>
          <a:p>
            <a:pPr lvl="1"/>
            <a:r>
              <a:rPr lang="nl-NL" dirty="0"/>
              <a:t>Korte presentatie/pitch (2-5 minuten)</a:t>
            </a:r>
          </a:p>
          <a:p>
            <a:pPr lvl="1"/>
            <a:r>
              <a:rPr lang="nl-NL" dirty="0"/>
              <a:t>Korte demonstratie voor de opdrachtgever (10-15 min).</a:t>
            </a:r>
          </a:p>
          <a:p>
            <a:pPr lvl="1"/>
            <a:r>
              <a:rPr lang="nl-NL" dirty="0"/>
              <a:t>Vragen </a:t>
            </a:r>
          </a:p>
          <a:p>
            <a:pPr lvl="1"/>
            <a:r>
              <a:rPr lang="nl-NL" dirty="0"/>
              <a:t>Daarna volgt meteen de beoordeling m.b.v. </a:t>
            </a:r>
            <a:r>
              <a:rPr lang="nl-NL" dirty="0" err="1"/>
              <a:t>rubric</a:t>
            </a:r>
            <a:endParaRPr lang="nl-NL" dirty="0"/>
          </a:p>
          <a:p>
            <a:r>
              <a:rPr lang="nl-NL" dirty="0"/>
              <a:t>Maak een video waarin je het product demonstreert (UI/UX beoordeling)</a:t>
            </a:r>
            <a:endParaRPr lang="nl-NL" b="1" dirty="0"/>
          </a:p>
          <a:p>
            <a:r>
              <a:rPr lang="nl-NL" dirty="0"/>
              <a:t>Indien onvoldoende, zal worden aangeven wat verbeterd moet worden! </a:t>
            </a:r>
          </a:p>
          <a:p>
            <a:pPr lvl="1"/>
            <a:r>
              <a:rPr lang="nl-NL" dirty="0"/>
              <a:t>Herkansing plannen we (maatwerk).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191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5834-2B77-D441-8591-26D14DD4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Vragenuren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69EE-F470-0D43-9638-8DD90DB2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Vragenuren mogelijkheid tot vragen &amp; hulp m.b.t. de vakken &amp; project.</a:t>
            </a:r>
          </a:p>
          <a:p>
            <a:r>
              <a:rPr lang="nl-NL" dirty="0"/>
              <a:t>Vragenuren</a:t>
            </a:r>
          </a:p>
          <a:p>
            <a:pPr lvl="1"/>
            <a:r>
              <a:rPr lang="nl-NL" dirty="0"/>
              <a:t>Zie rooster (vanaf 13:00-14:30, niet op dinsdag)</a:t>
            </a:r>
          </a:p>
          <a:p>
            <a:r>
              <a:rPr lang="nl-NL" dirty="0"/>
              <a:t>Voor sommige vragen moet je bij een specifieke vakdocent zijn</a:t>
            </a:r>
          </a:p>
          <a:p>
            <a:pPr lvl="1"/>
            <a:r>
              <a:rPr lang="nl-NL" dirty="0"/>
              <a:t>Zie rooster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397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9714-5E49-9249-860E-A84DE47D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Blackboard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HBO-ICT &amp; ITSM - PROPEDEUSE - 2019-2020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00C4-E7D0-7C45-88B3-0E818F77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1.3 </a:t>
            </a:r>
            <a:r>
              <a:rPr lang="nl-NL" dirty="0" err="1"/>
              <a:t>Webdevelopment</a:t>
            </a:r>
            <a:endParaRPr lang="nl-NL" dirty="0"/>
          </a:p>
          <a:p>
            <a:pPr lvl="1"/>
            <a:r>
              <a:rPr lang="nl-NL" dirty="0"/>
              <a:t>Vakken</a:t>
            </a:r>
          </a:p>
          <a:p>
            <a:pPr lvl="1"/>
            <a:r>
              <a:rPr lang="nl-NL" dirty="0" err="1"/>
              <a:t>Modulehandeleiding</a:t>
            </a:r>
            <a:endParaRPr lang="nl-NL" dirty="0"/>
          </a:p>
          <a:p>
            <a:pPr lvl="1"/>
            <a:r>
              <a:rPr lang="nl-NL" dirty="0"/>
              <a:t>Beoordelingsmodellen (</a:t>
            </a:r>
            <a:r>
              <a:rPr lang="nl-NL" dirty="0" err="1"/>
              <a:t>rubric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82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A55D-EDED-C64A-8CD5-DDA9B2CE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Minimale Technische eisen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924A-9082-584A-BE87-93194AF7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Admin</a:t>
            </a:r>
            <a:r>
              <a:rPr lang="nl-NL" dirty="0"/>
              <a:t> gedeelte (rollen, inloggen,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r>
              <a:rPr lang="nl-NL" dirty="0"/>
              <a:t>4 of meer database tabellen (database ontwerp moet omvangrijk genoeg zijn)</a:t>
            </a:r>
          </a:p>
          <a:p>
            <a:r>
              <a:rPr lang="nl-NL" dirty="0"/>
              <a:t>Meerdere schermen (pagina’s) met functionaliteit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Tip: kijk goed naar het beoordelingsmodel</a:t>
            </a:r>
          </a:p>
          <a:p>
            <a:pPr lvl="1"/>
            <a:r>
              <a:rPr lang="nl-NL" dirty="0"/>
              <a:t>Ook voor de sprints staat daar wat er gedaan moet worden en waarop je beoordeeld wordt!</a:t>
            </a:r>
          </a:p>
        </p:txBody>
      </p:sp>
    </p:spTree>
    <p:extLst>
      <p:ext uri="{BB962C8B-B14F-4D97-AF65-F5344CB8AC3E}">
        <p14:creationId xmlns:p14="http://schemas.microsoft.com/office/powerpoint/2010/main" val="421290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372E-44AF-9649-8D0D-70ED42F4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Coach &amp; Klant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173F-3A0B-E04A-AAB0-3FE8FF3C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Coach</a:t>
            </a:r>
          </a:p>
          <a:p>
            <a:pPr lvl="1"/>
            <a:r>
              <a:rPr lang="nl-NL" dirty="0"/>
              <a:t>Voortgang, groepsproces, etc.</a:t>
            </a:r>
          </a:p>
          <a:p>
            <a:pPr lvl="1"/>
            <a:r>
              <a:rPr lang="nl-NL" dirty="0"/>
              <a:t>Sprints (SCRUM)</a:t>
            </a:r>
          </a:p>
          <a:p>
            <a:pPr lvl="2"/>
            <a:r>
              <a:rPr lang="nl-NL" dirty="0"/>
              <a:t>Voortgang wordt gemonitord door coach o.a. </a:t>
            </a:r>
          </a:p>
          <a:p>
            <a:pPr lvl="3"/>
            <a:r>
              <a:rPr lang="nl-NL" dirty="0" err="1"/>
              <a:t>Trello</a:t>
            </a:r>
            <a:r>
              <a:rPr lang="nl-NL" dirty="0"/>
              <a:t> Board</a:t>
            </a:r>
          </a:p>
          <a:p>
            <a:r>
              <a:rPr lang="nl-NL" dirty="0"/>
              <a:t>Klant</a:t>
            </a:r>
          </a:p>
          <a:p>
            <a:pPr lvl="1"/>
            <a:r>
              <a:rPr lang="nl-NL" dirty="0"/>
              <a:t>Interviews voor het opstellen van functioneel ontwerp</a:t>
            </a:r>
          </a:p>
          <a:p>
            <a:pPr lvl="1"/>
            <a:r>
              <a:rPr lang="nl-NL" dirty="0"/>
              <a:t>Demonstratie van het eindproduct</a:t>
            </a:r>
          </a:p>
          <a:p>
            <a:pPr lvl="1"/>
            <a:endParaRPr lang="nl-NL" dirty="0"/>
          </a:p>
          <a:p>
            <a:r>
              <a:rPr lang="nl-NL" dirty="0"/>
              <a:t>Coach geeft een beoordeling</a:t>
            </a:r>
          </a:p>
          <a:p>
            <a:r>
              <a:rPr lang="nl-NL" dirty="0"/>
              <a:t>Klant geeft een beoordeling</a:t>
            </a:r>
          </a:p>
          <a:p>
            <a:pPr lvl="1"/>
            <a:endParaRPr lang="nl-NL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825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Groepsindeling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Wij</a:t>
            </a:r>
            <a:r>
              <a:rPr lang="en-GB" dirty="0"/>
              <a:t> </a:t>
            </a:r>
            <a:r>
              <a:rPr lang="en-GB" dirty="0" err="1"/>
              <a:t>delen</a:t>
            </a:r>
            <a:r>
              <a:rPr lang="en-GB" dirty="0"/>
              <a:t> de </a:t>
            </a:r>
            <a:r>
              <a:rPr lang="en-GB" dirty="0" err="1"/>
              <a:t>groepen</a:t>
            </a:r>
            <a:r>
              <a:rPr lang="en-GB" dirty="0"/>
              <a:t> in!!</a:t>
            </a:r>
          </a:p>
          <a:p>
            <a:pPr lvl="1"/>
            <a:r>
              <a:rPr lang="en-GB" dirty="0"/>
              <a:t>Per </a:t>
            </a:r>
            <a:r>
              <a:rPr lang="en-GB" dirty="0" err="1"/>
              <a:t>klas</a:t>
            </a:r>
            <a:r>
              <a:rPr lang="en-GB" dirty="0"/>
              <a:t> &amp; </a:t>
            </a:r>
            <a:r>
              <a:rPr lang="en-GB" b="1" dirty="0" err="1"/>
              <a:t>Niveau</a:t>
            </a:r>
            <a:endParaRPr lang="en-GB" b="1" dirty="0"/>
          </a:p>
          <a:p>
            <a:pPr lvl="2"/>
            <a:r>
              <a:rPr lang="en-GB" b="1" dirty="0" err="1"/>
              <a:t>Niveau</a:t>
            </a:r>
            <a:r>
              <a:rPr lang="en-GB" b="1" dirty="0"/>
              <a:t> = </a:t>
            </a:r>
            <a:r>
              <a:rPr lang="en-GB" dirty="0" err="1"/>
              <a:t>vooropleiding</a:t>
            </a:r>
            <a:r>
              <a:rPr lang="en-GB" dirty="0"/>
              <a:t> + </a:t>
            </a:r>
            <a:r>
              <a:rPr lang="en-GB" dirty="0" err="1"/>
              <a:t>ervaring</a:t>
            </a:r>
            <a:r>
              <a:rPr lang="en-GB" dirty="0"/>
              <a:t> + </a:t>
            </a:r>
            <a:r>
              <a:rPr lang="en-GB" dirty="0" err="1"/>
              <a:t>cijfers</a:t>
            </a:r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niveau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We </a:t>
            </a:r>
            <a:r>
              <a:rPr lang="en-GB" dirty="0" err="1"/>
              <a:t>proberen</a:t>
            </a:r>
            <a:r>
              <a:rPr lang="en-GB" dirty="0"/>
              <a:t> zo </a:t>
            </a:r>
            <a:r>
              <a:rPr lang="en-GB" dirty="0" err="1"/>
              <a:t>iedere</a:t>
            </a:r>
            <a:r>
              <a:rPr lang="en-GB" dirty="0"/>
              <a:t> student op </a:t>
            </a:r>
            <a:r>
              <a:rPr lang="en-GB" dirty="0" err="1"/>
              <a:t>zijn</a:t>
            </a:r>
            <a:r>
              <a:rPr lang="en-GB" dirty="0"/>
              <a:t>/</a:t>
            </a:r>
            <a:r>
              <a:rPr lang="en-GB" dirty="0" err="1"/>
              <a:t>haar</a:t>
            </a:r>
            <a:r>
              <a:rPr lang="en-GB" dirty="0"/>
              <a:t> </a:t>
            </a:r>
            <a:r>
              <a:rPr lang="en-GB" dirty="0" err="1"/>
              <a:t>niveau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dagen</a:t>
            </a:r>
            <a:endParaRPr lang="en-GB" dirty="0"/>
          </a:p>
          <a:p>
            <a:pPr lvl="1"/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bleek</a:t>
            </a:r>
            <a:r>
              <a:rPr lang="en-GB" dirty="0"/>
              <a:t> in het </a:t>
            </a:r>
            <a:r>
              <a:rPr lang="en-GB" dirty="0" err="1"/>
              <a:t>verleden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(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de </a:t>
            </a:r>
            <a:r>
              <a:rPr lang="en-GB" dirty="0" err="1"/>
              <a:t>literatuur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05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D5BED-C232-4646-89B4-E4571429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Per groep gaan we uit elkaar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93C555-DCEB-4132-88CA-747E4A68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23515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l-NL" dirty="0" err="1">
                <a:cs typeface="Calibri"/>
              </a:rPr>
              <a:t>Breakout</a:t>
            </a:r>
            <a:r>
              <a:rPr lang="nl-NL" dirty="0">
                <a:cs typeface="Calibri"/>
              </a:rPr>
              <a:t> rooms.</a:t>
            </a:r>
          </a:p>
          <a:p>
            <a:r>
              <a:rPr lang="nl-NL" dirty="0">
                <a:cs typeface="Calibri"/>
              </a:rPr>
              <a:t>Op Blackboard staat de groepsindeling, kijk in welke groep je zit en ga naar de juiste </a:t>
            </a:r>
            <a:r>
              <a:rPr lang="nl-NL" dirty="0" err="1">
                <a:cs typeface="Calibri"/>
              </a:rPr>
              <a:t>breakout</a:t>
            </a:r>
            <a:r>
              <a:rPr lang="nl-NL" dirty="0">
                <a:cs typeface="Calibri"/>
              </a:rPr>
              <a:t> room van de coach waar je bij hoort. </a:t>
            </a:r>
          </a:p>
          <a:p>
            <a:pPr lvl="1"/>
            <a:r>
              <a:rPr lang="nl-NL" dirty="0">
                <a:cs typeface="Calibri"/>
              </a:rPr>
              <a:t>Blackboard locatie:</a:t>
            </a:r>
          </a:p>
          <a:p>
            <a:pPr lvl="2"/>
            <a:r>
              <a:rPr lang="nl-NL" dirty="0">
                <a:cs typeface="Calibri"/>
              </a:rPr>
              <a:t>HBO-ICT &amp; Ad ITSM Propedeuse - 2020-2021 </a:t>
            </a:r>
            <a:r>
              <a:rPr lang="nl-NL" dirty="0">
                <a:cs typeface="Calibri"/>
                <a:sym typeface="Wingdings" pitchFamily="2" charset="2"/>
              </a:rPr>
              <a:t> 1.3 </a:t>
            </a:r>
            <a:r>
              <a:rPr lang="nl-NL" dirty="0" err="1">
                <a:cs typeface="Calibri"/>
                <a:sym typeface="Wingdings" pitchFamily="2" charset="2"/>
              </a:rPr>
              <a:t>Webdevelopment</a:t>
            </a:r>
            <a:r>
              <a:rPr lang="nl-NL" dirty="0">
                <a:cs typeface="Calibri"/>
                <a:sym typeface="Wingdings" pitchFamily="2" charset="2"/>
              </a:rPr>
              <a:t>  Project </a:t>
            </a:r>
            <a:r>
              <a:rPr lang="nl-NL" dirty="0" err="1">
                <a:cs typeface="Calibri"/>
                <a:sym typeface="Wingdings" pitchFamily="2" charset="2"/>
              </a:rPr>
              <a:t>Webdevelopment</a:t>
            </a:r>
            <a:r>
              <a:rPr lang="nl-NL" dirty="0">
                <a:cs typeface="Calibri"/>
                <a:sym typeface="Wingdings" pitchFamily="2" charset="2"/>
              </a:rPr>
              <a:t>  Groepsindeling</a:t>
            </a: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Daar wordt verteld wat de opdracht globaal inhoudt. 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Wie doet actief mee?</a:t>
            </a:r>
          </a:p>
          <a:p>
            <a:pPr lvl="1"/>
            <a:r>
              <a:rPr lang="nl-NL" dirty="0">
                <a:cs typeface="Calibri"/>
              </a:rPr>
              <a:t>Aanwezigheid is vereist in de </a:t>
            </a:r>
            <a:r>
              <a:rPr lang="nl-NL" dirty="0" err="1">
                <a:cs typeface="Calibri"/>
              </a:rPr>
              <a:t>breakout</a:t>
            </a:r>
            <a:r>
              <a:rPr lang="nl-NL" dirty="0">
                <a:cs typeface="Calibri"/>
              </a:rPr>
              <a:t> room voor de administratie</a:t>
            </a:r>
          </a:p>
          <a:p>
            <a:pPr lvl="1"/>
            <a:r>
              <a:rPr lang="nl-NL" dirty="0">
                <a:cs typeface="Calibri"/>
              </a:rPr>
              <a:t>Aanwezigheid is vereist voor de coachbijeenkomsten</a:t>
            </a:r>
          </a:p>
        </p:txBody>
      </p:sp>
    </p:spTree>
    <p:extLst>
      <p:ext uri="{BB962C8B-B14F-4D97-AF65-F5344CB8AC3E}">
        <p14:creationId xmlns:p14="http://schemas.microsoft.com/office/powerpoint/2010/main" val="135230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Themablok 3 = Maken van een webapplicatie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0567" y="1837531"/>
            <a:ext cx="11946514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nl-NL" dirty="0"/>
              <a:t>Het doel van het 3</a:t>
            </a:r>
            <a:r>
              <a:rPr lang="nl-NL" baseline="30000" dirty="0"/>
              <a:t>de</a:t>
            </a:r>
            <a:r>
              <a:rPr lang="nl-NL" dirty="0"/>
              <a:t> themablok</a:t>
            </a:r>
          </a:p>
          <a:p>
            <a:pPr lvl="1"/>
            <a:r>
              <a:rPr lang="nl-NL" dirty="0"/>
              <a:t>Het maken van een webapplicatie voor  de  </a:t>
            </a:r>
            <a:r>
              <a:rPr lang="nl-NL" b="1" dirty="0"/>
              <a:t>klant</a:t>
            </a:r>
            <a:r>
              <a:rPr lang="nl-NL" dirty="0"/>
              <a:t>, deze heeft eisen en wensen </a:t>
            </a:r>
          </a:p>
          <a:p>
            <a:pPr marL="914400" lvl="2" indent="0">
              <a:buNone/>
            </a:pPr>
            <a:r>
              <a:rPr lang="nl-NL" dirty="0">
                <a:sym typeface="Wingdings" pitchFamily="2" charset="2"/>
              </a:rPr>
              <a:t> </a:t>
            </a:r>
            <a:r>
              <a:rPr lang="nl-NL" b="1" dirty="0">
                <a:sym typeface="Wingdings" pitchFamily="2" charset="2"/>
              </a:rPr>
              <a:t>functioneel ontwerp</a:t>
            </a:r>
            <a:r>
              <a:rPr lang="nl-NL" dirty="0"/>
              <a:t>	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De vakken (</a:t>
            </a:r>
            <a:r>
              <a:rPr lang="nl-NL" dirty="0" err="1"/>
              <a:t>toetseenheden</a:t>
            </a:r>
            <a:r>
              <a:rPr lang="nl-NL" dirty="0"/>
              <a:t>)</a:t>
            </a:r>
          </a:p>
          <a:p>
            <a:pPr lvl="3"/>
            <a:r>
              <a:rPr lang="nl-NL" dirty="0">
                <a:highlight>
                  <a:srgbClr val="00FF00"/>
                </a:highlight>
              </a:rPr>
              <a:t>Databases &amp; SQL</a:t>
            </a:r>
          </a:p>
          <a:p>
            <a:pPr lvl="4"/>
            <a:r>
              <a:rPr lang="nl-NL" dirty="0">
                <a:highlight>
                  <a:srgbClr val="00FF00"/>
                </a:highlight>
              </a:rPr>
              <a:t>Databaseontwerp		(Gert Draaisma  &amp; Martin </a:t>
            </a:r>
            <a:r>
              <a:rPr lang="nl-NL" dirty="0" err="1">
                <a:highlight>
                  <a:srgbClr val="00FF00"/>
                </a:highlight>
              </a:rPr>
              <a:t>Bosgra</a:t>
            </a:r>
            <a:r>
              <a:rPr lang="nl-NL" dirty="0">
                <a:highlight>
                  <a:srgbClr val="00FF00"/>
                </a:highlight>
              </a:rPr>
              <a:t>)</a:t>
            </a:r>
          </a:p>
          <a:p>
            <a:pPr lvl="4"/>
            <a:r>
              <a:rPr lang="nl-NL" dirty="0">
                <a:highlight>
                  <a:srgbClr val="00FF00"/>
                </a:highlight>
              </a:rPr>
              <a:t>SQL - bevragen van een database	(Gert Draaisma  &amp; Martin </a:t>
            </a:r>
            <a:r>
              <a:rPr lang="nl-NL" dirty="0" err="1">
                <a:highlight>
                  <a:srgbClr val="00FF00"/>
                </a:highlight>
              </a:rPr>
              <a:t>Bosgra</a:t>
            </a:r>
            <a:r>
              <a:rPr lang="nl-NL" dirty="0">
                <a:highlight>
                  <a:srgbClr val="00FF00"/>
                </a:highlight>
              </a:rPr>
              <a:t>)</a:t>
            </a:r>
            <a:endParaRPr lang="nl-NL" dirty="0">
              <a:highlight>
                <a:srgbClr val="00FF00"/>
              </a:highlight>
              <a:cs typeface="Calibri"/>
            </a:endParaRPr>
          </a:p>
          <a:p>
            <a:pPr lvl="3"/>
            <a:r>
              <a:rPr lang="nl-NL" dirty="0">
                <a:highlight>
                  <a:srgbClr val="00FF00"/>
                </a:highlight>
              </a:rPr>
              <a:t>Programmeren 3		(Jos </a:t>
            </a:r>
            <a:r>
              <a:rPr lang="nl-NL" dirty="0" err="1">
                <a:highlight>
                  <a:srgbClr val="00FF00"/>
                </a:highlight>
              </a:rPr>
              <a:t>Foppele</a:t>
            </a:r>
            <a:r>
              <a:rPr lang="nl-NL" dirty="0">
                <a:highlight>
                  <a:srgbClr val="00FF00"/>
                </a:highlight>
              </a:rPr>
              <a:t> &amp; Sarah </a:t>
            </a:r>
            <a:r>
              <a:rPr lang="nl-NL" dirty="0" err="1">
                <a:highlight>
                  <a:srgbClr val="00FF00"/>
                </a:highlight>
              </a:rPr>
              <a:t>Mross</a:t>
            </a:r>
            <a:r>
              <a:rPr lang="nl-NL" dirty="0">
                <a:highlight>
                  <a:srgbClr val="00FF00"/>
                </a:highlight>
              </a:rPr>
              <a:t>)</a:t>
            </a:r>
          </a:p>
          <a:p>
            <a:pPr lvl="3"/>
            <a:r>
              <a:rPr lang="nl-NL" dirty="0">
                <a:highlight>
                  <a:srgbClr val="00FF00"/>
                </a:highlight>
              </a:rPr>
              <a:t>Security			(David </a:t>
            </a:r>
            <a:r>
              <a:rPr lang="nl-NL" dirty="0" err="1">
                <a:highlight>
                  <a:srgbClr val="00FF00"/>
                </a:highlight>
              </a:rPr>
              <a:t>Schweizer</a:t>
            </a:r>
            <a:r>
              <a:rPr lang="nl-NL" dirty="0">
                <a:highlight>
                  <a:srgbClr val="00FF00"/>
                </a:highlight>
              </a:rPr>
              <a:t> &amp; Leo </a:t>
            </a:r>
            <a:r>
              <a:rPr lang="nl-NL" dirty="0" err="1">
                <a:highlight>
                  <a:srgbClr val="00FF00"/>
                </a:highlight>
              </a:rPr>
              <a:t>vd</a:t>
            </a:r>
            <a:r>
              <a:rPr lang="nl-NL" dirty="0">
                <a:highlight>
                  <a:srgbClr val="00FF00"/>
                </a:highlight>
              </a:rPr>
              <a:t> Sluis)</a:t>
            </a:r>
          </a:p>
          <a:p>
            <a:pPr lvl="3"/>
            <a:r>
              <a:rPr lang="nl-NL">
                <a:highlight>
                  <a:srgbClr val="00FF00"/>
                </a:highlight>
              </a:rPr>
              <a:t>Bedrijfsprocessen		(</a:t>
            </a:r>
            <a:r>
              <a:rPr lang="nl-NL">
                <a:highlight>
                  <a:srgbClr val="00FF00"/>
                </a:highlight>
                <a:ea typeface="+mn-lt"/>
                <a:cs typeface="+mn-lt"/>
              </a:rPr>
              <a:t>Leo vd Sluis &amp; Marjanne Huisman Moet</a:t>
            </a:r>
            <a:r>
              <a:rPr lang="nl-NL">
                <a:highlight>
                  <a:srgbClr val="00FF00"/>
                </a:highlight>
              </a:rPr>
              <a:t>)</a:t>
            </a:r>
            <a:endParaRPr lang="nl-NL">
              <a:highlight>
                <a:srgbClr val="00FF00"/>
              </a:highlight>
              <a:cs typeface="Calibri"/>
            </a:endParaRPr>
          </a:p>
          <a:p>
            <a:pPr lvl="3"/>
            <a:r>
              <a:rPr lang="nl-NL" dirty="0">
                <a:highlight>
                  <a:srgbClr val="00FFFF"/>
                </a:highlight>
              </a:rPr>
              <a:t>Vak </a:t>
            </a:r>
            <a:r>
              <a:rPr lang="nl-NL" dirty="0" err="1">
                <a:highlight>
                  <a:srgbClr val="00FFFF"/>
                </a:highlight>
              </a:rPr>
              <a:t>Webdevelopment</a:t>
            </a:r>
            <a:r>
              <a:rPr lang="nl-NL" dirty="0">
                <a:highlight>
                  <a:srgbClr val="00FFFF"/>
                </a:highlight>
              </a:rPr>
              <a:t>		(Joris Lops &amp; Martin Molema)</a:t>
            </a:r>
          </a:p>
          <a:p>
            <a:pPr lvl="3"/>
            <a:r>
              <a:rPr lang="nl-NL" dirty="0">
                <a:highlight>
                  <a:srgbClr val="00FFFF"/>
                </a:highlight>
              </a:rPr>
              <a:t>Project </a:t>
            </a:r>
            <a:r>
              <a:rPr lang="nl-NL" dirty="0" err="1">
                <a:highlight>
                  <a:srgbClr val="00FFFF"/>
                </a:highlight>
              </a:rPr>
              <a:t>Webdevelopment</a:t>
            </a:r>
            <a:r>
              <a:rPr lang="nl-NL" dirty="0">
                <a:highlight>
                  <a:srgbClr val="00FFFF"/>
                </a:highlight>
              </a:rPr>
              <a:t>		(Joris Lops &amp; Greta Schaafsma)	</a:t>
            </a:r>
          </a:p>
          <a:p>
            <a:pPr lvl="3"/>
            <a:r>
              <a:rPr lang="nl-NL" dirty="0">
                <a:highlight>
                  <a:srgbClr val="00FF00"/>
                </a:highlight>
              </a:rPr>
              <a:t>PPO			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Heleen</a:t>
            </a:r>
            <a:r>
              <a:rPr lang="en-US" dirty="0">
                <a:highlight>
                  <a:srgbClr val="00FF00"/>
                </a:highlight>
              </a:rPr>
              <a:t> Homan &amp; Eva Menage</a:t>
            </a:r>
            <a:r>
              <a:rPr lang="nl-NL" dirty="0">
                <a:highlight>
                  <a:srgbClr val="00FF00"/>
                </a:highlight>
              </a:rPr>
              <a:t>), programma op maat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Focus:</a:t>
            </a:r>
          </a:p>
          <a:p>
            <a:pPr lvl="2"/>
            <a:r>
              <a:rPr lang="nl-NL" b="1" dirty="0"/>
              <a:t>Techniek &amp; Functionaliteit</a:t>
            </a:r>
          </a:p>
          <a:p>
            <a:pPr lvl="3"/>
            <a:r>
              <a:rPr lang="nl-NL" b="1" dirty="0"/>
              <a:t>Belangrijk: eisen dat iedereen code schrijft!</a:t>
            </a:r>
            <a:endParaRPr lang="nl-NL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77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Fase 1 – Functioneel ontwerp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l-NL" dirty="0"/>
              <a:t>Ga met je klant om tafel</a:t>
            </a:r>
            <a:endParaRPr lang="en-US" dirty="0"/>
          </a:p>
          <a:p>
            <a:pPr lvl="1"/>
            <a:r>
              <a:rPr lang="nl-NL" dirty="0"/>
              <a:t>D.m.v. interview met de klant proberen jullie erachter te komen wat de klant wil!</a:t>
            </a:r>
          </a:p>
          <a:p>
            <a:pPr lvl="2"/>
            <a:endParaRPr lang="nl-NL" dirty="0"/>
          </a:p>
          <a:p>
            <a:pPr lvl="1"/>
            <a:r>
              <a:rPr lang="nl-NL" dirty="0"/>
              <a:t>Deze zijn voor de meeste groepen in de atelieruren gepland! </a:t>
            </a:r>
          </a:p>
          <a:p>
            <a:pPr lvl="2"/>
            <a:endParaRPr lang="nl-NL" dirty="0"/>
          </a:p>
          <a:p>
            <a:r>
              <a:rPr lang="nl-NL" dirty="0"/>
              <a:t>Interviewtechnieken worden bij PPO behandeld. </a:t>
            </a:r>
          </a:p>
          <a:p>
            <a:pPr marL="457200" lvl="1" indent="0">
              <a:buNone/>
            </a:pPr>
            <a:endParaRPr lang="nl-NL" dirty="0">
              <a:cs typeface="Calibri" panose="020F0502020204030204"/>
            </a:endParaRPr>
          </a:p>
          <a:p>
            <a:r>
              <a:rPr lang="nl-NL" dirty="0"/>
              <a:t>Functioneel ontwerp bestaat uit:</a:t>
            </a:r>
          </a:p>
          <a:p>
            <a:pPr lvl="1"/>
            <a:r>
              <a:rPr lang="nl-NL" dirty="0">
                <a:cs typeface="Calibri" panose="020F0502020204030204"/>
              </a:rPr>
              <a:t>Functionele </a:t>
            </a:r>
            <a:r>
              <a:rPr lang="nl-NL" dirty="0" err="1">
                <a:cs typeface="Calibri" panose="020F0502020204030204"/>
              </a:rPr>
              <a:t>Requirements</a:t>
            </a:r>
            <a:endParaRPr lang="nl-NL" dirty="0">
              <a:cs typeface="Calibri" panose="020F0502020204030204"/>
            </a:endParaRPr>
          </a:p>
          <a:p>
            <a:pPr lvl="1"/>
            <a:r>
              <a:rPr lang="nl-NL" dirty="0">
                <a:cs typeface="Calibri" panose="020F0502020204030204"/>
              </a:rPr>
              <a:t>Database ontwerp</a:t>
            </a:r>
          </a:p>
          <a:p>
            <a:pPr lvl="1"/>
            <a:r>
              <a:rPr lang="nl-NL" dirty="0">
                <a:cs typeface="Calibri" panose="020F0502020204030204"/>
              </a:rPr>
              <a:t>User Interface Design</a:t>
            </a:r>
          </a:p>
          <a:p>
            <a:pPr lvl="2"/>
            <a:r>
              <a:rPr lang="nl-NL" dirty="0">
                <a:cs typeface="Calibri" panose="020F0502020204030204"/>
              </a:rPr>
              <a:t>Schermflow</a:t>
            </a:r>
          </a:p>
          <a:p>
            <a:pPr lvl="1"/>
            <a:endParaRPr lang="nl-NL" dirty="0">
              <a:cs typeface="Calibri" panose="020F0502020204030204"/>
            </a:endParaRPr>
          </a:p>
          <a:p>
            <a:pPr lvl="1"/>
            <a:endParaRPr lang="nl-NL" dirty="0">
              <a:cs typeface="Calibri" panose="020F0502020204030204"/>
            </a:endParaRPr>
          </a:p>
          <a:p>
            <a:endParaRPr lang="nl-NL" dirty="0">
              <a:cs typeface="Calibri" panose="020F0502020204030204"/>
            </a:endParaRPr>
          </a:p>
          <a:p>
            <a:endParaRPr lang="nl-NL" dirty="0">
              <a:cs typeface="Calibri" panose="020F0502020204030204"/>
            </a:endParaRPr>
          </a:p>
        </p:txBody>
      </p:sp>
      <p:pic>
        <p:nvPicPr>
          <p:cNvPr id="2054" name="Picture 6" descr="https://www.careeraddict.com/img/candidate-1048868-2014-05-16-07-39-5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325" y="4414812"/>
            <a:ext cx="4403382" cy="244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7236-EF6E-EC46-8842-CA31E463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Interview met klant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38AC-613E-AA4D-85D8-3A4BDE2B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457200"/>
            <a:r>
              <a:rPr lang="nl-NL" dirty="0">
                <a:cs typeface="Calibri"/>
              </a:rPr>
              <a:t>Neem zo snel mogelijk contact op met de klant (coach).</a:t>
            </a:r>
          </a:p>
          <a:p>
            <a:pPr marL="685800" indent="-457200"/>
            <a:r>
              <a:rPr lang="nl-NL" dirty="0">
                <a:cs typeface="Calibri"/>
              </a:rPr>
              <a:t>In week 1 begint het project met een interview!</a:t>
            </a:r>
          </a:p>
          <a:p>
            <a:endParaRPr lang="nl-NL" dirty="0"/>
          </a:p>
          <a:p>
            <a:r>
              <a:rPr lang="nl-NL" sz="3200" dirty="0">
                <a:cs typeface="Calibri"/>
              </a:rPr>
              <a:t>Bereid dit voor, met je groep!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Waarschijnlijk kan het interview plaatsvinden in de atelieruren.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954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Voorbereiding</a:t>
            </a:r>
            <a:r>
              <a:rPr lang="en-US" dirty="0"/>
              <a:t> Interview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1692" y="1800001"/>
            <a:ext cx="10772689" cy="4264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Opdracht</a:t>
            </a:r>
            <a:r>
              <a:rPr lang="en-US" sz="2400" dirty="0"/>
              <a:t> per </a:t>
            </a:r>
            <a:r>
              <a:rPr lang="en-US" sz="2400" dirty="0" err="1"/>
              <a:t>projectgroep</a:t>
            </a:r>
            <a:r>
              <a:rPr lang="en-US" sz="2400" dirty="0"/>
              <a:t>:</a:t>
            </a:r>
            <a:endParaRPr lang="en-US" sz="2400" u="sng" dirty="0"/>
          </a:p>
          <a:p>
            <a:r>
              <a:rPr lang="en-US" sz="2400" dirty="0" err="1"/>
              <a:t>Benoem</a:t>
            </a:r>
            <a:r>
              <a:rPr lang="en-US" sz="2400" dirty="0"/>
              <a:t> 1 </a:t>
            </a:r>
            <a:r>
              <a:rPr lang="en-US" sz="2400" dirty="0" err="1"/>
              <a:t>notulist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Benoem</a:t>
            </a:r>
            <a:r>
              <a:rPr lang="en-US" sz="2400" dirty="0"/>
              <a:t> 1 </a:t>
            </a:r>
            <a:r>
              <a:rPr lang="en-US" sz="2400" dirty="0" err="1"/>
              <a:t>afgevaardigde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interviewer.</a:t>
            </a:r>
          </a:p>
          <a:p>
            <a:r>
              <a:rPr lang="en-US" sz="2400" dirty="0" err="1"/>
              <a:t>Bereid</a:t>
            </a:r>
            <a:r>
              <a:rPr lang="en-US" sz="2400" dirty="0"/>
              <a:t> de </a:t>
            </a:r>
            <a:r>
              <a:rPr lang="en-US" sz="2400" dirty="0" err="1"/>
              <a:t>thema’s</a:t>
            </a:r>
            <a:r>
              <a:rPr lang="en-US" sz="2400" dirty="0"/>
              <a:t>/</a:t>
            </a:r>
            <a:r>
              <a:rPr lang="en-US" sz="2400" dirty="0" err="1"/>
              <a:t>vragen</a:t>
            </a:r>
            <a:r>
              <a:rPr lang="en-US" sz="2400" dirty="0"/>
              <a:t> of </a:t>
            </a:r>
            <a:r>
              <a:rPr lang="en-US" sz="2400" dirty="0" err="1"/>
              <a:t>onderwerpen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die je </a:t>
            </a:r>
            <a:r>
              <a:rPr lang="en-US" sz="2400" dirty="0" err="1"/>
              <a:t>aan</a:t>
            </a:r>
            <a:r>
              <a:rPr lang="en-US" sz="2400" dirty="0"/>
              <a:t> de </a:t>
            </a:r>
            <a:r>
              <a:rPr lang="en-US" sz="2400" dirty="0" err="1"/>
              <a:t>klant</a:t>
            </a:r>
            <a:r>
              <a:rPr lang="en-US" sz="2400" dirty="0"/>
              <a:t> wilt </a:t>
            </a:r>
            <a:r>
              <a:rPr lang="en-US" sz="2400" dirty="0" err="1"/>
              <a:t>voorleggen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Kijk</a:t>
            </a:r>
            <a:r>
              <a:rPr lang="en-US" sz="2400" dirty="0"/>
              <a:t> in het rooster </a:t>
            </a:r>
            <a:r>
              <a:rPr lang="en-US" sz="2400" dirty="0" err="1"/>
              <a:t>wanneer</a:t>
            </a:r>
            <a:r>
              <a:rPr lang="en-US" sz="2400" dirty="0"/>
              <a:t> </a:t>
            </a:r>
            <a:r>
              <a:rPr lang="en-US" sz="2400" dirty="0" err="1"/>
              <a:t>jullie</a:t>
            </a:r>
            <a:r>
              <a:rPr lang="en-US" sz="2400" dirty="0"/>
              <a:t> </a:t>
            </a:r>
            <a:r>
              <a:rPr lang="en-US" sz="2400" dirty="0" err="1"/>
              <a:t>ingepland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 (</a:t>
            </a:r>
            <a:r>
              <a:rPr lang="en-US" sz="2400" dirty="0" err="1"/>
              <a:t>verplichte</a:t>
            </a:r>
            <a:r>
              <a:rPr lang="en-US" sz="2400" dirty="0"/>
              <a:t> </a:t>
            </a:r>
            <a:r>
              <a:rPr lang="en-US" sz="2400" dirty="0" err="1"/>
              <a:t>aanwezigheid</a:t>
            </a:r>
            <a:r>
              <a:rPr lang="en-US" sz="2400" dirty="0"/>
              <a:t>)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zorg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jullie</a:t>
            </a:r>
            <a:r>
              <a:rPr lang="en-US" sz="2400" dirty="0"/>
              <a:t> </a:t>
            </a:r>
            <a:r>
              <a:rPr lang="en-US" sz="2400" dirty="0" err="1"/>
              <a:t>voorbereid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27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Planning Periode 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nl-NL" b="1" dirty="0"/>
              <a:t>Het project bestaat uit 3 fases:</a:t>
            </a:r>
            <a:endParaRPr lang="nl-NL" dirty="0">
              <a:solidFill>
                <a:srgbClr val="FF0000"/>
              </a:solidFill>
              <a:cs typeface="Calibri"/>
            </a:endParaRPr>
          </a:p>
          <a:p>
            <a:pPr marL="457200" lvl="1" indent="0">
              <a:buNone/>
            </a:pPr>
            <a:endParaRPr lang="nl-NL" b="1" dirty="0"/>
          </a:p>
          <a:p>
            <a:pPr lvl="1"/>
            <a:r>
              <a:rPr lang="nl-NL" b="1" dirty="0"/>
              <a:t>Fase 1 </a:t>
            </a:r>
            <a:r>
              <a:rPr lang="nl-NL" dirty="0"/>
              <a:t>- Voorbereiding						</a:t>
            </a:r>
            <a:r>
              <a:rPr lang="nl-NL" b="1" dirty="0"/>
              <a:t>week 1 t/m 5</a:t>
            </a:r>
          </a:p>
          <a:p>
            <a:pPr lvl="2"/>
            <a:r>
              <a:rPr lang="nl-NL" dirty="0"/>
              <a:t>O.a. Databases &amp; SQL, vak </a:t>
            </a:r>
            <a:r>
              <a:rPr lang="nl-NL" dirty="0" err="1"/>
              <a:t>webdevelopment</a:t>
            </a:r>
            <a:endParaRPr lang="nl-NL" dirty="0"/>
          </a:p>
          <a:p>
            <a:pPr lvl="2"/>
            <a:r>
              <a:rPr lang="nl-NL" dirty="0"/>
              <a:t>Maken van Functioneel ontwerp en inleveren 			</a:t>
            </a:r>
            <a:r>
              <a:rPr lang="nl-NL" sz="2400" b="1" dirty="0"/>
              <a:t>eind week 5</a:t>
            </a:r>
          </a:p>
          <a:p>
            <a:pPr lvl="2"/>
            <a:r>
              <a:rPr lang="nl-NL" sz="2100" dirty="0"/>
              <a:t>Bruidenwebsite (productbeoordeling)				</a:t>
            </a:r>
            <a:r>
              <a:rPr lang="nl-NL" sz="2400" b="1" dirty="0"/>
              <a:t>eind week 5</a:t>
            </a:r>
            <a:r>
              <a:rPr lang="nl-NL" sz="2100" dirty="0"/>
              <a:t>	</a:t>
            </a:r>
          </a:p>
          <a:p>
            <a:pPr lvl="1"/>
            <a:endParaRPr lang="nl-NL" b="1" dirty="0"/>
          </a:p>
          <a:p>
            <a:pPr lvl="1"/>
            <a:r>
              <a:rPr lang="nl-NL" b="1" dirty="0"/>
              <a:t>Fase 2 </a:t>
            </a:r>
            <a:r>
              <a:rPr lang="nl-NL" dirty="0"/>
              <a:t>- Maken van webapplicatie					</a:t>
            </a:r>
            <a:r>
              <a:rPr lang="nl-NL" b="1" dirty="0"/>
              <a:t>week 6 t/m 8</a:t>
            </a:r>
            <a:endParaRPr lang="nl-NL" b="1" dirty="0">
              <a:cs typeface="Calibri"/>
            </a:endParaRPr>
          </a:p>
          <a:p>
            <a:pPr lvl="2"/>
            <a:r>
              <a:rPr lang="nl-NL" dirty="0"/>
              <a:t>Maken van webapplicatie volgens het </a:t>
            </a:r>
            <a:r>
              <a:rPr lang="nl-NL" b="1" dirty="0"/>
              <a:t>functioneel ontwerp</a:t>
            </a:r>
            <a:r>
              <a:rPr lang="nl-NL" dirty="0"/>
              <a:t>	</a:t>
            </a:r>
          </a:p>
          <a:p>
            <a:pPr lvl="2"/>
            <a:r>
              <a:rPr lang="nl-NL" b="1" dirty="0">
                <a:cs typeface="Calibri"/>
              </a:rPr>
              <a:t>Sprint demo’s: </a:t>
            </a:r>
            <a:r>
              <a:rPr lang="nl-NL" sz="2100" b="1" dirty="0" err="1"/>
              <a:t>summatieve</a:t>
            </a:r>
            <a:r>
              <a:rPr lang="nl-NL" dirty="0">
                <a:solidFill>
                  <a:schemeClr val="bg1"/>
                </a:solidFill>
                <a:cs typeface="Calibri"/>
              </a:rPr>
              <a:t> </a:t>
            </a:r>
            <a:r>
              <a:rPr lang="nl-NL" dirty="0">
                <a:cs typeface="Calibri"/>
              </a:rPr>
              <a:t>feedback, per sprint is er een einddoel</a:t>
            </a:r>
          </a:p>
          <a:p>
            <a:pPr lvl="1"/>
            <a:endParaRPr lang="nl-NL" b="1" dirty="0"/>
          </a:p>
          <a:p>
            <a:pPr lvl="1"/>
            <a:r>
              <a:rPr lang="nl-NL" b="1" dirty="0"/>
              <a:t>Fase 3 </a:t>
            </a:r>
            <a:r>
              <a:rPr lang="mr-IN" dirty="0">
                <a:cs typeface="Mangal"/>
              </a:rPr>
              <a:t>–</a:t>
            </a:r>
            <a:r>
              <a:rPr lang="nl-NL" dirty="0"/>
              <a:t> Demonstratie van product aan klant + beoordeling</a:t>
            </a:r>
            <a:r>
              <a:rPr lang="nl-NL" dirty="0">
                <a:solidFill>
                  <a:srgbClr val="000000"/>
                </a:solidFill>
              </a:rPr>
              <a:t> 	</a:t>
            </a:r>
            <a:r>
              <a:rPr lang="nl-NL" b="1" dirty="0"/>
              <a:t>eind week 8</a:t>
            </a:r>
          </a:p>
          <a:p>
            <a:endParaRPr lang="nl-NL" b="1" dirty="0"/>
          </a:p>
          <a:p>
            <a:r>
              <a:rPr lang="nl-NL" b="1" dirty="0"/>
              <a:t>Tentamens</a:t>
            </a:r>
            <a:r>
              <a:rPr lang="nl-NL" dirty="0"/>
              <a:t>								</a:t>
            </a:r>
            <a:r>
              <a:rPr lang="nl-NL" b="1" dirty="0"/>
              <a:t>week T3</a:t>
            </a:r>
          </a:p>
          <a:p>
            <a:endParaRPr lang="nl-NL" dirty="0">
              <a:solidFill>
                <a:srgbClr val="FF0000"/>
              </a:solidFill>
              <a:cs typeface="Calibri"/>
            </a:endParaRPr>
          </a:p>
          <a:p>
            <a:pPr lvl="2"/>
            <a:endParaRPr lang="nl-NL" dirty="0"/>
          </a:p>
          <a:p>
            <a:pPr lvl="3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D04D9-C06F-E84E-9E83-26B61E156DBF}"/>
              </a:ext>
            </a:extLst>
          </p:cNvPr>
          <p:cNvSpPr txBox="1"/>
          <p:nvPr/>
        </p:nvSpPr>
        <p:spPr>
          <a:xfrm>
            <a:off x="7080070" y="767358"/>
            <a:ext cx="4273730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/>
              <a:t>Er wordt veel verwacht in weinig tijd, dus voor de meeste studenten is het hard doorwerken! En op tijd beginnen!</a:t>
            </a:r>
          </a:p>
        </p:txBody>
      </p:sp>
    </p:spTree>
    <p:extLst>
      <p:ext uri="{BB962C8B-B14F-4D97-AF65-F5344CB8AC3E}">
        <p14:creationId xmlns:p14="http://schemas.microsoft.com/office/powerpoint/2010/main" val="279144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Fase 2 – </a:t>
            </a:r>
            <a:r>
              <a:rPr lang="nl-NL" err="1"/>
              <a:t>Webdevelopment</a:t>
            </a:r>
            <a:r>
              <a:rPr lang="nl-NL"/>
              <a:t>, Database Ontwerp en SQL</a:t>
            </a:r>
          </a:p>
        </p:txBody>
      </p:sp>
      <p:pic>
        <p:nvPicPr>
          <p:cNvPr id="5" name="Picture 2" descr="http://pic004.cnblogs.com/news/201204/20120420_13541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79" y="1861693"/>
            <a:ext cx="9129089" cy="442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86" y="2469498"/>
            <a:ext cx="2041849" cy="17884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8FC3A-A86E-1B43-8D1D-C1EDBDDA006B}"/>
              </a:ext>
            </a:extLst>
          </p:cNvPr>
          <p:cNvSpPr txBox="1"/>
          <p:nvPr/>
        </p:nvSpPr>
        <p:spPr>
          <a:xfrm>
            <a:off x="8055120" y="1538528"/>
            <a:ext cx="2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ASP.NET </a:t>
            </a:r>
            <a:r>
              <a:rPr lang="nl-NL" err="1"/>
              <a:t>Razor</a:t>
            </a:r>
            <a:r>
              <a:rPr lang="nl-NL"/>
              <a:t> Pages (C#)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EDAB9-D649-E14C-A921-7F9D690BE9FD}"/>
              </a:ext>
            </a:extLst>
          </p:cNvPr>
          <p:cNvSpPr txBox="1"/>
          <p:nvPr/>
        </p:nvSpPr>
        <p:spPr>
          <a:xfrm>
            <a:off x="1159001" y="2032698"/>
            <a:ext cx="22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Bootstrap (HTML/CSS)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F113D-2788-094C-8735-B8B2421A10C0}"/>
              </a:ext>
            </a:extLst>
          </p:cNvPr>
          <p:cNvSpPr txBox="1"/>
          <p:nvPr/>
        </p:nvSpPr>
        <p:spPr>
          <a:xfrm>
            <a:off x="9391885" y="5319472"/>
            <a:ext cx="2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Database ontwerp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AE4EC-D0C6-804F-8365-3DCDF978DF63}"/>
              </a:ext>
            </a:extLst>
          </p:cNvPr>
          <p:cNvSpPr txBox="1"/>
          <p:nvPr/>
        </p:nvSpPr>
        <p:spPr>
          <a:xfrm>
            <a:off x="9391885" y="4538391"/>
            <a:ext cx="57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87813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Het Vak </a:t>
            </a:r>
            <a:r>
              <a:rPr lang="nl-NL" err="1"/>
              <a:t>Webdevelopment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err="1"/>
              <a:t>Webdevelopment</a:t>
            </a:r>
            <a:r>
              <a:rPr lang="nl-NL" dirty="0"/>
              <a:t> – technisch voorbereiding voor Project</a:t>
            </a:r>
          </a:p>
          <a:p>
            <a:pPr lvl="1"/>
            <a:r>
              <a:rPr lang="nl-NL" dirty="0"/>
              <a:t>m.b.v. opdrachten</a:t>
            </a:r>
          </a:p>
          <a:p>
            <a:pPr lvl="1"/>
            <a:r>
              <a:rPr lang="nl-NL" sz="2900" dirty="0"/>
              <a:t>Er komen </a:t>
            </a:r>
            <a:r>
              <a:rPr lang="nl-NL" sz="2900" b="1" dirty="0"/>
              <a:t>veel</a:t>
            </a:r>
            <a:r>
              <a:rPr lang="nl-NL" sz="2900" dirty="0"/>
              <a:t> technieken samen (dus lastig)</a:t>
            </a:r>
          </a:p>
          <a:p>
            <a:pPr lvl="2"/>
            <a:r>
              <a:rPr lang="nl-NL" sz="2900" dirty="0" err="1"/>
              <a:t>Webdevelopment</a:t>
            </a:r>
            <a:r>
              <a:rPr lang="nl-NL" sz="2900" dirty="0"/>
              <a:t>  = ASP.NET </a:t>
            </a:r>
            <a:r>
              <a:rPr lang="nl-NL" sz="2900" dirty="0" err="1"/>
              <a:t>Core</a:t>
            </a:r>
            <a:r>
              <a:rPr lang="nl-NL" sz="2900" dirty="0"/>
              <a:t> </a:t>
            </a:r>
            <a:r>
              <a:rPr lang="nl-NL" sz="2900" dirty="0" err="1"/>
              <a:t>Razor</a:t>
            </a:r>
            <a:r>
              <a:rPr lang="nl-NL" sz="2900" dirty="0"/>
              <a:t> Pages (C#) + HTML/CSS (Bootstrap) + SQL + Database Ontwerp + Overzicht + Creativiteit + … </a:t>
            </a:r>
          </a:p>
          <a:p>
            <a:pPr lvl="2"/>
            <a:r>
              <a:rPr lang="nl-NL" sz="2900" dirty="0"/>
              <a:t>!Er komen veel technieken samen (dit maakt het lastig/uitdagend)! </a:t>
            </a:r>
          </a:p>
          <a:p>
            <a:endParaRPr lang="nl-NL" sz="2900" dirty="0"/>
          </a:p>
          <a:p>
            <a:r>
              <a:rPr lang="nl-NL" sz="2900" dirty="0"/>
              <a:t>Deadline:</a:t>
            </a:r>
          </a:p>
          <a:p>
            <a:pPr lvl="1"/>
            <a:r>
              <a:rPr lang="nl-NL" sz="2900" dirty="0"/>
              <a:t>De eindopdracht van het vak </a:t>
            </a:r>
            <a:r>
              <a:rPr lang="nl-NL" sz="2900" dirty="0" err="1"/>
              <a:t>webdevelopment</a:t>
            </a:r>
            <a:r>
              <a:rPr lang="nl-NL" sz="2900" dirty="0"/>
              <a:t> wordt beoordeeld </a:t>
            </a:r>
            <a:r>
              <a:rPr lang="nl-NL" sz="2900" b="1" dirty="0"/>
              <a:t>begin week 6</a:t>
            </a:r>
          </a:p>
          <a:p>
            <a:pPr lvl="2"/>
            <a:r>
              <a:rPr lang="nl-NL" sz="2900" dirty="0"/>
              <a:t>Beoordelingsmodel staat op Blackboard</a:t>
            </a:r>
          </a:p>
          <a:p>
            <a:pPr lvl="1"/>
            <a:endParaRPr lang="nl-NL" sz="2900" dirty="0"/>
          </a:p>
          <a:p>
            <a:r>
              <a:rPr lang="nl-NL" sz="2900" dirty="0"/>
              <a:t>Begin op tijd met de bruidenopdracht!</a:t>
            </a:r>
          </a:p>
          <a:p>
            <a:pPr lvl="1"/>
            <a:r>
              <a:rPr lang="nl-NL" sz="2900" dirty="0"/>
              <a:t>In de wekelijkste opdrachten staan aanknopingspunten / deelopdrachten</a:t>
            </a:r>
          </a:p>
          <a:p>
            <a:pPr lvl="1"/>
            <a:r>
              <a:rPr lang="nl-NL" sz="2900" dirty="0"/>
              <a:t>Individueel</a:t>
            </a:r>
          </a:p>
          <a:p>
            <a:pPr lvl="1"/>
            <a:endParaRPr lang="nl-NL" sz="2900" dirty="0"/>
          </a:p>
          <a:p>
            <a:r>
              <a:rPr lang="nl-NL" sz="2900" dirty="0"/>
              <a:t>Er komt een intekenlijst waarop jij je tijdsslot kan claimen voor assessment </a:t>
            </a:r>
          </a:p>
          <a:p>
            <a:pPr lvl="1"/>
            <a:endParaRPr lang="nl-NL" sz="2900" dirty="0"/>
          </a:p>
        </p:txBody>
      </p:sp>
    </p:spTree>
    <p:extLst>
      <p:ext uri="{BB962C8B-B14F-4D97-AF65-F5344CB8AC3E}">
        <p14:creationId xmlns:p14="http://schemas.microsoft.com/office/powerpoint/2010/main" val="257640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Fase 2 – Het ontwikkelen van de </a:t>
            </a:r>
            <a:r>
              <a:rPr lang="nl-NL" err="1"/>
              <a:t>webapp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Het bouwen van de website volgens het functioneel ontwerp.</a:t>
            </a:r>
          </a:p>
          <a:p>
            <a:endParaRPr lang="nl-NL" dirty="0"/>
          </a:p>
          <a:p>
            <a:r>
              <a:rPr lang="nl-NL" b="1" dirty="0"/>
              <a:t>Ingangseisen:</a:t>
            </a:r>
          </a:p>
          <a:p>
            <a:pPr lvl="1"/>
            <a:r>
              <a:rPr lang="nl-NL" sz="2800" dirty="0"/>
              <a:t>Functioneel ontwerp met ‘n voldoende beoordeeld </a:t>
            </a:r>
          </a:p>
          <a:p>
            <a:pPr lvl="2"/>
            <a:r>
              <a:rPr lang="nl-NL" dirty="0"/>
              <a:t>anders weet je dus niet wat je moet maken!</a:t>
            </a:r>
          </a:p>
          <a:p>
            <a:pPr lvl="1"/>
            <a:r>
              <a:rPr lang="nl-NL" dirty="0"/>
              <a:t>Gedegen voorbereiding:</a:t>
            </a:r>
          </a:p>
          <a:p>
            <a:pPr lvl="2"/>
            <a:r>
              <a:rPr lang="nl-NL" dirty="0"/>
              <a:t>Opdrachten van de vakken Databases &amp; SQL &amp; Vak </a:t>
            </a:r>
            <a:r>
              <a:rPr lang="nl-NL" dirty="0" err="1"/>
              <a:t>Webdevelopment</a:t>
            </a:r>
            <a:endParaRPr lang="nl-NL" dirty="0"/>
          </a:p>
          <a:p>
            <a:pPr lvl="2"/>
            <a:r>
              <a:rPr lang="nl-NL" dirty="0"/>
              <a:t>Programmeren</a:t>
            </a:r>
          </a:p>
          <a:p>
            <a:pPr lvl="2"/>
            <a:r>
              <a:rPr lang="nl-NL" dirty="0">
                <a:cs typeface="Calibri"/>
              </a:rPr>
              <a:t>PPO</a:t>
            </a:r>
          </a:p>
        </p:txBody>
      </p:sp>
    </p:spTree>
    <p:extLst>
      <p:ext uri="{BB962C8B-B14F-4D97-AF65-F5344CB8AC3E}">
        <p14:creationId xmlns:p14="http://schemas.microsoft.com/office/powerpoint/2010/main" val="26768235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8E3BC0D19154C8873E679CD752D55" ma:contentTypeVersion="13" ma:contentTypeDescription="Create a new document." ma:contentTypeScope="" ma:versionID="16f10b9bb901f44ad4f85d1ab522cb56">
  <xsd:schema xmlns:xsd="http://www.w3.org/2001/XMLSchema" xmlns:xs="http://www.w3.org/2001/XMLSchema" xmlns:p="http://schemas.microsoft.com/office/2006/metadata/properties" xmlns:ns2="92e51fde-10f6-492c-b9ed-1f95684b8f11" xmlns:ns3="a1da5e22-78f2-4b5f-8b7b-9706c4c332c1" targetNamespace="http://schemas.microsoft.com/office/2006/metadata/properties" ma:root="true" ma:fieldsID="ba767a18f979baf118fde9732aec230d" ns2:_="" ns3:_="">
    <xsd:import namespace="92e51fde-10f6-492c-b9ed-1f95684b8f11"/>
    <xsd:import namespace="a1da5e22-78f2-4b5f-8b7b-9706c4c332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51fde-10f6-492c-b9ed-1f95684b8f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a5e22-78f2-4b5f-8b7b-9706c4c332c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F67BB9-7089-4705-8136-1E960B4E19EA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a1da5e22-78f2-4b5f-8b7b-9706c4c332c1"/>
    <ds:schemaRef ds:uri="92e51fde-10f6-492c-b9ed-1f95684b8f1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CA477E-2CCA-40C5-AC1E-B3B9D95F52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176EED-194B-41C3-BE76-34E22E24F058}"/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1245</Words>
  <Application>Microsoft Office PowerPoint</Application>
  <PresentationFormat>Breedbeeld</PresentationFormat>
  <Paragraphs>197</Paragraphs>
  <Slides>18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Kantoorthema</vt:lpstr>
      <vt:lpstr>Aftrap Module Webdevelopment</vt:lpstr>
      <vt:lpstr>Themablok 3 = Maken van een webapplicatie</vt:lpstr>
      <vt:lpstr>Fase 1 – Functioneel ontwerp </vt:lpstr>
      <vt:lpstr>Interview met klant</vt:lpstr>
      <vt:lpstr>Voorbereiding Interview</vt:lpstr>
      <vt:lpstr>Planning Periode 3</vt:lpstr>
      <vt:lpstr>Fase 2 – Webdevelopment, Database Ontwerp en SQL</vt:lpstr>
      <vt:lpstr>Het Vak Webdevelopment</vt:lpstr>
      <vt:lpstr>Fase 2 – Het ontwikkelen van de webapp</vt:lpstr>
      <vt:lpstr>Techniek</vt:lpstr>
      <vt:lpstr>Tussentijdse beoordelingen (sprints)</vt:lpstr>
      <vt:lpstr>Fase 3 - De Beoordeling van Project Website</vt:lpstr>
      <vt:lpstr>Vragenuren</vt:lpstr>
      <vt:lpstr>Blackboard - HBO-ICT &amp; ITSM - PROPEDEUSE - 2019-2020</vt:lpstr>
      <vt:lpstr>Minimale Technische eisen</vt:lpstr>
      <vt:lpstr>Coach &amp; Klant</vt:lpstr>
      <vt:lpstr>Groepsindeling</vt:lpstr>
      <vt:lpstr>Per groep gaan we uit elkaar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Aftrap P3P</dc:title>
  <dc:creator>Joris Lops</dc:creator>
  <cp:lastModifiedBy>Joris Lops</cp:lastModifiedBy>
  <cp:revision>10</cp:revision>
  <dcterms:created xsi:type="dcterms:W3CDTF">2016-01-27T09:59:38Z</dcterms:created>
  <dcterms:modified xsi:type="dcterms:W3CDTF">2021-02-01T09:37:30Z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0x010100D858E3BC0D19154C8873E679CD752D55</vt:lpwstr>
  </property>
</Properties>
</file>