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0"/>
  </p:notesMasterIdLst>
  <p:sldIdLst>
    <p:sldId id="452" r:id="rId5"/>
    <p:sldId id="398" r:id="rId6"/>
    <p:sldId id="474" r:id="rId7"/>
    <p:sldId id="457" r:id="rId8"/>
    <p:sldId id="453" r:id="rId9"/>
    <p:sldId id="466" r:id="rId10"/>
    <p:sldId id="458" r:id="rId11"/>
    <p:sldId id="459" r:id="rId12"/>
    <p:sldId id="460" r:id="rId13"/>
    <p:sldId id="465" r:id="rId14"/>
    <p:sldId id="463" r:id="rId15"/>
    <p:sldId id="462" r:id="rId16"/>
    <p:sldId id="456" r:id="rId17"/>
    <p:sldId id="464" r:id="rId18"/>
    <p:sldId id="467" r:id="rId19"/>
    <p:sldId id="410" r:id="rId20"/>
    <p:sldId id="413" r:id="rId21"/>
    <p:sldId id="455" r:id="rId22"/>
    <p:sldId id="468" r:id="rId23"/>
    <p:sldId id="469" r:id="rId24"/>
    <p:sldId id="470" r:id="rId25"/>
    <p:sldId id="473" r:id="rId26"/>
    <p:sldId id="471" r:id="rId27"/>
    <p:sldId id="475" r:id="rId28"/>
    <p:sldId id="3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DC22028-83C9-46B2-BDE8-5FD210250DA1}">
          <p14:sldIdLst>
            <p14:sldId id="452"/>
            <p14:sldId id="398"/>
            <p14:sldId id="474"/>
            <p14:sldId id="457"/>
            <p14:sldId id="453"/>
            <p14:sldId id="466"/>
            <p14:sldId id="458"/>
            <p14:sldId id="459"/>
            <p14:sldId id="460"/>
            <p14:sldId id="465"/>
            <p14:sldId id="463"/>
            <p14:sldId id="462"/>
            <p14:sldId id="456"/>
            <p14:sldId id="464"/>
            <p14:sldId id="467"/>
            <p14:sldId id="410"/>
            <p14:sldId id="413"/>
            <p14:sldId id="455"/>
            <p14:sldId id="468"/>
            <p14:sldId id="469"/>
            <p14:sldId id="470"/>
            <p14:sldId id="473"/>
            <p14:sldId id="471"/>
            <p14:sldId id="475"/>
            <p14:sldId id="395"/>
          </p14:sldIdLst>
        </p14:section>
        <p14:section name="Naamloze sectie" id="{95DE5C30-781A-41B1-9D68-81CC634BBC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73367" autoAdjust="0"/>
  </p:normalViewPr>
  <p:slideViewPr>
    <p:cSldViewPr snapToGrid="0">
      <p:cViewPr varScale="1">
        <p:scale>
          <a:sx n="63" d="100"/>
          <a:sy n="63" d="100"/>
        </p:scale>
        <p:origin x="1757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anne Huisman Moet" userId="4760defe-2c28-4027-8379-457c8abe84b3" providerId="ADAL" clId="{ADBB6429-FF92-47B8-8A4B-CC268FD23117}"/>
    <pc:docChg chg="modSld">
      <pc:chgData name="Marjanne Huisman Moet" userId="4760defe-2c28-4027-8379-457c8abe84b3" providerId="ADAL" clId="{ADBB6429-FF92-47B8-8A4B-CC268FD23117}" dt="2021-02-12T10:12:42.272" v="11" actId="6549"/>
      <pc:docMkLst>
        <pc:docMk/>
      </pc:docMkLst>
      <pc:sldChg chg="modNotesTx">
        <pc:chgData name="Marjanne Huisman Moet" userId="4760defe-2c28-4027-8379-457c8abe84b3" providerId="ADAL" clId="{ADBB6429-FF92-47B8-8A4B-CC268FD23117}" dt="2021-02-11T12:10:26.093" v="0" actId="20577"/>
        <pc:sldMkLst>
          <pc:docMk/>
          <pc:sldMk cId="2797355327" sldId="452"/>
        </pc:sldMkLst>
      </pc:sldChg>
      <pc:sldChg chg="modNotesTx">
        <pc:chgData name="Marjanne Huisman Moet" userId="4760defe-2c28-4027-8379-457c8abe84b3" providerId="ADAL" clId="{ADBB6429-FF92-47B8-8A4B-CC268FD23117}" dt="2021-02-11T12:10:33.609" v="1" actId="6549"/>
        <pc:sldMkLst>
          <pc:docMk/>
          <pc:sldMk cId="1710319870" sldId="453"/>
        </pc:sldMkLst>
      </pc:sldChg>
      <pc:sldChg chg="modNotesTx">
        <pc:chgData name="Marjanne Huisman Moet" userId="4760defe-2c28-4027-8379-457c8abe84b3" providerId="ADAL" clId="{ADBB6429-FF92-47B8-8A4B-CC268FD23117}" dt="2021-02-12T10:12:10.629" v="5" actId="6549"/>
        <pc:sldMkLst>
          <pc:docMk/>
          <pc:sldMk cId="3800322428" sldId="456"/>
        </pc:sldMkLst>
      </pc:sldChg>
      <pc:sldChg chg="modNotesTx">
        <pc:chgData name="Marjanne Huisman Moet" userId="4760defe-2c28-4027-8379-457c8abe84b3" providerId="ADAL" clId="{ADBB6429-FF92-47B8-8A4B-CC268FD23117}" dt="2021-02-12T10:12:07.134" v="4" actId="6549"/>
        <pc:sldMkLst>
          <pc:docMk/>
          <pc:sldMk cId="3623968920" sldId="462"/>
        </pc:sldMkLst>
      </pc:sldChg>
      <pc:sldChg chg="modNotesTx">
        <pc:chgData name="Marjanne Huisman Moet" userId="4760defe-2c28-4027-8379-457c8abe84b3" providerId="ADAL" clId="{ADBB6429-FF92-47B8-8A4B-CC268FD23117}" dt="2021-02-12T10:12:04.263" v="3" actId="6549"/>
        <pc:sldMkLst>
          <pc:docMk/>
          <pc:sldMk cId="1241546691" sldId="463"/>
        </pc:sldMkLst>
      </pc:sldChg>
      <pc:sldChg chg="modNotesTx">
        <pc:chgData name="Marjanne Huisman Moet" userId="4760defe-2c28-4027-8379-457c8abe84b3" providerId="ADAL" clId="{ADBB6429-FF92-47B8-8A4B-CC268FD23117}" dt="2021-02-12T10:12:14.744" v="6" actId="6549"/>
        <pc:sldMkLst>
          <pc:docMk/>
          <pc:sldMk cId="1286637127" sldId="464"/>
        </pc:sldMkLst>
      </pc:sldChg>
      <pc:sldChg chg="modNotesTx">
        <pc:chgData name="Marjanne Huisman Moet" userId="4760defe-2c28-4027-8379-457c8abe84b3" providerId="ADAL" clId="{ADBB6429-FF92-47B8-8A4B-CC268FD23117}" dt="2021-02-12T10:11:58.680" v="2" actId="6549"/>
        <pc:sldMkLst>
          <pc:docMk/>
          <pc:sldMk cId="1310535424" sldId="465"/>
        </pc:sldMkLst>
      </pc:sldChg>
      <pc:sldChg chg="modNotesTx">
        <pc:chgData name="Marjanne Huisman Moet" userId="4760defe-2c28-4027-8379-457c8abe84b3" providerId="ADAL" clId="{ADBB6429-FF92-47B8-8A4B-CC268FD23117}" dt="2021-02-12T10:12:18.789" v="7" actId="6549"/>
        <pc:sldMkLst>
          <pc:docMk/>
          <pc:sldMk cId="3404629797" sldId="467"/>
        </pc:sldMkLst>
      </pc:sldChg>
      <pc:sldChg chg="modNotesTx">
        <pc:chgData name="Marjanne Huisman Moet" userId="4760defe-2c28-4027-8379-457c8abe84b3" providerId="ADAL" clId="{ADBB6429-FF92-47B8-8A4B-CC268FD23117}" dt="2021-02-12T10:12:27.118" v="8" actId="6549"/>
        <pc:sldMkLst>
          <pc:docMk/>
          <pc:sldMk cId="3127787110" sldId="469"/>
        </pc:sldMkLst>
      </pc:sldChg>
      <pc:sldChg chg="modNotesTx">
        <pc:chgData name="Marjanne Huisman Moet" userId="4760defe-2c28-4027-8379-457c8abe84b3" providerId="ADAL" clId="{ADBB6429-FF92-47B8-8A4B-CC268FD23117}" dt="2021-02-12T10:12:38.829" v="10" actId="6549"/>
        <pc:sldMkLst>
          <pc:docMk/>
          <pc:sldMk cId="1502141481" sldId="471"/>
        </pc:sldMkLst>
      </pc:sldChg>
      <pc:sldChg chg="modNotesTx">
        <pc:chgData name="Marjanne Huisman Moet" userId="4760defe-2c28-4027-8379-457c8abe84b3" providerId="ADAL" clId="{ADBB6429-FF92-47B8-8A4B-CC268FD23117}" dt="2021-02-12T10:12:35.820" v="9" actId="6549"/>
        <pc:sldMkLst>
          <pc:docMk/>
          <pc:sldMk cId="1883296025" sldId="473"/>
        </pc:sldMkLst>
      </pc:sldChg>
      <pc:sldChg chg="modNotesTx">
        <pc:chgData name="Marjanne Huisman Moet" userId="4760defe-2c28-4027-8379-457c8abe84b3" providerId="ADAL" clId="{ADBB6429-FF92-47B8-8A4B-CC268FD23117}" dt="2021-02-12T10:12:42.272" v="11" actId="6549"/>
        <pc:sldMkLst>
          <pc:docMk/>
          <pc:sldMk cId="3326515210" sldId="4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97C2-930F-4865-8199-F329930FE859}" type="datetimeFigureOut">
              <a:rPr lang="nl-NL" smtClean="0"/>
              <a:t>11-2-2021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F266-17AB-4097-BB0C-25F3A1C7532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06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90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8707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415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82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42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71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827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884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03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93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Vaak herkent alleen de kwaliteitsmanager de termen nog, management en medewerkers haken af.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56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0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607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ook College 1: waardeketen van Porter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283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43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271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288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48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987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33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28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1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314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613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Pareto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F266-17AB-4097-BB0C-25F3A1C75324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3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3825" y="4914900"/>
            <a:ext cx="6480175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26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" y="5295112"/>
            <a:ext cx="1315215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5440" y="502024"/>
            <a:ext cx="37338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4294274" y="0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4331676" y="4152920"/>
            <a:ext cx="48123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6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5"/>
            <a:ext cx="9144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23945" y="138"/>
            <a:ext cx="4645152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825" y="2386584"/>
            <a:ext cx="3442392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5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9143816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144" y="2066544"/>
            <a:ext cx="4256208" cy="437083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40680" y="3154680"/>
            <a:ext cx="370332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10109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0" y="685800"/>
            <a:ext cx="634104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1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9143816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02352" y="1678780"/>
            <a:ext cx="4041649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100" y="1270000"/>
            <a:ext cx="4025900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25" y="685800"/>
            <a:ext cx="634104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35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4572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25" y="1581912"/>
            <a:ext cx="3827583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7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4818888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25" y="1833510"/>
            <a:ext cx="3827583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81" y="2171648"/>
            <a:ext cx="3576835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3640" y="2176272"/>
            <a:ext cx="2532698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08990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89" y="748272"/>
            <a:ext cx="7296927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888" y="1490472"/>
            <a:ext cx="400527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3483864"/>
            <a:ext cx="35064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8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89" y="748272"/>
            <a:ext cx="7296927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888" y="1490472"/>
            <a:ext cx="400527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3483864"/>
            <a:ext cx="35064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7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89" y="748272"/>
            <a:ext cx="7296927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888" y="1490472"/>
            <a:ext cx="400527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3483864"/>
            <a:ext cx="35064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55" y="957829"/>
            <a:ext cx="4907290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194560" y="1033272"/>
            <a:ext cx="4745736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 dirty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149813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920343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2400" y="972458"/>
            <a:ext cx="48816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10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801035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00" y="504000"/>
            <a:ext cx="37338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00" y="5295600"/>
            <a:ext cx="1314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4294274" y="0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4331676" y="4152920"/>
            <a:ext cx="48123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2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186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3694176" y="0"/>
            <a:ext cx="54498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" y="5295112"/>
            <a:ext cx="1315215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8" y="964754"/>
            <a:ext cx="4881382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94176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4723200" y="1043710"/>
            <a:ext cx="3048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57931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3694176" y="0"/>
            <a:ext cx="54498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" y="5295112"/>
            <a:ext cx="1315215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8" y="964754"/>
            <a:ext cx="4881382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4723200" y="1043710"/>
            <a:ext cx="3048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7148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" y="5295112"/>
            <a:ext cx="1315215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8" y="964754"/>
            <a:ext cx="4881382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4723200" y="1043710"/>
            <a:ext cx="3048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68130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3694176" y="0"/>
            <a:ext cx="54498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835725"/>
            <a:ext cx="37338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08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" y="5295112"/>
            <a:ext cx="1315215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8" y="964754"/>
            <a:ext cx="4881382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8" y="685801"/>
            <a:ext cx="42672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458" y="5038164"/>
            <a:ext cx="8502212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670" y="907475"/>
            <a:ext cx="2752165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5653174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5690576" y="4674414"/>
            <a:ext cx="34534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0" y="685800"/>
            <a:ext cx="3832225" cy="3429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000" y="1800000"/>
            <a:ext cx="3832225" cy="43053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913" y="0"/>
            <a:ext cx="2990088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60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368" y="1307592"/>
            <a:ext cx="4640256" cy="3429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1368" y="1800000"/>
            <a:ext cx="4640256" cy="43053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990088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67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0" y="685800"/>
            <a:ext cx="3832225" cy="3429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264" y="3145536"/>
            <a:ext cx="4745737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001" y="1847088"/>
            <a:ext cx="35064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335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184" y="6144768"/>
            <a:ext cx="91436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0" y="685800"/>
            <a:ext cx="3832225" cy="3429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5038344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nl-NL" dirty="0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1847088"/>
            <a:ext cx="35064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7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10109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00" y="685800"/>
            <a:ext cx="6438286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00" y="1800000"/>
            <a:ext cx="6438286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5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_IlOlywryw&amp;feature=emb_log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CB923-0300-4A91-B5E3-BB3F2C4DD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Bedrijfsprocessen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College 2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F3569D-8EF3-41CA-AE8C-7FD850F20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8" name="Picture 4" descr="Table with people around">
            <a:extLst>
              <a:ext uri="{FF2B5EF4-FFF2-40B4-BE49-F238E27FC236}">
                <a16:creationId xmlns:a16="http://schemas.microsoft.com/office/drawing/2014/main" id="{EA3A227F-CCB5-438D-90C5-EB7B75E4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4" y="210983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5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F200-5BFB-4DBB-B4C5-CF63321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A68CE-AB2E-4253-9E15-6C1529D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69" y="1711223"/>
            <a:ext cx="6438286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Procesgeoriënteerd werken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97666C3-CCC1-4CEA-94F6-8ED327B0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8" y="2539629"/>
            <a:ext cx="4989074" cy="40667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40B1E02-C8CB-4A0E-8699-F648F4FE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87" y="1297648"/>
            <a:ext cx="4991965" cy="2960822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AB171A89-1772-4091-B4A0-4687E31DCC12}"/>
              </a:ext>
            </a:extLst>
          </p:cNvPr>
          <p:cNvSpPr/>
          <p:nvPr/>
        </p:nvSpPr>
        <p:spPr>
          <a:xfrm>
            <a:off x="4916888" y="2587078"/>
            <a:ext cx="2752078" cy="10475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1053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F200-5BFB-4DBB-B4C5-CF63321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B8B025-1B51-45D3-8D02-69DCB5F0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37" y="3526654"/>
            <a:ext cx="5066452" cy="300500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A68CE-AB2E-4253-9E15-6C1529D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660126"/>
            <a:ext cx="7432865" cy="4306246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Ketengeoriënteerd werken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Keten: uit de logistiek en maakindustrie (van grondstoffen naar eindproduct: </a:t>
            </a:r>
            <a:r>
              <a:rPr lang="nl-NL" i="1" dirty="0"/>
              <a:t>‘van zand tot klant’)</a:t>
            </a:r>
          </a:p>
          <a:p>
            <a:r>
              <a:rPr lang="nl-NL" dirty="0"/>
              <a:t>Bijv. auto industrie: aan de montagelijn is geen auto gelijk, hier maatwerk produceren.</a:t>
            </a:r>
          </a:p>
          <a:p>
            <a:endParaRPr lang="nl-NL" dirty="0"/>
          </a:p>
          <a:p>
            <a:r>
              <a:rPr lang="nl-NL" dirty="0"/>
              <a:t>Proces wordt over de keten heen bestuurd, vraagt openheid en eerlijkheid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Soms geen keuze over het deel uitmaken van een keten</a:t>
            </a:r>
          </a:p>
          <a:p>
            <a:pPr marL="0" indent="0">
              <a:buNone/>
            </a:pPr>
            <a:r>
              <a:rPr lang="nl-NL" dirty="0"/>
              <a:t>Bijv. woningcorporatie, gezondheidszorg, aannemers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C89F9379-A932-4569-B640-488611DE1FC6}"/>
              </a:ext>
            </a:extLst>
          </p:cNvPr>
          <p:cNvSpPr/>
          <p:nvPr/>
        </p:nvSpPr>
        <p:spPr>
          <a:xfrm>
            <a:off x="4971496" y="3813249"/>
            <a:ext cx="2752078" cy="10475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4154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F200-5BFB-4DBB-B4C5-CF63321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F241BCF-9569-4A88-8AE2-62D6AFEC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65" y="3429000"/>
            <a:ext cx="4991965" cy="296082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A68CE-AB2E-4253-9E15-6C1529D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77" y="1773367"/>
            <a:ext cx="6438286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Systeemgeoriënteerd werken</a:t>
            </a:r>
          </a:p>
          <a:p>
            <a:endParaRPr lang="nl-NL" dirty="0"/>
          </a:p>
          <a:p>
            <a:r>
              <a:rPr lang="nl-NL" dirty="0"/>
              <a:t>Betrekt alle processen in een organisatie. Belangrijke doelstelling: optimaliseren dienstverlening.</a:t>
            </a:r>
          </a:p>
          <a:p>
            <a:endParaRPr lang="nl-NL" dirty="0"/>
          </a:p>
          <a:p>
            <a:r>
              <a:rPr lang="nl-NL" dirty="0"/>
              <a:t>Vereist veel acties, samenwerking = win-win, bij-processen worden nu geïntegreerd. </a:t>
            </a:r>
          </a:p>
          <a:p>
            <a:endParaRPr lang="nl-NL" dirty="0"/>
          </a:p>
          <a:p>
            <a:r>
              <a:rPr lang="nl-NL" dirty="0"/>
              <a:t>Vereist nauwkeurige afstemming (orderverwerking,</a:t>
            </a:r>
          </a:p>
          <a:p>
            <a:r>
              <a:rPr lang="nl-NL" dirty="0"/>
              <a:t>Inkoop, transport etc.)</a:t>
            </a:r>
          </a:p>
          <a:p>
            <a:endParaRPr lang="nl-NL" dirty="0"/>
          </a:p>
          <a:p>
            <a:r>
              <a:rPr lang="nl-NL" dirty="0"/>
              <a:t>Reden:</a:t>
            </a:r>
          </a:p>
          <a:p>
            <a:pPr marL="0" indent="0">
              <a:buNone/>
            </a:pPr>
            <a:r>
              <a:rPr lang="nl-NL" dirty="0"/>
              <a:t>Gedwongen door concurrentie: processen afstemmen op de klant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Maatwerk leveren op grote schaal, bijv. ziekenhuis;</a:t>
            </a:r>
          </a:p>
          <a:p>
            <a:pPr marL="0" indent="0">
              <a:buNone/>
            </a:pPr>
            <a:r>
              <a:rPr lang="nl-NL" dirty="0"/>
              <a:t>Proces patiënten met zelfde aandoeningen</a:t>
            </a:r>
          </a:p>
          <a:p>
            <a:pPr marL="0" indent="0">
              <a:buNone/>
            </a:pPr>
            <a:r>
              <a:rPr lang="nl-NL" dirty="0"/>
              <a:t>Standaardiseren.</a:t>
            </a:r>
          </a:p>
          <a:p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EB10EB60-415A-4411-84D0-FC6B472C7C7B}"/>
              </a:ext>
            </a:extLst>
          </p:cNvPr>
          <p:cNvSpPr/>
          <p:nvPr/>
        </p:nvSpPr>
        <p:spPr>
          <a:xfrm>
            <a:off x="6266048" y="3554744"/>
            <a:ext cx="2752078" cy="10475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39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9C8B-9656-41B1-BAF4-C4E704B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F92D2-9466-4E14-A6F9-8CE92787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41" y="1560303"/>
            <a:ext cx="5592653" cy="4991418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Veelgemaakte fouten bij Procesmanagement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Verbetergroepen starten zonder procesborging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Klant niet in beeld bij procesmanagement (onderzoeken!)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Te gedetailleerde processen (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productieomgeving</a:t>
            </a:r>
            <a:r>
              <a:rPr lang="nl-NL" dirty="0"/>
              <a:t> versus </a:t>
            </a:r>
            <a:r>
              <a:rPr lang="nl-NL" dirty="0">
                <a:solidFill>
                  <a:schemeClr val="accent2"/>
                </a:solidFill>
              </a:rPr>
              <a:t>dienstverlening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 norm als vertrekpunt kiezen (ISO, HKZ, Branchenorm) i.p.v. eigen sturingsbehoefte– gevolg: bureaucratie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Procesmanagement delegeren aan staf (m.n. kwaliteitsmanager) </a:t>
            </a:r>
          </a:p>
          <a:p>
            <a:endParaRPr lang="nl-NL" dirty="0"/>
          </a:p>
          <a:p>
            <a:r>
              <a:rPr lang="nl-NL" dirty="0"/>
              <a:t>Zonder visie met processen starten, beperkingen in het kwaliteitssysteem </a:t>
            </a: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AE977EF3-CFFB-4698-8CAE-5DEDE1E47B3D}"/>
              </a:ext>
            </a:extLst>
          </p:cNvPr>
          <p:cNvSpPr/>
          <p:nvPr/>
        </p:nvSpPr>
        <p:spPr>
          <a:xfrm>
            <a:off x="5965794" y="2198411"/>
            <a:ext cx="2787588" cy="231036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80%</a:t>
            </a:r>
            <a:r>
              <a:rPr lang="nl-NL" dirty="0">
                <a:sym typeface="Wingdings" panose="05000000000000000000" pitchFamily="2" charset="2"/>
              </a:rPr>
              <a:t> in procesbeschrijven, klaart slechts 20% van de klus</a:t>
            </a:r>
          </a:p>
          <a:p>
            <a:pPr algn="ctr"/>
            <a:endParaRPr lang="nl-NL" dirty="0">
              <a:sym typeface="Wingdings" panose="05000000000000000000" pitchFamily="2" charset="2"/>
            </a:endParaRPr>
          </a:p>
          <a:p>
            <a:pPr algn="ctr"/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b="1" dirty="0">
                <a:sym typeface="Wingdings" panose="05000000000000000000" pitchFamily="2" charset="2"/>
              </a:rPr>
              <a:t>Implementatie &amp; toepassen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32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9C8B-9656-41B1-BAF4-C4E704B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F92D2-9466-4E14-A6F9-8CE92787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500327"/>
            <a:ext cx="8495930" cy="50869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nl-NL" sz="2300" dirty="0"/>
          </a:p>
          <a:p>
            <a:pPr marL="0" indent="0">
              <a:buNone/>
            </a:pPr>
            <a:r>
              <a:rPr lang="nl-NL" sz="2200" b="1" dirty="0"/>
              <a:t>Managen van processen en professionals</a:t>
            </a:r>
          </a:p>
          <a:p>
            <a:pPr marL="0" indent="0">
              <a:buNone/>
            </a:pPr>
            <a:endParaRPr lang="nl-NL" sz="2200" b="1" dirty="0"/>
          </a:p>
          <a:p>
            <a:pPr marL="0" indent="0">
              <a:buNone/>
            </a:pPr>
            <a:r>
              <a:rPr lang="nl-NL" sz="2200" dirty="0"/>
              <a:t>- Spanningsveld!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Gevoel van beperking in verantwoordelijkheden door processen</a:t>
            </a:r>
          </a:p>
          <a:p>
            <a:r>
              <a:rPr lang="nl-NL" sz="2200" dirty="0"/>
              <a:t>Managers vinden dat professionals zich onttrekken aan kwalitatieve toetsing van hun prestatie.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Kenmerken van professioneel werk  </a:t>
            </a:r>
          </a:p>
          <a:p>
            <a:r>
              <a:rPr lang="nl-NL" sz="2200" dirty="0"/>
              <a:t>Hoger opgeleid </a:t>
            </a:r>
          </a:p>
          <a:p>
            <a:r>
              <a:rPr lang="nl-NL" sz="2200" dirty="0"/>
              <a:t>Eigen georganiseerde beroepsgroep </a:t>
            </a:r>
          </a:p>
          <a:p>
            <a:r>
              <a:rPr lang="nl-NL" sz="2200" dirty="0"/>
              <a:t>Ethische normen en gedragsregels 	(door de beroepsgroep vastgesteld) </a:t>
            </a:r>
          </a:p>
          <a:p>
            <a:r>
              <a:rPr lang="nl-NL" sz="2200" dirty="0"/>
              <a:t>Normen voor de kwalitatief goed werk 		“	“</a:t>
            </a:r>
          </a:p>
          <a:p>
            <a:r>
              <a:rPr lang="nl-NL" sz="2200" dirty="0"/>
              <a:t>Kwalitatieve toetsing en verbeteren door intervisie en visitatie </a:t>
            </a:r>
          </a:p>
          <a:p>
            <a:r>
              <a:rPr lang="nl-NL" sz="2200" dirty="0"/>
              <a:t>Leren door meester-gezel relatie (leren door te doen)</a:t>
            </a:r>
          </a:p>
          <a:p>
            <a:pPr marL="0" indent="0">
              <a:buNone/>
            </a:pPr>
            <a:endParaRPr lang="nl-NL" sz="2300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866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9C8B-9656-41B1-BAF4-C4E704B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F92D2-9466-4E14-A6F9-8CE92787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35" y="1562471"/>
            <a:ext cx="8495930" cy="5086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300" dirty="0"/>
          </a:p>
          <a:p>
            <a:pPr marL="0" indent="0">
              <a:buNone/>
            </a:pPr>
            <a:r>
              <a:rPr lang="nl-NL" sz="2000" b="1" dirty="0"/>
              <a:t>Professioneel werk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Probleem: professioneel werk is moeilijk in een proces vast te leggen. Standaardiseren is complex, vaak geen consensus over beste manier van werken.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Eerste stap: best practices. Steeds vaker: evidence based practices.</a:t>
            </a:r>
          </a:p>
          <a:p>
            <a:pPr marL="0" indent="0">
              <a:buNone/>
            </a:pPr>
            <a:r>
              <a:rPr lang="nl-NL" sz="2000" dirty="0"/>
              <a:t>(Bundelen kennis en ervaringen)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40462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FE8BA-2706-4371-B5C3-DC5B20DF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Pauze</a:t>
            </a:r>
          </a:p>
        </p:txBody>
      </p:sp>
      <p:pic>
        <p:nvPicPr>
          <p:cNvPr id="1026" name="Picture 2" descr="Take A Break For A Happier Life">
            <a:extLst>
              <a:ext uri="{FF2B5EF4-FFF2-40B4-BE49-F238E27FC236}">
                <a16:creationId xmlns:a16="http://schemas.microsoft.com/office/drawing/2014/main" id="{02150FAD-D55B-43BC-BFEF-DC62A0C5F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49" y="212008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EF91-AFFD-4495-976D-B6F435F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college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E1D0D-D7A8-4C18-A99D-9F21ABF6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>
                    <a:lumMod val="85000"/>
                  </a:schemeClr>
                </a:solidFill>
                <a:latin typeface="NHBasic" panose="00000400000000000000"/>
              </a:rPr>
              <a:t>H3 . </a:t>
            </a:r>
            <a:r>
              <a:rPr lang="nl-NL" sz="2000" dirty="0">
                <a:solidFill>
                  <a:schemeClr val="bg2">
                    <a:lumMod val="85000"/>
                  </a:schemeClr>
                </a:solidFill>
              </a:rPr>
              <a:t>Procesgericht organiseren, ontwikkelen en implementeren</a:t>
            </a:r>
            <a:endParaRPr lang="en-US" sz="1800" dirty="0">
              <a:solidFill>
                <a:schemeClr val="bg2">
                  <a:lumMod val="85000"/>
                </a:schemeClr>
              </a:solidFill>
              <a:latin typeface="NHBasic" panose="00000400000000000000"/>
            </a:endParaRPr>
          </a:p>
          <a:p>
            <a:r>
              <a:rPr lang="en-US" sz="2000" dirty="0">
                <a:latin typeface="NHBasic" panose="00000400000000000000"/>
              </a:rPr>
              <a:t>H4 . Processen Identificeren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D516B2D-512E-403A-9135-27777F6B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36" y="2918119"/>
            <a:ext cx="321037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D010E-2BC9-45E9-924B-6252B6E2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00" y="847240"/>
            <a:ext cx="6438286" cy="30685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NHBasic" panose="00000400000000000000"/>
              </a:rPr>
              <a:t>H4 . Processen Identificeren</a:t>
            </a:r>
            <a:br>
              <a:rPr lang="en-US" sz="1800" dirty="0">
                <a:latin typeface="NHBasic" panose="00000400000000000000"/>
              </a:rPr>
            </a:b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457F65-56CD-4B68-916B-E3C69DB5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62" y="1746734"/>
            <a:ext cx="6438286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Beschrijven van processen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1. Vanuit externe norm processen identificeren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Via een boomdiagram de processen identificeren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3. Vanuit het hoofdproces werkprocessen en vervolgens instructies identificeren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4. Vanuit het proces van de klant de processen identificeren </a:t>
            </a:r>
          </a:p>
        </p:txBody>
      </p:sp>
    </p:spTree>
    <p:extLst>
      <p:ext uri="{BB962C8B-B14F-4D97-AF65-F5344CB8AC3E}">
        <p14:creationId xmlns:p14="http://schemas.microsoft.com/office/powerpoint/2010/main" val="159545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EC11-58D9-4864-A780-515611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NHBasic" panose="00000400000000000000"/>
              </a:rPr>
              <a:t>H4 . Processen Identificeren</a:t>
            </a:r>
            <a:endParaRPr lang="nl-NL" sz="1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F2899-6E95-4FBE-B72F-CA1FDA1F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2" y="1720101"/>
            <a:ext cx="7743304" cy="42640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nl-NL" b="1" dirty="0"/>
              <a:t>Vanuit externe norm processen identificeren</a:t>
            </a:r>
          </a:p>
          <a:p>
            <a:pPr marL="0" indent="0">
              <a:buNone/>
            </a:pPr>
            <a:r>
              <a:rPr lang="nl-NL" dirty="0"/>
              <a:t>NEN-ISO 9001-norm     begin jaren ’90 uitgangspunt voor identificatie processen</a:t>
            </a:r>
          </a:p>
          <a:p>
            <a:pPr marL="0" indent="0">
              <a:buNone/>
            </a:pPr>
            <a:r>
              <a:rPr lang="nl-NL" dirty="0"/>
              <a:t>Voor elke norm een procesbeschrijving (klachten/ leveranciersselectie etc.)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Processen beschrijven om snel een certificaat te halen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Nadelen:</a:t>
            </a:r>
          </a:p>
          <a:p>
            <a:pPr marL="0" indent="0">
              <a:buNone/>
            </a:pPr>
            <a:r>
              <a:rPr lang="nl-NL" dirty="0"/>
              <a:t>-processen blijven op zich staan </a:t>
            </a:r>
          </a:p>
          <a:p>
            <a:pPr marL="0" indent="0">
              <a:buNone/>
            </a:pPr>
            <a:r>
              <a:rPr lang="nl-NL" dirty="0"/>
              <a:t>-geen samenhang </a:t>
            </a:r>
          </a:p>
          <a:p>
            <a:pPr marL="0" indent="0">
              <a:buNone/>
            </a:pPr>
            <a:r>
              <a:rPr lang="nl-NL" dirty="0"/>
              <a:t>-sturing niet mogelijk</a:t>
            </a:r>
          </a:p>
          <a:p>
            <a:pPr marL="0" indent="0">
              <a:buNone/>
            </a:pPr>
            <a:r>
              <a:rPr lang="nl-NL" dirty="0"/>
              <a:t>-gemiddelde medewerker herkent termen niet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645579C-1C06-446F-8E54-C787AA786A68}"/>
              </a:ext>
            </a:extLst>
          </p:cNvPr>
          <p:cNvSpPr/>
          <p:nvPr/>
        </p:nvSpPr>
        <p:spPr>
          <a:xfrm>
            <a:off x="5610557" y="2828879"/>
            <a:ext cx="2684477" cy="35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l-NL" altLang="en-US" sz="1600" dirty="0"/>
              <a:t>duidelijkheid in de organisatie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l-NL" altLang="en-US" sz="1600" dirty="0"/>
              <a:t>juiste functionaris op juiste moment beslissing laten nemen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l-NL" altLang="en-US" sz="1600" dirty="0"/>
              <a:t>delegeren in goede banen leiden (noodzaak)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l-NL" altLang="en-US" sz="1600" dirty="0"/>
              <a:t>spiegel voor medewerkers</a:t>
            </a:r>
          </a:p>
        </p:txBody>
      </p:sp>
    </p:spTree>
    <p:extLst>
      <p:ext uri="{BB962C8B-B14F-4D97-AF65-F5344CB8AC3E}">
        <p14:creationId xmlns:p14="http://schemas.microsoft.com/office/powerpoint/2010/main" val="342313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EF91-AFFD-4495-976D-B6F435F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Huishoudelijke mededelingen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E1D0D-D7A8-4C18-A99D-9F21ABF6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3" y="1695636"/>
            <a:ext cx="7779094" cy="4368390"/>
          </a:xfrm>
        </p:spPr>
        <p:txBody>
          <a:bodyPr/>
          <a:lstStyle/>
          <a:p>
            <a:pPr marL="0" indent="0">
              <a:buNone/>
            </a:pPr>
            <a:r>
              <a:rPr lang="nl-NL" sz="2000" b="1" dirty="0"/>
              <a:t>Boek: Presteren met Processen, Daan C. Dorr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0A0A0A"/>
                </a:solidFill>
                <a:effectLst/>
                <a:latin typeface="Graphik"/>
              </a:rPr>
              <a:t>ISBN: 9789462761179, Druk: 7 (mei 2016)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0A0A0A"/>
                </a:solidFill>
                <a:effectLst/>
                <a:latin typeface="Graphik"/>
              </a:rPr>
              <a:t>Let op: oudere versie is anders en heeft te weinig hoofdstukken!</a:t>
            </a:r>
          </a:p>
          <a:p>
            <a:pPr marL="0" indent="0" algn="l">
              <a:buNone/>
            </a:pPr>
            <a:endParaRPr lang="nl-NL" dirty="0">
              <a:solidFill>
                <a:srgbClr val="0A0A0A"/>
              </a:solidFill>
              <a:latin typeface="Graphik"/>
            </a:endParaRPr>
          </a:p>
          <a:p>
            <a:pPr marL="0" indent="0" algn="l">
              <a:buNone/>
            </a:pPr>
            <a:r>
              <a:rPr lang="nl-NL" b="0" i="0" dirty="0">
                <a:solidFill>
                  <a:srgbClr val="0A0A0A"/>
                </a:solidFill>
                <a:effectLst/>
                <a:latin typeface="Graphik"/>
              </a:rPr>
              <a:t>Toets: in T3 kennistoets over het hele boek. 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0A0A0A"/>
                </a:solidFill>
                <a:effectLst/>
                <a:latin typeface="Graphik"/>
              </a:rPr>
              <a:t>Geen hulpmiddelen toegestaan.</a:t>
            </a:r>
            <a:endParaRPr lang="nl-NL" sz="1800" b="1" dirty="0"/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Chatgebruik tijdens college</a:t>
            </a:r>
          </a:p>
          <a:p>
            <a:pPr marL="0" indent="0">
              <a:buNone/>
            </a:pPr>
            <a:endParaRPr lang="nl-NL" sz="2000" b="1" dirty="0"/>
          </a:p>
          <a:p>
            <a:r>
              <a:rPr lang="nl-NL" dirty="0"/>
              <a:t>Alléén vakgerelateerd</a:t>
            </a:r>
          </a:p>
          <a:p>
            <a:r>
              <a:rPr lang="nl-NL" dirty="0"/>
              <a:t>Geen discussies </a:t>
            </a:r>
          </a:p>
          <a:p>
            <a:r>
              <a:rPr lang="nl-NL" dirty="0"/>
              <a:t>Praktische vragen (boek, druk, huiswerk) graag achteraf.</a:t>
            </a:r>
          </a:p>
          <a:p>
            <a:r>
              <a:rPr lang="nl-NL" dirty="0"/>
              <a:t>Hou het leuk en netjes</a:t>
            </a:r>
          </a:p>
          <a:p>
            <a:r>
              <a:rPr lang="nl-NL" dirty="0"/>
              <a:t>Let op: chatgedrag wordt gemonitord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2B3FE1-2133-4C9A-A57B-E7621FD1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2" y="4626628"/>
            <a:ext cx="2198443" cy="15455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6813466-C83F-42CD-95C1-B9080346C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48" y="685800"/>
            <a:ext cx="1850699" cy="28270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DEC0ECC-ECB1-41B4-83D0-7DCF5E780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5" y="371911"/>
            <a:ext cx="797855" cy="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EC11-58D9-4864-A780-515611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NHBasic" panose="00000400000000000000"/>
              </a:rPr>
              <a:t>H4 . Processen Identificeren</a:t>
            </a:r>
            <a:endParaRPr lang="nl-NL" sz="1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F2899-6E95-4FBE-B72F-CA1FDA1F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7" y="1657958"/>
            <a:ext cx="6438286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2. Via een boomdiagram de processen identificeren</a:t>
            </a:r>
          </a:p>
          <a:p>
            <a:pPr marL="0" indent="0">
              <a:buNone/>
            </a:pPr>
            <a:r>
              <a:rPr lang="nl-NL" dirty="0"/>
              <a:t>Via boomdiagram de organisatie ontleden: brainstormen, clusteren, discussiëren, controleren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Veelgebruikt bij het beschrijven van </a:t>
            </a:r>
          </a:p>
          <a:p>
            <a:pPr marL="0" indent="0">
              <a:buNone/>
            </a:pPr>
            <a:r>
              <a:rPr lang="nl-NL" dirty="0"/>
              <a:t>de administratieve organisatie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Voordeel: </a:t>
            </a:r>
            <a:r>
              <a:rPr lang="nl-NL" dirty="0"/>
              <a:t>gedetailleerde processen als uitkomst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Kenmerkend: </a:t>
            </a:r>
            <a:r>
              <a:rPr lang="nl-NL" dirty="0"/>
              <a:t>de onderste laag als proces beschreven. In bijna alle gevallen zijn het dan detail-processchema’s die zich op </a:t>
            </a:r>
          </a:p>
          <a:p>
            <a:pPr marL="0" indent="0">
              <a:buNone/>
            </a:pPr>
            <a:r>
              <a:rPr lang="nl-NL" dirty="0"/>
              <a:t>instructieniveau bewegen -schrijven dus voor </a:t>
            </a:r>
          </a:p>
          <a:p>
            <a:pPr marL="0" indent="0">
              <a:buNone/>
            </a:pPr>
            <a:r>
              <a:rPr lang="nl-NL" dirty="0"/>
              <a:t>hoe je iets moet doen.</a:t>
            </a: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 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C967A76-AFE4-491F-A4E3-576C021F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16" y="4332645"/>
            <a:ext cx="3757383" cy="2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EC11-58D9-4864-A780-515611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NHBasic" panose="00000400000000000000"/>
              </a:rPr>
              <a:t>H4 . Processen Identificeren</a:t>
            </a:r>
            <a:endParaRPr lang="nl-NL" sz="1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F2899-6E95-4FBE-B72F-CA1FDA1F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800001"/>
            <a:ext cx="7974403" cy="484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3.a. Vanuit het hoofdproces werkprocessen en vervolgens instructies identificeren </a:t>
            </a:r>
          </a:p>
          <a:p>
            <a:pPr marL="0" indent="0">
              <a:buNone/>
            </a:pPr>
            <a:r>
              <a:rPr lang="nl-NL" dirty="0"/>
              <a:t>Hoofdproces geeft aan: welke input, in welke processtappen, wordt omgezet in welke output. </a:t>
            </a:r>
          </a:p>
          <a:p>
            <a:endParaRPr lang="nl-NL" dirty="0"/>
          </a:p>
          <a:p>
            <a:pPr>
              <a:buFontTx/>
              <a:buChar char="-"/>
            </a:pPr>
            <a:r>
              <a:rPr lang="nl-NL" dirty="0"/>
              <a:t>Waar organisatie voor staat.</a:t>
            </a:r>
          </a:p>
          <a:p>
            <a:pPr marL="0" indent="0">
              <a:buNone/>
            </a:pPr>
            <a:r>
              <a:rPr lang="nl-NL" dirty="0"/>
              <a:t>Hierbij spreekt men binnen de organisatie vaak over drie soorten processen: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Vanuit het hoofdproces kan men de werkprocessen afleiden en van daaruit weer de</a:t>
            </a:r>
          </a:p>
          <a:p>
            <a:pPr marL="0" indent="0">
              <a:buNone/>
            </a:pPr>
            <a:r>
              <a:rPr lang="nl-NL" dirty="0"/>
              <a:t>werkinstructies.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580800-0AA8-4785-98EE-20837918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4" y="3415867"/>
            <a:ext cx="7296219" cy="16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EC11-58D9-4864-A780-515611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NHBasic" panose="00000400000000000000"/>
              </a:rPr>
              <a:t>H4 . Processen Identificeren</a:t>
            </a:r>
            <a:endParaRPr lang="nl-NL" sz="1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F2899-6E95-4FBE-B72F-CA1FDA1F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800001"/>
            <a:ext cx="7974403" cy="484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3.b. Vanuit het hoofdproces</a:t>
            </a:r>
            <a:r>
              <a:rPr lang="nl-NL" b="1" dirty="0">
                <a:sym typeface="Wingdings" panose="05000000000000000000" pitchFamily="2" charset="2"/>
              </a:rPr>
              <a:t> </a:t>
            </a:r>
            <a:r>
              <a:rPr lang="nl-NL" b="1" dirty="0"/>
              <a:t>werkprocessen en vervolgens</a:t>
            </a:r>
            <a:r>
              <a:rPr lang="nl-NL" b="1" dirty="0">
                <a:sym typeface="Wingdings" panose="05000000000000000000" pitchFamily="2" charset="2"/>
              </a:rPr>
              <a:t></a:t>
            </a:r>
            <a:r>
              <a:rPr lang="nl-NL" b="1" dirty="0"/>
              <a:t> instructies identificeren 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E831082D-5465-4F06-B0FC-73A2DEEA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92756"/>
              </p:ext>
            </p:extLst>
          </p:nvPr>
        </p:nvGraphicFramePr>
        <p:xfrm>
          <a:off x="1384917" y="2374084"/>
          <a:ext cx="53763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952">
                  <a:extLst>
                    <a:ext uri="{9D8B030D-6E8A-4147-A177-3AD203B41FA5}">
                      <a16:colId xmlns:a16="http://schemas.microsoft.com/office/drawing/2014/main" val="3174796854"/>
                    </a:ext>
                  </a:extLst>
                </a:gridCol>
                <a:gridCol w="2691414">
                  <a:extLst>
                    <a:ext uri="{9D8B030D-6E8A-4147-A177-3AD203B41FA5}">
                      <a16:colId xmlns:a16="http://schemas.microsoft.com/office/drawing/2014/main" val="1835692983"/>
                    </a:ext>
                  </a:extLst>
                </a:gridCol>
              </a:tblGrid>
              <a:tr h="294880">
                <a:tc>
                  <a:txBody>
                    <a:bodyPr/>
                    <a:lstStyle/>
                    <a:p>
                      <a:r>
                        <a:rPr lang="nl-NL" dirty="0"/>
                        <a:t>Hoofdproces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Werkproces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Relatief op zichzelf staand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Logisch samenhangend geheel van werkprocessen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Een logisch samenhangend en geordend geheel van activiteiten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Ontworpen en ingericht om een product of dienst voort te brengen</a:t>
                      </a:r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Gericht op het realiseren van (deel)producten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Om een product of dienst voort te brengen</a:t>
                      </a:r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Ten behoeve van interne/externe klanten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3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Let op valkuilen! Zorgvuldigheid is geboden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5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9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EC11-58D9-4864-A780-515611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NHBasic" panose="00000400000000000000"/>
              </a:rPr>
              <a:t>H4 . Processen Identificeren</a:t>
            </a:r>
            <a:endParaRPr lang="nl-NL" sz="1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F2899-6E95-4FBE-B72F-CA1FDA1F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86" y="1720101"/>
            <a:ext cx="8687945" cy="4264025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4. Vanuit het proces van de klant de processen identificeren</a:t>
            </a:r>
          </a:p>
          <a:p>
            <a:pPr marL="0" indent="0">
              <a:buNone/>
            </a:pPr>
            <a:r>
              <a:rPr lang="nl-NL" dirty="0"/>
              <a:t>Klant (koning!) is uitgangspunt </a:t>
            </a:r>
            <a:r>
              <a:rPr lang="nl-NL" dirty="0">
                <a:sym typeface="Wingdings" panose="05000000000000000000" pitchFamily="2" charset="2"/>
              </a:rPr>
              <a:t> extern gericht t.o.v. de andere invalshoeken.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Redeneert van buiten naar binnen, product of dienst? altijd iets geleverd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b="1" dirty="0">
                <a:sym typeface="Wingdings" panose="05000000000000000000" pitchFamily="2" charset="2"/>
              </a:rPr>
              <a:t>Klantreis: </a:t>
            </a:r>
            <a:r>
              <a:rPr lang="nl-NL" dirty="0">
                <a:sym typeface="Wingdings" panose="05000000000000000000" pitchFamily="2" charset="2"/>
              </a:rPr>
              <a:t>omvat het traject en alle contactpunten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tussen een consument en een merk,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product of dienst.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Woekerpolisaffaire, klantarena’s (klantpanel)</a:t>
            </a:r>
          </a:p>
          <a:p>
            <a:pPr>
              <a:buFontTx/>
              <a:buChar char="-"/>
            </a:pPr>
            <a:r>
              <a:rPr lang="nl-NL" dirty="0">
                <a:sym typeface="Wingdings" panose="05000000000000000000" pitchFamily="2" charset="2"/>
              </a:rPr>
              <a:t>Wat zijn voor de klant belangrijke stappen?</a:t>
            </a:r>
          </a:p>
          <a:p>
            <a:pPr>
              <a:buFontTx/>
              <a:buChar char="-"/>
            </a:pPr>
            <a:r>
              <a:rPr lang="nl-NL" dirty="0">
                <a:sym typeface="Wingdings" panose="05000000000000000000" pitchFamily="2" charset="2"/>
              </a:rPr>
              <a:t>Waar mist de klant informatie/service?</a:t>
            </a:r>
          </a:p>
          <a:p>
            <a:pPr>
              <a:buFontTx/>
              <a:buChar char="-"/>
            </a:pPr>
            <a:r>
              <a:rPr lang="nl-NL" dirty="0">
                <a:sym typeface="Wingdings" panose="05000000000000000000" pitchFamily="2" charset="2"/>
              </a:rPr>
              <a:t>Wat gebeurt er onder en boven in de stroom?</a:t>
            </a:r>
          </a:p>
          <a:p>
            <a:pPr marL="0" indent="0">
              <a:buNone/>
            </a:pPr>
            <a:endParaRPr lang="nl-NL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AB0226C-80E6-41A8-B2EF-43894529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71420"/>
            <a:ext cx="4316457" cy="20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4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7F13D-23AF-4524-BA14-51E6C313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Balanced</a:t>
            </a:r>
            <a:r>
              <a:rPr lang="nl-NL" dirty="0"/>
              <a:t> Score Card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5E4E24-BE7A-4E57-BE9D-8BA0B81DA8E4}"/>
              </a:ext>
            </a:extLst>
          </p:cNvPr>
          <p:cNvSpPr txBox="1"/>
          <p:nvPr/>
        </p:nvSpPr>
        <p:spPr>
          <a:xfrm>
            <a:off x="1980000" y="164465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https://www.youtube.com/watch?v=M_IlOlywryw&amp;feature=emb_logo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>
                <a:hlinkClick r:id="rId3"/>
              </a:rPr>
              <a:t>Balanced</a:t>
            </a:r>
            <a:r>
              <a:rPr lang="nl-NL" dirty="0">
                <a:hlinkClick r:id="rId3"/>
              </a:rPr>
              <a:t> Scorecard – YouTube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51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71BAEDC-F86A-41EF-8D2C-94A4F353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07" y="2350895"/>
            <a:ext cx="3741186" cy="21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C8A72-BAA9-44A7-8E43-F3169205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BBCA8A-EBF5-4AB1-B833-C124C525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" y="1629874"/>
            <a:ext cx="6803136" cy="49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EF91-AFFD-4495-976D-B6F435F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college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E1D0D-D7A8-4C18-A99D-9F21ABF6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H3 . </a:t>
            </a:r>
            <a:r>
              <a:rPr lang="nl-NL" sz="2000" dirty="0">
                <a:latin typeface="+mj-lt"/>
              </a:rPr>
              <a:t>Procesgericht organiseren, ontwikkelen en implementeren</a:t>
            </a:r>
            <a:endParaRPr lang="en-US" sz="1800" dirty="0">
              <a:latin typeface="+mj-lt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H4 . Processen Identificeren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D516B2D-512E-403A-9135-27777F6B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36" y="2918119"/>
            <a:ext cx="321037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9C8B-9656-41B1-BAF4-C4E704B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F92D2-9466-4E14-A6F9-8CE92787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97" y="1631324"/>
            <a:ext cx="8360230" cy="4804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sz="1800" b="1" dirty="0"/>
              <a:t>INK-managementmodel: organisatieontwikkelingsmodel (Instituut Nederlandse Kwaliteit)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kracht van het model zit in: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Integrale benadering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Verbinding tussen resultaatgebieden en de organisatiegebieden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Verbinding organisatie-belanghebbenden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Balans verankeren &lt;-&gt; vernieuwen.</a:t>
            </a:r>
          </a:p>
          <a:p>
            <a:pPr marL="0" indent="0">
              <a:buNone/>
            </a:pPr>
            <a:endParaRPr lang="nl-NL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031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9C8B-9656-41B1-BAF4-C4E704B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br>
              <a:rPr lang="en-US" sz="1800" b="1" dirty="0">
                <a:latin typeface="NHBasic" panose="0000040000000000000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F92D2-9466-4E14-A6F9-8CE92787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97" y="1631324"/>
            <a:ext cx="8360230" cy="4804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INK organisatieontwikkelingsmodel</a:t>
            </a:r>
          </a:p>
          <a:p>
            <a:pPr marL="0" indent="0">
              <a:buNone/>
            </a:pPr>
            <a:endParaRPr lang="nl-NL" b="1" u="sng" dirty="0"/>
          </a:p>
          <a:p>
            <a:pPr marL="0" indent="0">
              <a:buNone/>
            </a:pPr>
            <a:r>
              <a:rPr lang="nl-NL" u="sng" dirty="0"/>
              <a:t>Kerngedachte: </a:t>
            </a:r>
            <a:r>
              <a:rPr lang="nl-NL" dirty="0"/>
              <a:t>Continu streven naar balans binnen de interne stakeholders (belanghebbenden), resultaten, inspanningen, t.b.v. de beoogde prestaties. (evaluatie, ontwikkeling en sturing) </a:t>
            </a: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Inzichtelijk in INK-model: Leerproces richting excellent presteren met processen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7170E4-477B-41CB-AA73-B510EA87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8" y="3429000"/>
            <a:ext cx="6390944" cy="31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352A-10A0-40F0-ADA2-17FCBACD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ACF8B8-277F-45C8-A06D-D597E227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748902"/>
            <a:ext cx="7885626" cy="431512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Ontwikkelingsstappen in procesmanagement</a:t>
            </a:r>
          </a:p>
          <a:p>
            <a:endParaRPr lang="nl-NL" dirty="0"/>
          </a:p>
          <a:p>
            <a:r>
              <a:rPr lang="nl-NL" dirty="0"/>
              <a:t>Activiteitgeoriënteerd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Systeem</a:t>
            </a:r>
          </a:p>
          <a:p>
            <a:r>
              <a:rPr lang="nl-NL" dirty="0"/>
              <a:t>Keten</a:t>
            </a:r>
          </a:p>
          <a:p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98DE01B-1590-4D8A-9723-F6E0B74BD5A9}"/>
              </a:ext>
            </a:extLst>
          </p:cNvPr>
          <p:cNvSpPr/>
          <p:nvPr/>
        </p:nvSpPr>
        <p:spPr>
          <a:xfrm>
            <a:off x="2654423" y="2310204"/>
            <a:ext cx="2938509" cy="125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Ketengeoriënteerd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19B6C196-AC09-44C5-AEEE-B0141896353B}"/>
              </a:ext>
            </a:extLst>
          </p:cNvPr>
          <p:cNvSpPr/>
          <p:nvPr/>
        </p:nvSpPr>
        <p:spPr>
          <a:xfrm>
            <a:off x="510745" y="5214647"/>
            <a:ext cx="2938509" cy="125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Activiteit georiënteerd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0A8B7AE-936E-44A3-8B6C-6A2AEB682641}"/>
              </a:ext>
            </a:extLst>
          </p:cNvPr>
          <p:cNvSpPr/>
          <p:nvPr/>
        </p:nvSpPr>
        <p:spPr>
          <a:xfrm>
            <a:off x="3311371" y="4052378"/>
            <a:ext cx="2938509" cy="125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Procesgeoriënteerd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E5E73689-43FF-4A71-83E1-FF7546AC8234}"/>
              </a:ext>
            </a:extLst>
          </p:cNvPr>
          <p:cNvSpPr/>
          <p:nvPr/>
        </p:nvSpPr>
        <p:spPr>
          <a:xfrm>
            <a:off x="5930284" y="2040730"/>
            <a:ext cx="2938509" cy="125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Systeem georiënteerd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CD41884-8AC4-47DA-BCC7-6FC5BC2FCF8A}"/>
              </a:ext>
            </a:extLst>
          </p:cNvPr>
          <p:cNvCxnSpPr>
            <a:cxnSpLocks/>
          </p:cNvCxnSpPr>
          <p:nvPr/>
        </p:nvCxnSpPr>
        <p:spPr>
          <a:xfrm flipV="1">
            <a:off x="3154187" y="5153300"/>
            <a:ext cx="590133" cy="26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32B2949C-6D98-4DF3-8D9B-ACF263D1F04C}"/>
              </a:ext>
            </a:extLst>
          </p:cNvPr>
          <p:cNvCxnSpPr>
            <a:cxnSpLocks/>
          </p:cNvCxnSpPr>
          <p:nvPr/>
        </p:nvCxnSpPr>
        <p:spPr>
          <a:xfrm flipH="1" flipV="1">
            <a:off x="4403324" y="3569354"/>
            <a:ext cx="235258" cy="51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1300668-5655-4231-BF70-940D68AE6021}"/>
              </a:ext>
            </a:extLst>
          </p:cNvPr>
          <p:cNvCxnSpPr>
            <a:cxnSpLocks/>
          </p:cNvCxnSpPr>
          <p:nvPr/>
        </p:nvCxnSpPr>
        <p:spPr>
          <a:xfrm flipV="1">
            <a:off x="4664936" y="3222594"/>
            <a:ext cx="1984439" cy="83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7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333BF-48FD-4556-8006-3AC04FE7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176DA3-7ADA-4CE6-8B73-A95B15C7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07" y="2996035"/>
            <a:ext cx="6033086" cy="386196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44D88B-E54F-4A5D-8EF8-22449912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07" y="1758712"/>
            <a:ext cx="7181755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Activiteitgeoriënteerd werken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Kleine organisaties</a:t>
            </a:r>
            <a:r>
              <a:rPr lang="nl-NL" dirty="0"/>
              <a:t>, bijv. 10 mdw &amp; 1 directeur</a:t>
            </a:r>
          </a:p>
          <a:p>
            <a:r>
              <a:rPr lang="nl-NL" dirty="0"/>
              <a:t>Dimensie komt hier in natuurlijke vorm voor</a:t>
            </a:r>
          </a:p>
          <a:p>
            <a:r>
              <a:rPr lang="nl-NL" dirty="0"/>
              <a:t>Directe aansturing</a:t>
            </a:r>
          </a:p>
          <a:p>
            <a:r>
              <a:rPr lang="nl-NL" dirty="0"/>
              <a:t>Onderlinge coördinatie van werk</a:t>
            </a:r>
          </a:p>
          <a:p>
            <a:r>
              <a:rPr lang="nl-NL" dirty="0"/>
              <a:t>Weinig inzicht tussen</a:t>
            </a:r>
          </a:p>
          <a:p>
            <a:pPr marL="0" indent="0">
              <a:buNone/>
            </a:pPr>
            <a:r>
              <a:rPr lang="nl-NL" dirty="0"/>
              <a:t> activiteiten van het proces, wel instructies/procedures  voor een aantal taken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Grote organisaties (ziekenhuis)</a:t>
            </a:r>
          </a:p>
          <a:p>
            <a:r>
              <a:rPr lang="nl-NL" dirty="0"/>
              <a:t>Instructies, AO procedures, Protocollen</a:t>
            </a:r>
          </a:p>
          <a:p>
            <a:r>
              <a:rPr lang="nl-NL" dirty="0"/>
              <a:t>Vastgelegde taken / verantwoordelijkheden</a:t>
            </a:r>
          </a:p>
          <a:p>
            <a:r>
              <a:rPr lang="nl-NL" dirty="0"/>
              <a:t>Detailprocesschema’s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001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F200-5BFB-4DBB-B4C5-CF63321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NHBasic" panose="00000400000000000000"/>
              </a:rPr>
              <a:t>H3 . </a:t>
            </a:r>
            <a:r>
              <a:rPr lang="nl-NL" sz="2000" b="1" dirty="0"/>
              <a:t>Procesgericht organiseren, ontwikkelen en implementeren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40B1E02-C8CB-4A0E-8699-F648F4FE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56" y="3575363"/>
            <a:ext cx="4991965" cy="296082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A68CE-AB2E-4253-9E15-6C1529D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69" y="1711223"/>
            <a:ext cx="6438286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Procesgeoriënteerd werken</a:t>
            </a:r>
          </a:p>
          <a:p>
            <a:r>
              <a:rPr lang="nl-NL" dirty="0"/>
              <a:t>Om de dienstverlening te verbeteren, klantgerichter, goedkoper en met meer efficiency</a:t>
            </a:r>
          </a:p>
          <a:p>
            <a:r>
              <a:rPr lang="nl-NL" dirty="0"/>
              <a:t>Uniformiteit in serviceniveau</a:t>
            </a:r>
          </a:p>
          <a:p>
            <a:r>
              <a:rPr lang="nl-NL" dirty="0"/>
              <a:t>Werkprocessen beschrijven, implementatie, evaluatie en verbeteren</a:t>
            </a:r>
          </a:p>
          <a:p>
            <a:endParaRPr lang="nl-NL" dirty="0"/>
          </a:p>
          <a:p>
            <a:r>
              <a:rPr lang="nl-NL" dirty="0"/>
              <a:t>Per processtap normen en criteria vastleggen bijv. a.d.h.v. </a:t>
            </a:r>
          </a:p>
          <a:p>
            <a:pPr marL="0" indent="0">
              <a:buNone/>
            </a:pPr>
            <a:r>
              <a:rPr lang="nl-NL" dirty="0"/>
              <a:t>stroomschema, visgraatdiagram, Pareto, brainstorm</a:t>
            </a:r>
          </a:p>
          <a:p>
            <a:pPr marL="0" indent="0">
              <a:buNone/>
            </a:pPr>
            <a:r>
              <a:rPr lang="nl-NL" dirty="0"/>
              <a:t>bijv. d.m.v. verbeterteams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Valkuil:</a:t>
            </a:r>
            <a:r>
              <a:rPr lang="nl-NL" dirty="0"/>
              <a:t>  processen worden hierbij ontworpen </a:t>
            </a:r>
          </a:p>
          <a:p>
            <a:pPr marL="0" indent="0">
              <a:buNone/>
            </a:pPr>
            <a:r>
              <a:rPr lang="nl-NL" dirty="0"/>
              <a:t>met blik vanuit de organisatie en niet klant!</a:t>
            </a:r>
          </a:p>
          <a:p>
            <a:r>
              <a:rPr lang="nl-NL" dirty="0"/>
              <a:t>Beheersing proces staat voorop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AB171A89-1772-4091-B4A0-4687E31DCC12}"/>
              </a:ext>
            </a:extLst>
          </p:cNvPr>
          <p:cNvSpPr/>
          <p:nvPr/>
        </p:nvSpPr>
        <p:spPr>
          <a:xfrm>
            <a:off x="4916642" y="4842006"/>
            <a:ext cx="2752078" cy="10475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2914404"/>
      </p:ext>
    </p:extLst>
  </p:cSld>
  <p:clrMapOvr>
    <a:masterClrMapping/>
  </p:clrMapOvr>
</p:sld>
</file>

<file path=ppt/theme/theme1.xml><?xml version="1.0" encoding="utf-8"?>
<a:theme xmlns:a="http://schemas.openxmlformats.org/drawingml/2006/main" name="NHL Stenden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 Stenden presentatie.potx" id="{10ED71E4-D61C-4930-A5BC-B5485E0D728D}" vid="{8B233843-5DEF-47E4-8CA2-D7F374A519D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E3BC0D19154C8873E679CD752D55" ma:contentTypeVersion="13" ma:contentTypeDescription="Een nieuw document maken." ma:contentTypeScope="" ma:versionID="ed5b907ad6c90e792696ad3d5621c6b2">
  <xsd:schema xmlns:xsd="http://www.w3.org/2001/XMLSchema" xmlns:xs="http://www.w3.org/2001/XMLSchema" xmlns:p="http://schemas.microsoft.com/office/2006/metadata/properties" xmlns:ns2="92e51fde-10f6-492c-b9ed-1f95684b8f11" xmlns:ns3="a1da5e22-78f2-4b5f-8b7b-9706c4c332c1" targetNamespace="http://schemas.microsoft.com/office/2006/metadata/properties" ma:root="true" ma:fieldsID="b8f49811fc70c123dc82963e457c3af7" ns2:_="" ns3:_="">
    <xsd:import namespace="92e51fde-10f6-492c-b9ed-1f95684b8f11"/>
    <xsd:import namespace="a1da5e22-78f2-4b5f-8b7b-9706c4c33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51fde-10f6-492c-b9ed-1f95684b8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a5e22-78f2-4b5f-8b7b-9706c4c332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4BC485-6608-4517-9F25-1673F30E2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51fde-10f6-492c-b9ed-1f95684b8f11"/>
    <ds:schemaRef ds:uri="a1da5e22-78f2-4b5f-8b7b-9706c4c33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F128B1-98C4-4D08-B526-23FB2074445A}">
  <ds:schemaRefs>
    <ds:schemaRef ds:uri="http://schemas.microsoft.com/office/infopath/2007/PartnerControls"/>
    <ds:schemaRef ds:uri="92e51fde-10f6-492c-b9ed-1f95684b8f11"/>
    <ds:schemaRef ds:uri="http://purl.org/dc/elements/1.1/"/>
    <ds:schemaRef ds:uri="http://schemas.microsoft.com/office/2006/metadata/properties"/>
    <ds:schemaRef ds:uri="a1da5e22-78f2-4b5f-8b7b-9706c4c332c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0AB3D3-231A-472C-ADAC-46E51819A2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NHL Stenden presentatie</Template>
  <TotalTime>7765</TotalTime>
  <Words>1303</Words>
  <Application>Microsoft Office PowerPoint</Application>
  <PresentationFormat>Diavoorstelling (4:3)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Graphik</vt:lpstr>
      <vt:lpstr>NHBasic</vt:lpstr>
      <vt:lpstr>Wingdings</vt:lpstr>
      <vt:lpstr>NHL Stenden</vt:lpstr>
      <vt:lpstr>Bedrijfsprocessen   College 2 </vt:lpstr>
      <vt:lpstr>Huishoudelijke mededelingen</vt:lpstr>
      <vt:lpstr>Terugblik</vt:lpstr>
      <vt:lpstr>Programma college 2</vt:lpstr>
      <vt:lpstr>H3 . Procesgericht organiseren, ontwikkelen en implementeren </vt:lpstr>
      <vt:lpstr>H3 . Procesgericht organiseren, ontwikkelen en implementeren </vt:lpstr>
      <vt:lpstr>H3 . Procesgericht organiseren, ontwikkelen en implementeren</vt:lpstr>
      <vt:lpstr>H3 . Procesgericht organiseren, ontwikkelen en implementeren</vt:lpstr>
      <vt:lpstr>H3 . Procesgericht organiseren, ontwikkelen en implementeren</vt:lpstr>
      <vt:lpstr>H3 . Procesgericht organiseren, ontwikkelen en implementeren</vt:lpstr>
      <vt:lpstr>H3 . Procesgericht organiseren, ontwikkelen en implementeren</vt:lpstr>
      <vt:lpstr>H3 . Procesgericht organiseren, ontwikkelen en implementeren</vt:lpstr>
      <vt:lpstr>H3 . Procesgericht organiseren, ontwikkelen en implementeren </vt:lpstr>
      <vt:lpstr>H3 . Procesgericht organiseren, ontwikkelen en implementeren </vt:lpstr>
      <vt:lpstr>H3 . Procesgericht organiseren, ontwikkelen en implementeren </vt:lpstr>
      <vt:lpstr>Pauze</vt:lpstr>
      <vt:lpstr>Programma college 2</vt:lpstr>
      <vt:lpstr>H4 . Processen Identificeren  </vt:lpstr>
      <vt:lpstr>H4 . Processen Identificeren</vt:lpstr>
      <vt:lpstr>H4 . Processen Identificeren</vt:lpstr>
      <vt:lpstr>H4 . Processen Identificeren</vt:lpstr>
      <vt:lpstr>H4 . Processen Identificeren</vt:lpstr>
      <vt:lpstr>H4 . Processen Identificeren</vt:lpstr>
      <vt:lpstr>Balanced Score Card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Overzicht Security</dc:title>
  <dc:creator>David</dc:creator>
  <cp:lastModifiedBy>Marjanne Huisman Moet</cp:lastModifiedBy>
  <cp:revision>159</cp:revision>
  <cp:lastPrinted>2021-02-11T08:47:19Z</cp:lastPrinted>
  <dcterms:created xsi:type="dcterms:W3CDTF">2015-04-11T14:04:18Z</dcterms:created>
  <dcterms:modified xsi:type="dcterms:W3CDTF">2021-02-12T10:12:49Z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0x010100D858E3BC0D19154C8873E679CD752D55</vt:lpwstr>
  </property>
</Properties>
</file>