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7" r:id="rId6"/>
    <p:sldId id="259" r:id="rId7"/>
    <p:sldId id="283" r:id="rId8"/>
    <p:sldId id="262" r:id="rId9"/>
    <p:sldId id="285" r:id="rId10"/>
    <p:sldId id="263" r:id="rId11"/>
    <p:sldId id="302" r:id="rId12"/>
    <p:sldId id="266" r:id="rId13"/>
    <p:sldId id="288" r:id="rId14"/>
    <p:sldId id="286" r:id="rId15"/>
    <p:sldId id="304" r:id="rId16"/>
    <p:sldId id="303" r:id="rId17"/>
    <p:sldId id="269" r:id="rId18"/>
    <p:sldId id="270" r:id="rId19"/>
  </p:sldIdLst>
  <p:sldSz cx="9144000" cy="5143500" type="screen16x9"/>
  <p:notesSz cx="6858000" cy="9144000"/>
  <p:embeddedFontLst>
    <p:embeddedFont>
      <p:font typeface="Wingdings 3" panose="05040102010807070707" charset="2"/>
      <p:regular r:id="rId23"/>
    </p:embeddedFont>
    <p:embeddedFont>
      <p:font typeface="Calibri" panose="020F0502020204030204"/>
      <p:regular r:id="rId24"/>
      <p:bold r:id="rId25"/>
      <p:italic r:id="rId26"/>
      <p:boldItalic r:id="rId27"/>
    </p:embeddedFont>
    <p:embeddedFont>
      <p:font typeface="Century Gothic" panose="020B0502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" panose="0204050305040603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3ACC477B-1BF4-49B0-A1D3-88284F453ECC}">
          <p14:sldIdLst>
            <p14:sldId id="256"/>
            <p14:sldId id="257"/>
            <p14:sldId id="277"/>
            <p14:sldId id="259"/>
            <p14:sldId id="283"/>
            <p14:sldId id="262"/>
            <p14:sldId id="285"/>
            <p14:sldId id="263"/>
            <p14:sldId id="302"/>
          </p14:sldIdLst>
        </p14:section>
        <p14:section name="Untitled Section" id="{60431BA0-0249-4A23-8337-E5BB95D87BCA}">
          <p14:sldIdLst>
            <p14:sldId id="266"/>
            <p14:sldId id="288"/>
            <p14:sldId id="286"/>
            <p14:sldId id="303"/>
            <p14:sldId id="269"/>
            <p14:sldId id="270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17.fntdata"/><Relationship Id="rId38" Type="http://schemas.openxmlformats.org/officeDocument/2006/relationships/font" Target="fonts/font16.fntdata"/><Relationship Id="rId37" Type="http://schemas.openxmlformats.org/officeDocument/2006/relationships/font" Target="fonts/font15.fntdata"/><Relationship Id="rId36" Type="http://schemas.openxmlformats.org/officeDocument/2006/relationships/font" Target="fonts/font14.fntdata"/><Relationship Id="rId35" Type="http://schemas.openxmlformats.org/officeDocument/2006/relationships/font" Target="fonts/font13.fntdata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18dc867d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18dc867d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a4e50990b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a4e50990b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18dc867d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18dc867d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18dc86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18dc86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b48c890f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b48c890f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85542712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85542712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9a016a23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9a016a23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jpeg"/><Relationship Id="rId2" Type="http://schemas.openxmlformats.org/officeDocument/2006/relationships/hyperlink" Target="https://towardsdatascience.com/fraud-detection-unsupervised-anomalydetection-df43d81fce67" TargetMode="External"/><Relationship Id="rId1" Type="http://schemas.openxmlformats.org/officeDocument/2006/relationships/hyperlink" Target="https://www.kaggle.com/dataset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/>
        </p:nvSpPr>
        <p:spPr>
          <a:xfrm>
            <a:off x="1089575" y="491800"/>
            <a:ext cx="67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25"/>
          <p:cNvSpPr txBox="1"/>
          <p:nvPr/>
        </p:nvSpPr>
        <p:spPr>
          <a:xfrm>
            <a:off x="1623102" y="1580495"/>
            <a:ext cx="6266700" cy="155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“DATASET SHIFT QUANTIFICATION FOR CREDIT CARD FRAUD DETECTION USING MACHINE LEARNING”</a:t>
            </a:r>
            <a:endParaRPr lang="en-GB" sz="1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Batch no : 2021_CSE_14</a:t>
            </a:r>
            <a:endParaRPr lang="en-GB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642641" y="132088"/>
            <a:ext cx="1206062" cy="10813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 txBox="1"/>
          <p:nvPr/>
        </p:nvSpPr>
        <p:spPr>
          <a:xfrm>
            <a:off x="1096752" y="-48056"/>
            <a:ext cx="73194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K.S.INSTITUTE OF TECHNOLOGY</a:t>
            </a: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COMPUTER SCIENCE ENGINEERING</a:t>
            </a:r>
            <a:endParaRPr lang="en-GB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(2021-22)</a:t>
            </a:r>
            <a:endParaRPr lang="en-GB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REVIEW -1(18csp83)</a:t>
            </a:r>
            <a:endParaRPr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3351580" y="1055022"/>
            <a:ext cx="271020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TITLE :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5777084" y="3314299"/>
            <a:ext cx="3473669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 the Guidance of :</a:t>
            </a:r>
            <a:endParaRPr lang="en-GB" sz="1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MR. ROOPESH KUMAR BN</a:t>
            </a:r>
            <a:endParaRPr lang="en-GB"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Assistant professor </a:t>
            </a:r>
            <a:endParaRPr lang="en-GB" sz="1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Dept of CSE,KSIT</a:t>
            </a:r>
            <a:endParaRPr lang="en-GB" sz="1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dirty="0"/>
          </a:p>
        </p:txBody>
      </p:sp>
      <p:sp>
        <p:nvSpPr>
          <p:cNvPr id="117" name="Google Shape;117;p25"/>
          <p:cNvSpPr txBox="1"/>
          <p:nvPr/>
        </p:nvSpPr>
        <p:spPr>
          <a:xfrm>
            <a:off x="681225" y="3314299"/>
            <a:ext cx="3807600" cy="1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IN" altLang="en-GB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BHAGYASHREE V- 1KS18CS128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IN" altLang="en-GB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BI BI AYESHA- 1KS18CS129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IN" altLang="en-GB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LIKITHA S- 1KS18CS130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IN" altLang="en-GB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SHALINI KP- 1KS18CS131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/>
            </a:fld>
            <a:endParaRPr lang="en-GB" sz="600"/>
          </a:p>
        </p:txBody>
      </p:sp>
      <p:sp>
        <p:nvSpPr>
          <p:cNvPr id="235" name="Google Shape;235;p35"/>
          <p:cNvSpPr txBox="1"/>
          <p:nvPr/>
        </p:nvSpPr>
        <p:spPr>
          <a:xfrm>
            <a:off x="1805153" y="307895"/>
            <a:ext cx="6529922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 OF MODULES</a:t>
            </a:r>
            <a:endParaRPr lang="en-GB" sz="28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1" name="Google Shape;111;p25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3225" y="171450"/>
            <a:ext cx="1022985" cy="87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" y="995045"/>
            <a:ext cx="5701665" cy="2161540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458075" y="3156387"/>
            <a:ext cx="2446655" cy="3783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 dirty="0">
                <a:solidFill>
                  <a:schemeClr val="tx1"/>
                </a:solidFill>
              </a:rPr>
              <a:t>LIBRARIES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56030" y="3543300"/>
            <a:ext cx="2987675" cy="14655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matplotlib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Pandas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Numpy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seaborn</a:t>
            </a:r>
            <a:endParaRPr lang="en-US" b="1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65" y="1050290"/>
            <a:ext cx="4462145" cy="3066415"/>
          </a:xfrm>
          <a:prstGeom prst="rect">
            <a:avLst/>
          </a:prstGeom>
        </p:spPr>
      </p:pic>
      <p:sp>
        <p:nvSpPr>
          <p:cNvPr id="6" name="Rectangle: Rounded Corners 7"/>
          <p:cNvSpPr/>
          <p:nvPr/>
        </p:nvSpPr>
        <p:spPr>
          <a:xfrm>
            <a:off x="5852642" y="4546228"/>
            <a:ext cx="1529255" cy="52026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DATASET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6" idx="0"/>
            <a:endCxn id="5" idx="2"/>
          </p:cNvCxnSpPr>
          <p:nvPr/>
        </p:nvCxnSpPr>
        <p:spPr>
          <a:xfrm rot="16200000">
            <a:off x="6501765" y="4232275"/>
            <a:ext cx="429260" cy="198120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111" name="Google Shape;111;p25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3225" y="171450"/>
            <a:ext cx="1022985" cy="87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0" y="109855"/>
            <a:ext cx="2736850" cy="2134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15" y="2918460"/>
            <a:ext cx="3158490" cy="211836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32890" y="2243455"/>
            <a:ext cx="1916430" cy="67500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solidFill>
                  <a:schemeClr val="tx1"/>
                </a:solidFill>
              </a:rPr>
              <a:t>DATASET FEATURES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105" y="109855"/>
            <a:ext cx="3111500" cy="3304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055" y="1211120"/>
            <a:ext cx="1962808" cy="2238584"/>
          </a:xfrm>
          <a:prstGeom prst="rect">
            <a:avLst/>
          </a:prstGeom>
        </p:spPr>
      </p:pic>
      <p:sp>
        <p:nvSpPr>
          <p:cNvPr id="11" name="Rectangle: Rounded Corners 6"/>
          <p:cNvSpPr/>
          <p:nvPr/>
        </p:nvSpPr>
        <p:spPr>
          <a:xfrm>
            <a:off x="5729605" y="3609975"/>
            <a:ext cx="2498725" cy="14268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NULL VALUES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If no missing values found model will continue 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9215" y="323850"/>
            <a:ext cx="6684010" cy="541020"/>
          </a:xfrm>
        </p:spPr>
        <p:txBody>
          <a:bodyPr/>
          <a:lstStyle/>
          <a:p>
            <a:pPr algn="ctr"/>
            <a:r>
              <a:rPr lang="en-IN" altLang="en-US"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MODULES</a:t>
            </a:r>
            <a:endParaRPr lang="en-IN" altLang="en-US" sz="28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268" y="1428750"/>
            <a:ext cx="7827579" cy="3458560"/>
          </a:xfrm>
          <a:prstGeom prst="rect">
            <a:avLst/>
          </a:prstGeom>
        </p:spPr>
      </p:pic>
      <p:pic>
        <p:nvPicPr>
          <p:cNvPr id="111" name="Google Shape;111;p25"/>
          <p:cNvPicPr preferRelativeResize="0"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23225" y="171450"/>
            <a:ext cx="1022985" cy="878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826770" y="1118235"/>
            <a:ext cx="4012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GRAPHS OF DATASET SAMPLES</a:t>
            </a:r>
            <a:r>
              <a:rPr lang="en-IN" alt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</a:t>
            </a:r>
            <a:endParaRPr lang="en-I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29684" y="247102"/>
            <a:ext cx="6683765" cy="960668"/>
          </a:xfrm>
        </p:spPr>
        <p:txBody>
          <a:bodyPr>
            <a:normAutofit fontScale="90000"/>
          </a:bodyPr>
          <a:p>
            <a:pPr algn="ctr"/>
            <a:r>
              <a:rPr lang="en-IN" altLang="en-US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NAPSHOTS</a:t>
            </a:r>
            <a:br>
              <a:rPr lang="en-US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3110"/>
            </a:br>
            <a:endParaRPr lang="en-US" sz="311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7" name="Rectangle 2"/>
          <p:cNvSpPr/>
          <p:nvPr/>
        </p:nvSpPr>
        <p:spPr>
          <a:xfrm>
            <a:off x="2149651" y="1062882"/>
            <a:ext cx="5691352" cy="4438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 b="1" dirty="0"/>
              <a:t>SAMPLING TECHNIQUES</a:t>
            </a:r>
            <a:endParaRPr lang="en-IN" sz="2000" b="1" dirty="0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4100" y="1727200"/>
            <a:ext cx="766445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5584" y="112482"/>
            <a:ext cx="6683765" cy="960668"/>
          </a:xfrm>
        </p:spPr>
        <p:txBody>
          <a:bodyPr>
            <a:normAutofit fontScale="90000"/>
          </a:bodyPr>
          <a:p>
            <a:pPr algn="ctr"/>
            <a:r>
              <a:rPr lang="en-US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SN</a:t>
            </a:r>
            <a:r>
              <a:rPr lang="en-US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APSHOTS</a:t>
            </a:r>
            <a:br>
              <a:rPr lang="en-US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1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70230" y="1339215"/>
            <a:ext cx="4344035" cy="36861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1855" y="1339215"/>
            <a:ext cx="4368800" cy="3503930"/>
          </a:xfrm>
          <a:prstGeom prst="rect">
            <a:avLst/>
          </a:prstGeom>
        </p:spPr>
      </p:pic>
      <p:sp>
        <p:nvSpPr>
          <p:cNvPr id="9" name="Rectangle: Rounded Corners 3"/>
          <p:cNvSpPr/>
          <p:nvPr/>
        </p:nvSpPr>
        <p:spPr>
          <a:xfrm>
            <a:off x="857955" y="866330"/>
            <a:ext cx="2563556" cy="4729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800" b="1" dirty="0">
                <a:solidFill>
                  <a:schemeClr val="tx1"/>
                </a:solidFill>
              </a:rPr>
              <a:t>SPLITTING THE DATA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/>
          <p:cNvSpPr/>
          <p:nvPr/>
        </p:nvSpPr>
        <p:spPr>
          <a:xfrm>
            <a:off x="6487383" y="865915"/>
            <a:ext cx="2563556" cy="4729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800" b="1" dirty="0">
                <a:solidFill>
                  <a:schemeClr val="tx1"/>
                </a:solidFill>
              </a:rPr>
              <a:t>TRAINED DATA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111" name="Google Shape;111;p25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635" y="76835"/>
            <a:ext cx="922020" cy="70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300"/>
              <a:t>15</a:t>
            </a:r>
            <a:endParaRPr lang="en-IN" altLang="en-GB" sz="1300"/>
          </a:p>
        </p:txBody>
      </p:sp>
      <p:sp>
        <p:nvSpPr>
          <p:cNvPr id="258" name="Google Shape;258;p38"/>
          <p:cNvSpPr txBox="1"/>
          <p:nvPr/>
        </p:nvSpPr>
        <p:spPr>
          <a:xfrm>
            <a:off x="898525" y="429895"/>
            <a:ext cx="709930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lang="en-GB" sz="28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5640" y="1282700"/>
            <a:ext cx="835596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[1].Dataset collected from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1"/>
              </a:rPr>
              <a:t>https://www.kaggle.com/datasets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2"/>
              </a:rPr>
              <a:t>[2].https://towardsdatascience.com/fraud-detection-unsupervised-anomalydetection-df43d81fce67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[3].Taha, S. J.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Malebary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“Intelligent Approach to Credit Card Fraud Detect ion Using an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OLightGBM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”, IEEE Access (2020), pp.25579-25587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[4].S. N.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Kalid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K. H NG, G. K Tong, K. C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Khore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., “A Mult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Classifiers System for Anomaly Detect ion in Credit Card Data With Unbalanced and Overlapped Classes”, IEEE Access (2020), Vol. 8, pp. 28210-28221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[5].S.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Makki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Z. 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Assaghir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Y. Taher, R. Haque, M. 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Hacid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H.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Zeineddine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“An Experimental Study With Imbalanced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Classificat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ion Approaches for Credit Card Fraud Det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ion”, Special Sect ion On Advanced Software And Data Engineering For Secure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Societ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IEEE Access (2019), Vol 7, pp. 93010-93022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[6]https://www.avenga.com/magazine/anomaly-detection/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[7] Lucas Y., Portier P. E., Laporte L.,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Calabretto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S.,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Caelen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O.,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HeGuelton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L.,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Granitzer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M., (2019) Multiple perspectives HMM-based feature engineering for credit card fraud detection. 34th Symposium on Applied Computing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1" name="Google Shape;111;p25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225" y="171450"/>
            <a:ext cx="1022985" cy="87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/>
        </p:nvSpPr>
        <p:spPr>
          <a:xfrm>
            <a:off x="412635" y="1935745"/>
            <a:ext cx="8318400" cy="8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reflection blurRad="6350" stA="60000" endA="900" endPos="60000" dist="29997" dir="5400000" sy="-100000" algn="bl" rotWithShape="0"/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lang="en-GB" sz="4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>
                <a:reflection blurRad="6350" stA="60000" endA="900" endPos="60000" dist="29997" dir="5400000" sy="-100000" algn="bl" rotWithShape="0"/>
              </a:effectLs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111" name="Google Shape;111;p25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3225" y="171450"/>
            <a:ext cx="1022985" cy="87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>
            <a:off x="348000" y="279400"/>
            <a:ext cx="84480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CONTENTS</a:t>
            </a:r>
            <a:endParaRPr lang="en-GB" sz="24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" name="Google Shape;125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300"/>
              <a:t>2</a:t>
            </a:r>
            <a:endParaRPr lang="en-IN" altLang="en-GB" sz="1300"/>
          </a:p>
        </p:txBody>
      </p:sp>
      <p:sp>
        <p:nvSpPr>
          <p:cNvPr id="5" name="Content Placeholder 3"/>
          <p:cNvSpPr txBox="1"/>
          <p:nvPr/>
        </p:nvSpPr>
        <p:spPr>
          <a:xfrm>
            <a:off x="1974850" y="1327150"/>
            <a:ext cx="5599430" cy="3260725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19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with similar work</a:t>
            </a:r>
            <a:endParaRPr lang="en-US" sz="19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 and Objectives</a:t>
            </a:r>
            <a:endParaRPr lang="en-US" sz="19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 Proposed/ Design</a:t>
            </a:r>
            <a:endParaRPr lang="en-US" sz="19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/ Tools Used</a:t>
            </a:r>
            <a:endParaRPr lang="en-US" sz="19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of Modules with codes</a:t>
            </a:r>
            <a:endParaRPr lang="en-US" sz="19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Snapshots</a:t>
            </a:r>
            <a:endParaRPr lang="en-US" sz="19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sz="19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9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9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9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9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7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642641" y="132088"/>
            <a:ext cx="1206062" cy="108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610" y="214630"/>
            <a:ext cx="6674485" cy="73215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:</a:t>
            </a:r>
            <a:endParaRPr lang="en-US" sz="28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61720" y="1198880"/>
            <a:ext cx="7123430" cy="3763645"/>
          </a:xfrm>
        </p:spPr>
        <p:txBody>
          <a:bodyPr>
            <a:normAutofit fontScale="9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Today, credit cards are widely available all over the world, and businesses of all sizes are storing data with a high volume, variety, speed, and value. 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 card fraud detection presents several difficulties. One of them is the fact that purchase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may evolve over time.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dataset shift or concept drift may cause issues since the fraud detection system may become in adapted: the decision function it learnt on the training set does not correspond to the distribution of the testing set.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 drift and dataset shift have already been described in the literature. Some works focused on characterizing the concept drift whereas others aimed to adapt to it.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00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111" name="Google Shape;111;p25"/>
          <p:cNvPicPr preferRelativeResize="0"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01940" y="214630"/>
            <a:ext cx="100520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IN" altLang="en-GB"/>
              <a:t>4</a:t>
            </a:r>
            <a:endParaRPr lang="en-IN" altLang="en-GB"/>
          </a:p>
        </p:txBody>
      </p:sp>
      <p:sp>
        <p:nvSpPr>
          <p:cNvPr id="139" name="Google Shape;139;p28"/>
          <p:cNvSpPr txBox="1"/>
          <p:nvPr/>
        </p:nvSpPr>
        <p:spPr>
          <a:xfrm>
            <a:off x="1161415" y="120015"/>
            <a:ext cx="719074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COMPARISION WITH SIMILAR WORK</a:t>
            </a:r>
            <a:endParaRPr lang="en-GB" sz="28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160780" y="864870"/>
          <a:ext cx="7759065" cy="413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700"/>
                <a:gridCol w="2142490"/>
                <a:gridCol w="3317875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Methodology</a:t>
                      </a:r>
                      <a:endParaRPr lang="en-IN" altLang="en-US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+mn-ea"/>
                        </a:rPr>
                        <a:t>Techniques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+mn-ea"/>
                        </a:rPr>
                        <a:t>Outcome</a:t>
                      </a:r>
                      <a:endParaRPr lang="en-US" sz="1600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/>
                        <a:t>Fraud detection in credit card data using unsupervised machine learning based scheme.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ym typeface="+mn-ea"/>
                        </a:rPr>
                        <a:t>Supervised learning</a:t>
                      </a:r>
                      <a:endParaRPr lang="en-US" sz="10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ym typeface="+mn-ea"/>
                        </a:rPr>
                        <a:t>Hidden Markov model</a:t>
                      </a:r>
                      <a:endParaRPr lang="en-US" sz="10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ym typeface="+mn-ea"/>
                        </a:rPr>
                        <a:t>Markov-chain model</a:t>
                      </a:r>
                      <a:endParaRPr lang="en-US" sz="1000"/>
                    </a:p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dirty="0"/>
                        <a:t>Fraud detection algorithms are implemented in Python, Performance analysis of various clustering algorithms on different metrics.</a:t>
                      </a:r>
                      <a:endParaRPr lang="en-US" sz="1000" dirty="0"/>
                    </a:p>
                  </a:txBody>
                  <a:tcPr/>
                </a:tc>
              </a:tr>
              <a:tr h="698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Credit card fraud detection using machine learning Alogorithms.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Random Forest Algorithm</a:t>
                      </a:r>
                      <a:endParaRPr lang="en-US" sz="10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Adaboost Algorithm</a:t>
                      </a:r>
                      <a:endParaRPr lang="en-US" sz="100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Accuracy is same for both Random Forest and Adaboost Algorithm but Random forest algorithm works best to detect credit card frauds.</a:t>
                      </a:r>
                      <a:endParaRPr lang="en-US" sz="1000"/>
                    </a:p>
                  </a:txBody>
                  <a:tcPr/>
                </a:tc>
              </a:tr>
              <a:tr h="853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Credit card fraud detection techniques: Data and Technique Oriented Prespective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Computational intelligence</a:t>
                      </a:r>
                      <a:endParaRPr lang="en-US" sz="10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A novel machine learning algorithm</a:t>
                      </a:r>
                      <a:endParaRPr lang="en-US" sz="10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A fusion approach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This study deals with techniques that helps to find out the credit card frauds.</a:t>
                      </a:r>
                      <a:endParaRPr 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dirty="0"/>
                        <a:t>Credit card fraud detection using dataset shift quantification.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Covariate shift Quantification</a:t>
                      </a:r>
                      <a:endParaRPr lang="en-US" sz="10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Dataset shift knowledge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This strategy allows us to build a distance matrix characterizing the covariate shift between the data.</a:t>
                      </a:r>
                      <a:endParaRPr lang="en-US" sz="1000"/>
                    </a:p>
                  </a:txBody>
                  <a:tcPr/>
                </a:tc>
              </a:tr>
              <a:tr h="1001395"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Varying credit card fraud data.</a:t>
                      </a:r>
                      <a:endParaRPr lang="en-US" sz="10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Reducing the complexity.</a:t>
                      </a:r>
                      <a:endParaRPr lang="en-US" sz="10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Comparision of different machine learning algorithm.</a:t>
                      </a:r>
                      <a:endParaRPr lang="en-US" sz="10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Logistic regression </a:t>
                      </a:r>
                      <a:endParaRPr lang="en-US" sz="10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SVM</a:t>
                      </a:r>
                      <a:endParaRPr lang="en-US" sz="10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K-Neighbor classifier</a:t>
                      </a:r>
                      <a:endParaRPr lang="en-US" sz="10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Naive Bayes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dirty="0"/>
                        <a:t>This generates more accurate results with credit card fraud </a:t>
                      </a:r>
                      <a:r>
                        <a:rPr lang="en-US" sz="1000" dirty="0" err="1"/>
                        <a:t>detection,reduces</a:t>
                      </a:r>
                      <a:r>
                        <a:rPr lang="en-US" sz="1000" dirty="0"/>
                        <a:t> fraud by detecting it at early stage.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1" name="Google Shape;111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01025" y="20955"/>
            <a:ext cx="848995" cy="843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350" y="450850"/>
            <a:ext cx="7327265" cy="960755"/>
          </a:xfrm>
        </p:spPr>
        <p:txBody>
          <a:bodyPr/>
          <a:lstStyle/>
          <a:p>
            <a:pPr algn="ctr"/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IN" alt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br>
              <a:rPr lang="en-IN" alt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altLang="en-US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87755" y="1849755"/>
            <a:ext cx="7391400" cy="17722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dirty="0"/>
              <a:t>“To design and develop a secure and privacy protected application for credit card fraud detections using machine learning.”</a:t>
            </a:r>
            <a:endParaRPr lang="en-IN" sz="1800" b="1" i="1" dirty="0"/>
          </a:p>
        </p:txBody>
      </p:sp>
      <p:pic>
        <p:nvPicPr>
          <p:cNvPr id="111" name="Google Shape;111;p25"/>
          <p:cNvPicPr preferRelativeResize="0"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10220" y="71120"/>
            <a:ext cx="929005" cy="877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300"/>
              <a:t>6</a:t>
            </a:r>
            <a:endParaRPr lang="en-IN" altLang="en-GB" sz="1300"/>
          </a:p>
        </p:txBody>
      </p:sp>
      <p:sp>
        <p:nvSpPr>
          <p:cNvPr id="159" name="Google Shape;159;p31"/>
          <p:cNvSpPr txBox="1"/>
          <p:nvPr/>
        </p:nvSpPr>
        <p:spPr>
          <a:xfrm>
            <a:off x="695980" y="382993"/>
            <a:ext cx="84480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</a:t>
            </a:r>
            <a:r>
              <a:rPr lang="en-IN" altLang="en-US"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</a:t>
            </a:r>
            <a:endParaRPr lang="en-IN" altLang="en-US" sz="28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IN" altLang="en-US"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</a:t>
            </a:r>
            <a:endParaRPr lang="en-GB" sz="28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7181" y="1533569"/>
            <a:ext cx="7342505" cy="2646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/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develop a system to keep record of every fraudulent credit card      transaction online.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identify suspecious events and report to the relevant customer immediately.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system to easily detect a stolen credit card.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easily track &amp; report fraudulent transactions to relevant cu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stomer.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/>
              <a:t> </a:t>
            </a:r>
            <a:endParaRPr lang="en-US" sz="1600" dirty="0"/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63535" y="257175"/>
            <a:ext cx="1028700" cy="94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712720" y="1172845"/>
            <a:ext cx="4604385" cy="3750945"/>
          </a:xfrm>
          <a:prstGeom prst="rect">
            <a:avLst/>
          </a:prstGeom>
        </p:spPr>
      </p:pic>
      <p:sp>
        <p:nvSpPr>
          <p:cNvPr id="3" name="Title 2"/>
          <p:cNvSpPr/>
          <p:nvPr>
            <p:ph type="title"/>
          </p:nvPr>
        </p:nvSpPr>
        <p:spPr>
          <a:xfrm>
            <a:off x="1407484" y="366482"/>
            <a:ext cx="6683765" cy="960668"/>
          </a:xfrm>
        </p:spPr>
        <p:txBody>
          <a:bodyPr>
            <a:normAutofit/>
          </a:bodyPr>
          <a:p>
            <a:pPr algn="ctr"/>
            <a:r>
              <a:rPr lang="en-IN" altLang="en-US"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PROPOSED</a:t>
            </a:r>
            <a:endParaRPr lang="en-IN" altLang="en-US" sz="28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1" name="Google Shape;111;p25"/>
          <p:cNvPicPr preferRelativeResize="0"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0195" y="159385"/>
            <a:ext cx="1097915" cy="101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/>
        </p:nvSpPr>
        <p:spPr>
          <a:xfrm>
            <a:off x="1921773" y="377759"/>
            <a:ext cx="576480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</a:t>
            </a:r>
            <a:r>
              <a:rPr lang="en-IN" altLang="en-GB"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ETHODOLOGY PROPOSED</a:t>
            </a:r>
            <a:endParaRPr lang="en-IN" altLang="en-GB" sz="28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2851" y="1758391"/>
            <a:ext cx="1318259" cy="8736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Incoming set of Transactions and amount</a:t>
            </a:r>
            <a:endParaRPr lang="en-IN" sz="1000" b="1" dirty="0"/>
          </a:p>
        </p:txBody>
      </p:sp>
      <p:sp>
        <p:nvSpPr>
          <p:cNvPr id="111" name="Rectangle 110"/>
          <p:cNvSpPr/>
          <p:nvPr/>
        </p:nvSpPr>
        <p:spPr>
          <a:xfrm>
            <a:off x="5067152" y="4585325"/>
            <a:ext cx="1542688" cy="425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Genuine Transaction</a:t>
            </a:r>
            <a:endParaRPr lang="en-IN" sz="1000" b="1" dirty="0"/>
          </a:p>
        </p:txBody>
      </p:sp>
      <p:sp>
        <p:nvSpPr>
          <p:cNvPr id="112" name="Rectangle 111"/>
          <p:cNvSpPr/>
          <p:nvPr/>
        </p:nvSpPr>
        <p:spPr>
          <a:xfrm>
            <a:off x="583351" y="3012294"/>
            <a:ext cx="1037261" cy="5507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Credit Card Transactions</a:t>
            </a:r>
            <a:endParaRPr lang="en-IN" sz="1000" b="1" dirty="0"/>
          </a:p>
        </p:txBody>
      </p:sp>
      <p:sp>
        <p:nvSpPr>
          <p:cNvPr id="113" name="Rectangle 112"/>
          <p:cNvSpPr/>
          <p:nvPr/>
        </p:nvSpPr>
        <p:spPr>
          <a:xfrm>
            <a:off x="2430424" y="2926081"/>
            <a:ext cx="1886060" cy="7123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Credit Card Fraud Detection System using Algorithms &amp; Techniques</a:t>
            </a:r>
            <a:endParaRPr lang="en-IN" sz="1000" b="1" dirty="0"/>
          </a:p>
        </p:txBody>
      </p:sp>
      <p:sp>
        <p:nvSpPr>
          <p:cNvPr id="114" name="Rectangle 113"/>
          <p:cNvSpPr/>
          <p:nvPr/>
        </p:nvSpPr>
        <p:spPr>
          <a:xfrm>
            <a:off x="7284312" y="3012294"/>
            <a:ext cx="1151362" cy="4495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Fraudulent Transaction</a:t>
            </a:r>
            <a:endParaRPr lang="en-IN" sz="1000" b="1" dirty="0"/>
          </a:p>
        </p:txBody>
      </p:sp>
      <p:sp>
        <p:nvSpPr>
          <p:cNvPr id="115" name="Rectangle 114"/>
          <p:cNvSpPr/>
          <p:nvPr/>
        </p:nvSpPr>
        <p:spPr>
          <a:xfrm>
            <a:off x="7165636" y="3983340"/>
            <a:ext cx="1402079" cy="3962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Send mail</a:t>
            </a:r>
            <a:endParaRPr lang="en-IN" sz="1000" b="1" dirty="0"/>
          </a:p>
        </p:txBody>
      </p:sp>
      <p:sp>
        <p:nvSpPr>
          <p:cNvPr id="116" name="Flowchart: Decision 115"/>
          <p:cNvSpPr/>
          <p:nvPr/>
        </p:nvSpPr>
        <p:spPr>
          <a:xfrm>
            <a:off x="5053949" y="2385069"/>
            <a:ext cx="1542689" cy="1796391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Decision if the Transaction is Fraud </a:t>
            </a:r>
            <a:endParaRPr lang="en-US" sz="1000" b="1" dirty="0"/>
          </a:p>
          <a:p>
            <a:pPr algn="ctr"/>
            <a:r>
              <a:rPr lang="en-US" sz="1000" b="1" dirty="0"/>
              <a:t>(Or)</a:t>
            </a:r>
            <a:endParaRPr lang="en-US" sz="1000" b="1" dirty="0"/>
          </a:p>
          <a:p>
            <a:pPr algn="ctr"/>
            <a:r>
              <a:rPr lang="en-US" sz="1000" b="1" dirty="0"/>
              <a:t>Genuine</a:t>
            </a:r>
            <a:endParaRPr lang="en-IN" sz="1000" b="1" dirty="0"/>
          </a:p>
        </p:txBody>
      </p:sp>
      <p:cxnSp>
        <p:nvCxnSpPr>
          <p:cNvPr id="117" name="Straight Arrow Connector 116"/>
          <p:cNvCxnSpPr>
            <a:stCxn id="110" idx="2"/>
            <a:endCxn id="112" idx="0"/>
          </p:cNvCxnSpPr>
          <p:nvPr/>
        </p:nvCxnSpPr>
        <p:spPr>
          <a:xfrm>
            <a:off x="1101981" y="2632025"/>
            <a:ext cx="1" cy="3802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2" idx="3"/>
            <a:endCxn id="113" idx="1"/>
          </p:cNvCxnSpPr>
          <p:nvPr/>
        </p:nvCxnSpPr>
        <p:spPr>
          <a:xfrm flipV="1">
            <a:off x="1620612" y="3282276"/>
            <a:ext cx="809812" cy="53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317417" y="3282276"/>
            <a:ext cx="7187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7866675" y="3459481"/>
            <a:ext cx="0" cy="510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597571" y="3262276"/>
            <a:ext cx="6867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 flipH="1">
            <a:off x="6003847" y="4111725"/>
            <a:ext cx="563879" cy="327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YES</a:t>
            </a:r>
            <a:endParaRPr lang="en-IN" sz="1200" b="1" dirty="0"/>
          </a:p>
        </p:txBody>
      </p:sp>
      <p:sp>
        <p:nvSpPr>
          <p:cNvPr id="123" name="Rectangle 122"/>
          <p:cNvSpPr/>
          <p:nvPr/>
        </p:nvSpPr>
        <p:spPr>
          <a:xfrm>
            <a:off x="6530252" y="2882986"/>
            <a:ext cx="572440" cy="220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No</a:t>
            </a:r>
            <a:endParaRPr lang="en-IN" sz="1200" b="1" dirty="0"/>
          </a:p>
        </p:txBody>
      </p:sp>
      <p:cxnSp>
        <p:nvCxnSpPr>
          <p:cNvPr id="124" name="Straight Arrow Connector 123"/>
          <p:cNvCxnSpPr>
            <a:stCxn id="116" idx="2"/>
            <a:endCxn id="111" idx="0"/>
          </p:cNvCxnSpPr>
          <p:nvPr/>
        </p:nvCxnSpPr>
        <p:spPr>
          <a:xfrm>
            <a:off x="5825294" y="4181460"/>
            <a:ext cx="13202" cy="403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717550" y="1240790"/>
            <a:ext cx="2430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1725" y="1189990"/>
            <a:ext cx="1959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800" b="1">
                <a:latin typeface="Cambria" panose="02040503050406030204" charset="0"/>
                <a:cs typeface="Cambria" panose="02040503050406030204" charset="0"/>
              </a:rPr>
              <a:t>FLOW DIAGRAM:</a:t>
            </a:r>
            <a:endParaRPr lang="en-IN" altLang="en-US" sz="18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Google Shape;111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76235" y="140970"/>
            <a:ext cx="982980" cy="963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29684" y="434427"/>
            <a:ext cx="6683765" cy="960668"/>
          </a:xfrm>
        </p:spPr>
        <p:txBody>
          <a:bodyPr>
            <a:normAutofit fontScale="90000"/>
          </a:bodyPr>
          <a:p>
            <a:pPr algn="ctr"/>
            <a:r>
              <a:rPr lang="en-IN" altLang="en-US" sz="311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TECHNOLOGY USED</a:t>
            </a:r>
            <a:br>
              <a:rPr lang="en-IN" alt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 sz="2400">
                <a:latin typeface="Calibri" panose="020F0502020204030204" pitchFamily="34" charset="0"/>
                <a:cs typeface="Calibri" panose="020F0502020204030204" pitchFamily="34" charset="0"/>
              </a:rPr>
              <a:t>Backend: Python</a:t>
            </a:r>
            <a:endParaRPr lang="en-IN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altLang="en-US" sz="2400">
                <a:latin typeface="Calibri" panose="020F0502020204030204" pitchFamily="34" charset="0"/>
                <a:cs typeface="Calibri" panose="020F0502020204030204" pitchFamily="34" charset="0"/>
              </a:rPr>
              <a:t>Frontend: HTML,CSS,Javascript</a:t>
            </a:r>
            <a:endParaRPr lang="en-IN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111" name="Google Shape;111;p25"/>
          <p:cNvPicPr preferRelativeResize="0"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23225" y="171450"/>
            <a:ext cx="1022985" cy="87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4812</Words>
  <Application>WPS Presentation</Application>
  <PresentationFormat>On-screen Show (16:9)</PresentationFormat>
  <Paragraphs>222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SimSun</vt:lpstr>
      <vt:lpstr>Wingdings</vt:lpstr>
      <vt:lpstr>Arial</vt:lpstr>
      <vt:lpstr>Wingdings 3</vt:lpstr>
      <vt:lpstr>Times New Roman</vt:lpstr>
      <vt:lpstr>Calibri</vt:lpstr>
      <vt:lpstr>Symbol</vt:lpstr>
      <vt:lpstr>Bookman Old Style</vt:lpstr>
      <vt:lpstr>Times New Roman</vt:lpstr>
      <vt:lpstr>Microsoft YaHei</vt:lpstr>
      <vt:lpstr>Arial Unicode MS</vt:lpstr>
      <vt:lpstr>Century Gothic</vt:lpstr>
      <vt:lpstr>Calibri</vt:lpstr>
      <vt:lpstr>Bahnschrift</vt:lpstr>
      <vt:lpstr>Cambria</vt:lpstr>
      <vt:lpstr>Wingdings</vt:lpstr>
      <vt:lpstr>Wisp</vt:lpstr>
      <vt:lpstr>PowerPoint 演示文稿</vt:lpstr>
      <vt:lpstr>PowerPoint 演示文稿</vt:lpstr>
      <vt:lpstr>                                 INTRODUCTION :</vt:lpstr>
      <vt:lpstr>PowerPoint 演示文稿</vt:lpstr>
      <vt:lpstr>PROBLEM STATEMENT</vt:lpstr>
      <vt:lpstr>PowerPoint 演示文稿</vt:lpstr>
      <vt:lpstr>                   METHODOLOGY </vt:lpstr>
      <vt:lpstr>PowerPoint 演示文稿</vt:lpstr>
      <vt:lpstr>PowerPoint 演示文稿</vt:lpstr>
      <vt:lpstr>PowerPoint 演示文稿</vt:lpstr>
      <vt:lpstr>PowerPoint 演示文稿</vt:lpstr>
      <vt:lpstr>SNAPSHOTS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shalini</dc:creator>
  <cp:lastModifiedBy>user</cp:lastModifiedBy>
  <cp:revision>20</cp:revision>
  <dcterms:created xsi:type="dcterms:W3CDTF">2022-01-10T16:24:00Z</dcterms:created>
  <dcterms:modified xsi:type="dcterms:W3CDTF">2022-04-29T16:58:34Z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CBE4DBB2C54D45DCAC600E36C1ABECB6</vt:lpwstr>
  </property>
  <property fmtid="{D5CDD505-2E9C-101B-9397-08002B2CF9AE}" pid="3" name="KSOProductBuildVer">
    <vt:lpwstr>1033-11.2.0.10451</vt:lpwstr>
  </property>
</Properties>
</file>