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72" r:id="rId2"/>
    <p:sldId id="258" r:id="rId3"/>
    <p:sldId id="288" r:id="rId4"/>
    <p:sldId id="289" r:id="rId5"/>
    <p:sldId id="290" r:id="rId6"/>
    <p:sldId id="291" r:id="rId7"/>
    <p:sldId id="285" r:id="rId8"/>
    <p:sldId id="284" r:id="rId9"/>
    <p:sldId id="273" r:id="rId10"/>
    <p:sldId id="28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" initials="A" lastIdx="1" clrIdx="0">
    <p:extLst>
      <p:ext uri="{19B8F6BF-5375-455C-9EA6-DF929625EA0E}">
        <p15:presenceInfo xmlns:p15="http://schemas.microsoft.com/office/powerpoint/2012/main" userId="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A54F9-B756-4051-B9DD-62B5B6EC660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FF58A-5DB2-457C-B665-8EF91FD5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7648BA11-1266-4E2E-80B3-B1DCB50B0E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2213C98-5790-4645-BB8A-14197153E5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52C297D-267D-4661-A5AD-5BEE980C2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DAC443-3A1F-4BD6-80EB-883E8CAA54C5}" type="slidenum">
              <a:rPr lang="en-IN" altLang="en-US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BD418-45A6-49DF-A812-B7EAA05E1B7C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487-4390-4717-95CF-980926112084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51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5722C2-6C4C-4327-A79F-D907288D2E9E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3FF9-63E9-4976-910D-EC7762F7A813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749360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5722C2-6C4C-4327-A79F-D907288D2E9E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3FF9-63E9-4976-910D-EC7762F7A813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9423398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5722C2-6C4C-4327-A79F-D907288D2E9E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3FF9-63E9-4976-910D-EC7762F7A813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55186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5722C2-6C4C-4327-A79F-D907288D2E9E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3FF9-63E9-4976-910D-EC7762F7A813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6291914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5722C2-6C4C-4327-A79F-D907288D2E9E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3FF9-63E9-4976-910D-EC7762F7A813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8598380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5722C2-6C4C-4327-A79F-D907288D2E9E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3FF9-63E9-4976-910D-EC7762F7A813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580853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471917-5EC9-461B-82B8-46BFE03120B1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A00F-ED9E-4921-8D1C-906668076F5E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1989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BCDAB1-1F42-482D-94B9-FCD570AE3B1B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405E-D1F7-48C9-BFAA-A05CF16D2E92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5616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4F4D61-43C7-49C7-968C-D73DA4C48776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B67-4D81-4756-AD23-ABE9E2E4C74B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8452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E99D8-559F-4A32-B8EC-607432622373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00-DFBE-4CDF-A935-BF975E938AC0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9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B2170E-9AF2-421B-ABD7-F436C3BACC28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3A6-7C47-4C3E-AFD5-E5A787DA59F4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437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0C490-645E-496B-A133-C9CB7C20DC0B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C17-0207-4D87-A460-2B0BA2A8C510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5487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F5E983-A383-44C4-8A22-66386BCB6BDB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9BB2-3FB1-4433-BB1B-EE0E6150DDF5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462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5210AA-CF1F-4D85-A2BF-77E9E97A4404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8FE6-1F5A-41EA-8ED5-BDED7BF37C62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1403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A26258-5DDF-45B2-9882-AE75B78754D5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FF-B889-463A-BC5F-A89CCBDD3DA2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7959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AA2AA-7EEB-47D2-B677-B3B310808BDA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5D4F-B242-477D-BC7A-B8FCD89E573B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6547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E45722C2-6C4C-4327-A79F-D907288D2E9E}" type="datetime1">
              <a:rPr lang="en-IN" smtClean="0"/>
              <a:pPr>
                <a:defRPr/>
              </a:pPr>
              <a:t>07-12-2021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Dept of ECE, KSIT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3FF9-63E9-4976-910D-EC7762F7A813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8580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raud-detection-unsupervised-anomalydetection-df43d81fce6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EE6028C-1845-44BC-BE95-1AE974AA4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325" y="314978"/>
            <a:ext cx="11198225" cy="116876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</a:pPr>
            <a:r>
              <a:rPr lang="en-IN" altLang="en-US" dirty="0">
                <a:latin typeface="Copperplate Gothic Bold" panose="020E0705020206020404" pitchFamily="34" charset="0"/>
              </a:rPr>
              <a:t>              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K.S. INSTITUTE OF TECHNOLOGY                     </a:t>
            </a:r>
            <a:r>
              <a:rPr lang="en-I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 Engineering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ECB3B-B9E4-4181-92D7-81C39AE47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704" y="1483743"/>
            <a:ext cx="10111409" cy="489177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IN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(2021-22)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Project Title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“DATASET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2800" b="1" dirty="0">
                <a:solidFill>
                  <a:schemeClr val="tx1"/>
                </a:solidFill>
              </a:rPr>
              <a:t> QUANTIFICATION FOR CREDIT CARD FRAUD DETECTION USING </a:t>
            </a:r>
            <a:r>
              <a:rPr lang="en-US" sz="2800" b="1" dirty="0" err="1">
                <a:solidFill>
                  <a:schemeClr val="tx1"/>
                </a:solidFill>
              </a:rPr>
              <a:t>MACHINe</a:t>
            </a:r>
            <a:r>
              <a:rPr lang="en-US" sz="2800" b="1" dirty="0">
                <a:solidFill>
                  <a:schemeClr val="tx1"/>
                </a:solidFill>
              </a:rPr>
              <a:t> LEARNING”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BY,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BHAGYASHREE V – 1KS18CS128</a:t>
            </a:r>
          </a:p>
          <a:p>
            <a:pPr>
              <a:defRPr/>
            </a:pP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BI 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AYESHA –  1KS18CS129</a:t>
            </a:r>
          </a:p>
          <a:p>
            <a:pPr>
              <a:defRPr/>
            </a:pP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LIKITHA S –  1KS18CS130</a:t>
            </a:r>
          </a:p>
          <a:p>
            <a:pPr>
              <a:defRPr/>
            </a:pP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SHALINI KP –  1KS18CS131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under the guidance of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asst prof 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Roopesh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bn</a:t>
            </a:r>
          </a:p>
          <a:p>
            <a:pPr>
              <a:defRPr/>
            </a:pPr>
            <a:endParaRPr lang="en-IN" sz="18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3" descr="images-newlogo (3).jpg">
            <a:extLst>
              <a:ext uri="{FF2B5EF4-FFF2-40B4-BE49-F238E27FC236}">
                <a16:creationId xmlns:a16="http://schemas.microsoft.com/office/drawing/2014/main" id="{095B9566-4DC9-40C5-92BE-1B669829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4" y="573195"/>
            <a:ext cx="1393407" cy="116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B287-3144-481A-B5BE-39C4EBAC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64" y="609601"/>
            <a:ext cx="9544807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BF0D-49B5-4C27-8874-5182C6FE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hlinkClick r:id="rId2"/>
              </a:rPr>
              <a:t>https://towardsdatascience.com/fraud-detection-unsupervised-anomalydetection-df43d81fce67</a:t>
            </a:r>
            <a:endParaRPr lang="en-IN" dirty="0"/>
          </a:p>
          <a:p>
            <a:pPr algn="just"/>
            <a:r>
              <a:rPr lang="en-IN" dirty="0"/>
              <a:t>Dataset collected from https://www.kaggle.com/datasets </a:t>
            </a:r>
          </a:p>
          <a:p>
            <a:pPr algn="just"/>
            <a:r>
              <a:rPr lang="en-IN" dirty="0"/>
              <a:t>Taha, S. J. </a:t>
            </a:r>
            <a:r>
              <a:rPr lang="en-IN" dirty="0" err="1"/>
              <a:t>Malebary</a:t>
            </a:r>
            <a:r>
              <a:rPr lang="en-IN" dirty="0"/>
              <a:t>, “Intelligent Approach to Credit Card Fraud Detect ion Using an </a:t>
            </a:r>
            <a:r>
              <a:rPr lang="en-IN" dirty="0" err="1"/>
              <a:t>OLightGBM</a:t>
            </a:r>
            <a:r>
              <a:rPr lang="en-IN" dirty="0"/>
              <a:t>”, IEEE Access (2020), pp.25579-25587 </a:t>
            </a:r>
          </a:p>
          <a:p>
            <a:pPr algn="just"/>
            <a:r>
              <a:rPr lang="en-IN" dirty="0"/>
              <a:t>S. N. </a:t>
            </a:r>
            <a:r>
              <a:rPr lang="en-IN" dirty="0" err="1"/>
              <a:t>Kalid</a:t>
            </a:r>
            <a:r>
              <a:rPr lang="en-IN" dirty="0"/>
              <a:t>, K. H NG, G. K Tong, K. C </a:t>
            </a:r>
            <a:r>
              <a:rPr lang="en-IN" dirty="0" err="1"/>
              <a:t>Khore</a:t>
            </a:r>
            <a:r>
              <a:rPr lang="en-IN" dirty="0"/>
              <a:t>., “A Mult </a:t>
            </a:r>
            <a:r>
              <a:rPr lang="en-IN" dirty="0" err="1"/>
              <a:t>iple</a:t>
            </a:r>
            <a:r>
              <a:rPr lang="en-IN" dirty="0"/>
              <a:t> Classifiers System for Anomaly Detect ion in Credit Card Data With Unbalanced and Overlapped Classes”, IEEE Access (2020), Vol. 8, pp. 28210-28221</a:t>
            </a:r>
          </a:p>
          <a:p>
            <a:pPr algn="just"/>
            <a:r>
              <a:rPr lang="en-IN" dirty="0"/>
              <a:t>S. </a:t>
            </a:r>
            <a:r>
              <a:rPr lang="en-IN" dirty="0" err="1"/>
              <a:t>Makki</a:t>
            </a:r>
            <a:r>
              <a:rPr lang="en-IN" dirty="0"/>
              <a:t>, Z. A </a:t>
            </a:r>
            <a:r>
              <a:rPr lang="en-IN" dirty="0" err="1"/>
              <a:t>Assaghir</a:t>
            </a:r>
            <a:r>
              <a:rPr lang="en-IN" dirty="0"/>
              <a:t>, Y. Taher, R. Haque, M. S </a:t>
            </a:r>
            <a:r>
              <a:rPr lang="en-IN" dirty="0" err="1"/>
              <a:t>Hacid</a:t>
            </a:r>
            <a:r>
              <a:rPr lang="en-IN" dirty="0"/>
              <a:t>, H. </a:t>
            </a:r>
            <a:r>
              <a:rPr lang="en-IN" dirty="0" err="1"/>
              <a:t>Zeineddine</a:t>
            </a:r>
            <a:r>
              <a:rPr lang="en-IN" dirty="0"/>
              <a:t>, “An Experimental Study With Imbalanced </a:t>
            </a:r>
            <a:r>
              <a:rPr lang="en-IN" dirty="0" err="1"/>
              <a:t>Classificat</a:t>
            </a:r>
            <a:r>
              <a:rPr lang="en-IN" dirty="0"/>
              <a:t> ion Approaches for Credit Card Fraud Det </a:t>
            </a:r>
            <a:r>
              <a:rPr lang="en-IN" dirty="0" err="1"/>
              <a:t>ect</a:t>
            </a:r>
            <a:r>
              <a:rPr lang="en-IN" dirty="0"/>
              <a:t> ion”, Special Sect ion On Advanced Software And Data Engineering For Secure </a:t>
            </a:r>
            <a:r>
              <a:rPr lang="en-IN" dirty="0" err="1"/>
              <a:t>Societ</a:t>
            </a:r>
            <a:r>
              <a:rPr lang="en-IN" dirty="0"/>
              <a:t> </a:t>
            </a:r>
            <a:r>
              <a:rPr lang="en-IN" dirty="0" err="1"/>
              <a:t>ies</a:t>
            </a:r>
            <a:r>
              <a:rPr lang="en-IN" dirty="0"/>
              <a:t>, IEEE Access (2019), Vol 7, pp. 93010-93022</a:t>
            </a:r>
          </a:p>
          <a:p>
            <a:pPr algn="just"/>
            <a:r>
              <a:rPr lang="en-IN" dirty="0"/>
              <a:t>https://www.avenga.com/magazine/anomaly-detection/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A6407-7ABE-4C5D-ACE6-41EBE4A3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B67-4D81-4756-AD23-ABE9E2E4C74B}" type="slidenum">
              <a:rPr lang="en-IN" altLang="en-US" smtClean="0"/>
              <a:pPr/>
              <a:t>10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481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9B39CA76-0741-49B0-96AE-5FEE97568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352541" y="295729"/>
            <a:ext cx="629138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554B6A-30CE-4A16-B965-8A4D5DF0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2881593"/>
            <a:ext cx="9404723" cy="1400530"/>
          </a:xfrm>
        </p:spPr>
        <p:txBody>
          <a:bodyPr/>
          <a:lstStyle/>
          <a:p>
            <a:pPr algn="ctr"/>
            <a:r>
              <a:rPr lang="en-US" sz="4800" b="1"/>
              <a:t>       </a:t>
            </a:r>
            <a:r>
              <a:rPr lang="en-US" sz="4800" b="1" dirty="0"/>
              <a:t>THANK YOU</a:t>
            </a:r>
            <a:endParaRPr lang="en-IN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D8BF1BB-5505-4EAB-A689-7653375E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838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A289429-4B46-4F5E-BE8A-4F6ED976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88" y="1582994"/>
            <a:ext cx="10515600" cy="436552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/>
              <a:t>The dataset has been Collected from Kaggle</a:t>
            </a:r>
          </a:p>
          <a:p>
            <a:pPr algn="just"/>
            <a:r>
              <a:rPr lang="en-US" sz="2800" dirty="0"/>
              <a:t>The libraries have been imported and the versions have been printed in documentation</a:t>
            </a:r>
          </a:p>
          <a:p>
            <a:pPr algn="just"/>
            <a:r>
              <a:rPr lang="en-US" sz="2800" dirty="0"/>
              <a:t>Here valid transactions are indicated by class 0 and fraud transactions are Detected by class 1</a:t>
            </a:r>
          </a:p>
          <a:p>
            <a:pPr algn="just"/>
            <a:r>
              <a:rPr lang="en-US" sz="2800" dirty="0"/>
              <a:t>Deploying ML Model On Webpage Using Python (flask)</a:t>
            </a:r>
          </a:p>
          <a:p>
            <a:pPr algn="just"/>
            <a:r>
              <a:rPr lang="en-US" sz="2800" dirty="0"/>
              <a:t>As it is a Huge dataset So in Order to Save time &amp; Computation We took a Small fraction of the data</a:t>
            </a:r>
          </a:p>
          <a:p>
            <a:pPr algn="just"/>
            <a:r>
              <a:rPr lang="en-US" sz="2800" dirty="0"/>
              <a:t>The dataset reduces to some thousand’s of transactions</a:t>
            </a:r>
          </a:p>
          <a:p>
            <a:pPr algn="just"/>
            <a:r>
              <a:rPr lang="en-IN" sz="2800" dirty="0"/>
              <a:t>If it is valid Transactions it Provide Genuine Transactions Or else it sends the email and SMS to the Card Holder</a:t>
            </a:r>
          </a:p>
          <a:p>
            <a:pPr algn="just"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290F89AC-960E-4818-83C7-2E8A20D52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dirty="0">
                <a:latin typeface="Calibri" panose="020F050202020403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977-46AE-4F10-9472-3AC7E03F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569" y="295730"/>
            <a:ext cx="5665265" cy="11806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9D8E-5DC0-419E-BC7C-C66740AD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52500"/>
            <a:ext cx="8946541" cy="59055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dataset has been Collected from Kaggle.</a:t>
            </a:r>
          </a:p>
          <a:p>
            <a:r>
              <a:rPr lang="en-US" dirty="0"/>
              <a:t>The dataset’s  transactions have occurred in two days in total of 2,84,807 transactions.</a:t>
            </a:r>
          </a:p>
          <a:p>
            <a:r>
              <a:rPr lang="en-US" dirty="0"/>
              <a:t>The dataset is highly unbalanced.</a:t>
            </a:r>
          </a:p>
          <a:p>
            <a:r>
              <a:rPr lang="en-US" dirty="0"/>
              <a:t>Features v1,v2,……are the principle components obtained with PCA</a:t>
            </a:r>
          </a:p>
          <a:p>
            <a:r>
              <a:rPr lang="en-US" dirty="0"/>
              <a:t>Features which have not been transformed with PCA are ‘Time’ , ’Amount’, and ‘class’.</a:t>
            </a:r>
          </a:p>
          <a:p>
            <a:r>
              <a:rPr lang="en-US" dirty="0"/>
              <a:t>Balancing can be performed by Exploiting one of the following techniques</a:t>
            </a:r>
          </a:p>
          <a:p>
            <a:r>
              <a:rPr lang="en-US" dirty="0"/>
              <a:t>1) Oversampling</a:t>
            </a:r>
          </a:p>
          <a:p>
            <a:r>
              <a:rPr lang="en-US" dirty="0"/>
              <a:t>2) under Sampling</a:t>
            </a:r>
          </a:p>
          <a:p>
            <a:r>
              <a:rPr lang="en-US" dirty="0"/>
              <a:t>3) Class weight</a:t>
            </a:r>
          </a:p>
          <a:p>
            <a:r>
              <a:rPr lang="en-US" dirty="0"/>
              <a:t>4) Threshold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20C1C-87A4-4687-B9A5-D5F40CD5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B67-4D81-4756-AD23-ABE9E2E4C74B}" type="slidenum">
              <a:rPr lang="en-IN" altLang="en-US" smtClean="0"/>
              <a:pPr/>
              <a:t>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959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AFFB48-7FF4-4DFE-80D5-116160D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APPLICATIONS 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2C601D-0416-4A65-81AF-2B434B7A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070" y="1718187"/>
            <a:ext cx="8502804" cy="576262"/>
          </a:xfrm>
        </p:spPr>
        <p:txBody>
          <a:bodyPr/>
          <a:lstStyle/>
          <a:p>
            <a:r>
              <a:rPr lang="en-IN" b="1" dirty="0"/>
              <a:t>ALGORITHMS</a:t>
            </a:r>
            <a:r>
              <a:rPr lang="en-IN" b="1" u="sng" dirty="0"/>
              <a:t> </a:t>
            </a:r>
            <a:r>
              <a:rPr lang="en-IN" b="1" dirty="0"/>
              <a:t>AND</a:t>
            </a:r>
            <a:r>
              <a:rPr lang="en-IN" b="1" u="sng" dirty="0"/>
              <a:t> </a:t>
            </a:r>
            <a:r>
              <a:rPr lang="en-IN" b="1" dirty="0"/>
              <a:t>TRAINING</a:t>
            </a:r>
            <a:r>
              <a:rPr lang="en-IN" b="1" u="sng" dirty="0"/>
              <a:t> </a:t>
            </a:r>
            <a:r>
              <a:rPr lang="en-IN" b="1" dirty="0"/>
              <a:t>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E79042-B4F5-4C84-879E-83E651DE47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Naïve Bayes (NB)</a:t>
            </a:r>
          </a:p>
          <a:p>
            <a:r>
              <a:rPr lang="en-IN" dirty="0"/>
              <a:t>Support vector machines (SVM)</a:t>
            </a:r>
          </a:p>
          <a:p>
            <a:r>
              <a:rPr lang="en-IN" dirty="0"/>
              <a:t>K-Nearest Neighbour algorithms (KNN)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6994D3-442D-4898-A52E-91FC0E91AF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Logistics Regression Model</a:t>
            </a:r>
          </a:p>
          <a:p>
            <a:r>
              <a:rPr lang="en-IN" dirty="0"/>
              <a:t>Random Forrest Classifier</a:t>
            </a:r>
          </a:p>
          <a:p>
            <a:r>
              <a:rPr lang="en-IN" dirty="0"/>
              <a:t>Hidden Markov Model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A4799-9500-42A4-AB0E-0D8B36A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B67-4D81-4756-AD23-ABE9E2E4C74B}" type="slidenum">
              <a:rPr lang="en-IN" altLang="en-US" smtClean="0"/>
              <a:pPr/>
              <a:t>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8050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5530-E955-4678-B8C3-60688D27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3" y="165509"/>
            <a:ext cx="9404723" cy="897907"/>
          </a:xfrm>
        </p:spPr>
        <p:txBody>
          <a:bodyPr/>
          <a:lstStyle/>
          <a:p>
            <a:r>
              <a:rPr lang="en-US" b="1" u="sng" dirty="0"/>
              <a:t>WORK FLOW:</a:t>
            </a:r>
            <a:endParaRPr lang="en-IN" b="1" u="sng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C8D0CB-6247-4B69-8441-AEE68E3F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C17-0207-4D87-A460-2B0BA2A8C510}" type="slidenum">
              <a:rPr lang="en-IN" altLang="en-US" smtClean="0"/>
              <a:pPr/>
              <a:t>5</a:t>
            </a:fld>
            <a:endParaRPr lang="en-I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26E22-E3D2-41F2-A5F0-D442FDC2FC9C}"/>
              </a:ext>
            </a:extLst>
          </p:cNvPr>
          <p:cNvSpPr/>
          <p:nvPr/>
        </p:nvSpPr>
        <p:spPr>
          <a:xfrm>
            <a:off x="769935" y="1964620"/>
            <a:ext cx="2695575" cy="11303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EVALUATION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23387-3FB0-4DFD-94C2-75D68F01A826}"/>
              </a:ext>
            </a:extLst>
          </p:cNvPr>
          <p:cNvSpPr/>
          <p:nvPr/>
        </p:nvSpPr>
        <p:spPr>
          <a:xfrm>
            <a:off x="769934" y="3661727"/>
            <a:ext cx="2695575" cy="1249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REGRESSION MODEL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A8E60-CD2B-418D-879E-5E48A396F9A6}"/>
              </a:ext>
            </a:extLst>
          </p:cNvPr>
          <p:cNvSpPr/>
          <p:nvPr/>
        </p:nvSpPr>
        <p:spPr>
          <a:xfrm>
            <a:off x="4330650" y="762000"/>
            <a:ext cx="2695575" cy="1076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COLLECTION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2CA05-2754-4C55-BFE3-D775ECD1E0BF}"/>
              </a:ext>
            </a:extLst>
          </p:cNvPr>
          <p:cNvSpPr/>
          <p:nvPr/>
        </p:nvSpPr>
        <p:spPr>
          <a:xfrm>
            <a:off x="4472780" y="5098045"/>
            <a:ext cx="2695575" cy="11736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&amp; TEST SPLIT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F4344A-E202-4FBC-A0C4-FDC54D46540D}"/>
              </a:ext>
            </a:extLst>
          </p:cNvPr>
          <p:cNvSpPr/>
          <p:nvPr/>
        </p:nvSpPr>
        <p:spPr>
          <a:xfrm>
            <a:off x="7693030" y="1964621"/>
            <a:ext cx="2695575" cy="11383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PRE-PROCESSING</a:t>
            </a:r>
            <a:endParaRPr lang="en-I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B40D8-9A2B-4442-811E-2A5ED16D9A28}"/>
              </a:ext>
            </a:extLst>
          </p:cNvPr>
          <p:cNvSpPr/>
          <p:nvPr/>
        </p:nvSpPr>
        <p:spPr>
          <a:xfrm>
            <a:off x="7719222" y="3755021"/>
            <a:ext cx="2695575" cy="12497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ANALYSIS</a:t>
            </a:r>
            <a:endParaRPr lang="en-IN" b="1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956B986-8562-4B09-8E81-DA8A35BC6976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7026225" y="1300163"/>
            <a:ext cx="2014593" cy="66445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987E5C7-3063-4696-A2FE-6E55F217E323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rot="5400000">
            <a:off x="7777618" y="4395491"/>
            <a:ext cx="680131" cy="18986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C69117B-B194-47D8-89D3-CB1B269EB53C}"/>
              </a:ext>
            </a:extLst>
          </p:cNvPr>
          <p:cNvCxnSpPr>
            <a:cxnSpLocks/>
            <a:stCxn id="12" idx="1"/>
            <a:endCxn id="10" idx="2"/>
          </p:cNvCxnSpPr>
          <p:nvPr/>
        </p:nvCxnSpPr>
        <p:spPr>
          <a:xfrm rot="10800000">
            <a:off x="2117722" y="4911460"/>
            <a:ext cx="2355058" cy="7734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326FB58-C34A-484E-963D-D66EC1AFDE3D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2950336" y="442177"/>
            <a:ext cx="689831" cy="235505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8FC1B4-4CDE-439C-9C0D-F1F9FFB9D146}"/>
              </a:ext>
            </a:extLst>
          </p:cNvPr>
          <p:cNvCxnSpPr>
            <a:cxnSpLocks/>
          </p:cNvCxnSpPr>
          <p:nvPr/>
        </p:nvCxnSpPr>
        <p:spPr>
          <a:xfrm flipH="1">
            <a:off x="1993897" y="3102981"/>
            <a:ext cx="1" cy="550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1AF398-4297-4234-A013-4071102B093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040818" y="3102981"/>
            <a:ext cx="26192" cy="652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4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46D708-A981-4B4A-8739-917AC0F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390526"/>
            <a:ext cx="10334624" cy="63912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1) DATA COLLECTION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Collecting the data &amp; checking the features present in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2) DATA PRE-PROCESSING: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It explains us about how to deal with the unbalanced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3)</a:t>
            </a:r>
            <a:r>
              <a:rPr lang="en-IN" dirty="0"/>
              <a:t> </a:t>
            </a:r>
            <a:r>
              <a:rPr lang="en-IN" b="1" dirty="0"/>
              <a:t>DATA ANALYSIS: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Features that are present in the dataset and the relationship between dataset and other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4) TRANING &amp; TEST SPLIT: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Feeding the training data to the ML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After training the model find the accuracy level by testing with test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5) REGRESSION MODEL: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It will predict that the transaction is fraud or legit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6) EVALUTATION :</a:t>
            </a:r>
          </a:p>
          <a:p>
            <a:pPr marL="0" indent="0">
              <a:buNone/>
            </a:pPr>
            <a:r>
              <a:rPr lang="en-IN" sz="1800" dirty="0">
                <a:latin typeface="+mn-lt"/>
              </a:rPr>
              <a:t>     Checking the performance of the training model</a:t>
            </a:r>
          </a:p>
          <a:p>
            <a:pPr marL="0" indent="0">
              <a:buNone/>
            </a:pPr>
            <a:r>
              <a:rPr lang="en-IN" sz="1800" b="1" i="1" u="sng" dirty="0">
                <a:latin typeface="+mn-lt"/>
              </a:rPr>
              <a:t> 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ED5C60-E4F9-4445-B448-493AA7F6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C17-0207-4D87-A460-2B0BA2A8C510}" type="slidenum">
              <a:rPr lang="en-IN" altLang="en-US" smtClean="0"/>
              <a:pPr/>
              <a:t>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7471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28EB6-5C47-41C6-BC4C-1EE232BA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B67-4D81-4756-AD23-ABE9E2E4C74B}" type="slidenum">
              <a:rPr lang="en-IN" altLang="en-US" smtClean="0"/>
              <a:pPr/>
              <a:t>7</a:t>
            </a:fld>
            <a:endParaRPr lang="en-I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CC0818-0501-441F-9E4E-7354B8F6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42" y="677992"/>
            <a:ext cx="6154994" cy="7557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504DD-52EE-46FE-9C75-A678F13A570B}"/>
              </a:ext>
            </a:extLst>
          </p:cNvPr>
          <p:cNvSpPr/>
          <p:nvPr/>
        </p:nvSpPr>
        <p:spPr>
          <a:xfrm>
            <a:off x="727208" y="1937879"/>
            <a:ext cx="1848466" cy="9291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Incoming set of Transactions and amount</a:t>
            </a:r>
            <a:endParaRPr lang="en-IN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A582E3-BDD4-48B8-BA89-2238A5B5C81E}"/>
              </a:ext>
            </a:extLst>
          </p:cNvPr>
          <p:cNvSpPr/>
          <p:nvPr/>
        </p:nvSpPr>
        <p:spPr>
          <a:xfrm>
            <a:off x="7067108" y="5424256"/>
            <a:ext cx="1626778" cy="600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Genuine Transaction</a:t>
            </a:r>
            <a:endParaRPr lang="en-IN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A63765-D153-4623-A048-9F15700615A9}"/>
              </a:ext>
            </a:extLst>
          </p:cNvPr>
          <p:cNvSpPr/>
          <p:nvPr/>
        </p:nvSpPr>
        <p:spPr>
          <a:xfrm>
            <a:off x="845195" y="3507144"/>
            <a:ext cx="1612492" cy="88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Credit Card Transactions</a:t>
            </a:r>
            <a:endParaRPr lang="en-IN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A523A-64D2-4D2C-BEE1-BC60B9308EA7}"/>
              </a:ext>
            </a:extLst>
          </p:cNvPr>
          <p:cNvSpPr/>
          <p:nvPr/>
        </p:nvSpPr>
        <p:spPr>
          <a:xfrm>
            <a:off x="3132985" y="3480077"/>
            <a:ext cx="2802195" cy="10311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Credit Card Fraud Detection System using Algorithms &amp; Techniques</a:t>
            </a:r>
            <a:endParaRPr lang="en-IN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70EA2-5F2B-4134-B375-4270B0165265}"/>
              </a:ext>
            </a:extLst>
          </p:cNvPr>
          <p:cNvSpPr/>
          <p:nvPr/>
        </p:nvSpPr>
        <p:spPr>
          <a:xfrm>
            <a:off x="9794368" y="3775822"/>
            <a:ext cx="1594454" cy="5400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Fraudulent Transaction</a:t>
            </a:r>
            <a:endParaRPr lang="en-IN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F1E5A-8EDA-4582-98B9-7AD02214DD7B}"/>
              </a:ext>
            </a:extLst>
          </p:cNvPr>
          <p:cNvSpPr/>
          <p:nvPr/>
        </p:nvSpPr>
        <p:spPr>
          <a:xfrm>
            <a:off x="9794365" y="4771245"/>
            <a:ext cx="1594457" cy="5400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Sent mail</a:t>
            </a:r>
            <a:endParaRPr lang="en-IN" sz="1600" b="1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BF9E9169-EFE7-4C11-B2FC-D0287EE5108C}"/>
              </a:ext>
            </a:extLst>
          </p:cNvPr>
          <p:cNvSpPr/>
          <p:nvPr/>
        </p:nvSpPr>
        <p:spPr>
          <a:xfrm>
            <a:off x="6588464" y="3057823"/>
            <a:ext cx="2584067" cy="1882413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Decision if the Transaction is Fraud </a:t>
            </a:r>
          </a:p>
          <a:p>
            <a:pPr algn="ctr"/>
            <a:r>
              <a:rPr lang="en-US" sz="1400" b="1" dirty="0"/>
              <a:t>(Or)</a:t>
            </a:r>
          </a:p>
          <a:p>
            <a:pPr algn="ctr"/>
            <a:r>
              <a:rPr lang="en-US" sz="1400" b="1" dirty="0"/>
              <a:t>Genuine</a:t>
            </a:r>
            <a:endParaRPr lang="en-IN" sz="1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4D81B4-08D6-46C3-B585-82F34D18B508}"/>
              </a:ext>
            </a:extLst>
          </p:cNvPr>
          <p:cNvCxnSpPr>
            <a:cxnSpLocks/>
          </p:cNvCxnSpPr>
          <p:nvPr/>
        </p:nvCxnSpPr>
        <p:spPr>
          <a:xfrm>
            <a:off x="1651441" y="2855759"/>
            <a:ext cx="0" cy="6513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C46B8-1877-4F16-B26B-09D6442C5C05}"/>
              </a:ext>
            </a:extLst>
          </p:cNvPr>
          <p:cNvCxnSpPr>
            <a:cxnSpLocks/>
          </p:cNvCxnSpPr>
          <p:nvPr/>
        </p:nvCxnSpPr>
        <p:spPr>
          <a:xfrm>
            <a:off x="2487985" y="3981977"/>
            <a:ext cx="639857" cy="127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266B5-1191-4F0B-8B71-00C6166649FF}"/>
              </a:ext>
            </a:extLst>
          </p:cNvPr>
          <p:cNvCxnSpPr>
            <a:cxnSpLocks/>
          </p:cNvCxnSpPr>
          <p:nvPr/>
        </p:nvCxnSpPr>
        <p:spPr>
          <a:xfrm flipV="1">
            <a:off x="5965478" y="3995654"/>
            <a:ext cx="622983" cy="323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8A97EB-C864-45C2-959B-DCDFAE99A49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591594" y="4315835"/>
            <a:ext cx="1" cy="455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224EA0-D34D-4512-A793-199C1B9CD8A5}"/>
              </a:ext>
            </a:extLst>
          </p:cNvPr>
          <p:cNvCxnSpPr>
            <a:cxnSpLocks/>
          </p:cNvCxnSpPr>
          <p:nvPr/>
        </p:nvCxnSpPr>
        <p:spPr>
          <a:xfrm>
            <a:off x="9172534" y="3999030"/>
            <a:ext cx="62183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01DC26-71D2-4F69-9A5E-09B813D2D7B8}"/>
              </a:ext>
            </a:extLst>
          </p:cNvPr>
          <p:cNvSpPr/>
          <p:nvPr/>
        </p:nvSpPr>
        <p:spPr>
          <a:xfrm>
            <a:off x="7981042" y="5041251"/>
            <a:ext cx="521290" cy="223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YES</a:t>
            </a:r>
            <a:endParaRPr lang="en-IN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338F4D-7343-4750-9AEE-905362C86586}"/>
              </a:ext>
            </a:extLst>
          </p:cNvPr>
          <p:cNvSpPr/>
          <p:nvPr/>
        </p:nvSpPr>
        <p:spPr>
          <a:xfrm>
            <a:off x="9172531" y="3636695"/>
            <a:ext cx="421311" cy="206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No</a:t>
            </a:r>
            <a:endParaRPr lang="en-IN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4A02A-C82D-4258-AD70-7980F99F2335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7880497" y="4940236"/>
            <a:ext cx="1" cy="484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9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6DBB-7AF5-4064-B29D-3CE00A58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418" y="798990"/>
            <a:ext cx="6162415" cy="105425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OBJECTVIES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ADC5-E050-46CF-A916-8EF49E2D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4943"/>
            <a:ext cx="8946541" cy="3598606"/>
          </a:xfrm>
        </p:spPr>
        <p:txBody>
          <a:bodyPr>
            <a:normAutofit/>
          </a:bodyPr>
          <a:lstStyle/>
          <a:p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Develop a system to keep record of every fraudulent credit card transaction online.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To identify suspicious events and report to the relevant customer immediately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A system to easily detect a stolen credit card. </a:t>
            </a:r>
          </a:p>
          <a:p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To easily track and report fraudulent transactions  to relevant customer.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85D1-190E-48C1-AEBF-553E224D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B67-4D81-4756-AD23-ABE9E2E4C74B}" type="slidenum">
              <a:rPr lang="en-IN" altLang="en-US" smtClean="0"/>
              <a:pPr/>
              <a:t>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200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686D-D1C9-46B0-86CF-BA875510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626"/>
            <a:ext cx="10515600" cy="96356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7BBC0-BEA0-4206-A199-D1F4EF0D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8A4-6A5C-435F-8734-58BA12B5A78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48065-DC69-4038-BC08-F926E794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40310"/>
            <a:ext cx="8946541" cy="450808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Hardware Requirements :-</a:t>
            </a:r>
          </a:p>
          <a:p>
            <a:r>
              <a:rPr lang="en-IN" dirty="0"/>
              <a:t> Processor : above i5 processor </a:t>
            </a:r>
          </a:p>
          <a:p>
            <a:r>
              <a:rPr lang="en-IN" dirty="0"/>
              <a:t> RAM : 8GB Hard Disk : 500 GB </a:t>
            </a:r>
          </a:p>
          <a:p>
            <a:pPr marL="0" indent="0">
              <a:buNone/>
            </a:pPr>
            <a:r>
              <a:rPr lang="en-IN" b="1" dirty="0"/>
              <a:t> Software Requirements :-</a:t>
            </a:r>
          </a:p>
          <a:p>
            <a:r>
              <a:rPr lang="en-IN" dirty="0"/>
              <a:t> Operating System: Windows v10 </a:t>
            </a:r>
          </a:p>
          <a:p>
            <a:r>
              <a:rPr lang="en-IN" dirty="0"/>
              <a:t> machine learning algorithms and python modules</a:t>
            </a:r>
          </a:p>
          <a:p>
            <a:r>
              <a:rPr lang="en-IN" dirty="0"/>
              <a:t> Python Version : Python v3.7.2</a:t>
            </a:r>
          </a:p>
          <a:p>
            <a:r>
              <a:rPr lang="en-IN" dirty="0"/>
              <a:t> Python IDE: PyCharm </a:t>
            </a:r>
          </a:p>
          <a:p>
            <a:r>
              <a:rPr lang="en-IN" dirty="0"/>
              <a:t> Dataset from Kaggle</a:t>
            </a:r>
          </a:p>
          <a:p>
            <a:r>
              <a:rPr lang="en-IN" dirty="0"/>
              <a:t> </a:t>
            </a:r>
            <a:r>
              <a:rPr lang="en-IN" dirty="0" err="1"/>
              <a:t>Flask,sublime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081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1450</TotalTime>
  <Words>755</Words>
  <Application>Microsoft Office PowerPoint</Application>
  <PresentationFormat>Widescreen</PresentationFormat>
  <Paragraphs>114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Copperplate Gothic Bold</vt:lpstr>
      <vt:lpstr>Times New Roman</vt:lpstr>
      <vt:lpstr>Wingdings</vt:lpstr>
      <vt:lpstr>Wingdings 3</vt:lpstr>
      <vt:lpstr>Ion</vt:lpstr>
      <vt:lpstr>               K.S. INSTITUTE OF TECHNOLOGY                     1                                 Department of Computer science  Engineering </vt:lpstr>
      <vt:lpstr>Overview</vt:lpstr>
      <vt:lpstr>DATASET </vt:lpstr>
      <vt:lpstr>      APPLICATIONS :</vt:lpstr>
      <vt:lpstr>WORK FLOW:</vt:lpstr>
      <vt:lpstr>PowerPoint Presentation</vt:lpstr>
      <vt:lpstr>METHODOLOGY</vt:lpstr>
      <vt:lpstr>OBJECTVIES </vt:lpstr>
      <vt:lpstr>REQUIREMENTS </vt:lpstr>
      <vt:lpstr>REFERENCES 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K.S. INSTITUTE OF TECHNOLOGY        Department of Electronics and Communication Engineering</dc:title>
  <dc:creator>Ana</dc:creator>
  <cp:lastModifiedBy>SHALINI K P</cp:lastModifiedBy>
  <cp:revision>158</cp:revision>
  <cp:lastPrinted>2021-11-07T15:01:54Z</cp:lastPrinted>
  <dcterms:created xsi:type="dcterms:W3CDTF">2021-04-08T16:13:06Z</dcterms:created>
  <dcterms:modified xsi:type="dcterms:W3CDTF">2021-12-07T08:34:17Z</dcterms:modified>
</cp:coreProperties>
</file>