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1200150" x="0"/>
            <a:ext cy="2743199" cx="9144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" name="Shape 9"/>
          <p:cNvGrpSpPr/>
          <p:nvPr/>
        </p:nvGrpSpPr>
        <p:grpSpPr>
          <a:xfrm>
            <a:off y="-1078" x="0"/>
            <a:ext cy="5144627" cx="1827407"/>
            <a:chOff y="-1438" x="0"/>
            <a:chExt cy="6859503" cx="798029"/>
          </a:xfrm>
        </p:grpSpPr>
        <p:sp>
          <p:nvSpPr>
            <p:cNvPr id="10" name="Shape 10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" name="Shape 12"/>
          <p:cNvGrpSpPr/>
          <p:nvPr/>
        </p:nvGrpSpPr>
        <p:grpSpPr>
          <a:xfrm flipH="1">
            <a:off y="0" x="7316591"/>
            <a:ext cy="5144627" cx="1827407"/>
            <a:chOff y="-1438" x="0"/>
            <a:chExt cy="6859503" cx="798029"/>
          </a:xfrm>
        </p:grpSpPr>
        <p:sp>
          <p:nvSpPr>
            <p:cNvPr id="13" name="Shape 13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y="1568184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2914650" x="685800"/>
            <a:ext cy="6585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" name="Shape 19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20" name="Shape 20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23" name="Shape 2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Shape 25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0" name="Shape 30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31" name="Shape 31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" name="Shape 33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34" name="Shape 34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43" name="Shape 4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" name="Shape 4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46" name="Shape 4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Shape 4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2" name="Shape 5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53" name="Shape 5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Shape 5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56" name="Shape 5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63" name="Shape 6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Shape 6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66" name="Shape 6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5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10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8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9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1.png" Type="http://schemas.openxmlformats.org/officeDocument/2006/relationships/image" Id="rId3"/><Relationship Target="../media/image00.png" Type="http://schemas.openxmlformats.org/officeDocument/2006/relationships/image" Id="rId5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6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3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y="1568184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Sistema Bibliotecario   UCR</a:t>
            </a:r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y="3305650" x="5940575"/>
            <a:ext cy="1694999" cx="3111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     Alonso Rivera</a:t>
            </a:r>
          </a:p>
          <a:p>
            <a:pPr algn="r" rtl="0">
              <a:spcBef>
                <a:spcPts val="0"/>
              </a:spcBef>
              <a:buNone/>
            </a:pPr>
            <a:r>
              <a:rPr lang="en"/>
              <a:t>Diego Chavarria</a:t>
            </a:r>
          </a:p>
          <a:p>
            <a:pPr algn="r" rtl="0">
              <a:spcBef>
                <a:spcPts val="0"/>
              </a:spcBef>
              <a:buNone/>
            </a:pPr>
            <a:r>
              <a:rPr lang="en"/>
              <a:t>Jeremyas Arias</a:t>
            </a:r>
          </a:p>
          <a:p>
            <a:pPr algn="r" rtl="0">
              <a:spcBef>
                <a:spcPts val="0"/>
              </a:spcBef>
              <a:buNone/>
            </a:pPr>
            <a:r>
              <a:rPr lang="en"/>
              <a:t>Ronald Chacón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806275" x="814125"/>
            <a:ext cy="1917075" cx="2493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Caso de uso textual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27850" x="1038225"/>
            <a:ext cy="3196799" cx="655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72512" x="7662625"/>
            <a:ext cy="1034074" cx="134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n"/>
              <a:t>Diagrama Actividades       </a:t>
            </a:r>
            <a:r>
              <a:rPr sz="1800" lang="en"/>
              <a:t>(Préstamo)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01125" x="457200"/>
            <a:ext cy="3907025" cx="83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80037" x="7640050"/>
            <a:ext cy="1034074" cx="134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lang="en"/>
              <a:t>Diagrama Actividades      </a:t>
            </a:r>
            <a:r>
              <a:rPr sz="1800" lang="en"/>
              <a:t>(Devolución)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43000" x="360950"/>
            <a:ext cy="3910274" cx="857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80037" x="7640050"/>
            <a:ext cy="1034074" cx="134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n"/>
              <a:t>Diagrama Secuencial              </a:t>
            </a:r>
            <a:r>
              <a:rPr sz="1800" lang="en"/>
              <a:t>(Préstamos)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457200"/>
            <a:ext cy="4012450" cx="83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80037" x="7640050"/>
            <a:ext cy="1034074" cx="134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y="30222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n"/>
              <a:t>Recursos utilizados        </a:t>
            </a:r>
            <a:r>
              <a:rPr sz="1800" lang="en"/>
              <a:t>(Sistema Bibliotecario)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106337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MySQL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PHP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400" lang="en"/>
              <a:t>Framework CakePhp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46825" x="6782800"/>
            <a:ext cy="1268000" cx="12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120675" x="5940400"/>
            <a:ext cy="1118799" cx="186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80037" x="7640050"/>
            <a:ext cy="1034074" cx="134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n"/>
              <a:t>Estimación de costos      </a:t>
            </a:r>
            <a:r>
              <a:rPr sz="1800" lang="en"/>
              <a:t>(Sistema Bibliotecario)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33333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 lvl="0">
              <a:lnSpc>
                <a:spcPct val="133333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lnSpc>
                <a:spcPct val="133333"/>
              </a:lnSpc>
              <a:spcBef>
                <a:spcPts val="0"/>
              </a:spcBef>
              <a:buNone/>
            </a:pPr>
            <a:r>
              <a:rPr sz="2400" lang="en"/>
              <a:t>Se utilizó la estimación de costos basado en casos de uso</a:t>
            </a:r>
          </a:p>
          <a:p>
            <a:pPr rtl="0" lvl="0" indent="-342900" marL="457200">
              <a:lnSpc>
                <a:spcPct val="133333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Duración: 179 días aproximadamente (5.9 meses)</a:t>
            </a:r>
          </a:p>
          <a:p>
            <a:pPr rtl="0" lvl="0" indent="-342900" marL="457200">
              <a:lnSpc>
                <a:spcPct val="133333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Costo Total estimado:  $23607,34</a:t>
            </a:r>
          </a:p>
          <a:p>
            <a:pPr rtl="0" lvl="0">
              <a:lnSpc>
                <a:spcPct val="133333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0037" x="7640050"/>
            <a:ext cy="1034074" cx="134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1800" lang="en"/>
              <a:t>Sistema Bibliotecario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t/>
            </a:r>
            <a:endParaRPr b="1" sz="4800">
              <a:solidFill>
                <a:schemeClr val="lt2"/>
              </a:solidFill>
            </a:endParaRPr>
          </a:p>
          <a:p>
            <a:pPr algn="ctr">
              <a:spcBef>
                <a:spcPts val="0"/>
              </a:spcBef>
              <a:buNone/>
            </a:pPr>
            <a:r>
              <a:rPr b="1" sz="4800" lang="en">
                <a:solidFill>
                  <a:schemeClr val="lt2"/>
                </a:solidFill>
              </a:rPr>
              <a:t>Conclusion 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0037" x="7640050"/>
            <a:ext cy="1034074" cx="134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 Agenda          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1686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Introducción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Que se pretende crear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Problemas encontrados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Diagrama Dominio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Diagrama Relacional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Requerimiento funcional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Diagramas casos de uso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Casos de uso textual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Diagrama de actividades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Diagrama secuencial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Recursos utilizados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Estimación de costos</a:t>
            </a:r>
          </a:p>
          <a:p>
            <a:pPr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Conclusiones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0037" x="7640050"/>
            <a:ext cy="1034074" cx="134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125">
            <a:off y="1010910" x="645219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chemeClr val="lt2"/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chemeClr val="lt2"/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r>
              <a:rPr b="1" sz="3600" lang="en">
                <a:solidFill>
                  <a:schemeClr val="lt2"/>
                </a:solidFill>
              </a:rPr>
              <a:t>Introducción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0037" x="7640050"/>
            <a:ext cy="1034074" cx="134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Descripción del problema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algn="l" rt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2000" lang="en"/>
              <a:t>Se pretende crear un software para el sistema de biblioteca de la Universidad de Costa Rica, la cual vendría a solucionar problemas de control de inventarios de los libros y diferentes activos de la biblioteca, además de llevar un registro y/o historial de préstamos a estudiantes y profesores.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0037" x="7640050"/>
            <a:ext cy="1034074" cx="134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Problemas Encontrados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556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000" lang="en"/>
              <a:t>No se podian realizar préstamos interbibliotecarios por medio del sistema</a:t>
            </a:r>
          </a:p>
          <a:p>
            <a:pPr rtl="0" lvl="0" indent="-3556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000" lang="en"/>
              <a:t>Mejorar la interfaz gráfica</a:t>
            </a:r>
          </a:p>
          <a:p>
            <a:pPr rtl="0" lvl="0" indent="-3556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000" lang="en"/>
              <a:t>Falta pre-verificación de los datos</a:t>
            </a:r>
          </a:p>
          <a:p>
            <a:pPr lvl="0" indent="-3556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000" lang="en"/>
              <a:t>No maneja Concurrencia para la consulta de datos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0037" x="7640050"/>
            <a:ext cy="1034074" cx="134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Diagrama Relacional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14100" x="457200"/>
            <a:ext cy="3924125" cx="8355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80037" x="7640050"/>
            <a:ext cy="1034074" cx="134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Diagrama Domino        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12924" x="404750"/>
            <a:ext cy="3962899" cx="828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80037" x="7640050"/>
            <a:ext cy="1034074" cx="134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n"/>
              <a:t>Casos de uso           </a:t>
            </a:r>
            <a:r>
              <a:rPr sz="1800" lang="en"/>
              <a:t>(Préstamo)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0037" x="7640050"/>
            <a:ext cy="1034074" cx="134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063375" x="1005050"/>
            <a:ext cy="4005324" cx="723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Caso de uso textual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72512" x="7662625"/>
            <a:ext cy="1034074" cx="134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344500" x="1284375"/>
            <a:ext cy="3436999" cx="570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