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84" d="100"/>
          <a:sy n="84" d="100"/>
        </p:scale>
        <p:origin x="4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026B90-8BD2-4769-83B9-8E570267F278}"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026A2EEC-0D4B-4EAE-B4FE-63C7FBB651C7}">
      <dgm:prSet/>
      <dgm:spPr/>
      <dgm:t>
        <a:bodyPr/>
        <a:lstStyle/>
        <a:p>
          <a:pPr rtl="0"/>
          <a:r>
            <a:rPr lang="en-US" dirty="0" smtClean="0"/>
            <a:t>CHARTING THE COURSE OF INNOVATION</a:t>
          </a:r>
          <a:endParaRPr lang="en-US" dirty="0"/>
        </a:p>
      </dgm:t>
    </dgm:pt>
    <dgm:pt modelId="{B5A2B8AC-9BF0-4130-807D-09FC0CE29851}" type="parTrans" cxnId="{1E96D7C3-DC92-4787-90AF-FE0C4F819EA1}">
      <dgm:prSet/>
      <dgm:spPr/>
      <dgm:t>
        <a:bodyPr/>
        <a:lstStyle/>
        <a:p>
          <a:endParaRPr lang="en-US"/>
        </a:p>
      </dgm:t>
    </dgm:pt>
    <dgm:pt modelId="{889B9753-99F6-4B2D-85FB-FD58CB5552EB}" type="sibTrans" cxnId="{1E96D7C3-DC92-4787-90AF-FE0C4F819EA1}">
      <dgm:prSet/>
      <dgm:spPr/>
      <dgm:t>
        <a:bodyPr/>
        <a:lstStyle/>
        <a:p>
          <a:endParaRPr lang="en-US"/>
        </a:p>
      </dgm:t>
    </dgm:pt>
    <dgm:pt modelId="{C349BFC5-8C8D-47E2-8061-243394107D96}" type="pres">
      <dgm:prSet presAssocID="{FD026B90-8BD2-4769-83B9-8E570267F278}" presName="Name0" presStyleCnt="0">
        <dgm:presLayoutVars>
          <dgm:chMax val="7"/>
          <dgm:dir/>
          <dgm:animLvl val="lvl"/>
          <dgm:resizeHandles val="exact"/>
        </dgm:presLayoutVars>
      </dgm:prSet>
      <dgm:spPr/>
      <dgm:t>
        <a:bodyPr/>
        <a:lstStyle/>
        <a:p>
          <a:endParaRPr lang="en-US"/>
        </a:p>
      </dgm:t>
    </dgm:pt>
    <dgm:pt modelId="{892B4076-02A8-45C2-8BC6-8076E2FF11BB}" type="pres">
      <dgm:prSet presAssocID="{026A2EEC-0D4B-4EAE-B4FE-63C7FBB651C7}" presName="circle1" presStyleLbl="node1" presStyleIdx="0" presStyleCnt="1"/>
      <dgm:spPr/>
    </dgm:pt>
    <dgm:pt modelId="{8A3A41BB-F7C3-4B83-937E-858709694151}" type="pres">
      <dgm:prSet presAssocID="{026A2EEC-0D4B-4EAE-B4FE-63C7FBB651C7}" presName="space" presStyleCnt="0"/>
      <dgm:spPr/>
    </dgm:pt>
    <dgm:pt modelId="{963FCEF9-89A6-41F0-A7E4-C9257CFC6BD5}" type="pres">
      <dgm:prSet presAssocID="{026A2EEC-0D4B-4EAE-B4FE-63C7FBB651C7}" presName="rect1" presStyleLbl="alignAcc1" presStyleIdx="0" presStyleCnt="1"/>
      <dgm:spPr/>
      <dgm:t>
        <a:bodyPr/>
        <a:lstStyle/>
        <a:p>
          <a:endParaRPr lang="en-US"/>
        </a:p>
      </dgm:t>
    </dgm:pt>
    <dgm:pt modelId="{19CAEECF-EA83-455E-9F1C-6903D620813F}" type="pres">
      <dgm:prSet presAssocID="{026A2EEC-0D4B-4EAE-B4FE-63C7FBB651C7}" presName="rect1ParTxNoCh" presStyleLbl="alignAcc1" presStyleIdx="0" presStyleCnt="1">
        <dgm:presLayoutVars>
          <dgm:chMax val="1"/>
          <dgm:bulletEnabled val="1"/>
        </dgm:presLayoutVars>
      </dgm:prSet>
      <dgm:spPr/>
      <dgm:t>
        <a:bodyPr/>
        <a:lstStyle/>
        <a:p>
          <a:endParaRPr lang="en-US"/>
        </a:p>
      </dgm:t>
    </dgm:pt>
  </dgm:ptLst>
  <dgm:cxnLst>
    <dgm:cxn modelId="{071D7738-F543-43CC-A250-42F560ED3EB4}" type="presOf" srcId="{026A2EEC-0D4B-4EAE-B4FE-63C7FBB651C7}" destId="{963FCEF9-89A6-41F0-A7E4-C9257CFC6BD5}" srcOrd="0" destOrd="0" presId="urn:microsoft.com/office/officeart/2005/8/layout/target3"/>
    <dgm:cxn modelId="{B38AF40E-A2EB-4A00-8542-06470322CB77}" type="presOf" srcId="{FD026B90-8BD2-4769-83B9-8E570267F278}" destId="{C349BFC5-8C8D-47E2-8061-243394107D96}" srcOrd="0" destOrd="0" presId="urn:microsoft.com/office/officeart/2005/8/layout/target3"/>
    <dgm:cxn modelId="{1E96D7C3-DC92-4787-90AF-FE0C4F819EA1}" srcId="{FD026B90-8BD2-4769-83B9-8E570267F278}" destId="{026A2EEC-0D4B-4EAE-B4FE-63C7FBB651C7}" srcOrd="0" destOrd="0" parTransId="{B5A2B8AC-9BF0-4130-807D-09FC0CE29851}" sibTransId="{889B9753-99F6-4B2D-85FB-FD58CB5552EB}"/>
    <dgm:cxn modelId="{8ED66B64-C604-4575-8F5A-3FD090F90084}" type="presOf" srcId="{026A2EEC-0D4B-4EAE-B4FE-63C7FBB651C7}" destId="{19CAEECF-EA83-455E-9F1C-6903D620813F}" srcOrd="1" destOrd="0" presId="urn:microsoft.com/office/officeart/2005/8/layout/target3"/>
    <dgm:cxn modelId="{A7AA2A08-5D46-4BB0-87BB-6A7EE9E664F8}" type="presParOf" srcId="{C349BFC5-8C8D-47E2-8061-243394107D96}" destId="{892B4076-02A8-45C2-8BC6-8076E2FF11BB}" srcOrd="0" destOrd="0" presId="urn:microsoft.com/office/officeart/2005/8/layout/target3"/>
    <dgm:cxn modelId="{94403534-2F05-40E5-A4C3-4A401C107287}" type="presParOf" srcId="{C349BFC5-8C8D-47E2-8061-243394107D96}" destId="{8A3A41BB-F7C3-4B83-937E-858709694151}" srcOrd="1" destOrd="0" presId="urn:microsoft.com/office/officeart/2005/8/layout/target3"/>
    <dgm:cxn modelId="{9E50BCC9-26AD-4A14-A237-76A7C79DBDA0}" type="presParOf" srcId="{C349BFC5-8C8D-47E2-8061-243394107D96}" destId="{963FCEF9-89A6-41F0-A7E4-C9257CFC6BD5}" srcOrd="2" destOrd="0" presId="urn:microsoft.com/office/officeart/2005/8/layout/target3"/>
    <dgm:cxn modelId="{A9E48784-0A0B-479E-A21A-382379BFE3D3}" type="presParOf" srcId="{C349BFC5-8C8D-47E2-8061-243394107D96}" destId="{19CAEECF-EA83-455E-9F1C-6903D620813F}"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824E27-1C07-430A-ACEF-3E75BCEF0878}" type="doc">
      <dgm:prSet loTypeId="urn:microsoft.com/office/officeart/2005/8/layout/hProcess3" loCatId="process" qsTypeId="urn:microsoft.com/office/officeart/2005/8/quickstyle/simple1" qsCatId="simple" csTypeId="urn:microsoft.com/office/officeart/2005/8/colors/accent1_2" csCatId="accent1"/>
      <dgm:spPr/>
      <dgm:t>
        <a:bodyPr/>
        <a:lstStyle/>
        <a:p>
          <a:endParaRPr lang="en-US"/>
        </a:p>
      </dgm:t>
    </dgm:pt>
    <dgm:pt modelId="{383E44DD-8B38-44CF-B7EE-94D5B97A8D67}">
      <dgm:prSet/>
      <dgm:spPr/>
      <dgm:t>
        <a:bodyPr/>
        <a:lstStyle/>
        <a:p>
          <a:pPr rtl="0"/>
          <a:r>
            <a:rPr lang="en-US" b="1" smtClean="0"/>
            <a:t>A STARTUP ANALYSIS</a:t>
          </a:r>
          <a:endParaRPr lang="en-US"/>
        </a:p>
      </dgm:t>
    </dgm:pt>
    <dgm:pt modelId="{F31DA3A5-2945-4A85-A9DD-4E58B60D5C68}" type="parTrans" cxnId="{D5D2FA5E-1C04-4E7A-8D50-3DAF6A719FD3}">
      <dgm:prSet/>
      <dgm:spPr/>
      <dgm:t>
        <a:bodyPr/>
        <a:lstStyle/>
        <a:p>
          <a:endParaRPr lang="en-US"/>
        </a:p>
      </dgm:t>
    </dgm:pt>
    <dgm:pt modelId="{68645129-BA53-4DC8-A22E-593AE7592FD7}" type="sibTrans" cxnId="{D5D2FA5E-1C04-4E7A-8D50-3DAF6A719FD3}">
      <dgm:prSet/>
      <dgm:spPr/>
      <dgm:t>
        <a:bodyPr/>
        <a:lstStyle/>
        <a:p>
          <a:endParaRPr lang="en-US"/>
        </a:p>
      </dgm:t>
    </dgm:pt>
    <dgm:pt modelId="{71CA41C3-E0A6-4750-BA72-42C7CF1CF3BA}" type="pres">
      <dgm:prSet presAssocID="{15824E27-1C07-430A-ACEF-3E75BCEF0878}" presName="Name0" presStyleCnt="0">
        <dgm:presLayoutVars>
          <dgm:dir/>
          <dgm:animLvl val="lvl"/>
          <dgm:resizeHandles val="exact"/>
        </dgm:presLayoutVars>
      </dgm:prSet>
      <dgm:spPr/>
      <dgm:t>
        <a:bodyPr/>
        <a:lstStyle/>
        <a:p>
          <a:endParaRPr lang="en-US"/>
        </a:p>
      </dgm:t>
    </dgm:pt>
    <dgm:pt modelId="{99487378-F1AF-40DE-8B06-538B5A777F7B}" type="pres">
      <dgm:prSet presAssocID="{15824E27-1C07-430A-ACEF-3E75BCEF0878}" presName="dummy" presStyleCnt="0"/>
      <dgm:spPr/>
    </dgm:pt>
    <dgm:pt modelId="{2F41BE04-476E-4AEF-9B9A-DD1D619A2C71}" type="pres">
      <dgm:prSet presAssocID="{15824E27-1C07-430A-ACEF-3E75BCEF0878}" presName="linH" presStyleCnt="0"/>
      <dgm:spPr/>
    </dgm:pt>
    <dgm:pt modelId="{4A23359F-322D-4516-B493-4FA548B1D455}" type="pres">
      <dgm:prSet presAssocID="{15824E27-1C07-430A-ACEF-3E75BCEF0878}" presName="padding1" presStyleCnt="0"/>
      <dgm:spPr/>
    </dgm:pt>
    <dgm:pt modelId="{A0D4C802-A4C7-402A-BEBC-B9CA06C8EC09}" type="pres">
      <dgm:prSet presAssocID="{383E44DD-8B38-44CF-B7EE-94D5B97A8D67}" presName="linV" presStyleCnt="0"/>
      <dgm:spPr/>
    </dgm:pt>
    <dgm:pt modelId="{B809A999-0AA9-4AD6-89AF-63D0450F8F2C}" type="pres">
      <dgm:prSet presAssocID="{383E44DD-8B38-44CF-B7EE-94D5B97A8D67}" presName="spVertical1" presStyleCnt="0"/>
      <dgm:spPr/>
    </dgm:pt>
    <dgm:pt modelId="{A7FBC941-895A-40FC-9652-5FED19A9F0D0}" type="pres">
      <dgm:prSet presAssocID="{383E44DD-8B38-44CF-B7EE-94D5B97A8D67}" presName="parTx" presStyleLbl="revTx" presStyleIdx="0" presStyleCnt="1">
        <dgm:presLayoutVars>
          <dgm:chMax val="0"/>
          <dgm:chPref val="0"/>
          <dgm:bulletEnabled val="1"/>
        </dgm:presLayoutVars>
      </dgm:prSet>
      <dgm:spPr/>
      <dgm:t>
        <a:bodyPr/>
        <a:lstStyle/>
        <a:p>
          <a:endParaRPr lang="en-US"/>
        </a:p>
      </dgm:t>
    </dgm:pt>
    <dgm:pt modelId="{7F423256-81B0-42A2-AE92-77E03A0EBA9E}" type="pres">
      <dgm:prSet presAssocID="{383E44DD-8B38-44CF-B7EE-94D5B97A8D67}" presName="spVertical2" presStyleCnt="0"/>
      <dgm:spPr/>
    </dgm:pt>
    <dgm:pt modelId="{B5C4346D-40C0-4469-BFF8-1ECF57256B66}" type="pres">
      <dgm:prSet presAssocID="{383E44DD-8B38-44CF-B7EE-94D5B97A8D67}" presName="spVertical3" presStyleCnt="0"/>
      <dgm:spPr/>
    </dgm:pt>
    <dgm:pt modelId="{7C6E0B83-C07C-4FA7-B759-DB95FF53B781}" type="pres">
      <dgm:prSet presAssocID="{15824E27-1C07-430A-ACEF-3E75BCEF0878}" presName="padding2" presStyleCnt="0"/>
      <dgm:spPr/>
    </dgm:pt>
    <dgm:pt modelId="{306E5A55-1175-4083-9EFD-AFD2AE59AE50}" type="pres">
      <dgm:prSet presAssocID="{15824E27-1C07-430A-ACEF-3E75BCEF0878}" presName="negArrow" presStyleCnt="0"/>
      <dgm:spPr/>
    </dgm:pt>
    <dgm:pt modelId="{F17D5E88-BBB9-4A81-93F0-392BCE2D0502}" type="pres">
      <dgm:prSet presAssocID="{15824E27-1C07-430A-ACEF-3E75BCEF0878}" presName="backgroundArrow" presStyleLbl="node1" presStyleIdx="0" presStyleCnt="1"/>
      <dgm:spPr/>
    </dgm:pt>
  </dgm:ptLst>
  <dgm:cxnLst>
    <dgm:cxn modelId="{D5D2FA5E-1C04-4E7A-8D50-3DAF6A719FD3}" srcId="{15824E27-1C07-430A-ACEF-3E75BCEF0878}" destId="{383E44DD-8B38-44CF-B7EE-94D5B97A8D67}" srcOrd="0" destOrd="0" parTransId="{F31DA3A5-2945-4A85-A9DD-4E58B60D5C68}" sibTransId="{68645129-BA53-4DC8-A22E-593AE7592FD7}"/>
    <dgm:cxn modelId="{5AA96A94-4E48-4582-8B79-C06FDF1A5D02}" type="presOf" srcId="{383E44DD-8B38-44CF-B7EE-94D5B97A8D67}" destId="{A7FBC941-895A-40FC-9652-5FED19A9F0D0}" srcOrd="0" destOrd="0" presId="urn:microsoft.com/office/officeart/2005/8/layout/hProcess3"/>
    <dgm:cxn modelId="{6D83A7BC-B14C-44F4-B29D-2C39708396C6}" type="presOf" srcId="{15824E27-1C07-430A-ACEF-3E75BCEF0878}" destId="{71CA41C3-E0A6-4750-BA72-42C7CF1CF3BA}" srcOrd="0" destOrd="0" presId="urn:microsoft.com/office/officeart/2005/8/layout/hProcess3"/>
    <dgm:cxn modelId="{ACD9B3CB-EE32-48BA-A18B-8C5831260619}" type="presParOf" srcId="{71CA41C3-E0A6-4750-BA72-42C7CF1CF3BA}" destId="{99487378-F1AF-40DE-8B06-538B5A777F7B}" srcOrd="0" destOrd="0" presId="urn:microsoft.com/office/officeart/2005/8/layout/hProcess3"/>
    <dgm:cxn modelId="{7EEE301C-28D0-4FC8-8D3F-9C1199BDB282}" type="presParOf" srcId="{71CA41C3-E0A6-4750-BA72-42C7CF1CF3BA}" destId="{2F41BE04-476E-4AEF-9B9A-DD1D619A2C71}" srcOrd="1" destOrd="0" presId="urn:microsoft.com/office/officeart/2005/8/layout/hProcess3"/>
    <dgm:cxn modelId="{F84B5862-AB56-4581-A6F4-0A0CAE7D2925}" type="presParOf" srcId="{2F41BE04-476E-4AEF-9B9A-DD1D619A2C71}" destId="{4A23359F-322D-4516-B493-4FA548B1D455}" srcOrd="0" destOrd="0" presId="urn:microsoft.com/office/officeart/2005/8/layout/hProcess3"/>
    <dgm:cxn modelId="{B240C641-EE9A-414E-B277-67347A2C5D34}" type="presParOf" srcId="{2F41BE04-476E-4AEF-9B9A-DD1D619A2C71}" destId="{A0D4C802-A4C7-402A-BEBC-B9CA06C8EC09}" srcOrd="1" destOrd="0" presId="urn:microsoft.com/office/officeart/2005/8/layout/hProcess3"/>
    <dgm:cxn modelId="{EF4C9153-AD59-4C2B-8730-118E93ECE4D0}" type="presParOf" srcId="{A0D4C802-A4C7-402A-BEBC-B9CA06C8EC09}" destId="{B809A999-0AA9-4AD6-89AF-63D0450F8F2C}" srcOrd="0" destOrd="0" presId="urn:microsoft.com/office/officeart/2005/8/layout/hProcess3"/>
    <dgm:cxn modelId="{8CB86EBF-BB6B-4521-89C8-46C83CE3C723}" type="presParOf" srcId="{A0D4C802-A4C7-402A-BEBC-B9CA06C8EC09}" destId="{A7FBC941-895A-40FC-9652-5FED19A9F0D0}" srcOrd="1" destOrd="0" presId="urn:microsoft.com/office/officeart/2005/8/layout/hProcess3"/>
    <dgm:cxn modelId="{8663D044-6FE9-4F4F-BC88-E20A17A4D974}" type="presParOf" srcId="{A0D4C802-A4C7-402A-BEBC-B9CA06C8EC09}" destId="{7F423256-81B0-42A2-AE92-77E03A0EBA9E}" srcOrd="2" destOrd="0" presId="urn:microsoft.com/office/officeart/2005/8/layout/hProcess3"/>
    <dgm:cxn modelId="{082B9D34-5812-4725-8D20-D69977F3B86E}" type="presParOf" srcId="{A0D4C802-A4C7-402A-BEBC-B9CA06C8EC09}" destId="{B5C4346D-40C0-4469-BFF8-1ECF57256B66}" srcOrd="3" destOrd="0" presId="urn:microsoft.com/office/officeart/2005/8/layout/hProcess3"/>
    <dgm:cxn modelId="{4B8CBE1D-A596-42CB-9153-6A6E3BF9C84B}" type="presParOf" srcId="{2F41BE04-476E-4AEF-9B9A-DD1D619A2C71}" destId="{7C6E0B83-C07C-4FA7-B759-DB95FF53B781}" srcOrd="2" destOrd="0" presId="urn:microsoft.com/office/officeart/2005/8/layout/hProcess3"/>
    <dgm:cxn modelId="{699E8627-4789-4DDE-9C14-CB1820A8B116}" type="presParOf" srcId="{2F41BE04-476E-4AEF-9B9A-DD1D619A2C71}" destId="{306E5A55-1175-4083-9EFD-AFD2AE59AE50}" srcOrd="3" destOrd="0" presId="urn:microsoft.com/office/officeart/2005/8/layout/hProcess3"/>
    <dgm:cxn modelId="{1A686FBB-C2F5-4D7C-A2A0-4E5C9031C411}" type="presParOf" srcId="{2F41BE04-476E-4AEF-9B9A-DD1D619A2C71}" destId="{F17D5E88-BBB9-4A81-93F0-392BCE2D0502}"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B4076-02A8-45C2-8BC6-8076E2FF11BB}">
      <dsp:nvSpPr>
        <dsp:cNvPr id="0" name=""/>
        <dsp:cNvSpPr/>
      </dsp:nvSpPr>
      <dsp:spPr>
        <a:xfrm>
          <a:off x="0" y="0"/>
          <a:ext cx="2387600" cy="2387600"/>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FCEF9-89A6-41F0-A7E4-C9257CFC6BD5}">
      <dsp:nvSpPr>
        <dsp:cNvPr id="0" name=""/>
        <dsp:cNvSpPr/>
      </dsp:nvSpPr>
      <dsp:spPr>
        <a:xfrm>
          <a:off x="1193800" y="0"/>
          <a:ext cx="7950200" cy="238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lvl="0" algn="ctr" defTabSz="2266950" rtl="0">
            <a:lnSpc>
              <a:spcPct val="90000"/>
            </a:lnSpc>
            <a:spcBef>
              <a:spcPct val="0"/>
            </a:spcBef>
            <a:spcAft>
              <a:spcPct val="35000"/>
            </a:spcAft>
          </a:pPr>
          <a:r>
            <a:rPr lang="en-US" sz="5100" kern="1200" dirty="0" smtClean="0"/>
            <a:t>CHARTING THE COURSE OF INNOVATION</a:t>
          </a:r>
          <a:endParaRPr lang="en-US" sz="5100" kern="1200" dirty="0"/>
        </a:p>
      </dsp:txBody>
      <dsp:txXfrm>
        <a:off x="1193800" y="0"/>
        <a:ext cx="7950200" cy="2387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D5E88-BBB9-4A81-93F0-392BCE2D0502}">
      <dsp:nvSpPr>
        <dsp:cNvPr id="0" name=""/>
        <dsp:cNvSpPr/>
      </dsp:nvSpPr>
      <dsp:spPr>
        <a:xfrm>
          <a:off x="0" y="35880"/>
          <a:ext cx="9144000" cy="1584000"/>
        </a:xfrm>
        <a:prstGeom prst="right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BC941-895A-40FC-9652-5FED19A9F0D0}">
      <dsp:nvSpPr>
        <dsp:cNvPr id="0" name=""/>
        <dsp:cNvSpPr/>
      </dsp:nvSpPr>
      <dsp:spPr>
        <a:xfrm>
          <a:off x="737989" y="431881"/>
          <a:ext cx="7992070" cy="7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lvl="0" algn="ctr" defTabSz="977900" rtl="0">
            <a:lnSpc>
              <a:spcPct val="90000"/>
            </a:lnSpc>
            <a:spcBef>
              <a:spcPct val="0"/>
            </a:spcBef>
            <a:spcAft>
              <a:spcPct val="35000"/>
            </a:spcAft>
          </a:pPr>
          <a:r>
            <a:rPr lang="en-US" sz="2200" b="1" kern="1200" smtClean="0"/>
            <a:t>A STARTUP ANALYSIS</a:t>
          </a:r>
          <a:endParaRPr lang="en-US" sz="2200" kern="1200"/>
        </a:p>
      </dsp:txBody>
      <dsp:txXfrm>
        <a:off x="737989" y="431881"/>
        <a:ext cx="7992070" cy="7920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9EF2E7-F0A5-4808-8E61-795BB34B229E}" type="datetimeFigureOut">
              <a:rPr lang="en-US" smtClean="0"/>
              <a:t>4/11/2023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91F4DDC-C860-457D-A3CD-609A062A1D4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732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EF2E7-F0A5-4808-8E61-795BB34B229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F4DDC-C860-457D-A3CD-609A062A1D48}" type="slidenum">
              <a:rPr lang="en-US" smtClean="0"/>
              <a:t>‹#›</a:t>
            </a:fld>
            <a:endParaRPr lang="en-US"/>
          </a:p>
        </p:txBody>
      </p:sp>
    </p:spTree>
    <p:extLst>
      <p:ext uri="{BB962C8B-B14F-4D97-AF65-F5344CB8AC3E}">
        <p14:creationId xmlns:p14="http://schemas.microsoft.com/office/powerpoint/2010/main" val="393248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EF2E7-F0A5-4808-8E61-795BB34B229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F4DDC-C860-457D-A3CD-609A062A1D4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758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EF2E7-F0A5-4808-8E61-795BB34B229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F4DDC-C860-457D-A3CD-609A062A1D4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87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EF2E7-F0A5-4808-8E61-795BB34B229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F4DDC-C860-457D-A3CD-609A062A1D48}" type="slidenum">
              <a:rPr lang="en-US" smtClean="0"/>
              <a:t>‹#›</a:t>
            </a:fld>
            <a:endParaRPr lang="en-US"/>
          </a:p>
        </p:txBody>
      </p:sp>
    </p:spTree>
    <p:extLst>
      <p:ext uri="{BB962C8B-B14F-4D97-AF65-F5344CB8AC3E}">
        <p14:creationId xmlns:p14="http://schemas.microsoft.com/office/powerpoint/2010/main" val="700591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EF2E7-F0A5-4808-8E61-795BB34B229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F4DDC-C860-457D-A3CD-609A062A1D4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893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EF2E7-F0A5-4808-8E61-795BB34B229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F4DDC-C860-457D-A3CD-609A062A1D4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573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9EF2E7-F0A5-4808-8E61-795BB34B229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F4DDC-C860-457D-A3CD-609A062A1D4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550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9EF2E7-F0A5-4808-8E61-795BB34B229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F4DDC-C860-457D-A3CD-609A062A1D4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70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9EF2E7-F0A5-4808-8E61-795BB34B229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F4DDC-C860-457D-A3CD-609A062A1D48}" type="slidenum">
              <a:rPr lang="en-US" smtClean="0"/>
              <a:t>‹#›</a:t>
            </a:fld>
            <a:endParaRPr lang="en-US"/>
          </a:p>
        </p:txBody>
      </p:sp>
    </p:spTree>
    <p:extLst>
      <p:ext uri="{BB962C8B-B14F-4D97-AF65-F5344CB8AC3E}">
        <p14:creationId xmlns:p14="http://schemas.microsoft.com/office/powerpoint/2010/main" val="378999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EF2E7-F0A5-4808-8E61-795BB34B229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F4DDC-C860-457D-A3CD-609A062A1D4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792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9EF2E7-F0A5-4808-8E61-795BB34B229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F4DDC-C860-457D-A3CD-609A062A1D48}" type="slidenum">
              <a:rPr lang="en-US" smtClean="0"/>
              <a:t>‹#›</a:t>
            </a:fld>
            <a:endParaRPr lang="en-US"/>
          </a:p>
        </p:txBody>
      </p:sp>
    </p:spTree>
    <p:extLst>
      <p:ext uri="{BB962C8B-B14F-4D97-AF65-F5344CB8AC3E}">
        <p14:creationId xmlns:p14="http://schemas.microsoft.com/office/powerpoint/2010/main" val="299548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9EF2E7-F0A5-4808-8E61-795BB34B229E}"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1F4DDC-C860-457D-A3CD-609A062A1D4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356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9EF2E7-F0A5-4808-8E61-795BB34B229E}"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1F4DDC-C860-457D-A3CD-609A062A1D4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133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EF2E7-F0A5-4808-8E61-795BB34B229E}"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1F4DDC-C860-457D-A3CD-609A062A1D48}" type="slidenum">
              <a:rPr lang="en-US" smtClean="0"/>
              <a:t>‹#›</a:t>
            </a:fld>
            <a:endParaRPr lang="en-US"/>
          </a:p>
        </p:txBody>
      </p:sp>
    </p:spTree>
    <p:extLst>
      <p:ext uri="{BB962C8B-B14F-4D97-AF65-F5344CB8AC3E}">
        <p14:creationId xmlns:p14="http://schemas.microsoft.com/office/powerpoint/2010/main" val="346967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EF2E7-F0A5-4808-8E61-795BB34B229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F4DDC-C860-457D-A3CD-609A062A1D4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86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EF2E7-F0A5-4808-8E61-795BB34B229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F4DDC-C860-457D-A3CD-609A062A1D48}" type="slidenum">
              <a:rPr lang="en-US" smtClean="0"/>
              <a:t>‹#›</a:t>
            </a:fld>
            <a:endParaRPr lang="en-US"/>
          </a:p>
        </p:txBody>
      </p:sp>
    </p:spTree>
    <p:extLst>
      <p:ext uri="{BB962C8B-B14F-4D97-AF65-F5344CB8AC3E}">
        <p14:creationId xmlns:p14="http://schemas.microsoft.com/office/powerpoint/2010/main" val="153786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9EF2E7-F0A5-4808-8E61-795BB34B229E}" type="datetimeFigureOut">
              <a:rPr lang="en-US" smtClean="0"/>
              <a:t>4/11/2023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1F4DDC-C860-457D-A3CD-609A062A1D48}" type="slidenum">
              <a:rPr lang="en-US" smtClean="0"/>
              <a:t>‹#›</a:t>
            </a:fld>
            <a:endParaRPr lang="en-US"/>
          </a:p>
        </p:txBody>
      </p:sp>
    </p:spTree>
    <p:extLst>
      <p:ext uri="{BB962C8B-B14F-4D97-AF65-F5344CB8AC3E}">
        <p14:creationId xmlns:p14="http://schemas.microsoft.com/office/powerpoint/2010/main" val="6581623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terms/m/missionstatement.asp" TargetMode="External"/><Relationship Id="rId2" Type="http://schemas.openxmlformats.org/officeDocument/2006/relationships/hyperlink" Target="https://www.investopedia.com/terms/s/seedcapital.asp" TargetMode="Externa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40152226"/>
              </p:ext>
            </p:extLst>
          </p:nvPr>
        </p:nvGraphicFramePr>
        <p:xfrm>
          <a:off x="1524000" y="1122363"/>
          <a:ext cx="914400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911525331"/>
              </p:ext>
            </p:extLst>
          </p:nvPr>
        </p:nvGraphicFramePr>
        <p:xfrm>
          <a:off x="1524000" y="3602038"/>
          <a:ext cx="9144000" cy="1655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976436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631" y="703124"/>
            <a:ext cx="8093942" cy="2933694"/>
          </a:xfrm>
        </p:spPr>
        <p:txBody>
          <a:bodyPr/>
          <a:lstStyle/>
          <a:p>
            <a:r>
              <a:rPr lang="en-US" b="1" dirty="0" smtClean="0"/>
              <a:t>DATASET EXPLANATION</a:t>
            </a:r>
            <a:endParaRPr lang="en-US" b="1" dirty="0"/>
          </a:p>
        </p:txBody>
      </p:sp>
      <p:sp>
        <p:nvSpPr>
          <p:cNvPr id="3" name="Text Placeholder 2"/>
          <p:cNvSpPr>
            <a:spLocks noGrp="1"/>
          </p:cNvSpPr>
          <p:nvPr>
            <p:ph type="body" idx="1"/>
          </p:nvPr>
        </p:nvSpPr>
        <p:spPr>
          <a:xfrm>
            <a:off x="1995629" y="3793329"/>
            <a:ext cx="7969253" cy="2358089"/>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pPr marL="342900" indent="-342900" algn="l">
              <a:buFont typeface="Wingdings" panose="05000000000000000000" pitchFamily="2" charset="2"/>
              <a:buChar char="§"/>
            </a:pPr>
            <a:r>
              <a:rPr lang="en-US" dirty="0" smtClean="0"/>
              <a:t>There are several types of datasets available for startup analysis.  Here are a few common datasets that can be used for startup analysis:</a:t>
            </a:r>
          </a:p>
          <a:p>
            <a:pPr marL="342900" indent="-342900">
              <a:buFont typeface="Wingdings" panose="05000000000000000000" pitchFamily="2" charset="2"/>
              <a:buChar char="Ø"/>
            </a:pPr>
            <a:r>
              <a:rPr lang="en-US" dirty="0" err="1" smtClean="0"/>
              <a:t>AngelList</a:t>
            </a:r>
            <a:r>
              <a:rPr lang="en-US" dirty="0" smtClean="0"/>
              <a:t>: </a:t>
            </a:r>
            <a:r>
              <a:rPr lang="en-US" dirty="0" err="1" smtClean="0"/>
              <a:t>AngelList</a:t>
            </a:r>
            <a:r>
              <a:rPr lang="en-US" dirty="0" smtClean="0"/>
              <a:t> is a platform that connects startups with investors.  This dataset can be used to identify potential investors and track funding rounds.</a:t>
            </a:r>
          </a:p>
          <a:p>
            <a:pPr marL="342900" indent="-342900">
              <a:buFont typeface="Wingdings" panose="05000000000000000000" pitchFamily="2" charset="2"/>
              <a:buChar char="Ø"/>
            </a:pPr>
            <a:r>
              <a:rPr lang="en-US" dirty="0" smtClean="0"/>
              <a:t>Social Media: Social Media platforms such as Twitter, Facebook and </a:t>
            </a:r>
            <a:r>
              <a:rPr lang="en-US" dirty="0" err="1" smtClean="0"/>
              <a:t>Instagram</a:t>
            </a:r>
            <a:r>
              <a:rPr lang="en-US" dirty="0" smtClean="0"/>
              <a:t> provide a wealth of data on consumer behavior, trends, and sentiment.  This dataset can be used to understand consumer behavior and preferences.</a:t>
            </a:r>
          </a:p>
          <a:p>
            <a:pPr marL="342900" indent="-342900" algn="l">
              <a:buFont typeface="Wingdings" panose="05000000000000000000" pitchFamily="2" charset="2"/>
              <a:buChar char="§"/>
            </a:pPr>
            <a:r>
              <a:rPr lang="en-US" dirty="0" smtClean="0"/>
              <a:t>Overall, the choice of dataset will depend on the specific research question and the type of startup being analyzed.  A combination of datasets may be necessary to gain a comprehensive understanding of a startup and its industry.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309" y="703124"/>
            <a:ext cx="8184573" cy="1905000"/>
          </a:xfrm>
          <a:prstGeom prst="rect">
            <a:avLst/>
          </a:prstGeom>
        </p:spPr>
      </p:pic>
    </p:spTree>
    <p:extLst>
      <p:ext uri="{BB962C8B-B14F-4D97-AF65-F5344CB8AC3E}">
        <p14:creationId xmlns:p14="http://schemas.microsoft.com/office/powerpoint/2010/main" val="3151623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56" y="1253067"/>
            <a:ext cx="10668000" cy="4795390"/>
          </a:xfrm>
          <a:prstGeom prst="rect">
            <a:avLst/>
          </a:prstGeom>
        </p:spPr>
      </p:pic>
      <p:sp>
        <p:nvSpPr>
          <p:cNvPr id="5" name="TextBox 4"/>
          <p:cNvSpPr txBox="1"/>
          <p:nvPr/>
        </p:nvSpPr>
        <p:spPr>
          <a:xfrm>
            <a:off x="3838221" y="801511"/>
            <a:ext cx="3944478" cy="369332"/>
          </a:xfrm>
          <a:prstGeom prst="rect">
            <a:avLst/>
          </a:prstGeom>
          <a:noFill/>
        </p:spPr>
        <p:txBody>
          <a:bodyPr wrap="none" rtlCol="0">
            <a:spAutoFit/>
          </a:bodyPr>
          <a:lstStyle/>
          <a:p>
            <a:r>
              <a:rPr lang="en-US" b="1" dirty="0" smtClean="0"/>
              <a:t>DASHBOARD-STARTUP</a:t>
            </a:r>
            <a:r>
              <a:rPr lang="en-US" dirty="0" smtClean="0"/>
              <a:t> </a:t>
            </a:r>
            <a:r>
              <a:rPr lang="en-US" b="1" dirty="0" smtClean="0"/>
              <a:t>ANALYSIS</a:t>
            </a:r>
            <a:endParaRPr lang="en-US" b="1" dirty="0"/>
          </a:p>
        </p:txBody>
      </p:sp>
    </p:spTree>
    <p:extLst>
      <p:ext uri="{BB962C8B-B14F-4D97-AF65-F5344CB8AC3E}">
        <p14:creationId xmlns:p14="http://schemas.microsoft.com/office/powerpoint/2010/main" val="58962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43" y="1332089"/>
            <a:ext cx="10826045" cy="4854222"/>
          </a:xfrm>
          <a:prstGeom prst="rect">
            <a:avLst/>
          </a:prstGeom>
        </p:spPr>
      </p:pic>
      <p:sp>
        <p:nvSpPr>
          <p:cNvPr id="5" name="TextBox 4"/>
          <p:cNvSpPr txBox="1"/>
          <p:nvPr/>
        </p:nvSpPr>
        <p:spPr>
          <a:xfrm>
            <a:off x="4465706" y="801511"/>
            <a:ext cx="3226717" cy="369332"/>
          </a:xfrm>
          <a:prstGeom prst="rect">
            <a:avLst/>
          </a:prstGeom>
          <a:noFill/>
        </p:spPr>
        <p:txBody>
          <a:bodyPr wrap="none" rtlCol="0">
            <a:spAutoFit/>
          </a:bodyPr>
          <a:lstStyle/>
          <a:p>
            <a:r>
              <a:rPr lang="en-US" b="1" dirty="0"/>
              <a:t>STORY-STARTUP ANALYSIS</a:t>
            </a:r>
            <a:endParaRPr lang="en-US" b="1" dirty="0"/>
          </a:p>
        </p:txBody>
      </p:sp>
    </p:spTree>
    <p:extLst>
      <p:ext uri="{BB962C8B-B14F-4D97-AF65-F5344CB8AC3E}">
        <p14:creationId xmlns:p14="http://schemas.microsoft.com/office/powerpoint/2010/main" val="115296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1806544"/>
            <a:ext cx="8158688" cy="1822514"/>
          </a:xfrm>
        </p:spPr>
        <p:txBody>
          <a:bodyPr/>
          <a:lstStyle/>
          <a:p>
            <a:r>
              <a:rPr lang="en-US" b="1" dirty="0" smtClean="0"/>
              <a:t>FUTURE SCOPE</a:t>
            </a:r>
            <a:endParaRPr lang="en-US" b="1" dirty="0"/>
          </a:p>
        </p:txBody>
      </p:sp>
      <p:sp>
        <p:nvSpPr>
          <p:cNvPr id="3" name="Text Placeholder 2"/>
          <p:cNvSpPr>
            <a:spLocks noGrp="1"/>
          </p:cNvSpPr>
          <p:nvPr>
            <p:ph type="body" idx="1"/>
          </p:nvPr>
        </p:nvSpPr>
        <p:spPr>
          <a:xfrm>
            <a:off x="2015069" y="3897986"/>
            <a:ext cx="8158690" cy="2284605"/>
          </a:xfrm>
        </p:spPr>
        <p:txBody>
          <a:bodyPr>
            <a:normAutofit fontScale="55000" lnSpcReduction="20000"/>
          </a:bodyPr>
          <a:lstStyle/>
          <a:p>
            <a:pPr marL="342900" indent="-342900" algn="l">
              <a:buFont typeface="Wingdings" panose="05000000000000000000" pitchFamily="2" charset="2"/>
              <a:buChar char="§"/>
            </a:pPr>
            <a:r>
              <a:rPr lang="en-US" dirty="0" smtClean="0"/>
              <a:t>The future scope for startup analysis is quite broad, as the startup ecosystem is constantly evolving and changing.  Here are a few potential areas where startup analysis could expand in the future: </a:t>
            </a:r>
          </a:p>
          <a:p>
            <a:pPr marL="342900" indent="-342900">
              <a:buFont typeface="Wingdings" panose="05000000000000000000" pitchFamily="2" charset="2"/>
              <a:buChar char="Ø"/>
            </a:pPr>
            <a:r>
              <a:rPr lang="en-US" dirty="0" smtClean="0"/>
              <a:t>Artificial Intelligence(AI) and Machine Learning(ML)-With the growing availability of data and the rise of AI technologies, startup analysis could leverage these tools to generate more accurate predictions and insights about the market and competition.</a:t>
            </a:r>
          </a:p>
          <a:p>
            <a:pPr marL="342900" indent="-342900">
              <a:buFont typeface="Wingdings" panose="05000000000000000000" pitchFamily="2" charset="2"/>
              <a:buChar char="Ø"/>
            </a:pPr>
            <a:r>
              <a:rPr lang="en-US" dirty="0" smtClean="0"/>
              <a:t>Predictive Analysis- With the use of machine learning and advanced algorithms, startup analysis could predict future trends and market shifts.  This could help investors identify emerging startups to adjust their strategies accordingly.</a:t>
            </a:r>
          </a:p>
          <a:p>
            <a:pPr marL="342900" indent="-342900" algn="l">
              <a:buFont typeface="Wingdings" panose="05000000000000000000" pitchFamily="2" charset="2"/>
              <a:buChar char="§"/>
            </a:pPr>
            <a:r>
              <a:rPr lang="en-US" dirty="0" smtClean="0"/>
              <a:t>Overall, the future of startup analysis </a:t>
            </a:r>
            <a:r>
              <a:rPr lang="en-US" dirty="0"/>
              <a:t>i</a:t>
            </a:r>
            <a:r>
              <a:rPr lang="en-US" dirty="0" smtClean="0"/>
              <a:t>s likely to involve more data-driven approaches and expanded criteria for evaluating startups beyond just financials and </a:t>
            </a:r>
            <a:r>
              <a:rPr lang="en-US" dirty="0" err="1" smtClean="0"/>
              <a:t>traditionals</a:t>
            </a:r>
            <a:r>
              <a:rPr lang="en-US" dirty="0" smtClean="0"/>
              <a:t> marketing analyses.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685800"/>
            <a:ext cx="9321799" cy="2146299"/>
          </a:xfrm>
          <a:prstGeom prst="rect">
            <a:avLst/>
          </a:prstGeom>
        </p:spPr>
      </p:pic>
    </p:spTree>
    <p:extLst>
      <p:ext uri="{BB962C8B-B14F-4D97-AF65-F5344CB8AC3E}">
        <p14:creationId xmlns:p14="http://schemas.microsoft.com/office/powerpoint/2010/main" val="402813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969" y="1835150"/>
            <a:ext cx="8158688" cy="1822514"/>
          </a:xfrm>
        </p:spPr>
        <p:txBody>
          <a:bodyPr/>
          <a:lstStyle/>
          <a:p>
            <a:r>
              <a:rPr lang="en-US" b="1" dirty="0" smtClean="0"/>
              <a:t>CONCLUSION</a:t>
            </a:r>
            <a:endParaRPr lang="en-US" b="1" dirty="0"/>
          </a:p>
        </p:txBody>
      </p:sp>
      <p:sp>
        <p:nvSpPr>
          <p:cNvPr id="3" name="Text Placeholder 2"/>
          <p:cNvSpPr>
            <a:spLocks noGrp="1"/>
          </p:cNvSpPr>
          <p:nvPr>
            <p:ph type="body" idx="1"/>
          </p:nvPr>
        </p:nvSpPr>
        <p:spPr>
          <a:xfrm>
            <a:off x="2015067" y="3866832"/>
            <a:ext cx="8158690" cy="2315759"/>
          </a:xfrm>
        </p:spPr>
        <p:txBody>
          <a:bodyPr>
            <a:normAutofit fontScale="77500" lnSpcReduction="20000"/>
          </a:bodyPr>
          <a:lstStyle/>
          <a:p>
            <a:pPr marL="342900" indent="-342900" algn="l">
              <a:buFont typeface="Wingdings" panose="05000000000000000000" pitchFamily="2" charset="2"/>
              <a:buChar char="Ø"/>
            </a:pPr>
            <a:r>
              <a:rPr lang="en-US" dirty="0" smtClean="0"/>
              <a:t>While the world-changing potential in startups is sometimes overhyped, successful startups do have the potential to create a significant positive impact on the world.  And even when startups fail, they still have an impact, especially through the learnings for the founders, employees, investors and other stakeholders.</a:t>
            </a:r>
          </a:p>
          <a:p>
            <a:pPr marL="342900" indent="-342900" algn="l">
              <a:buFont typeface="Wingdings" panose="05000000000000000000" pitchFamily="2" charset="2"/>
              <a:buChar char="Ø"/>
            </a:pPr>
            <a:r>
              <a:rPr lang="en-US" dirty="0" smtClean="0"/>
              <a:t>Tesla, for example, has led the way in redefining the entire car industry.  Ten years ago electric cars seemed at best an oddity, but now they look a great deal like the pioneering spirit of Tesla, the car industry itself would have been very unlikely to take this new direction.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969" y="736601"/>
            <a:ext cx="8348131" cy="2197099"/>
          </a:xfrm>
          <a:prstGeom prst="rect">
            <a:avLst/>
          </a:prstGeom>
        </p:spPr>
      </p:pic>
    </p:spTree>
    <p:extLst>
      <p:ext uri="{BB962C8B-B14F-4D97-AF65-F5344CB8AC3E}">
        <p14:creationId xmlns:p14="http://schemas.microsoft.com/office/powerpoint/2010/main" val="120190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521" y="709659"/>
            <a:ext cx="9601196" cy="1303867"/>
          </a:xfrm>
        </p:spPr>
        <p:txBody>
          <a:bodyPr>
            <a:noAutofit/>
          </a:bodyPr>
          <a:lstStyle/>
          <a:p>
            <a:r>
              <a:rPr lang="en-US" sz="8800" b="1" dirty="0" smtClean="0">
                <a:latin typeface="Algerian" panose="04020705040A02060702" pitchFamily="82" charset="0"/>
              </a:rPr>
              <a:t>THANK YOU</a:t>
            </a:r>
            <a:endParaRPr lang="en-US" sz="8800" b="1"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100" y="2768600"/>
            <a:ext cx="9563100" cy="3213100"/>
          </a:xfrm>
          <a:prstGeom prst="rect">
            <a:avLst/>
          </a:prstGeom>
        </p:spPr>
      </p:pic>
    </p:spTree>
    <p:extLst>
      <p:ext uri="{BB962C8B-B14F-4D97-AF65-F5344CB8AC3E}">
        <p14:creationId xmlns:p14="http://schemas.microsoft.com/office/powerpoint/2010/main" val="496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600" y="838200"/>
            <a:ext cx="10502900" cy="5189538"/>
          </a:xfrm>
        </p:spPr>
      </p:pic>
    </p:spTree>
    <p:extLst>
      <p:ext uri="{BB962C8B-B14F-4D97-AF65-F5344CB8AC3E}">
        <p14:creationId xmlns:p14="http://schemas.microsoft.com/office/powerpoint/2010/main" val="2963324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76299" y="2483427"/>
            <a:ext cx="10437813" cy="3714173"/>
          </a:xfrm>
          <a:solidFill>
            <a:schemeClr val="bg1">
              <a:lumMod val="75000"/>
            </a:schemeClr>
          </a:solidFill>
        </p:spPr>
        <p:txBody>
          <a:bodyPr>
            <a:normAutofit fontScale="77500" lnSpcReduction="20000"/>
          </a:bodyPr>
          <a:lstStyle/>
          <a:p>
            <a:pPr marL="571500" indent="-571500">
              <a:buFont typeface="Wingdings" panose="05000000000000000000" pitchFamily="2" charset="2"/>
              <a:buChar char="Ø"/>
            </a:pPr>
            <a:r>
              <a:rPr lang="en-US" sz="3600" b="1" dirty="0" smtClean="0">
                <a:solidFill>
                  <a:schemeClr val="tx1"/>
                </a:solidFill>
              </a:rPr>
              <a:t>Introduction</a:t>
            </a:r>
          </a:p>
          <a:p>
            <a:pPr marL="571500" indent="-571500">
              <a:buFont typeface="Wingdings" panose="05000000000000000000" pitchFamily="2" charset="2"/>
              <a:buChar char="Ø"/>
            </a:pPr>
            <a:r>
              <a:rPr lang="en-US" sz="3600" b="1" dirty="0" smtClean="0">
                <a:solidFill>
                  <a:schemeClr val="tx1"/>
                </a:solidFill>
              </a:rPr>
              <a:t>Project Objective and Constraint</a:t>
            </a:r>
          </a:p>
          <a:p>
            <a:pPr marL="571500" indent="-571500">
              <a:buFont typeface="Wingdings" panose="05000000000000000000" pitchFamily="2" charset="2"/>
              <a:buChar char="Ø"/>
            </a:pPr>
            <a:r>
              <a:rPr lang="en-US" sz="3600" b="1" dirty="0" smtClean="0"/>
              <a:t>Empathy and Brainstorming Map</a:t>
            </a:r>
          </a:p>
          <a:p>
            <a:pPr marL="571500" indent="-571500">
              <a:buFont typeface="Wingdings" panose="05000000000000000000" pitchFamily="2" charset="2"/>
              <a:buChar char="Ø"/>
            </a:pPr>
            <a:r>
              <a:rPr lang="en-US" sz="3600" b="1" dirty="0" smtClean="0">
                <a:solidFill>
                  <a:schemeClr val="tx1"/>
                </a:solidFill>
              </a:rPr>
              <a:t>Dataset Explanation</a:t>
            </a:r>
          </a:p>
          <a:p>
            <a:pPr marL="571500" indent="-571500">
              <a:buFont typeface="Wingdings" panose="05000000000000000000" pitchFamily="2" charset="2"/>
              <a:buChar char="Ø"/>
            </a:pPr>
            <a:r>
              <a:rPr lang="en-US" sz="3600" b="1" dirty="0" smtClean="0"/>
              <a:t>Data Description</a:t>
            </a:r>
          </a:p>
          <a:p>
            <a:pPr marL="571500" indent="-571500">
              <a:buFont typeface="Wingdings" panose="05000000000000000000" pitchFamily="2" charset="2"/>
              <a:buChar char="Ø"/>
            </a:pPr>
            <a:r>
              <a:rPr lang="en-US" sz="3600" b="1" dirty="0" smtClean="0">
                <a:solidFill>
                  <a:schemeClr val="tx1"/>
                </a:solidFill>
              </a:rPr>
              <a:t>Future Scope</a:t>
            </a:r>
          </a:p>
          <a:p>
            <a:pPr marL="571500" indent="-571500">
              <a:buFont typeface="Wingdings" panose="05000000000000000000" pitchFamily="2" charset="2"/>
              <a:buChar char="Ø"/>
            </a:pPr>
            <a:r>
              <a:rPr lang="en-US" sz="3600" b="1" dirty="0" smtClean="0"/>
              <a:t>Conclusion</a:t>
            </a:r>
            <a:endParaRPr lang="en-US" sz="3600" b="1" dirty="0" smtClean="0">
              <a:solidFill>
                <a:schemeClr val="tx1"/>
              </a:solidFill>
            </a:endParaRPr>
          </a:p>
        </p:txBody>
      </p:sp>
      <p:sp>
        <p:nvSpPr>
          <p:cNvPr id="3" name="Title 2"/>
          <p:cNvSpPr>
            <a:spLocks noGrp="1"/>
          </p:cNvSpPr>
          <p:nvPr>
            <p:ph type="title"/>
          </p:nvPr>
        </p:nvSpPr>
        <p:spPr>
          <a:xfrm>
            <a:off x="1888069" y="774706"/>
            <a:ext cx="8158688" cy="1511294"/>
          </a:xfrm>
        </p:spPr>
        <p:txBody>
          <a:bodyPr/>
          <a:lstStyle/>
          <a:p>
            <a:r>
              <a:rPr lang="en-US" b="1" dirty="0" smtClean="0"/>
              <a:t>CONTENT</a:t>
            </a:r>
            <a:r>
              <a:rPr lang="en-US" dirty="0" smtClean="0"/>
              <a: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698" y="4318000"/>
            <a:ext cx="3429000" cy="1767463"/>
          </a:xfrm>
          <a:prstGeom prst="rect">
            <a:avLst/>
          </a:prstGeom>
        </p:spPr>
      </p:pic>
    </p:spTree>
    <p:extLst>
      <p:ext uri="{BB962C8B-B14F-4D97-AF65-F5344CB8AC3E}">
        <p14:creationId xmlns:p14="http://schemas.microsoft.com/office/powerpoint/2010/main" val="1906717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36727"/>
            <a:ext cx="10151341" cy="1827356"/>
          </a:xfrm>
          <a:effectLst>
            <a:outerShdw blurRad="50800" dist="38100" dir="5400000" algn="t" rotWithShape="0">
              <a:prstClr val="black">
                <a:alpha val="40000"/>
              </a:prstClr>
            </a:outerShdw>
          </a:effectLst>
        </p:spPr>
        <p:txBody>
          <a:bodyPr>
            <a:normAutofit/>
          </a:bodyPr>
          <a:lstStyle/>
          <a:p>
            <a:r>
              <a:rPr lang="en-US" sz="8800" dirty="0" smtClean="0"/>
              <a:t>INTRODUTION</a:t>
            </a:r>
            <a:endParaRPr lang="en-US" sz="8800" dirty="0"/>
          </a:p>
        </p:txBody>
      </p:sp>
      <p:sp>
        <p:nvSpPr>
          <p:cNvPr id="3" name="Text Placeholder 2"/>
          <p:cNvSpPr>
            <a:spLocks noGrp="1"/>
          </p:cNvSpPr>
          <p:nvPr>
            <p:ph type="body" idx="1"/>
          </p:nvPr>
        </p:nvSpPr>
        <p:spPr>
          <a:xfrm>
            <a:off x="1838878" y="3687889"/>
            <a:ext cx="8137283" cy="2733693"/>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342900" indent="-342900" algn="l">
              <a:buFont typeface="Wingdings" panose="05000000000000000000" pitchFamily="2" charset="2"/>
              <a:buChar char="Ø"/>
            </a:pPr>
            <a:r>
              <a:rPr lang="en-US" dirty="0"/>
              <a:t>The term startup refers to a company in the first stages of operations. Startups are founded by one or more entrepreneurs who want to develop a product or service for which they believe there is demand</a:t>
            </a:r>
            <a:r>
              <a:rPr lang="en-US" dirty="0" smtClean="0"/>
              <a:t>.</a:t>
            </a:r>
            <a:endParaRPr lang="en-US" dirty="0"/>
          </a:p>
          <a:p>
            <a:pPr marL="342900" indent="-342900" algn="l">
              <a:buFont typeface="Wingdings" panose="05000000000000000000" pitchFamily="2" charset="2"/>
              <a:buChar char="Ø"/>
            </a:pPr>
            <a:r>
              <a:rPr lang="en-US" dirty="0"/>
              <a:t>S</a:t>
            </a:r>
            <a:r>
              <a:rPr lang="en-US" dirty="0" smtClean="0"/>
              <a:t>tartups </a:t>
            </a:r>
            <a:r>
              <a:rPr lang="en-US" dirty="0"/>
              <a:t>can use </a:t>
            </a:r>
            <a:r>
              <a:rPr lang="en-US" u="sng" dirty="0">
                <a:hlinkClick r:id="rId2"/>
              </a:rPr>
              <a:t>seed capital</a:t>
            </a:r>
            <a:r>
              <a:rPr lang="en-US" dirty="0"/>
              <a:t> to invest in research and to develop their business plans. Market research helps determine the demand for a product or service, while a comprehensive business plan outlines the company's </a:t>
            </a:r>
            <a:r>
              <a:rPr lang="en-US" u="sng" dirty="0">
                <a:hlinkClick r:id="rId3"/>
              </a:rPr>
              <a:t>mission statement</a:t>
            </a:r>
            <a:r>
              <a:rPr lang="en-US" dirty="0"/>
              <a:t>, vision, and goals, as well as management and marketing </a:t>
            </a:r>
            <a:r>
              <a:rPr lang="en-US" dirty="0" smtClean="0"/>
              <a:t>strategies.</a:t>
            </a:r>
          </a:p>
          <a:p>
            <a:pPr marL="342900" indent="-342900" algn="l">
              <a:buFont typeface="Wingdings" panose="05000000000000000000" pitchFamily="2" charset="2"/>
              <a:buChar char="Ø"/>
            </a:pPr>
            <a:r>
              <a:rPr lang="en-US" dirty="0" smtClean="0"/>
              <a:t>Startups must also consider where they will do business and their legal structure.</a:t>
            </a:r>
          </a:p>
          <a:p>
            <a:pPr marL="342900" indent="-342900" algn="l">
              <a:buFont typeface="Wingdings" panose="05000000000000000000" pitchFamily="2" charset="2"/>
              <a:buChar char="Ø"/>
            </a:pPr>
            <a:r>
              <a:rPr lang="en-US" dirty="0" smtClean="0"/>
              <a:t>For example, a technology startup selling virtual reality hardware may need a physical storefront to give customers a face-to-face demonstration of the product’s complex features.</a:t>
            </a: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889000"/>
            <a:ext cx="2438400" cy="1308100"/>
          </a:xfrm>
          <a:prstGeom prst="rect">
            <a:avLst/>
          </a:prstGeom>
        </p:spPr>
      </p:pic>
    </p:spTree>
    <p:extLst>
      <p:ext uri="{BB962C8B-B14F-4D97-AF65-F5344CB8AC3E}">
        <p14:creationId xmlns:p14="http://schemas.microsoft.com/office/powerpoint/2010/main" val="10950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OBJECTIVE AND CONSTRAINT</a:t>
            </a:r>
            <a:endParaRPr lang="en-US" b="1" dirty="0"/>
          </a:p>
        </p:txBody>
      </p:sp>
      <p:sp>
        <p:nvSpPr>
          <p:cNvPr id="3" name="Text Placeholder 2"/>
          <p:cNvSpPr>
            <a:spLocks noGrp="1"/>
          </p:cNvSpPr>
          <p:nvPr>
            <p:ph type="body" idx="1"/>
          </p:nvPr>
        </p:nvSpPr>
        <p:spPr>
          <a:xfrm>
            <a:off x="2015069" y="4043479"/>
            <a:ext cx="8158688" cy="2201457"/>
          </a:xfrm>
        </p:spPr>
        <p:txBody>
          <a:bodyPr>
            <a:normAutofit fontScale="55000" lnSpcReduction="20000"/>
          </a:bodyPr>
          <a:lstStyle/>
          <a:p>
            <a:pPr marL="342900" indent="-342900" algn="l">
              <a:buFont typeface="Wingdings" panose="05000000000000000000" pitchFamily="2" charset="2"/>
              <a:buChar char="Ø"/>
            </a:pPr>
            <a:r>
              <a:rPr lang="en-US" dirty="0" smtClean="0"/>
              <a:t>Unrealistic Expectations.</a:t>
            </a:r>
          </a:p>
          <a:p>
            <a:pPr marL="342900" indent="-342900" algn="l">
              <a:buFont typeface="Wingdings" panose="05000000000000000000" pitchFamily="2" charset="2"/>
              <a:buChar char="Ø"/>
            </a:pPr>
            <a:r>
              <a:rPr lang="en-US" dirty="0" smtClean="0"/>
              <a:t>Hiring Suitable Candidates.</a:t>
            </a:r>
          </a:p>
          <a:p>
            <a:pPr marL="342900" indent="-342900" algn="l">
              <a:buFont typeface="Wingdings" panose="05000000000000000000" pitchFamily="2" charset="2"/>
              <a:buChar char="Ø"/>
            </a:pPr>
            <a:r>
              <a:rPr lang="en-US" dirty="0" err="1" smtClean="0"/>
              <a:t>Patnership</a:t>
            </a:r>
            <a:r>
              <a:rPr lang="en-US" dirty="0" smtClean="0"/>
              <a:t> </a:t>
            </a:r>
            <a:r>
              <a:rPr lang="en-US" dirty="0" smtClean="0"/>
              <a:t>Decision Making.</a:t>
            </a:r>
          </a:p>
          <a:p>
            <a:pPr marL="342900" indent="-342900" algn="l">
              <a:buFont typeface="Wingdings" panose="05000000000000000000" pitchFamily="2" charset="2"/>
              <a:buChar char="Ø"/>
            </a:pPr>
            <a:r>
              <a:rPr lang="en-US" dirty="0" smtClean="0"/>
              <a:t>Winning Trust of Customers.</a:t>
            </a:r>
          </a:p>
          <a:p>
            <a:pPr marL="342900" indent="-342900" algn="l">
              <a:buFont typeface="Wingdings" panose="05000000000000000000" pitchFamily="2" charset="2"/>
              <a:buChar char="Ø"/>
            </a:pPr>
            <a:r>
              <a:rPr lang="en-US" dirty="0" smtClean="0"/>
              <a:t>Control and manage both existing and new markets.</a:t>
            </a:r>
          </a:p>
          <a:p>
            <a:pPr marL="342900" indent="-342900" algn="l">
              <a:buFont typeface="Wingdings" panose="05000000000000000000" pitchFamily="2" charset="2"/>
              <a:buChar char="Ø"/>
            </a:pPr>
            <a:r>
              <a:rPr lang="en-US" dirty="0" smtClean="0"/>
              <a:t>The objectives are the major goals that you want your startup to achieve in any quarter.  The key results are defined under each of the objectives and these are actionable and measurable steps that can be taken  to complete that objective.</a:t>
            </a:r>
          </a:p>
          <a:p>
            <a:pPr marL="342900" indent="-342900" algn="l">
              <a:buFont typeface="Wingdings" panose="05000000000000000000" pitchFamily="2" charset="2"/>
              <a:buChar char="Ø"/>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7248" y="3835400"/>
            <a:ext cx="4356952" cy="1308807"/>
          </a:xfrm>
          <a:prstGeom prst="rect">
            <a:avLst/>
          </a:prstGeom>
        </p:spPr>
      </p:pic>
    </p:spTree>
    <p:extLst>
      <p:ext uri="{BB962C8B-B14F-4D97-AF65-F5344CB8AC3E}">
        <p14:creationId xmlns:p14="http://schemas.microsoft.com/office/powerpoint/2010/main" val="34744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800100"/>
            <a:ext cx="8158688" cy="1098478"/>
          </a:xfrm>
        </p:spPr>
        <p:txBody>
          <a:bodyPr/>
          <a:lstStyle/>
          <a:p>
            <a:r>
              <a:rPr lang="en-US" b="1" dirty="0" smtClean="0"/>
              <a:t>EMPATHY MAP</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898579"/>
            <a:ext cx="10540999" cy="4311722"/>
          </a:xfrm>
          <a:prstGeom prst="rect">
            <a:avLst/>
          </a:prstGeom>
        </p:spPr>
      </p:pic>
    </p:spTree>
    <p:extLst>
      <p:ext uri="{BB962C8B-B14F-4D97-AF65-F5344CB8AC3E}">
        <p14:creationId xmlns:p14="http://schemas.microsoft.com/office/powerpoint/2010/main" val="4260779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STEP-1:</a:t>
            </a:r>
            <a:r>
              <a:rPr lang="en-US" sz="2700" dirty="0" smtClean="0"/>
              <a:t>TEAM GATHERING AND SELEC</a:t>
            </a:r>
            <a:r>
              <a:rPr lang="en-US" sz="2700" dirty="0"/>
              <a:t>THE PROBLEM STATEMENT.</a:t>
            </a:r>
            <a:r>
              <a:rPr lang="en-US" dirty="0"/>
              <a:t/>
            </a:r>
            <a:br>
              <a:rPr lang="en-US" dirty="0"/>
            </a:br>
            <a:endParaRPr lang="en-US" dirty="0"/>
          </a:p>
        </p:txBody>
      </p:sp>
      <p:sp>
        <p:nvSpPr>
          <p:cNvPr id="3" name="Text Placeholder 2"/>
          <p:cNvSpPr>
            <a:spLocks noGrp="1"/>
          </p:cNvSpPr>
          <p:nvPr>
            <p:ph type="body" idx="1"/>
          </p:nvPr>
        </p:nvSpPr>
        <p:spPr>
          <a:xfrm>
            <a:off x="1911925" y="3710967"/>
            <a:ext cx="8261832" cy="2461233"/>
          </a:xfrm>
        </p:spPr>
        <p:txBody>
          <a:bodyPr>
            <a:normAutofit fontScale="70000" lnSpcReduction="20000"/>
          </a:bodyPr>
          <a:lstStyle/>
          <a:p>
            <a:pPr marL="342900" indent="-342900" algn="l">
              <a:buFont typeface="Wingdings" panose="05000000000000000000" pitchFamily="2" charset="2"/>
              <a:buChar char="§"/>
            </a:pPr>
            <a:r>
              <a:rPr lang="en-US" dirty="0" smtClean="0"/>
              <a:t>TEAM GATHERING:</a:t>
            </a:r>
          </a:p>
          <a:p>
            <a:pPr marL="342900" indent="-342900">
              <a:buFont typeface="Wingdings" panose="05000000000000000000" pitchFamily="2" charset="2"/>
              <a:buChar char="Ø"/>
            </a:pPr>
            <a:r>
              <a:rPr lang="en-US" dirty="0" smtClean="0"/>
              <a:t>We discuss our topic “CHARTING THE COURSE OF INNOVATION-A STARTUP ANALYSIS”.</a:t>
            </a:r>
          </a:p>
          <a:p>
            <a:pPr marL="342900" indent="-342900" algn="l">
              <a:buFont typeface="Wingdings" panose="05000000000000000000" pitchFamily="2" charset="2"/>
              <a:buChar char="§"/>
            </a:pPr>
            <a:r>
              <a:rPr lang="en-US" dirty="0" smtClean="0"/>
              <a:t>SET THE GOAL:</a:t>
            </a:r>
          </a:p>
          <a:p>
            <a:pPr marL="342900" indent="-342900">
              <a:buFont typeface="Wingdings" panose="05000000000000000000" pitchFamily="2" charset="2"/>
              <a:buChar char="Ø"/>
            </a:pPr>
            <a:r>
              <a:rPr lang="en-US" dirty="0" smtClean="0"/>
              <a:t>Collect more relevant information about our topic and make it as Brainstorming and Idea Prioritization model.</a:t>
            </a:r>
          </a:p>
          <a:p>
            <a:pPr marL="342900" indent="-342900" algn="l">
              <a:buFont typeface="Wingdings" panose="05000000000000000000" pitchFamily="2" charset="2"/>
              <a:buChar char="§"/>
            </a:pPr>
            <a:r>
              <a:rPr lang="en-US" dirty="0" smtClean="0"/>
              <a:t>LEARN HOW TO USE THE FACLITATION TOOLS:</a:t>
            </a:r>
          </a:p>
          <a:p>
            <a:pPr marL="342900" indent="-342900">
              <a:buFont typeface="Wingdings" panose="05000000000000000000" pitchFamily="2" charset="2"/>
              <a:buChar char="§"/>
            </a:pPr>
            <a:r>
              <a:rPr lang="en-US" dirty="0" smtClean="0"/>
              <a:t>By the help of mentor, we understand all these things.</a:t>
            </a:r>
            <a:endParaRPr lang="en-US" dirty="0"/>
          </a:p>
        </p:txBody>
      </p:sp>
    </p:spTree>
    <p:extLst>
      <p:ext uri="{BB962C8B-B14F-4D97-AF65-F5344CB8AC3E}">
        <p14:creationId xmlns:p14="http://schemas.microsoft.com/office/powerpoint/2010/main" val="2171481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787400"/>
            <a:ext cx="8158688" cy="1028700"/>
          </a:xfrm>
        </p:spPr>
        <p:txBody>
          <a:bodyPr>
            <a:normAutofit fontScale="90000"/>
          </a:bodyPr>
          <a:lstStyle/>
          <a:p>
            <a:r>
              <a:rPr lang="en-US" dirty="0" smtClean="0"/>
              <a:t>STEP-2: </a:t>
            </a:r>
            <a:r>
              <a:rPr lang="en-US" sz="2400" dirty="0" smtClean="0"/>
              <a:t>BRAINSTORM, IDEA LISTING AND GROUPING</a:t>
            </a:r>
            <a:endParaRPr lang="en-US" sz="2400" dirty="0"/>
          </a:p>
        </p:txBody>
      </p:sp>
      <p:sp>
        <p:nvSpPr>
          <p:cNvPr id="3" name="Text Placeholder 2"/>
          <p:cNvSpPr>
            <a:spLocks noGrp="1"/>
          </p:cNvSpPr>
          <p:nvPr>
            <p:ph type="body" idx="1"/>
          </p:nvPr>
        </p:nvSpPr>
        <p:spPr/>
        <p:txBody>
          <a:bodyPr/>
          <a:lstStyle/>
          <a:p>
            <a:pPr algn="l"/>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79139"/>
            <a:ext cx="4813300" cy="208279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9724" y="1967577"/>
            <a:ext cx="6108700" cy="185102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961937"/>
            <a:ext cx="4857750" cy="217216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049" y="3961937"/>
            <a:ext cx="4972050" cy="2172163"/>
          </a:xfrm>
          <a:prstGeom prst="rect">
            <a:avLst/>
          </a:prstGeom>
        </p:spPr>
      </p:pic>
    </p:spTree>
    <p:extLst>
      <p:ext uri="{BB962C8B-B14F-4D97-AF65-F5344CB8AC3E}">
        <p14:creationId xmlns:p14="http://schemas.microsoft.com/office/powerpoint/2010/main" val="96309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7" y="635006"/>
            <a:ext cx="8158688" cy="1066794"/>
          </a:xfrm>
        </p:spPr>
        <p:txBody>
          <a:bodyPr/>
          <a:lstStyle/>
          <a:p>
            <a:r>
              <a:rPr lang="en-US" dirty="0" smtClean="0"/>
              <a:t>STEP-3: </a:t>
            </a:r>
            <a:r>
              <a:rPr lang="en-US" sz="2400" dirty="0" smtClean="0"/>
              <a:t>IDEA PRIORITIZATION</a:t>
            </a:r>
            <a:endParaRPr lang="en-US" sz="2400" dirty="0"/>
          </a:p>
        </p:txBody>
      </p:sp>
      <p:sp>
        <p:nvSpPr>
          <p:cNvPr id="3" name="Text Placeholder 2"/>
          <p:cNvSpPr>
            <a:spLocks noGrp="1"/>
          </p:cNvSpPr>
          <p:nvPr>
            <p:ph type="body"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1701800"/>
            <a:ext cx="10464799" cy="4559300"/>
          </a:xfrm>
          <a:prstGeom prst="rect">
            <a:avLst/>
          </a:prstGeom>
        </p:spPr>
      </p:pic>
    </p:spTree>
    <p:extLst>
      <p:ext uri="{BB962C8B-B14F-4D97-AF65-F5344CB8AC3E}">
        <p14:creationId xmlns:p14="http://schemas.microsoft.com/office/powerpoint/2010/main" val="1946138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255</TotalTime>
  <Words>604</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Garamond</vt:lpstr>
      <vt:lpstr>Wingdings</vt:lpstr>
      <vt:lpstr>Organic</vt:lpstr>
      <vt:lpstr>PowerPoint Presentation</vt:lpstr>
      <vt:lpstr>PowerPoint Presentation</vt:lpstr>
      <vt:lpstr>CONTENTS</vt:lpstr>
      <vt:lpstr>INTRODUTION</vt:lpstr>
      <vt:lpstr>PROJECT OBJECTIVE AND CONSTRAINT</vt:lpstr>
      <vt:lpstr>EMPATHY MAP</vt:lpstr>
      <vt:lpstr>STEP-1:TEAM GATHERING AND SELECTHE PROBLEM STATEMENT. </vt:lpstr>
      <vt:lpstr>STEP-2: BRAINSTORM, IDEA LISTING AND GROUPING</vt:lpstr>
      <vt:lpstr>STEP-3: IDEA PRIORITIZATION</vt:lpstr>
      <vt:lpstr>DATASET EXPLANATION</vt:lpstr>
      <vt:lpstr>PowerPoint Presentation</vt:lpstr>
      <vt:lpstr>PowerPoint Presentation</vt:lpstr>
      <vt:lpstr>FUTURE SCOPE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27</cp:revision>
  <dcterms:created xsi:type="dcterms:W3CDTF">2023-04-10T10:44:19Z</dcterms:created>
  <dcterms:modified xsi:type="dcterms:W3CDTF">2023-04-12T06:54:23Z</dcterms:modified>
</cp:coreProperties>
</file>