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6" r:id="rId4"/>
    <p:sldId id="280" r:id="rId5"/>
  </p:sldIdLst>
  <p:sldSz cx="9144000" cy="6858000" type="screen4x3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54F"/>
    <a:srgbClr val="0000FF"/>
    <a:srgbClr val="00FFCC"/>
    <a:srgbClr val="1A3D68"/>
    <a:srgbClr val="72D050"/>
    <a:srgbClr val="000000"/>
    <a:srgbClr val="5A9BD0"/>
    <a:srgbClr val="0033C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</a:t>
            </a:r>
            <a:r>
              <a:rPr lang="en-US" sz="45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kumimoji="0" lang="en-US" sz="3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1094" y="0"/>
            <a:ext cx="924509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0" descr="BR12_TruEnergy_Logo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647" y="61790"/>
            <a:ext cx="3575087" cy="1150838"/>
          </a:xfrm>
          <a:prstGeom prst="rect">
            <a:avLst/>
          </a:prstGeom>
        </p:spPr>
      </p:pic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3047997" y="4800600"/>
            <a:ext cx="6095999" cy="206229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7655193" y="5770460"/>
            <a:ext cx="1427478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King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056446" y="5791200"/>
            <a:ext cx="1554732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Queen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4550116" y="5815184"/>
            <a:ext cx="1534994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Full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162300" y="5815185"/>
            <a:ext cx="1295400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Twin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44" y="1386450"/>
            <a:ext cx="395543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-228600" y="5525404"/>
            <a:ext cx="3530095" cy="6006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81644" y="6061084"/>
            <a:ext cx="3358243" cy="7303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Surface Cool Fiber®                                                      </a:t>
            </a:r>
            <a:r>
              <a:rPr lang="en-US" sz="55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helps maximize air flow by</a:t>
            </a:r>
            <a:r>
              <a:rPr lang="en-US" sz="43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offering increased breathability under the surface </a:t>
            </a:r>
            <a:endParaRPr kumimoji="0" lang="en-US" sz="43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0" descr="recharg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4998" y="5023500"/>
            <a:ext cx="1781634" cy="563903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-3866" y="4816779"/>
            <a:ext cx="3589131" cy="7706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100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EXPERIENCE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en-US" sz="6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RECHARGING SLEEP</a:t>
            </a:r>
            <a:endParaRPr kumimoji="0" lang="en-US" sz="6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7545253" y="6150114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4457699" y="6165575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6056446" y="6150114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2983302" y="6165575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50719" y="1108002"/>
            <a:ext cx="5410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Coil Unit</a:t>
            </a:r>
            <a:r>
              <a:rPr lang="en-US" sz="1400" dirty="0" smtClean="0">
                <a:solidFill>
                  <a:schemeClr val="bg1"/>
                </a:solidFill>
              </a:rPr>
              <a:t>..........</a:t>
            </a:r>
            <a:r>
              <a:rPr lang="en-US" sz="1600" b="1" dirty="0" smtClean="0">
                <a:solidFill>
                  <a:schemeClr val="bg1"/>
                </a:solidFill>
              </a:rPr>
              <a:t>800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Density </a:t>
            </a:r>
            <a:r>
              <a:rPr lang="en-US" sz="1400" dirty="0" err="1">
                <a:solidFill>
                  <a:schemeClr val="bg1"/>
                </a:solidFill>
              </a:rPr>
              <a:t>Beautyrest</a:t>
            </a:r>
            <a:r>
              <a:rPr lang="en-US" sz="1400" dirty="0">
                <a:solidFill>
                  <a:schemeClr val="bg1"/>
                </a:solidFill>
              </a:rPr>
              <a:t>® Pocketed Coil® Springs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</a:t>
            </a:r>
            <a:r>
              <a:rPr lang="en-US" sz="1400" dirty="0" smtClean="0">
                <a:solidFill>
                  <a:schemeClr val="bg1"/>
                </a:solidFill>
              </a:rPr>
              <a:t>  ………..13 ¾ Ga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Edge Support</a:t>
            </a:r>
            <a:r>
              <a:rPr lang="en-US" sz="1400" dirty="0" smtClean="0">
                <a:solidFill>
                  <a:schemeClr val="bg1"/>
                </a:solidFill>
              </a:rPr>
              <a:t>.........</a:t>
            </a:r>
            <a:r>
              <a:rPr lang="en-US" sz="1400" dirty="0">
                <a:solidFill>
                  <a:schemeClr val="bg1"/>
                </a:solidFill>
              </a:rPr>
              <a:t>Ventilated </a:t>
            </a:r>
            <a:r>
              <a:rPr lang="en-US" sz="1400" dirty="0" err="1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r>
              <a:rPr lang="en-US" sz="1400" dirty="0" err="1">
                <a:solidFill>
                  <a:schemeClr val="bg1"/>
                </a:solidFill>
              </a:rPr>
              <a:t>BeautyEdge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         .………Foam </a:t>
            </a:r>
            <a:r>
              <a:rPr lang="en-US" sz="1400" dirty="0">
                <a:solidFill>
                  <a:schemeClr val="bg1"/>
                </a:solidFill>
              </a:rPr>
              <a:t>Encasement with </a:t>
            </a:r>
            <a:r>
              <a:rPr lang="en-US" sz="1400" dirty="0" err="1">
                <a:solidFill>
                  <a:schemeClr val="bg1"/>
                </a:solidFill>
              </a:rPr>
              <a:t>QuantumLock</a:t>
            </a:r>
            <a:r>
              <a:rPr lang="en-US" sz="1400" dirty="0" smtClean="0">
                <a:solidFill>
                  <a:schemeClr val="bg1"/>
                </a:solidFill>
              </a:rPr>
              <a:t>™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Quilt</a:t>
            </a:r>
            <a:r>
              <a:rPr lang="en-US" sz="1400" dirty="0" smtClean="0">
                <a:solidFill>
                  <a:schemeClr val="bg1"/>
                </a:solidFill>
              </a:rPr>
              <a:t>......................</a:t>
            </a:r>
            <a:r>
              <a:rPr lang="en-US" sz="1400" dirty="0" err="1" smtClean="0">
                <a:solidFill>
                  <a:schemeClr val="bg1"/>
                </a:solidFill>
              </a:rPr>
              <a:t>SurfaceCool</a:t>
            </a:r>
            <a:r>
              <a:rPr lang="en-US" sz="1400" dirty="0" smtClean="0">
                <a:solidFill>
                  <a:schemeClr val="bg1"/>
                </a:solidFill>
              </a:rPr>
              <a:t> Fiber™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smtClean="0">
                <a:solidFill>
                  <a:schemeClr val="bg1"/>
                </a:solidFill>
              </a:rPr>
              <a:t>  ......................1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¼” </a:t>
            </a:r>
            <a:r>
              <a:rPr lang="en-US" sz="1400" dirty="0" err="1" smtClean="0">
                <a:solidFill>
                  <a:schemeClr val="bg1"/>
                </a:solidFill>
              </a:rPr>
              <a:t>AirFeel</a:t>
            </a:r>
            <a:r>
              <a:rPr lang="en-US" sz="1400" dirty="0" smtClean="0">
                <a:solidFill>
                  <a:schemeClr val="bg1"/>
                </a:solidFill>
              </a:rPr>
              <a:t>® Foam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......….…..…..…1” </a:t>
            </a:r>
            <a:r>
              <a:rPr lang="en-US" sz="1400" dirty="0" err="1" smtClean="0">
                <a:solidFill>
                  <a:schemeClr val="bg1"/>
                </a:solidFill>
              </a:rPr>
              <a:t>AirCool</a:t>
            </a:r>
            <a:r>
              <a:rPr lang="en-US" sz="1400" dirty="0" smtClean="0">
                <a:solidFill>
                  <a:schemeClr val="bg1"/>
                </a:solidFill>
              </a:rPr>
              <a:t>® Foam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Upholstery</a:t>
            </a:r>
            <a:r>
              <a:rPr lang="en-US" sz="1400" dirty="0" smtClean="0">
                <a:solidFill>
                  <a:schemeClr val="bg1"/>
                </a:solidFill>
              </a:rPr>
              <a:t>..........1/2” </a:t>
            </a:r>
            <a:r>
              <a:rPr lang="en-US" sz="1400" b="1" i="1" dirty="0" err="1" smtClean="0">
                <a:solidFill>
                  <a:schemeClr val="bg1"/>
                </a:solidFill>
              </a:rPr>
              <a:t>GelTouch</a:t>
            </a:r>
            <a:r>
              <a:rPr lang="en-US" sz="1400" b="1" i="1" dirty="0" smtClean="0">
                <a:solidFill>
                  <a:schemeClr val="bg1"/>
                </a:solidFill>
              </a:rPr>
              <a:t>® </a:t>
            </a:r>
            <a:r>
              <a:rPr lang="en-US" sz="1400" dirty="0" smtClean="0">
                <a:solidFill>
                  <a:schemeClr val="bg1"/>
                </a:solidFill>
              </a:rPr>
              <a:t>Foam</a:t>
            </a:r>
            <a:r>
              <a:rPr lang="en-US" sz="1400" b="1" dirty="0" smtClean="0">
                <a:solidFill>
                  <a:schemeClr val="bg1"/>
                </a:solidFill>
              </a:rPr>
              <a:t>                                          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AirCool</a:t>
            </a:r>
            <a:r>
              <a:rPr lang="en-US" sz="1600" b="1" dirty="0">
                <a:solidFill>
                  <a:schemeClr val="bg1"/>
                </a:solidFill>
              </a:rPr>
              <a:t>® </a:t>
            </a:r>
            <a:r>
              <a:rPr lang="en-US" sz="1600" b="1" dirty="0" smtClean="0">
                <a:solidFill>
                  <a:schemeClr val="bg1"/>
                </a:solidFill>
              </a:rPr>
              <a:t>Design</a:t>
            </a:r>
            <a:r>
              <a:rPr lang="en-US" sz="1400" dirty="0" smtClean="0">
                <a:solidFill>
                  <a:schemeClr val="bg1"/>
                </a:solidFill>
              </a:rPr>
              <a:t>.........</a:t>
            </a:r>
            <a:r>
              <a:rPr lang="en-US" sz="1400" dirty="0" err="1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r>
              <a:rPr lang="en-US" sz="1400" dirty="0" smtClean="0">
                <a:solidFill>
                  <a:schemeClr val="bg1"/>
                </a:solidFill>
              </a:rPr>
              <a:t>Breathable </a:t>
            </a:r>
            <a:r>
              <a:rPr lang="en-US" sz="1400" dirty="0">
                <a:solidFill>
                  <a:schemeClr val="bg1"/>
                </a:solidFill>
              </a:rPr>
              <a:t>Border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   …......</a:t>
            </a:r>
            <a:r>
              <a:rPr lang="en-US" sz="1400" dirty="0" err="1" smtClean="0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Foam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   .........</a:t>
            </a:r>
            <a:r>
              <a:rPr lang="en-US" sz="1400" dirty="0" err="1" smtClean="0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r>
              <a:rPr lang="en-US" sz="1400" dirty="0" err="1">
                <a:solidFill>
                  <a:schemeClr val="bg1"/>
                </a:solidFill>
              </a:rPr>
              <a:t>BeautyEdge</a:t>
            </a:r>
            <a:r>
              <a:rPr lang="en-US" sz="1400" dirty="0">
                <a:solidFill>
                  <a:schemeClr val="bg1"/>
                </a:solidFill>
              </a:rPr>
              <a:t>® Foam </a:t>
            </a:r>
            <a:r>
              <a:rPr lang="en-US" sz="1400" dirty="0" smtClean="0">
                <a:solidFill>
                  <a:schemeClr val="bg1"/>
                </a:solidFill>
              </a:rPr>
              <a:t>Encasement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Coil Support</a:t>
            </a:r>
            <a:r>
              <a:rPr lang="en-US" sz="1400" dirty="0" smtClean="0">
                <a:solidFill>
                  <a:schemeClr val="bg1"/>
                </a:solidFill>
              </a:rPr>
              <a:t>..................1” Energy Foam®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Foundation</a:t>
            </a:r>
            <a:r>
              <a:rPr lang="en-US" sz="1400" dirty="0" smtClean="0">
                <a:solidFill>
                  <a:schemeClr val="bg1"/>
                </a:solidFill>
              </a:rPr>
              <a:t>....................</a:t>
            </a:r>
            <a:r>
              <a:rPr lang="en-US" sz="1400" dirty="0">
                <a:solidFill>
                  <a:schemeClr val="bg1"/>
                </a:solidFill>
              </a:rPr>
              <a:t>Triton® </a:t>
            </a:r>
            <a:r>
              <a:rPr lang="en-US" sz="1400" dirty="0" smtClean="0">
                <a:solidFill>
                  <a:schemeClr val="bg1"/>
                </a:solidFill>
              </a:rPr>
              <a:t>Foundation w/ Steel 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dirty="0" smtClean="0">
                <a:solidFill>
                  <a:schemeClr val="bg1"/>
                </a:solidFill>
              </a:rPr>
              <a:t>truts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....................Renew™ Adjustable Base </a:t>
            </a:r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ompatible 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690927" y="5167757"/>
            <a:ext cx="2856894" cy="6006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 Year Limited Warranty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" name="Picture 10" descr="C:\Data\Simmons Co\MC90030984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47821" y="0"/>
            <a:ext cx="596179" cy="401076"/>
          </a:xfrm>
          <a:prstGeom prst="rect">
            <a:avLst/>
          </a:prstGeom>
          <a:noFill/>
        </p:spPr>
      </p:pic>
      <p:sp>
        <p:nvSpPr>
          <p:cNvPr id="42" name="Rectangle 6"/>
          <p:cNvSpPr>
            <a:spLocks/>
          </p:cNvSpPr>
          <p:nvPr/>
        </p:nvSpPr>
        <p:spPr bwMode="auto">
          <a:xfrm>
            <a:off x="7700799" y="0"/>
            <a:ext cx="914399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a typeface="MS PGothic" pitchFamily="34" charset="-128"/>
                <a:sym typeface="L Avenir Light" pitchFamily="2" charset="0"/>
              </a:rPr>
              <a:t>Built in the USA</a:t>
            </a:r>
            <a:endParaRPr lang="en-US" sz="1200" b="1" dirty="0">
              <a:solidFill>
                <a:schemeClr val="bg1"/>
              </a:solidFill>
              <a:ea typeface="MS PGothic" pitchFamily="34" charset="-128"/>
              <a:sym typeface="L Avenir Light" pitchFamily="2" charset="0"/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3852018" y="124338"/>
            <a:ext cx="5270211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Queen Palm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™  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Luxury Firm  </a:t>
            </a:r>
            <a:r>
              <a:rPr lang="en-US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       </a:t>
            </a:r>
            <a:endParaRPr lang="en-US" b="1" i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1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</a:t>
            </a:r>
            <a:r>
              <a:rPr lang="en-US" sz="45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kumimoji="0" lang="en-US" sz="3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1094" y="0"/>
            <a:ext cx="924509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0" descr="BR12_TruEnergy_Logo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647" y="61790"/>
            <a:ext cx="3575087" cy="1150838"/>
          </a:xfrm>
          <a:prstGeom prst="rect">
            <a:avLst/>
          </a:prstGeom>
        </p:spPr>
      </p:pic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3047997" y="4800600"/>
            <a:ext cx="6095999" cy="206229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7655193" y="5770460"/>
            <a:ext cx="1427478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King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056446" y="5791200"/>
            <a:ext cx="1554732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Queen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4550116" y="5815184"/>
            <a:ext cx="1534994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Full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162300" y="5815185"/>
            <a:ext cx="1295400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Twin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44" y="1386450"/>
            <a:ext cx="395543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-228600" y="5525404"/>
            <a:ext cx="3530095" cy="6006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81644" y="6061084"/>
            <a:ext cx="3358243" cy="7303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Surface Cool Fiber®                                                      </a:t>
            </a:r>
            <a:r>
              <a:rPr lang="en-US" sz="55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helps maximize air flow by</a:t>
            </a:r>
            <a:r>
              <a:rPr lang="en-US" sz="43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offering increased breathability under the surface </a:t>
            </a:r>
            <a:endParaRPr kumimoji="0" lang="en-US" sz="43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0" descr="recharg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4998" y="5135244"/>
            <a:ext cx="1781634" cy="563903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-3866" y="4816779"/>
            <a:ext cx="3589131" cy="7706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100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EXPERIENCE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en-US" sz="6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RECHARGING SLEEP</a:t>
            </a:r>
            <a:endParaRPr kumimoji="0" lang="en-US" sz="6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7545253" y="6150114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4457699" y="6165575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6056446" y="6150114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2983302" y="6165575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50719" y="1110731"/>
            <a:ext cx="5410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Coil Unit</a:t>
            </a:r>
            <a:r>
              <a:rPr lang="en-US" sz="1400" dirty="0" smtClean="0">
                <a:solidFill>
                  <a:schemeClr val="bg1"/>
                </a:solidFill>
              </a:rPr>
              <a:t>..........</a:t>
            </a:r>
            <a:r>
              <a:rPr lang="en-US" sz="1600" b="1" dirty="0" smtClean="0">
                <a:solidFill>
                  <a:schemeClr val="bg1"/>
                </a:solidFill>
              </a:rPr>
              <a:t>800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Density </a:t>
            </a:r>
            <a:r>
              <a:rPr lang="en-US" sz="1400" dirty="0" err="1">
                <a:solidFill>
                  <a:schemeClr val="bg1"/>
                </a:solidFill>
              </a:rPr>
              <a:t>Beautyrest</a:t>
            </a:r>
            <a:r>
              <a:rPr lang="en-US" sz="1400" dirty="0">
                <a:solidFill>
                  <a:schemeClr val="bg1"/>
                </a:solidFill>
              </a:rPr>
              <a:t>® Pocketed Coil® Springs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</a:t>
            </a:r>
            <a:r>
              <a:rPr lang="en-US" sz="1400" dirty="0" smtClean="0">
                <a:solidFill>
                  <a:schemeClr val="bg1"/>
                </a:solidFill>
              </a:rPr>
              <a:t>  ………..15 ½ Ga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Edge Support</a:t>
            </a:r>
            <a:r>
              <a:rPr lang="en-US" sz="1400" dirty="0" smtClean="0">
                <a:solidFill>
                  <a:schemeClr val="bg1"/>
                </a:solidFill>
              </a:rPr>
              <a:t>.........</a:t>
            </a:r>
            <a:r>
              <a:rPr lang="en-US" sz="1400" dirty="0">
                <a:solidFill>
                  <a:schemeClr val="bg1"/>
                </a:solidFill>
              </a:rPr>
              <a:t>Ventilated </a:t>
            </a:r>
            <a:r>
              <a:rPr lang="en-US" sz="1400" dirty="0" err="1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r>
              <a:rPr lang="en-US" sz="1400" dirty="0" err="1">
                <a:solidFill>
                  <a:schemeClr val="bg1"/>
                </a:solidFill>
              </a:rPr>
              <a:t>BeautyEdge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         .………Foam </a:t>
            </a:r>
            <a:r>
              <a:rPr lang="en-US" sz="1400" dirty="0">
                <a:solidFill>
                  <a:schemeClr val="bg1"/>
                </a:solidFill>
              </a:rPr>
              <a:t>Encasement with </a:t>
            </a:r>
            <a:r>
              <a:rPr lang="en-US" sz="1400" dirty="0" err="1">
                <a:solidFill>
                  <a:schemeClr val="bg1"/>
                </a:solidFill>
              </a:rPr>
              <a:t>QuantumLock</a:t>
            </a:r>
            <a:r>
              <a:rPr lang="en-US" sz="1400" dirty="0" smtClean="0">
                <a:solidFill>
                  <a:schemeClr val="bg1"/>
                </a:solidFill>
              </a:rPr>
              <a:t>™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Quilt</a:t>
            </a:r>
            <a:r>
              <a:rPr lang="en-US" sz="1400" dirty="0" smtClean="0">
                <a:solidFill>
                  <a:schemeClr val="bg1"/>
                </a:solidFill>
              </a:rPr>
              <a:t>......................</a:t>
            </a:r>
            <a:r>
              <a:rPr lang="en-US" sz="1400" dirty="0" err="1" smtClean="0">
                <a:solidFill>
                  <a:schemeClr val="bg1"/>
                </a:solidFill>
              </a:rPr>
              <a:t>SurfaceCool</a:t>
            </a:r>
            <a:r>
              <a:rPr lang="en-US" sz="1400" dirty="0" smtClean="0">
                <a:solidFill>
                  <a:schemeClr val="bg1"/>
                </a:solidFill>
              </a:rPr>
              <a:t> Fiber™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smtClean="0">
                <a:solidFill>
                  <a:schemeClr val="bg1"/>
                </a:solidFill>
              </a:rPr>
              <a:t>  ......................1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¼” </a:t>
            </a:r>
            <a:r>
              <a:rPr lang="en-US" sz="1400" dirty="0" err="1" smtClean="0">
                <a:solidFill>
                  <a:schemeClr val="bg1"/>
                </a:solidFill>
              </a:rPr>
              <a:t>AirFeel</a:t>
            </a:r>
            <a:r>
              <a:rPr lang="en-US" sz="1400" dirty="0" smtClean="0">
                <a:solidFill>
                  <a:schemeClr val="bg1"/>
                </a:solidFill>
              </a:rPr>
              <a:t>® Foam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......….…..…..…1” </a:t>
            </a:r>
            <a:r>
              <a:rPr lang="en-US" sz="1400" dirty="0" err="1" smtClean="0">
                <a:solidFill>
                  <a:schemeClr val="bg1"/>
                </a:solidFill>
              </a:rPr>
              <a:t>AirCool</a:t>
            </a:r>
            <a:r>
              <a:rPr lang="en-US" sz="1400" dirty="0" smtClean="0">
                <a:solidFill>
                  <a:schemeClr val="bg1"/>
                </a:solidFill>
              </a:rPr>
              <a:t>® Foam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Upholstery</a:t>
            </a:r>
            <a:r>
              <a:rPr lang="en-US" sz="1400" dirty="0" smtClean="0">
                <a:solidFill>
                  <a:schemeClr val="bg1"/>
                </a:solidFill>
              </a:rPr>
              <a:t>..........1/2” </a:t>
            </a:r>
            <a:r>
              <a:rPr lang="en-US" sz="1400" b="1" i="1" dirty="0" err="1" smtClean="0">
                <a:solidFill>
                  <a:schemeClr val="bg1"/>
                </a:solidFill>
              </a:rPr>
              <a:t>GelTouch</a:t>
            </a:r>
            <a:r>
              <a:rPr lang="en-US" sz="1400" b="1" i="1" dirty="0" smtClean="0">
                <a:solidFill>
                  <a:schemeClr val="bg1"/>
                </a:solidFill>
              </a:rPr>
              <a:t>® </a:t>
            </a:r>
            <a:r>
              <a:rPr lang="en-US" sz="1400" dirty="0" smtClean="0">
                <a:solidFill>
                  <a:schemeClr val="bg1"/>
                </a:solidFill>
              </a:rPr>
              <a:t>Foam</a:t>
            </a:r>
            <a:r>
              <a:rPr lang="en-US" sz="1400" b="1" dirty="0" smtClean="0">
                <a:solidFill>
                  <a:schemeClr val="bg1"/>
                </a:solidFill>
              </a:rPr>
              <a:t>                                          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AirCool</a:t>
            </a:r>
            <a:r>
              <a:rPr lang="en-US" sz="1600" b="1" dirty="0">
                <a:solidFill>
                  <a:schemeClr val="bg1"/>
                </a:solidFill>
              </a:rPr>
              <a:t>® </a:t>
            </a:r>
            <a:r>
              <a:rPr lang="en-US" sz="1600" b="1" dirty="0" smtClean="0">
                <a:solidFill>
                  <a:schemeClr val="bg1"/>
                </a:solidFill>
              </a:rPr>
              <a:t>Design</a:t>
            </a:r>
            <a:r>
              <a:rPr lang="en-US" sz="1400" dirty="0" smtClean="0">
                <a:solidFill>
                  <a:schemeClr val="bg1"/>
                </a:solidFill>
              </a:rPr>
              <a:t>.........</a:t>
            </a:r>
            <a:r>
              <a:rPr lang="en-US" sz="1400" dirty="0" err="1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r>
              <a:rPr lang="en-US" sz="1400" dirty="0" smtClean="0">
                <a:solidFill>
                  <a:schemeClr val="bg1"/>
                </a:solidFill>
              </a:rPr>
              <a:t>Breathable </a:t>
            </a:r>
            <a:r>
              <a:rPr lang="en-US" sz="1400" dirty="0">
                <a:solidFill>
                  <a:schemeClr val="bg1"/>
                </a:solidFill>
              </a:rPr>
              <a:t>Border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   …......</a:t>
            </a:r>
            <a:r>
              <a:rPr lang="en-US" sz="1400" dirty="0" err="1" smtClean="0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Foam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   .........</a:t>
            </a:r>
            <a:r>
              <a:rPr lang="en-US" sz="1400" dirty="0" err="1" smtClean="0">
                <a:solidFill>
                  <a:schemeClr val="bg1"/>
                </a:solidFill>
              </a:rPr>
              <a:t>AirCool</a:t>
            </a:r>
            <a:r>
              <a:rPr lang="en-US" sz="1400" dirty="0" smtClean="0">
                <a:solidFill>
                  <a:schemeClr val="bg1"/>
                </a:solidFill>
              </a:rPr>
              <a:t>® </a:t>
            </a:r>
            <a:r>
              <a:rPr lang="en-US" sz="1400" dirty="0" err="1" smtClean="0">
                <a:solidFill>
                  <a:schemeClr val="bg1"/>
                </a:solidFill>
              </a:rPr>
              <a:t>BeautyEdge</a:t>
            </a:r>
            <a:r>
              <a:rPr lang="en-US" sz="1400" dirty="0">
                <a:solidFill>
                  <a:schemeClr val="bg1"/>
                </a:solidFill>
              </a:rPr>
              <a:t>® Foam </a:t>
            </a:r>
            <a:r>
              <a:rPr lang="en-US" sz="1400" dirty="0" smtClean="0">
                <a:solidFill>
                  <a:schemeClr val="bg1"/>
                </a:solidFill>
              </a:rPr>
              <a:t>Encasement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Coil Support</a:t>
            </a:r>
            <a:r>
              <a:rPr lang="en-US" sz="1400" dirty="0" smtClean="0">
                <a:solidFill>
                  <a:schemeClr val="bg1"/>
                </a:solidFill>
              </a:rPr>
              <a:t>..................1” Energy Foam®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Foundation</a:t>
            </a:r>
            <a:r>
              <a:rPr lang="en-US" sz="1400" dirty="0" smtClean="0">
                <a:solidFill>
                  <a:schemeClr val="bg1"/>
                </a:solidFill>
              </a:rPr>
              <a:t>....................</a:t>
            </a:r>
            <a:r>
              <a:rPr lang="en-US" sz="1400" dirty="0">
                <a:solidFill>
                  <a:schemeClr val="bg1"/>
                </a:solidFill>
              </a:rPr>
              <a:t>Triton® </a:t>
            </a:r>
            <a:r>
              <a:rPr lang="en-US" sz="1400" dirty="0" smtClean="0">
                <a:solidFill>
                  <a:schemeClr val="bg1"/>
                </a:solidFill>
              </a:rPr>
              <a:t>Foundation w/ Steel 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dirty="0" smtClean="0">
                <a:solidFill>
                  <a:schemeClr val="bg1"/>
                </a:solidFill>
              </a:rPr>
              <a:t>truts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....................Renew™ Adjustable Base </a:t>
            </a:r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ompatible 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690927" y="5225100"/>
            <a:ext cx="2856894" cy="6006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 Year Limited Warranty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" name="Picture 10" descr="C:\Data\Simmons Co\MC90030984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47821" y="0"/>
            <a:ext cx="596179" cy="401076"/>
          </a:xfrm>
          <a:prstGeom prst="rect">
            <a:avLst/>
          </a:prstGeom>
          <a:noFill/>
        </p:spPr>
      </p:pic>
      <p:sp>
        <p:nvSpPr>
          <p:cNvPr id="42" name="Rectangle 6"/>
          <p:cNvSpPr>
            <a:spLocks/>
          </p:cNvSpPr>
          <p:nvPr/>
        </p:nvSpPr>
        <p:spPr bwMode="auto">
          <a:xfrm>
            <a:off x="7700799" y="0"/>
            <a:ext cx="914399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a typeface="MS PGothic" pitchFamily="34" charset="-128"/>
                <a:sym typeface="L Avenir Light" pitchFamily="2" charset="0"/>
              </a:rPr>
              <a:t>Built in the USA</a:t>
            </a:r>
            <a:endParaRPr lang="en-US" sz="1200" b="1" dirty="0">
              <a:solidFill>
                <a:schemeClr val="bg1"/>
              </a:solidFill>
              <a:ea typeface="MS PGothic" pitchFamily="34" charset="-128"/>
              <a:sym typeface="L Avenir Light" pitchFamily="2" charset="0"/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3852018" y="124338"/>
            <a:ext cx="5270211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Queen Palm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™ 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Plush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       </a:t>
            </a:r>
            <a:endParaRPr lang="en-US" sz="2400" b="1" i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2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</a:t>
            </a:r>
            <a:r>
              <a:rPr lang="en-US" sz="45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kumimoji="0" lang="en-US" sz="3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1094" y="0"/>
            <a:ext cx="924509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0" descr="BR12_TruEnergy_Logo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647" y="61790"/>
            <a:ext cx="3575087" cy="1150838"/>
          </a:xfrm>
          <a:prstGeom prst="rect">
            <a:avLst/>
          </a:prstGeom>
        </p:spPr>
      </p:pic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3047997" y="4800600"/>
            <a:ext cx="6095999" cy="206229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7655193" y="5770460"/>
            <a:ext cx="1427478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King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056446" y="5791200"/>
            <a:ext cx="1554732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Queen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4550116" y="5815184"/>
            <a:ext cx="1534994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Full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162300" y="5815185"/>
            <a:ext cx="1295400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Twin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44" y="1386450"/>
            <a:ext cx="395543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-228600" y="5525404"/>
            <a:ext cx="3530095" cy="6006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81644" y="6061084"/>
            <a:ext cx="3358243" cy="7303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Surface Cool Fiber®                                                      </a:t>
            </a:r>
            <a:r>
              <a:rPr lang="en-US" sz="55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helps maximize air flow by</a:t>
            </a:r>
            <a:r>
              <a:rPr lang="en-US" sz="43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offering increased breathability under the surface </a:t>
            </a:r>
            <a:endParaRPr kumimoji="0" lang="en-US" sz="43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0" descr="recharg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4998" y="5023500"/>
            <a:ext cx="1781634" cy="563903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-3866" y="4816779"/>
            <a:ext cx="3589131" cy="7706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100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EXPERIENCE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en-US" sz="6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RECHARGING SLEEP</a:t>
            </a:r>
            <a:endParaRPr kumimoji="0" lang="en-US" sz="6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7545253" y="6150114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4457699" y="6165575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6056446" y="6150114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2983302" y="6165575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50719" y="990600"/>
            <a:ext cx="5410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Coil Unit</a:t>
            </a:r>
            <a:r>
              <a:rPr lang="en-US" sz="1400" dirty="0" smtClean="0">
                <a:solidFill>
                  <a:schemeClr val="bg1"/>
                </a:solidFill>
              </a:rPr>
              <a:t>..........</a:t>
            </a:r>
            <a:r>
              <a:rPr lang="en-US" sz="1600" b="1" dirty="0" smtClean="0">
                <a:solidFill>
                  <a:schemeClr val="bg1"/>
                </a:solidFill>
              </a:rPr>
              <a:t>800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Density </a:t>
            </a:r>
            <a:r>
              <a:rPr lang="en-US" sz="1400" dirty="0" err="1">
                <a:solidFill>
                  <a:schemeClr val="bg1"/>
                </a:solidFill>
              </a:rPr>
              <a:t>Beautyrest</a:t>
            </a:r>
            <a:r>
              <a:rPr lang="en-US" sz="1400" dirty="0">
                <a:solidFill>
                  <a:schemeClr val="bg1"/>
                </a:solidFill>
              </a:rPr>
              <a:t>® Pocketed Coil® Springs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</a:t>
            </a:r>
            <a:r>
              <a:rPr lang="en-US" sz="1400" dirty="0" smtClean="0">
                <a:solidFill>
                  <a:schemeClr val="bg1"/>
                </a:solidFill>
              </a:rPr>
              <a:t>  ………..15 ½ Ga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Edge Support</a:t>
            </a:r>
            <a:r>
              <a:rPr lang="en-US" sz="1400" dirty="0" smtClean="0">
                <a:solidFill>
                  <a:schemeClr val="bg1"/>
                </a:solidFill>
              </a:rPr>
              <a:t>.........</a:t>
            </a:r>
            <a:r>
              <a:rPr lang="en-US" sz="1400" dirty="0">
                <a:solidFill>
                  <a:schemeClr val="bg1"/>
                </a:solidFill>
              </a:rPr>
              <a:t>Ventilated </a:t>
            </a:r>
            <a:r>
              <a:rPr lang="en-US" sz="1400" dirty="0" err="1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r>
              <a:rPr lang="en-US" sz="1400" dirty="0" err="1">
                <a:solidFill>
                  <a:schemeClr val="bg1"/>
                </a:solidFill>
              </a:rPr>
              <a:t>BeautyEdge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         .………Foam </a:t>
            </a:r>
            <a:r>
              <a:rPr lang="en-US" sz="1400" dirty="0">
                <a:solidFill>
                  <a:schemeClr val="bg1"/>
                </a:solidFill>
              </a:rPr>
              <a:t>Encasement with </a:t>
            </a:r>
            <a:r>
              <a:rPr lang="en-US" sz="1400" dirty="0" err="1">
                <a:solidFill>
                  <a:schemeClr val="bg1"/>
                </a:solidFill>
              </a:rPr>
              <a:t>QuantumLock</a:t>
            </a:r>
            <a:r>
              <a:rPr lang="en-US" sz="1400" dirty="0" smtClean="0">
                <a:solidFill>
                  <a:schemeClr val="bg1"/>
                </a:solidFill>
              </a:rPr>
              <a:t>™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Quilt</a:t>
            </a:r>
            <a:r>
              <a:rPr lang="en-US" sz="1400" dirty="0" smtClean="0">
                <a:solidFill>
                  <a:schemeClr val="bg1"/>
                </a:solidFill>
              </a:rPr>
              <a:t>......................</a:t>
            </a:r>
            <a:r>
              <a:rPr lang="en-US" sz="1400" dirty="0" err="1" smtClean="0">
                <a:solidFill>
                  <a:schemeClr val="bg1"/>
                </a:solidFill>
              </a:rPr>
              <a:t>SurfaceCool</a:t>
            </a:r>
            <a:r>
              <a:rPr lang="en-US" sz="1400" dirty="0" smtClean="0">
                <a:solidFill>
                  <a:schemeClr val="bg1"/>
                </a:solidFill>
              </a:rPr>
              <a:t> Fiber™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smtClean="0">
                <a:solidFill>
                  <a:schemeClr val="bg1"/>
                </a:solidFill>
              </a:rPr>
              <a:t>  ......................1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¼” </a:t>
            </a:r>
            <a:r>
              <a:rPr lang="en-US" sz="1400" dirty="0" err="1" smtClean="0">
                <a:solidFill>
                  <a:schemeClr val="bg1"/>
                </a:solidFill>
              </a:rPr>
              <a:t>AirFeel</a:t>
            </a:r>
            <a:r>
              <a:rPr lang="en-US" sz="1400" dirty="0" smtClean="0">
                <a:solidFill>
                  <a:schemeClr val="bg1"/>
                </a:solidFill>
              </a:rPr>
              <a:t>® Foam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......….…..…..…1” </a:t>
            </a:r>
            <a:r>
              <a:rPr lang="en-US" sz="1400" dirty="0" err="1" smtClean="0">
                <a:solidFill>
                  <a:schemeClr val="bg1"/>
                </a:solidFill>
              </a:rPr>
              <a:t>AirCool</a:t>
            </a:r>
            <a:r>
              <a:rPr lang="en-US" sz="1400" dirty="0" smtClean="0">
                <a:solidFill>
                  <a:schemeClr val="bg1"/>
                </a:solidFill>
              </a:rPr>
              <a:t>® Foam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Deck</a:t>
            </a:r>
            <a:r>
              <a:rPr lang="en-US" sz="1400" dirty="0" smtClean="0">
                <a:solidFill>
                  <a:schemeClr val="bg1"/>
                </a:solidFill>
              </a:rPr>
              <a:t>…………….……..2” </a:t>
            </a:r>
            <a:r>
              <a:rPr lang="en-US" sz="1400" b="1" i="1" dirty="0" err="1" smtClean="0">
                <a:solidFill>
                  <a:schemeClr val="bg1"/>
                </a:solidFill>
              </a:rPr>
              <a:t>GelTouch</a:t>
            </a:r>
            <a:r>
              <a:rPr lang="en-US" sz="1400" dirty="0" smtClean="0">
                <a:solidFill>
                  <a:schemeClr val="bg1"/>
                </a:solidFill>
              </a:rPr>
              <a:t>® Foam Deck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Upholstery</a:t>
            </a:r>
            <a:r>
              <a:rPr lang="en-US" sz="1400" dirty="0" smtClean="0">
                <a:solidFill>
                  <a:schemeClr val="bg1"/>
                </a:solidFill>
              </a:rPr>
              <a:t>..........1/2” Energy</a:t>
            </a:r>
            <a:r>
              <a:rPr lang="en-US" sz="1400" b="1" i="1" dirty="0" smtClean="0">
                <a:solidFill>
                  <a:schemeClr val="bg1"/>
                </a:solidFill>
              </a:rPr>
              <a:t>® </a:t>
            </a:r>
            <a:r>
              <a:rPr lang="en-US" sz="1400" dirty="0" smtClean="0">
                <a:solidFill>
                  <a:schemeClr val="bg1"/>
                </a:solidFill>
              </a:rPr>
              <a:t>Foam</a:t>
            </a:r>
            <a:r>
              <a:rPr lang="en-US" sz="1400" b="1" dirty="0" smtClean="0">
                <a:solidFill>
                  <a:schemeClr val="bg1"/>
                </a:solidFill>
              </a:rPr>
              <a:t>                                          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AirCool</a:t>
            </a:r>
            <a:r>
              <a:rPr lang="en-US" sz="1600" b="1" dirty="0">
                <a:solidFill>
                  <a:schemeClr val="bg1"/>
                </a:solidFill>
              </a:rPr>
              <a:t>® </a:t>
            </a:r>
            <a:r>
              <a:rPr lang="en-US" sz="1600" b="1" dirty="0" smtClean="0">
                <a:solidFill>
                  <a:schemeClr val="bg1"/>
                </a:solidFill>
              </a:rPr>
              <a:t>Design</a:t>
            </a:r>
            <a:r>
              <a:rPr lang="en-US" sz="1400" dirty="0" smtClean="0">
                <a:solidFill>
                  <a:schemeClr val="bg1"/>
                </a:solidFill>
              </a:rPr>
              <a:t>.........</a:t>
            </a:r>
            <a:r>
              <a:rPr lang="en-US" sz="1400" dirty="0" err="1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r>
              <a:rPr lang="en-US" sz="1400" dirty="0" smtClean="0">
                <a:solidFill>
                  <a:schemeClr val="bg1"/>
                </a:solidFill>
              </a:rPr>
              <a:t>Breathable </a:t>
            </a:r>
            <a:r>
              <a:rPr lang="en-US" sz="1400" dirty="0">
                <a:solidFill>
                  <a:schemeClr val="bg1"/>
                </a:solidFill>
              </a:rPr>
              <a:t>Border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   …......</a:t>
            </a:r>
            <a:r>
              <a:rPr lang="en-US" sz="1400" dirty="0" err="1" smtClean="0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Foam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   .........</a:t>
            </a:r>
            <a:r>
              <a:rPr lang="en-US" sz="1400" dirty="0" err="1" smtClean="0">
                <a:solidFill>
                  <a:schemeClr val="bg1"/>
                </a:solidFill>
              </a:rPr>
              <a:t>AirCool</a:t>
            </a:r>
            <a:r>
              <a:rPr lang="en-US" sz="1400" dirty="0" smtClean="0">
                <a:solidFill>
                  <a:schemeClr val="bg1"/>
                </a:solidFill>
              </a:rPr>
              <a:t>® </a:t>
            </a:r>
            <a:r>
              <a:rPr lang="en-US" sz="1400" dirty="0" err="1" smtClean="0">
                <a:solidFill>
                  <a:schemeClr val="bg1"/>
                </a:solidFill>
              </a:rPr>
              <a:t>BeautyEdge</a:t>
            </a:r>
            <a:r>
              <a:rPr lang="en-US" sz="1400" dirty="0">
                <a:solidFill>
                  <a:schemeClr val="bg1"/>
                </a:solidFill>
              </a:rPr>
              <a:t>® Foam </a:t>
            </a:r>
            <a:r>
              <a:rPr lang="en-US" sz="1400" dirty="0" smtClean="0">
                <a:solidFill>
                  <a:schemeClr val="bg1"/>
                </a:solidFill>
              </a:rPr>
              <a:t>Encasement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Coil Support</a:t>
            </a:r>
            <a:r>
              <a:rPr lang="en-US" sz="1400" dirty="0" smtClean="0">
                <a:solidFill>
                  <a:schemeClr val="bg1"/>
                </a:solidFill>
              </a:rPr>
              <a:t>..................1” Energy Foam®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Foundation</a:t>
            </a:r>
            <a:r>
              <a:rPr lang="en-US" sz="1400" dirty="0" smtClean="0">
                <a:solidFill>
                  <a:schemeClr val="bg1"/>
                </a:solidFill>
              </a:rPr>
              <a:t>....................</a:t>
            </a:r>
            <a:r>
              <a:rPr lang="en-US" sz="1400" dirty="0">
                <a:solidFill>
                  <a:schemeClr val="bg1"/>
                </a:solidFill>
              </a:rPr>
              <a:t>Triton® </a:t>
            </a:r>
            <a:r>
              <a:rPr lang="en-US" sz="1400" dirty="0" smtClean="0">
                <a:solidFill>
                  <a:schemeClr val="bg1"/>
                </a:solidFill>
              </a:rPr>
              <a:t>Foundation w/ Steel 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dirty="0" smtClean="0">
                <a:solidFill>
                  <a:schemeClr val="bg1"/>
                </a:solidFill>
              </a:rPr>
              <a:t>truts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....................Renew™ Adjustable Base </a:t>
            </a:r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ompatible 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690927" y="5225100"/>
            <a:ext cx="2856894" cy="6006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 Year Limited Warranty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" name="Picture 10" descr="C:\Data\Simmons Co\MC90030984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47821" y="0"/>
            <a:ext cx="596179" cy="401076"/>
          </a:xfrm>
          <a:prstGeom prst="rect">
            <a:avLst/>
          </a:prstGeom>
          <a:noFill/>
        </p:spPr>
      </p:pic>
      <p:sp>
        <p:nvSpPr>
          <p:cNvPr id="42" name="Rectangle 6"/>
          <p:cNvSpPr>
            <a:spLocks/>
          </p:cNvSpPr>
          <p:nvPr/>
        </p:nvSpPr>
        <p:spPr bwMode="auto">
          <a:xfrm>
            <a:off x="7700799" y="0"/>
            <a:ext cx="914399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a typeface="MS PGothic" pitchFamily="34" charset="-128"/>
                <a:sym typeface="L Avenir Light" pitchFamily="2" charset="0"/>
              </a:rPr>
              <a:t>Built in the USA</a:t>
            </a:r>
            <a:endParaRPr lang="en-US" sz="1200" b="1" dirty="0">
              <a:solidFill>
                <a:schemeClr val="bg1"/>
              </a:solidFill>
              <a:ea typeface="MS PGothic" pitchFamily="34" charset="-128"/>
              <a:sym typeface="L Avenir Light" pitchFamily="2" charset="0"/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3852018" y="124338"/>
            <a:ext cx="5270211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Queen Palm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™  </a:t>
            </a:r>
            <a:r>
              <a:rPr lang="en-US" sz="1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Plush </a:t>
            </a:r>
            <a:r>
              <a:rPr lang="en-US" sz="16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PillowTop</a:t>
            </a:r>
            <a:r>
              <a:rPr lang="en-US" sz="1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</a:t>
            </a:r>
            <a:r>
              <a:rPr lang="en-US" sz="16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       </a:t>
            </a:r>
            <a:endParaRPr lang="en-US" sz="1600" b="1" i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</a:t>
            </a:r>
            <a:r>
              <a:rPr lang="en-US" sz="45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kumimoji="0" lang="en-US" sz="3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1094" y="0"/>
            <a:ext cx="924509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0" descr="BR12_TruEnergy_Logo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1514"/>
            <a:ext cx="3575087" cy="1150838"/>
          </a:xfrm>
          <a:prstGeom prst="rect">
            <a:avLst/>
          </a:prstGeom>
        </p:spPr>
      </p:pic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3047997" y="4800600"/>
            <a:ext cx="6095999" cy="206229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7655193" y="5770460"/>
            <a:ext cx="1427478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King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056446" y="5791200"/>
            <a:ext cx="1554732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Queen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4550116" y="5815184"/>
            <a:ext cx="1534994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Full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162300" y="5815185"/>
            <a:ext cx="1295400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Twin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solidFill>
                <a:schemeClr val="bg1"/>
              </a:solidFill>
              <a:latin typeface="Gill Sans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44" y="1386450"/>
            <a:ext cx="395543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-228600" y="5525404"/>
            <a:ext cx="3530095" cy="6006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81644" y="6061084"/>
            <a:ext cx="3358243" cy="7303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5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Surface Cool Fiber®                                                      </a:t>
            </a:r>
            <a:r>
              <a:rPr lang="en-US" sz="55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helps maximize air flow by</a:t>
            </a:r>
            <a:r>
              <a:rPr lang="en-US" sz="43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offering increased breathability under the surface </a:t>
            </a:r>
            <a:endParaRPr kumimoji="0" lang="en-US" sz="43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0" descr="recharg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4998" y="5023500"/>
            <a:ext cx="1781634" cy="563903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-3866" y="4816779"/>
            <a:ext cx="3589131" cy="7706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100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EXPERIENCE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en-US" sz="6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RECHARGING SLEEP</a:t>
            </a:r>
            <a:endParaRPr kumimoji="0" lang="en-US" sz="6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7545253" y="6150114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4457699" y="6165575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6056446" y="6150114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2983302" y="6165575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solidFill>
                  <a:srgbClr val="92D050"/>
                </a:solidFill>
                <a:latin typeface="Times New Roman" pitchFamily="18" charset="0"/>
              </a:rPr>
              <a:t>$</a:t>
            </a:r>
            <a:r>
              <a:rPr lang="en-US" sz="4000" b="1" dirty="0" smtClean="0">
                <a:solidFill>
                  <a:srgbClr val="92D050"/>
                </a:solidFill>
                <a:latin typeface="Times New Roman" pitchFamily="18" charset="0"/>
              </a:rPr>
              <a:t>000</a:t>
            </a:r>
            <a:endParaRPr lang="en-US" sz="4000" u="none" dirty="0">
              <a:solidFill>
                <a:srgbClr val="92D050"/>
              </a:solidFill>
              <a:latin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50719" y="990600"/>
            <a:ext cx="5410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Coil Unit</a:t>
            </a:r>
            <a:r>
              <a:rPr lang="en-US" sz="1400" dirty="0" smtClean="0">
                <a:solidFill>
                  <a:schemeClr val="bg1"/>
                </a:solidFill>
              </a:rPr>
              <a:t>..........</a:t>
            </a:r>
            <a:r>
              <a:rPr lang="en-US" sz="1600" b="1" dirty="0" smtClean="0">
                <a:solidFill>
                  <a:schemeClr val="bg1"/>
                </a:solidFill>
              </a:rPr>
              <a:t>850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Density </a:t>
            </a:r>
            <a:r>
              <a:rPr lang="en-US" sz="1400" dirty="0" err="1">
                <a:solidFill>
                  <a:schemeClr val="bg1"/>
                </a:solidFill>
              </a:rPr>
              <a:t>Beautyrest</a:t>
            </a:r>
            <a:r>
              <a:rPr lang="en-US" sz="1400" dirty="0">
                <a:solidFill>
                  <a:schemeClr val="bg1"/>
                </a:solidFill>
              </a:rPr>
              <a:t>® Pocketed Coil® Springs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</a:t>
            </a:r>
            <a:r>
              <a:rPr lang="en-US" sz="1400" dirty="0" smtClean="0">
                <a:solidFill>
                  <a:schemeClr val="bg1"/>
                </a:solidFill>
              </a:rPr>
              <a:t>  ………..13 ¾ Ga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Edge Support</a:t>
            </a:r>
            <a:r>
              <a:rPr lang="en-US" sz="1400" dirty="0" smtClean="0">
                <a:solidFill>
                  <a:schemeClr val="bg1"/>
                </a:solidFill>
              </a:rPr>
              <a:t>.........</a:t>
            </a:r>
            <a:r>
              <a:rPr lang="en-US" sz="1400" dirty="0">
                <a:solidFill>
                  <a:schemeClr val="bg1"/>
                </a:solidFill>
              </a:rPr>
              <a:t>Ventilated </a:t>
            </a:r>
            <a:r>
              <a:rPr lang="en-US" sz="1400" dirty="0" err="1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r>
              <a:rPr lang="en-US" sz="1400" dirty="0" err="1">
                <a:solidFill>
                  <a:schemeClr val="bg1"/>
                </a:solidFill>
              </a:rPr>
              <a:t>BeautyEdge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         .………Foam </a:t>
            </a:r>
            <a:r>
              <a:rPr lang="en-US" sz="1400" dirty="0">
                <a:solidFill>
                  <a:schemeClr val="bg1"/>
                </a:solidFill>
              </a:rPr>
              <a:t>Encasement with </a:t>
            </a:r>
            <a:r>
              <a:rPr lang="en-US" sz="1400" dirty="0" err="1">
                <a:solidFill>
                  <a:schemeClr val="bg1"/>
                </a:solidFill>
              </a:rPr>
              <a:t>QuantumLock</a:t>
            </a:r>
            <a:r>
              <a:rPr lang="en-US" sz="1400" dirty="0" smtClean="0">
                <a:solidFill>
                  <a:schemeClr val="bg1"/>
                </a:solidFill>
              </a:rPr>
              <a:t>™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Quilt</a:t>
            </a:r>
            <a:r>
              <a:rPr lang="en-US" sz="1400" dirty="0" smtClean="0">
                <a:solidFill>
                  <a:schemeClr val="bg1"/>
                </a:solidFill>
              </a:rPr>
              <a:t>......................</a:t>
            </a:r>
            <a:r>
              <a:rPr lang="en-US" sz="1400" dirty="0" err="1" smtClean="0">
                <a:solidFill>
                  <a:schemeClr val="bg1"/>
                </a:solidFill>
              </a:rPr>
              <a:t>SurfaceCool</a:t>
            </a:r>
            <a:r>
              <a:rPr lang="en-US" sz="1400" dirty="0" smtClean="0">
                <a:solidFill>
                  <a:schemeClr val="bg1"/>
                </a:solidFill>
              </a:rPr>
              <a:t> Fiber™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</a:t>
            </a:r>
            <a:r>
              <a:rPr lang="en-US" sz="1400" dirty="0" smtClean="0">
                <a:solidFill>
                  <a:schemeClr val="bg1"/>
                </a:solidFill>
              </a:rPr>
              <a:t>  ......................1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¼” </a:t>
            </a:r>
            <a:r>
              <a:rPr lang="en-US" sz="1400" dirty="0" err="1" smtClean="0">
                <a:solidFill>
                  <a:schemeClr val="bg1"/>
                </a:solidFill>
              </a:rPr>
              <a:t>AirFeel</a:t>
            </a:r>
            <a:r>
              <a:rPr lang="en-US" sz="1400" dirty="0" smtClean="0">
                <a:solidFill>
                  <a:schemeClr val="bg1"/>
                </a:solidFill>
              </a:rPr>
              <a:t>® Foam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......….…..….….3/4” </a:t>
            </a:r>
            <a:r>
              <a:rPr lang="en-US" sz="1400" b="1" i="1" dirty="0" err="1" smtClean="0">
                <a:solidFill>
                  <a:schemeClr val="bg1"/>
                </a:solidFill>
              </a:rPr>
              <a:t>GelTouch</a:t>
            </a:r>
            <a:r>
              <a:rPr lang="en-US" sz="1400" dirty="0" smtClean="0">
                <a:solidFill>
                  <a:schemeClr val="bg1"/>
                </a:solidFill>
              </a:rPr>
              <a:t>® Foam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Deck</a:t>
            </a:r>
            <a:r>
              <a:rPr lang="en-US" sz="1400" b="1" dirty="0" smtClean="0">
                <a:solidFill>
                  <a:schemeClr val="bg1"/>
                </a:solidFill>
              </a:rPr>
              <a:t>…………..………</a:t>
            </a:r>
            <a:r>
              <a:rPr lang="en-US" sz="1400" dirty="0" smtClean="0">
                <a:solidFill>
                  <a:schemeClr val="bg1"/>
                </a:solidFill>
              </a:rPr>
              <a:t>.2” </a:t>
            </a:r>
            <a:r>
              <a:rPr lang="en-US" sz="1400" b="1" i="1" dirty="0" err="1" smtClean="0">
                <a:solidFill>
                  <a:schemeClr val="bg1"/>
                </a:solidFill>
              </a:rPr>
              <a:t>GelTouch</a:t>
            </a:r>
            <a:r>
              <a:rPr lang="en-US" sz="1400" b="1" dirty="0" smtClean="0">
                <a:solidFill>
                  <a:schemeClr val="bg1"/>
                </a:solidFill>
              </a:rPr>
              <a:t>® </a:t>
            </a:r>
            <a:r>
              <a:rPr lang="en-US" sz="1400" dirty="0" smtClean="0">
                <a:solidFill>
                  <a:schemeClr val="bg1"/>
                </a:solidFill>
              </a:rPr>
              <a:t>Foam Deck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Upholstery</a:t>
            </a:r>
            <a:r>
              <a:rPr lang="en-US" sz="1400" dirty="0" smtClean="0">
                <a:solidFill>
                  <a:schemeClr val="bg1"/>
                </a:solidFill>
              </a:rPr>
              <a:t>..........1/2” Energy Foam®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     ………...</a:t>
            </a:r>
            <a:r>
              <a:rPr lang="en-US" sz="1400" b="1" i="1" dirty="0" err="1" smtClean="0">
                <a:solidFill>
                  <a:schemeClr val="bg1"/>
                </a:solidFill>
              </a:rPr>
              <a:t>AirCool</a:t>
            </a:r>
            <a:r>
              <a:rPr lang="en-US" sz="1400" b="1" i="1" dirty="0" smtClean="0">
                <a:solidFill>
                  <a:schemeClr val="bg1"/>
                </a:solidFill>
              </a:rPr>
              <a:t>® Memory Foam </a:t>
            </a:r>
            <a:r>
              <a:rPr lang="en-US" sz="1400" dirty="0" smtClean="0">
                <a:solidFill>
                  <a:schemeClr val="bg1"/>
                </a:solidFill>
              </a:rPr>
              <a:t>Center Third Support                                         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AirCool</a:t>
            </a:r>
            <a:r>
              <a:rPr lang="en-US" sz="1600" b="1" dirty="0">
                <a:solidFill>
                  <a:schemeClr val="bg1"/>
                </a:solidFill>
              </a:rPr>
              <a:t>® </a:t>
            </a:r>
            <a:r>
              <a:rPr lang="en-US" sz="1600" b="1" dirty="0" smtClean="0">
                <a:solidFill>
                  <a:schemeClr val="bg1"/>
                </a:solidFill>
              </a:rPr>
              <a:t>Design</a:t>
            </a:r>
            <a:r>
              <a:rPr lang="en-US" sz="1400" dirty="0" smtClean="0">
                <a:solidFill>
                  <a:schemeClr val="bg1"/>
                </a:solidFill>
              </a:rPr>
              <a:t>.........</a:t>
            </a:r>
            <a:r>
              <a:rPr lang="en-US" sz="1400" dirty="0" err="1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</a:t>
            </a:r>
            <a:r>
              <a:rPr lang="en-US" sz="1400" dirty="0" smtClean="0">
                <a:solidFill>
                  <a:schemeClr val="bg1"/>
                </a:solidFill>
              </a:rPr>
              <a:t>Breathable </a:t>
            </a:r>
            <a:r>
              <a:rPr lang="en-US" sz="1400" dirty="0">
                <a:solidFill>
                  <a:schemeClr val="bg1"/>
                </a:solidFill>
              </a:rPr>
              <a:t>Border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   …......</a:t>
            </a:r>
            <a:r>
              <a:rPr lang="en-US" sz="1400" dirty="0" err="1" smtClean="0">
                <a:solidFill>
                  <a:schemeClr val="bg1"/>
                </a:solidFill>
              </a:rPr>
              <a:t>AirCool</a:t>
            </a:r>
            <a:r>
              <a:rPr lang="en-US" sz="1400" dirty="0">
                <a:solidFill>
                  <a:schemeClr val="bg1"/>
                </a:solidFill>
              </a:rPr>
              <a:t>® Foam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   .........</a:t>
            </a:r>
            <a:r>
              <a:rPr lang="en-US" sz="1400" dirty="0" err="1" smtClean="0">
                <a:solidFill>
                  <a:schemeClr val="bg1"/>
                </a:solidFill>
              </a:rPr>
              <a:t>AirCool</a:t>
            </a:r>
            <a:r>
              <a:rPr lang="en-US" sz="1400" dirty="0" smtClean="0">
                <a:solidFill>
                  <a:schemeClr val="bg1"/>
                </a:solidFill>
              </a:rPr>
              <a:t>® </a:t>
            </a:r>
            <a:r>
              <a:rPr lang="en-US" sz="1400" dirty="0" err="1" smtClean="0">
                <a:solidFill>
                  <a:schemeClr val="bg1"/>
                </a:solidFill>
              </a:rPr>
              <a:t>BeautyEdge</a:t>
            </a:r>
            <a:r>
              <a:rPr lang="en-US" sz="1400" dirty="0">
                <a:solidFill>
                  <a:schemeClr val="bg1"/>
                </a:solidFill>
              </a:rPr>
              <a:t>® Foam </a:t>
            </a:r>
            <a:r>
              <a:rPr lang="en-US" sz="1400" dirty="0" smtClean="0">
                <a:solidFill>
                  <a:schemeClr val="bg1"/>
                </a:solidFill>
              </a:rPr>
              <a:t>Encasement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Coil Support</a:t>
            </a:r>
            <a:r>
              <a:rPr lang="en-US" sz="1400" dirty="0" smtClean="0">
                <a:solidFill>
                  <a:schemeClr val="bg1"/>
                </a:solidFill>
              </a:rPr>
              <a:t>..................1 ½” Energy Foam®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Foundation</a:t>
            </a:r>
            <a:r>
              <a:rPr lang="en-US" sz="1400" dirty="0" smtClean="0">
                <a:solidFill>
                  <a:schemeClr val="bg1"/>
                </a:solidFill>
              </a:rPr>
              <a:t>....................</a:t>
            </a:r>
            <a:r>
              <a:rPr lang="en-US" sz="1400" dirty="0">
                <a:solidFill>
                  <a:schemeClr val="bg1"/>
                </a:solidFill>
              </a:rPr>
              <a:t>Triton® </a:t>
            </a:r>
            <a:r>
              <a:rPr lang="en-US" sz="1400" dirty="0" smtClean="0">
                <a:solidFill>
                  <a:schemeClr val="bg1"/>
                </a:solidFill>
              </a:rPr>
              <a:t>Foundation w/ Steel 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dirty="0" smtClean="0">
                <a:solidFill>
                  <a:schemeClr val="bg1"/>
                </a:solidFill>
              </a:rPr>
              <a:t>truts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 </a:t>
            </a:r>
            <a:r>
              <a:rPr lang="en-US" sz="1400" dirty="0" smtClean="0">
                <a:solidFill>
                  <a:schemeClr val="bg1"/>
                </a:solidFill>
              </a:rPr>
              <a:t>   ....................Renew™ Adjustable Base </a:t>
            </a:r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ompatible 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690927" y="5225100"/>
            <a:ext cx="2856894" cy="6006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 Year Limited Warranty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" name="Picture 10" descr="C:\Data\Simmons Co\MC90030984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47821" y="0"/>
            <a:ext cx="596179" cy="401076"/>
          </a:xfrm>
          <a:prstGeom prst="rect">
            <a:avLst/>
          </a:prstGeom>
          <a:noFill/>
        </p:spPr>
      </p:pic>
      <p:sp>
        <p:nvSpPr>
          <p:cNvPr id="42" name="Rectangle 6"/>
          <p:cNvSpPr>
            <a:spLocks/>
          </p:cNvSpPr>
          <p:nvPr/>
        </p:nvSpPr>
        <p:spPr bwMode="auto">
          <a:xfrm>
            <a:off x="7700799" y="0"/>
            <a:ext cx="914399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a typeface="MS PGothic" pitchFamily="34" charset="-128"/>
                <a:sym typeface="L Avenir Light" pitchFamily="2" charset="0"/>
              </a:rPr>
              <a:t>Built in the USA</a:t>
            </a:r>
            <a:endParaRPr lang="en-US" sz="1200" b="1" dirty="0">
              <a:solidFill>
                <a:schemeClr val="bg1"/>
              </a:solidFill>
              <a:ea typeface="MS PGothic" pitchFamily="34" charset="-128"/>
              <a:sym typeface="L Avenir Light" pitchFamily="2" charset="0"/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3873789" y="30832"/>
            <a:ext cx="568713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4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Tilghman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™  </a:t>
            </a: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Lux Firm </a:t>
            </a:r>
            <a:r>
              <a:rPr lang="en-US" sz="2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PillowTop</a:t>
            </a: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       </a:t>
            </a:r>
            <a:endParaRPr lang="en-US" sz="2000" b="1" i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198415" y="1046495"/>
            <a:ext cx="205740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6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  </a:t>
            </a:r>
            <a:r>
              <a:rPr lang="en-US" sz="3600" b="1" i="1" dirty="0" smtClean="0">
                <a:solidFill>
                  <a:srgbClr val="10054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cs typeface="Angsana New" pitchFamily="18" charset="-34"/>
              </a:rPr>
              <a:t>Ultra</a:t>
            </a:r>
            <a:r>
              <a:rPr lang="en-US" sz="36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         </a:t>
            </a:r>
            <a:endParaRPr lang="en-US" sz="2800" b="1" i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264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765</Words>
  <Application>Microsoft Office PowerPoint</Application>
  <PresentationFormat>On-screen Show (4:3)</PresentationFormat>
  <Paragraphs>156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Simmons Bedding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SBurgess</dc:creator>
  <cp:lastModifiedBy>Gary Blackney</cp:lastModifiedBy>
  <cp:revision>80</cp:revision>
  <cp:lastPrinted>2015-02-25T06:38:22Z</cp:lastPrinted>
  <dcterms:created xsi:type="dcterms:W3CDTF">2013-02-18T05:15:25Z</dcterms:created>
  <dcterms:modified xsi:type="dcterms:W3CDTF">2015-04-29T12:00:24Z</dcterms:modified>
</cp:coreProperties>
</file>