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5" r:id="rId4"/>
  </p:sldIdLst>
  <p:sldSz cx="9144000" cy="6858000" type="screen4x3"/>
  <p:notesSz cx="71024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8E8C46"/>
    <a:srgbClr val="232323"/>
    <a:srgbClr val="666633"/>
    <a:srgbClr val="7E7D3F"/>
    <a:srgbClr val="10054F"/>
    <a:srgbClr val="0000FF"/>
    <a:srgbClr val="1A3D68"/>
    <a:srgbClr val="72D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9F4E3-565C-4FFB-ADC5-792B44EC2800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BA9E-0D80-4DD8-ADA2-3D99D3A65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-228600" y="5791200"/>
            <a:ext cx="4038600" cy="838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AirCool® and Gel Foams                                                      </a:t>
            </a:r>
            <a:r>
              <a:rPr lang="en-US" sz="45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 pressure relief, promote freedom of movement       and provide a comfortable sleeping temperature</a:t>
            </a:r>
            <a:endParaRPr kumimoji="0" lang="en-US" sz="30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 flipV="1">
            <a:off x="0" y="0"/>
            <a:ext cx="9144000" cy="6848522"/>
          </a:xfrm>
          <a:prstGeom prst="rect">
            <a:avLst/>
          </a:prstGeom>
          <a:gradFill flip="none" rotWithShape="1">
            <a:gsLst>
              <a:gs pos="0">
                <a:srgbClr val="8E8C46">
                  <a:shade val="30000"/>
                  <a:satMod val="115000"/>
                </a:srgbClr>
              </a:gs>
              <a:gs pos="50000">
                <a:srgbClr val="8E8C46">
                  <a:shade val="67500"/>
                  <a:satMod val="115000"/>
                </a:srgbClr>
              </a:gs>
              <a:gs pos="100000">
                <a:srgbClr val="8E8C46">
                  <a:shade val="100000"/>
                  <a:satMod val="115000"/>
                </a:srgbClr>
              </a:gs>
            </a:gsLst>
            <a:lin ang="0" scaled="1"/>
            <a:tileRect/>
          </a:gra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en-US" sz="2000" b="1" i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50719" y="1108002"/>
            <a:ext cx="5410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 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46" name="Picture 2" descr="C:\data\Simmons Co\Price &amp; Specs Inserts\BR15_RE_WC_Corner_Cutaway_wArrow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47799"/>
            <a:ext cx="3927528" cy="3352801"/>
          </a:xfrm>
          <a:prstGeom prst="rect">
            <a:avLst/>
          </a:prstGeom>
          <a:solidFill>
            <a:srgbClr val="8E8C46"/>
          </a:solidFill>
          <a:ln>
            <a:solidFill>
              <a:schemeClr val="bg2">
                <a:lumMod val="25000"/>
              </a:schemeClr>
            </a:solidFill>
          </a:ln>
          <a:extLst/>
        </p:spPr>
      </p:pic>
      <p:pic>
        <p:nvPicPr>
          <p:cNvPr id="47" name="Picture 46" descr="BR12_TruEnergy_Logo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82967"/>
            <a:ext cx="3432272" cy="1076311"/>
          </a:xfrm>
          <a:prstGeom prst="rect">
            <a:avLst/>
          </a:prstGeom>
        </p:spPr>
      </p:pic>
      <p:pic>
        <p:nvPicPr>
          <p:cNvPr id="48" name="Picture 10" descr="C:\Data\Simmons Co\MC900309844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47821" y="0"/>
            <a:ext cx="596179" cy="401076"/>
          </a:xfrm>
          <a:prstGeom prst="rect">
            <a:avLst/>
          </a:prstGeom>
          <a:noFill/>
        </p:spPr>
      </p:pic>
      <p:sp>
        <p:nvSpPr>
          <p:cNvPr id="49" name="Rectangle 6"/>
          <p:cNvSpPr>
            <a:spLocks/>
          </p:cNvSpPr>
          <p:nvPr/>
        </p:nvSpPr>
        <p:spPr bwMode="auto">
          <a:xfrm>
            <a:off x="7700799" y="0"/>
            <a:ext cx="914399" cy="3048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38100" tIns="38100" rIns="38100" bIns="3810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ea typeface="MS PGothic" pitchFamily="34" charset="-128"/>
                <a:sym typeface="L Avenir Light" pitchFamily="2" charset="0"/>
              </a:rPr>
              <a:t>Built in the USA</a:t>
            </a:r>
            <a:endParaRPr lang="en-US" sz="1200" b="1" dirty="0">
              <a:solidFill>
                <a:schemeClr val="bg1"/>
              </a:solidFill>
              <a:ea typeface="MS PGothic" pitchFamily="34" charset="-128"/>
              <a:sym typeface="L Avenir Light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468086" y="4157983"/>
            <a:ext cx="3866768" cy="7706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100" i="1" dirty="0" smtClean="0">
                <a:latin typeface="+mj-lt"/>
                <a:ea typeface="+mj-ea"/>
                <a:cs typeface="+mj-cs"/>
              </a:rPr>
              <a:t>   </a:t>
            </a:r>
            <a:r>
              <a:rPr lang="en-US" sz="3600" dirty="0" smtClean="0">
                <a:latin typeface="+mj-lt"/>
                <a:ea typeface="+mj-ea"/>
                <a:cs typeface="+mj-cs"/>
              </a:rPr>
              <a:t>          </a:t>
            </a:r>
            <a:r>
              <a:rPr lang="en-US" sz="7000" b="1" dirty="0" smtClean="0">
                <a:latin typeface="+mj-lt"/>
                <a:ea typeface="+mj-ea"/>
                <a:cs typeface="+mj-cs"/>
              </a:rPr>
              <a:t>RECHARGING SLEEP</a:t>
            </a:r>
            <a:endParaRPr kumimoji="0" lang="en-US" sz="7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142" y="4928607"/>
            <a:ext cx="4170861" cy="5577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Beautyrest® Pocketed Coil® Technology </a:t>
            </a:r>
            <a:r>
              <a:rPr lang="en-US" sz="29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provides conforming back support</a:t>
            </a:r>
            <a:endParaRPr kumimoji="0" lang="en-US" sz="29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7655193" y="5770460"/>
            <a:ext cx="1427478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King </a:t>
            </a:r>
            <a:r>
              <a:rPr lang="en-US" sz="2000" b="1" i="1" u="non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latin typeface="Gill Sans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6056446" y="5791200"/>
            <a:ext cx="1554732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Queen </a:t>
            </a:r>
            <a:r>
              <a:rPr lang="en-US" sz="2000" b="1" i="1" u="non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latin typeface="Gill Sans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4550116" y="5815184"/>
            <a:ext cx="1534994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Full </a:t>
            </a:r>
            <a:r>
              <a:rPr lang="en-US" sz="2000" b="1" i="1" u="non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latin typeface="Gill Sans"/>
            </a:endParaRP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3183005" y="5815185"/>
            <a:ext cx="1295400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Twin </a:t>
            </a:r>
            <a:r>
              <a:rPr lang="en-US" sz="2000" b="1" i="1" u="non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latin typeface="Gill Sans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7545253" y="6150114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latin typeface="Times New Roman" pitchFamily="18" charset="0"/>
              </a:rPr>
              <a:t>$</a:t>
            </a:r>
            <a:r>
              <a:rPr lang="en-US" sz="4000" b="1" dirty="0" smtClean="0">
                <a:latin typeface="Times New Roman" pitchFamily="18" charset="0"/>
              </a:rPr>
              <a:t>0000</a:t>
            </a:r>
            <a:endParaRPr lang="en-US" sz="4000" u="none" dirty="0">
              <a:latin typeface="Arial" pitchFamily="34" charset="0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4486363" y="6158950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latin typeface="Times New Roman" pitchFamily="18" charset="0"/>
              </a:rPr>
              <a:t>$</a:t>
            </a:r>
            <a:r>
              <a:rPr lang="en-US" sz="4000" b="1" dirty="0" smtClean="0">
                <a:latin typeface="Times New Roman" pitchFamily="18" charset="0"/>
              </a:rPr>
              <a:t>0000</a:t>
            </a:r>
            <a:endParaRPr lang="en-US" sz="4000" u="none" dirty="0">
              <a:latin typeface="Arial" pitchFamily="34" charset="0"/>
            </a:endParaRP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6034438" y="6165575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latin typeface="Times New Roman" pitchFamily="18" charset="0"/>
              </a:rPr>
              <a:t>$</a:t>
            </a:r>
            <a:r>
              <a:rPr lang="en-US" sz="4000" b="1" dirty="0" smtClean="0">
                <a:latin typeface="Times New Roman" pitchFamily="18" charset="0"/>
              </a:rPr>
              <a:t>0000</a:t>
            </a:r>
            <a:endParaRPr lang="en-US" sz="4000" u="none" dirty="0">
              <a:latin typeface="Arial" pitchFamily="34" charset="0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2964032" y="6185043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latin typeface="Times New Roman" pitchFamily="18" charset="0"/>
              </a:rPr>
              <a:t>$</a:t>
            </a:r>
            <a:r>
              <a:rPr lang="en-US" sz="4000" b="1" dirty="0" smtClean="0">
                <a:latin typeface="Times New Roman" pitchFamily="18" charset="0"/>
              </a:rPr>
              <a:t>0000</a:t>
            </a:r>
            <a:endParaRPr lang="en-US" sz="4000" u="none" dirty="0">
              <a:latin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386394" y="5525724"/>
            <a:ext cx="832784" cy="774865"/>
            <a:chOff x="-4343400" y="1610670"/>
            <a:chExt cx="3437415" cy="2808930"/>
          </a:xfrm>
        </p:grpSpPr>
        <p:pic>
          <p:nvPicPr>
            <p:cNvPr id="33" name="Picture 32" descr="Tencel fiber graphic.png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091"/>
            <a:stretch/>
          </p:blipFill>
          <p:spPr>
            <a:xfrm>
              <a:off x="-4065507" y="1839270"/>
              <a:ext cx="2982253" cy="2350213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noFill/>
              <a:miter lim="800000"/>
            </a:ln>
            <a:effectLst/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contourClr>
                <a:srgbClr val="C0C0C0"/>
              </a:contourClr>
            </a:sp3d>
          </p:spPr>
        </p:pic>
        <p:sp>
          <p:nvSpPr>
            <p:cNvPr id="34" name="Rectangle 33"/>
            <p:cNvSpPr/>
            <p:nvPr/>
          </p:nvSpPr>
          <p:spPr>
            <a:xfrm rot="5400000">
              <a:off x="-2777093" y="2548492"/>
              <a:ext cx="345503" cy="3396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-2849085" y="124770"/>
              <a:ext cx="457200" cy="3429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-4343400" y="1960602"/>
              <a:ext cx="457200" cy="228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-1371600" y="1729485"/>
              <a:ext cx="457200" cy="26781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-4020830" y="2725431"/>
              <a:ext cx="457200" cy="797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4712705">
              <a:off x="-2417426" y="1583990"/>
              <a:ext cx="457200" cy="797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-1772931" y="2153931"/>
              <a:ext cx="228600" cy="797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itle 1"/>
          <p:cNvSpPr txBox="1">
            <a:spLocks/>
          </p:cNvSpPr>
          <p:nvPr/>
        </p:nvSpPr>
        <p:spPr>
          <a:xfrm>
            <a:off x="-160285" y="5513807"/>
            <a:ext cx="2747013" cy="12023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Upgraded Technology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“vertically” oriented </a:t>
            </a:r>
            <a:r>
              <a:rPr lang="en-US" sz="1600" b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SurfaceCool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+ Fiber™ 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helps maximize airflow                                                     </a:t>
            </a:r>
            <a:r>
              <a:rPr lang="en-US" sz="16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kumimoji="0" lang="en-US" sz="16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16830" y="1097116"/>
            <a:ext cx="5410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Coil Unit</a:t>
            </a:r>
            <a:r>
              <a:rPr lang="en-US" sz="1400" b="1" dirty="0" smtClean="0">
                <a:solidFill>
                  <a:schemeClr val="bg1"/>
                </a:solidFill>
              </a:rPr>
              <a:t>..........</a:t>
            </a:r>
            <a:r>
              <a:rPr lang="en-US" sz="1600" b="1" dirty="0" smtClean="0">
                <a:solidFill>
                  <a:schemeClr val="bg1"/>
                </a:solidFill>
              </a:rPr>
              <a:t>1000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Density </a:t>
            </a:r>
            <a:r>
              <a:rPr lang="en-US" sz="1400" b="1" dirty="0" err="1">
                <a:solidFill>
                  <a:schemeClr val="bg1"/>
                </a:solidFill>
              </a:rPr>
              <a:t>Beautyrest</a:t>
            </a:r>
            <a:r>
              <a:rPr lang="en-US" sz="1400" b="1" dirty="0">
                <a:solidFill>
                  <a:schemeClr val="bg1"/>
                </a:solidFill>
              </a:rPr>
              <a:t>® Pocketed Coil® Springs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             </a:t>
            </a:r>
            <a:r>
              <a:rPr lang="en-US" sz="1400" b="1" dirty="0" smtClean="0">
                <a:solidFill>
                  <a:schemeClr val="bg1"/>
                </a:solidFill>
              </a:rPr>
              <a:t>  ………..14 Ga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Edge Support</a:t>
            </a:r>
            <a:r>
              <a:rPr lang="en-US" sz="1400" b="1" dirty="0" smtClean="0">
                <a:solidFill>
                  <a:schemeClr val="bg1"/>
                </a:solidFill>
              </a:rPr>
              <a:t>.........</a:t>
            </a:r>
            <a:r>
              <a:rPr lang="en-US" sz="1400" b="1" dirty="0">
                <a:solidFill>
                  <a:schemeClr val="bg1"/>
                </a:solidFill>
              </a:rPr>
              <a:t>Ventilated </a:t>
            </a:r>
            <a:r>
              <a:rPr lang="en-US" sz="1400" b="1" dirty="0" err="1">
                <a:solidFill>
                  <a:schemeClr val="bg1"/>
                </a:solidFill>
              </a:rPr>
              <a:t>AirCool</a:t>
            </a:r>
            <a:r>
              <a:rPr lang="en-US" sz="1400" b="1" dirty="0">
                <a:solidFill>
                  <a:schemeClr val="bg1"/>
                </a:solidFill>
              </a:rPr>
              <a:t>® </a:t>
            </a:r>
            <a:r>
              <a:rPr lang="en-US" sz="1400" b="1" dirty="0" err="1">
                <a:solidFill>
                  <a:schemeClr val="bg1"/>
                </a:solidFill>
              </a:rPr>
              <a:t>BeautyEdge</a:t>
            </a:r>
            <a:r>
              <a:rPr lang="en-US" sz="1400" b="1" dirty="0">
                <a:solidFill>
                  <a:schemeClr val="bg1"/>
                </a:solidFill>
              </a:rPr>
              <a:t>® 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                     .………Foam </a:t>
            </a:r>
            <a:r>
              <a:rPr lang="en-US" sz="1400" b="1" dirty="0">
                <a:solidFill>
                  <a:schemeClr val="bg1"/>
                </a:solidFill>
              </a:rPr>
              <a:t>Encasement with </a:t>
            </a:r>
            <a:r>
              <a:rPr lang="en-US" sz="1400" b="1" dirty="0" err="1">
                <a:solidFill>
                  <a:schemeClr val="bg1"/>
                </a:solidFill>
              </a:rPr>
              <a:t>QuantumLock</a:t>
            </a:r>
            <a:r>
              <a:rPr lang="en-US" sz="1400" b="1" dirty="0" smtClean="0">
                <a:solidFill>
                  <a:schemeClr val="bg1"/>
                </a:solidFill>
              </a:rPr>
              <a:t>™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Quilt</a:t>
            </a:r>
            <a:r>
              <a:rPr lang="en-US" sz="1400" b="1" dirty="0" smtClean="0">
                <a:solidFill>
                  <a:schemeClr val="bg1"/>
                </a:solidFill>
              </a:rPr>
              <a:t>......................</a:t>
            </a:r>
            <a:r>
              <a:rPr lang="en-US" sz="1400" b="1" dirty="0" err="1" smtClean="0">
                <a:solidFill>
                  <a:schemeClr val="bg1"/>
                </a:solidFill>
              </a:rPr>
              <a:t>SurfaceCool</a:t>
            </a:r>
            <a:r>
              <a:rPr lang="en-US" sz="1400" b="1" dirty="0" smtClean="0">
                <a:solidFill>
                  <a:schemeClr val="bg1"/>
                </a:solidFill>
              </a:rPr>
              <a:t> + Fiber™ 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        </a:t>
            </a:r>
            <a:r>
              <a:rPr lang="en-US" sz="1400" b="1" dirty="0" smtClean="0">
                <a:solidFill>
                  <a:schemeClr val="bg1"/>
                </a:solidFill>
              </a:rPr>
              <a:t>  ......................3/4” </a:t>
            </a:r>
            <a:r>
              <a:rPr lang="en-US" sz="1400" b="1" dirty="0" err="1" smtClean="0">
                <a:solidFill>
                  <a:schemeClr val="bg1"/>
                </a:solidFill>
              </a:rPr>
              <a:t>GelTouch</a:t>
            </a:r>
            <a:r>
              <a:rPr lang="en-US" sz="1400" b="1" dirty="0" smtClean="0">
                <a:solidFill>
                  <a:schemeClr val="bg1"/>
                </a:solidFill>
              </a:rPr>
              <a:t>® Foam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    .......……..….….1” Luxury Firm Comfort Foam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Upholstery</a:t>
            </a:r>
            <a:r>
              <a:rPr lang="en-US" sz="1400" b="1" dirty="0" smtClean="0">
                <a:solidFill>
                  <a:schemeClr val="bg1"/>
                </a:solidFill>
              </a:rPr>
              <a:t>..........1/2” Energy Foam®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                 …………</a:t>
            </a:r>
            <a:r>
              <a:rPr lang="en-US" sz="1400" b="1" dirty="0" err="1" smtClean="0">
                <a:solidFill>
                  <a:schemeClr val="bg1"/>
                </a:solidFill>
              </a:rPr>
              <a:t>AirCool</a:t>
            </a:r>
            <a:r>
              <a:rPr lang="en-US" sz="1400" b="1" dirty="0" smtClean="0">
                <a:solidFill>
                  <a:schemeClr val="bg1"/>
                </a:solidFill>
              </a:rPr>
              <a:t>® Memory Foam Center Third Support                                          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                   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AirCool</a:t>
            </a:r>
            <a:r>
              <a:rPr lang="en-US" sz="1600" b="1" dirty="0">
                <a:solidFill>
                  <a:schemeClr val="bg1"/>
                </a:solidFill>
              </a:rPr>
              <a:t>® </a:t>
            </a:r>
            <a:r>
              <a:rPr lang="en-US" sz="1600" b="1" dirty="0" smtClean="0">
                <a:solidFill>
                  <a:schemeClr val="bg1"/>
                </a:solidFill>
              </a:rPr>
              <a:t>Design</a:t>
            </a:r>
            <a:r>
              <a:rPr lang="en-US" dirty="0" smtClean="0">
                <a:solidFill>
                  <a:schemeClr val="bg1"/>
                </a:solidFill>
              </a:rPr>
              <a:t>........</a:t>
            </a:r>
            <a:r>
              <a:rPr lang="en-US" sz="1400" b="1" dirty="0" err="1">
                <a:solidFill>
                  <a:schemeClr val="bg1"/>
                </a:solidFill>
              </a:rPr>
              <a:t>AirCool</a:t>
            </a:r>
            <a:r>
              <a:rPr lang="en-US" sz="1400" b="1" dirty="0">
                <a:solidFill>
                  <a:schemeClr val="bg1"/>
                </a:solidFill>
              </a:rPr>
              <a:t>® </a:t>
            </a:r>
            <a:r>
              <a:rPr lang="en-US" sz="1400" b="1" dirty="0" smtClean="0">
                <a:solidFill>
                  <a:schemeClr val="bg1"/>
                </a:solidFill>
              </a:rPr>
              <a:t>Breathable </a:t>
            </a:r>
            <a:r>
              <a:rPr lang="en-US" sz="1400" b="1" dirty="0">
                <a:solidFill>
                  <a:schemeClr val="bg1"/>
                </a:solidFill>
              </a:rPr>
              <a:t>Border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                           </a:t>
            </a:r>
            <a:r>
              <a:rPr lang="en-US" sz="1400" b="1" dirty="0" smtClean="0">
                <a:solidFill>
                  <a:schemeClr val="bg1"/>
                </a:solidFill>
              </a:rPr>
              <a:t>      ….......</a:t>
            </a:r>
            <a:r>
              <a:rPr lang="en-US" sz="1400" b="1" dirty="0" err="1" smtClean="0">
                <a:solidFill>
                  <a:schemeClr val="bg1"/>
                </a:solidFill>
              </a:rPr>
              <a:t>AirCool</a:t>
            </a:r>
            <a:r>
              <a:rPr lang="en-US" sz="1400" b="1" dirty="0">
                <a:solidFill>
                  <a:schemeClr val="bg1"/>
                </a:solidFill>
              </a:rPr>
              <a:t>® Foam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                           </a:t>
            </a:r>
            <a:r>
              <a:rPr lang="en-US" sz="1400" b="1" dirty="0" smtClean="0">
                <a:solidFill>
                  <a:schemeClr val="bg1"/>
                </a:solidFill>
              </a:rPr>
              <a:t>      ..........</a:t>
            </a:r>
            <a:r>
              <a:rPr lang="en-US" sz="1400" b="1" dirty="0" err="1" smtClean="0">
                <a:solidFill>
                  <a:schemeClr val="bg1"/>
                </a:solidFill>
              </a:rPr>
              <a:t>AirCool</a:t>
            </a:r>
            <a:r>
              <a:rPr lang="en-US" sz="1400" b="1" dirty="0" smtClean="0">
                <a:solidFill>
                  <a:schemeClr val="bg1"/>
                </a:solidFill>
              </a:rPr>
              <a:t>® </a:t>
            </a:r>
            <a:r>
              <a:rPr lang="en-US" sz="1400" b="1" dirty="0" err="1" smtClean="0">
                <a:solidFill>
                  <a:schemeClr val="bg1"/>
                </a:solidFill>
              </a:rPr>
              <a:t>BeautyEdge</a:t>
            </a:r>
            <a:r>
              <a:rPr lang="en-US" sz="1400" b="1" dirty="0">
                <a:solidFill>
                  <a:schemeClr val="bg1"/>
                </a:solidFill>
              </a:rPr>
              <a:t>® Foam </a:t>
            </a:r>
            <a:r>
              <a:rPr lang="en-US" sz="1400" b="1" dirty="0" smtClean="0">
                <a:solidFill>
                  <a:schemeClr val="bg1"/>
                </a:solidFill>
              </a:rPr>
              <a:t>Encasement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Coil Support</a:t>
            </a:r>
            <a:r>
              <a:rPr lang="en-US" sz="1400" b="1" dirty="0" smtClean="0">
                <a:solidFill>
                  <a:schemeClr val="bg1"/>
                </a:solidFill>
              </a:rPr>
              <a:t>..................1 ½” Energy Foam® 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Foundation</a:t>
            </a:r>
            <a:r>
              <a:rPr lang="en-US" sz="1400" b="1" dirty="0" smtClean="0">
                <a:solidFill>
                  <a:schemeClr val="bg1"/>
                </a:solidFill>
              </a:rPr>
              <a:t>....................</a:t>
            </a:r>
            <a:r>
              <a:rPr lang="en-US" sz="1400" b="1" dirty="0">
                <a:solidFill>
                  <a:schemeClr val="bg1"/>
                </a:solidFill>
              </a:rPr>
              <a:t>Triton® </a:t>
            </a:r>
            <a:r>
              <a:rPr lang="en-US" sz="1400" b="1" dirty="0" smtClean="0">
                <a:solidFill>
                  <a:schemeClr val="bg1"/>
                </a:solidFill>
              </a:rPr>
              <a:t>Foundation w/ Steel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b="1" dirty="0" smtClean="0">
                <a:solidFill>
                  <a:schemeClr val="bg1"/>
                </a:solidFill>
              </a:rPr>
              <a:t>truts 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                     </a:t>
            </a:r>
            <a:r>
              <a:rPr lang="en-US" sz="1400" b="1" dirty="0" smtClean="0">
                <a:solidFill>
                  <a:schemeClr val="bg1"/>
                </a:solidFill>
              </a:rPr>
              <a:t>   ...................Renew™ Adjustable Base </a:t>
            </a:r>
            <a:r>
              <a:rPr lang="en-US" sz="1400" b="1" dirty="0">
                <a:solidFill>
                  <a:schemeClr val="bg1"/>
                </a:solidFill>
              </a:rPr>
              <a:t>C</a:t>
            </a:r>
            <a:r>
              <a:rPr lang="en-US" sz="1400" b="1" dirty="0" smtClean="0">
                <a:solidFill>
                  <a:schemeClr val="bg1"/>
                </a:solidFill>
              </a:rPr>
              <a:t>ompatible </a:t>
            </a:r>
            <a:endParaRPr lang="en-US" sz="1200" b="1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692111" y="5266817"/>
            <a:ext cx="2856894" cy="6006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8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10 Year Limited Warranty</a:t>
            </a:r>
            <a:endParaRPr kumimoji="0" lang="en-US" sz="29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3887897" y="0"/>
            <a:ext cx="5270211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4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Vernazza</a:t>
            </a: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™  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Extra Firm </a:t>
            </a:r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        </a:t>
            </a:r>
            <a:endParaRPr lang="en-US" sz="2000" b="1" i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359818" y="685800"/>
            <a:ext cx="251460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60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  <a:cs typeface="Angsana New" pitchFamily="18" charset="-34"/>
              </a:rPr>
              <a:t>  </a:t>
            </a:r>
            <a:r>
              <a:rPr lang="en-US" sz="2800" b="1" i="1" dirty="0" smtClean="0">
                <a:solidFill>
                  <a:srgbClr val="00B0F0"/>
                </a:solidFill>
                <a:latin typeface="Book Antiqua" pitchFamily="18" charset="0"/>
                <a:cs typeface="Angsana New" pitchFamily="18" charset="-34"/>
              </a:rPr>
              <a:t>World Class</a:t>
            </a:r>
            <a:r>
              <a:rPr lang="en-US" sz="3600" b="1" i="1" dirty="0" smtClean="0">
                <a:solidFill>
                  <a:srgbClr val="00B0F0"/>
                </a:solidFill>
                <a:latin typeface="Angsana New" pitchFamily="18" charset="-34"/>
                <a:cs typeface="Angsana New" pitchFamily="18" charset="-34"/>
              </a:rPr>
              <a:t>  </a:t>
            </a:r>
            <a:r>
              <a:rPr lang="en-US" sz="2800" b="1" i="1" u="none" dirty="0" smtClean="0">
                <a:solidFill>
                  <a:srgbClr val="00B0F0"/>
                </a:solidFill>
                <a:latin typeface="Angsana New" pitchFamily="18" charset="-34"/>
                <a:cs typeface="Angsana New" pitchFamily="18" charset="-34"/>
              </a:rPr>
              <a:t>         </a:t>
            </a:r>
            <a:endParaRPr lang="en-US" sz="2800" b="1" i="1" u="none" dirty="0">
              <a:solidFill>
                <a:srgbClr val="00B0F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0230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-228600" y="5791200"/>
            <a:ext cx="4038600" cy="838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AirCool® and Gel Foams                                                      </a:t>
            </a:r>
            <a:r>
              <a:rPr lang="en-US" sz="45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 pressure relief, promote freedom of movement       and provide a comfortable sleeping temperature</a:t>
            </a:r>
            <a:endParaRPr kumimoji="0" lang="en-US" sz="30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 flipV="1">
            <a:off x="0" y="0"/>
            <a:ext cx="9144000" cy="6848522"/>
          </a:xfrm>
          <a:prstGeom prst="rect">
            <a:avLst/>
          </a:prstGeom>
          <a:gradFill flip="none" rotWithShape="1">
            <a:gsLst>
              <a:gs pos="0">
                <a:srgbClr val="8E8C46">
                  <a:shade val="30000"/>
                  <a:satMod val="115000"/>
                </a:srgbClr>
              </a:gs>
              <a:gs pos="50000">
                <a:srgbClr val="8E8C46">
                  <a:shade val="67500"/>
                  <a:satMod val="115000"/>
                </a:srgbClr>
              </a:gs>
              <a:gs pos="100000">
                <a:srgbClr val="8E8C46">
                  <a:shade val="100000"/>
                  <a:satMod val="115000"/>
                </a:srgbClr>
              </a:gs>
            </a:gsLst>
            <a:lin ang="0" scaled="1"/>
            <a:tileRect/>
          </a:gra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en-US" sz="2000" b="1" i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50719" y="1108002"/>
            <a:ext cx="5410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 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46" name="Picture 2" descr="C:\data\Simmons Co\Price &amp; Specs Inserts\BR15_RE_WC_Corner_Cutaway_wArrow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656"/>
            <a:ext cx="3907386" cy="3459180"/>
          </a:xfrm>
          <a:prstGeom prst="rect">
            <a:avLst/>
          </a:prstGeom>
          <a:solidFill>
            <a:srgbClr val="8E8C46"/>
          </a:solidFill>
          <a:ln>
            <a:solidFill>
              <a:schemeClr val="bg2">
                <a:lumMod val="25000"/>
              </a:schemeClr>
            </a:solidFill>
          </a:ln>
          <a:extLst/>
        </p:spPr>
      </p:pic>
      <p:pic>
        <p:nvPicPr>
          <p:cNvPr id="48" name="Picture 10" descr="C:\Data\Simmons Co\MC90030984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7821" y="0"/>
            <a:ext cx="596179" cy="401076"/>
          </a:xfrm>
          <a:prstGeom prst="rect">
            <a:avLst/>
          </a:prstGeom>
          <a:noFill/>
        </p:spPr>
      </p:pic>
      <p:sp>
        <p:nvSpPr>
          <p:cNvPr id="49" name="Rectangle 6"/>
          <p:cNvSpPr>
            <a:spLocks/>
          </p:cNvSpPr>
          <p:nvPr/>
        </p:nvSpPr>
        <p:spPr bwMode="auto">
          <a:xfrm>
            <a:off x="7700799" y="0"/>
            <a:ext cx="914399" cy="3048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38100" tIns="38100" rIns="38100" bIns="3810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ea typeface="MS PGothic" pitchFamily="34" charset="-128"/>
                <a:sym typeface="L Avenir Light" pitchFamily="2" charset="0"/>
              </a:rPr>
              <a:t>Built in the USA</a:t>
            </a:r>
            <a:endParaRPr lang="en-US" sz="1200" b="1" dirty="0">
              <a:solidFill>
                <a:schemeClr val="bg1"/>
              </a:solidFill>
              <a:ea typeface="MS PGothic" pitchFamily="34" charset="-128"/>
              <a:sym typeface="L Avenir Light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468086" y="4157983"/>
            <a:ext cx="3866768" cy="7706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100" i="1" dirty="0" smtClean="0">
                <a:latin typeface="+mj-lt"/>
                <a:ea typeface="+mj-ea"/>
                <a:cs typeface="+mj-cs"/>
              </a:rPr>
              <a:t>   </a:t>
            </a:r>
            <a:r>
              <a:rPr lang="en-US" sz="3600" dirty="0" smtClean="0">
                <a:latin typeface="+mj-lt"/>
                <a:ea typeface="+mj-ea"/>
                <a:cs typeface="+mj-cs"/>
              </a:rPr>
              <a:t>          </a:t>
            </a:r>
            <a:r>
              <a:rPr lang="en-US" sz="7000" b="1" dirty="0" smtClean="0">
                <a:latin typeface="+mj-lt"/>
                <a:ea typeface="+mj-ea"/>
                <a:cs typeface="+mj-cs"/>
              </a:rPr>
              <a:t>RECHARGING SLEEP</a:t>
            </a:r>
            <a:endParaRPr kumimoji="0" lang="en-US" sz="7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142" y="4928607"/>
            <a:ext cx="4170861" cy="5577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Beautyrest® Pocketed Coil® Technology </a:t>
            </a:r>
            <a:r>
              <a:rPr lang="en-US" sz="29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provides conforming back support</a:t>
            </a:r>
            <a:endParaRPr kumimoji="0" lang="en-US" sz="29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7655193" y="5770460"/>
            <a:ext cx="1427478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King </a:t>
            </a:r>
            <a:r>
              <a:rPr lang="en-US" sz="2000" b="1" i="1" u="non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latin typeface="Gill Sans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6056446" y="5791200"/>
            <a:ext cx="1554732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Queen </a:t>
            </a:r>
            <a:r>
              <a:rPr lang="en-US" sz="2000" b="1" i="1" u="non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latin typeface="Gill Sans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4550116" y="5815184"/>
            <a:ext cx="1534994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Full </a:t>
            </a:r>
            <a:r>
              <a:rPr lang="en-US" sz="2000" b="1" i="1" u="non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latin typeface="Gill Sans"/>
            </a:endParaRP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3183005" y="5815185"/>
            <a:ext cx="1295400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Twin </a:t>
            </a:r>
            <a:r>
              <a:rPr lang="en-US" sz="2000" b="1" i="1" u="non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latin typeface="Gill Sans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7545253" y="6150114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latin typeface="Times New Roman" pitchFamily="18" charset="0"/>
              </a:rPr>
              <a:t>$</a:t>
            </a:r>
            <a:r>
              <a:rPr lang="en-US" sz="4000" b="1" dirty="0" smtClean="0">
                <a:latin typeface="Times New Roman" pitchFamily="18" charset="0"/>
              </a:rPr>
              <a:t>0000</a:t>
            </a:r>
            <a:endParaRPr lang="en-US" sz="4000" u="none" dirty="0">
              <a:latin typeface="Arial" pitchFamily="34" charset="0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4486363" y="6158950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latin typeface="Times New Roman" pitchFamily="18" charset="0"/>
              </a:rPr>
              <a:t>$</a:t>
            </a:r>
            <a:r>
              <a:rPr lang="en-US" sz="4000" b="1" dirty="0" smtClean="0">
                <a:latin typeface="Times New Roman" pitchFamily="18" charset="0"/>
              </a:rPr>
              <a:t>0000</a:t>
            </a:r>
            <a:endParaRPr lang="en-US" sz="4000" u="none" dirty="0">
              <a:latin typeface="Arial" pitchFamily="34" charset="0"/>
            </a:endParaRP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6034438" y="6165575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latin typeface="Times New Roman" pitchFamily="18" charset="0"/>
              </a:rPr>
              <a:t>$</a:t>
            </a:r>
            <a:r>
              <a:rPr lang="en-US" sz="4000" b="1" dirty="0" smtClean="0">
                <a:latin typeface="Times New Roman" pitchFamily="18" charset="0"/>
              </a:rPr>
              <a:t>0000</a:t>
            </a:r>
            <a:endParaRPr lang="en-US" sz="4000" u="none" dirty="0">
              <a:latin typeface="Arial" pitchFamily="34" charset="0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2964032" y="6185043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latin typeface="Times New Roman" pitchFamily="18" charset="0"/>
              </a:rPr>
              <a:t>$</a:t>
            </a:r>
            <a:r>
              <a:rPr lang="en-US" sz="4000" b="1" dirty="0" smtClean="0">
                <a:latin typeface="Times New Roman" pitchFamily="18" charset="0"/>
              </a:rPr>
              <a:t>0000</a:t>
            </a:r>
            <a:endParaRPr lang="en-US" sz="4000" u="none" dirty="0">
              <a:latin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386394" y="5525724"/>
            <a:ext cx="832784" cy="774865"/>
            <a:chOff x="-4343400" y="1610670"/>
            <a:chExt cx="3437415" cy="2808930"/>
          </a:xfrm>
        </p:grpSpPr>
        <p:pic>
          <p:nvPicPr>
            <p:cNvPr id="33" name="Picture 32" descr="Tencel fiber graphic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091"/>
            <a:stretch/>
          </p:blipFill>
          <p:spPr>
            <a:xfrm>
              <a:off x="-4065507" y="1839270"/>
              <a:ext cx="2982253" cy="2350213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noFill/>
              <a:miter lim="800000"/>
            </a:ln>
            <a:effectLst/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contourClr>
                <a:srgbClr val="C0C0C0"/>
              </a:contourClr>
            </a:sp3d>
          </p:spPr>
        </p:pic>
        <p:sp>
          <p:nvSpPr>
            <p:cNvPr id="34" name="Rectangle 33"/>
            <p:cNvSpPr/>
            <p:nvPr/>
          </p:nvSpPr>
          <p:spPr>
            <a:xfrm rot="5400000">
              <a:off x="-2777093" y="2548492"/>
              <a:ext cx="345503" cy="3396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-2849085" y="124770"/>
              <a:ext cx="457200" cy="3429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-4343400" y="1960602"/>
              <a:ext cx="457200" cy="228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-1371600" y="1729485"/>
              <a:ext cx="457200" cy="26781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-4020830" y="2725431"/>
              <a:ext cx="457200" cy="797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4712705">
              <a:off x="-2417426" y="1583990"/>
              <a:ext cx="457200" cy="797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-1772931" y="2153931"/>
              <a:ext cx="228600" cy="797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itle 1"/>
          <p:cNvSpPr txBox="1">
            <a:spLocks/>
          </p:cNvSpPr>
          <p:nvPr/>
        </p:nvSpPr>
        <p:spPr>
          <a:xfrm>
            <a:off x="-160285" y="5513807"/>
            <a:ext cx="2747013" cy="12023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Upgraded Technology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“vertically” oriented </a:t>
            </a:r>
            <a:r>
              <a:rPr lang="en-US" sz="1600" b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SurfaceCool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+ Fiber™ 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helps maximize airflow                                                     </a:t>
            </a:r>
            <a:r>
              <a:rPr lang="en-US" sz="16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kumimoji="0" lang="en-US" sz="16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38601" y="1097116"/>
            <a:ext cx="5410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Coil Unit</a:t>
            </a:r>
            <a:r>
              <a:rPr lang="en-US" sz="1400" b="1" dirty="0" smtClean="0">
                <a:solidFill>
                  <a:schemeClr val="bg1"/>
                </a:solidFill>
              </a:rPr>
              <a:t>..........</a:t>
            </a:r>
            <a:r>
              <a:rPr lang="en-US" sz="1600" b="1" dirty="0" smtClean="0">
                <a:solidFill>
                  <a:schemeClr val="bg1"/>
                </a:solidFill>
              </a:rPr>
              <a:t>1000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Density </a:t>
            </a:r>
            <a:r>
              <a:rPr lang="en-US" sz="1400" b="1" dirty="0" err="1">
                <a:solidFill>
                  <a:schemeClr val="bg1"/>
                </a:solidFill>
              </a:rPr>
              <a:t>Beautyrest</a:t>
            </a:r>
            <a:r>
              <a:rPr lang="en-US" sz="1400" b="1" dirty="0">
                <a:solidFill>
                  <a:schemeClr val="bg1"/>
                </a:solidFill>
              </a:rPr>
              <a:t>® Pocketed Coil® Springs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             </a:t>
            </a:r>
            <a:r>
              <a:rPr lang="en-US" sz="1400" b="1" dirty="0" smtClean="0">
                <a:solidFill>
                  <a:schemeClr val="bg1"/>
                </a:solidFill>
              </a:rPr>
              <a:t>  ………..15 ½ Ga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Edge Support</a:t>
            </a:r>
            <a:r>
              <a:rPr lang="en-US" sz="1400" b="1" dirty="0" smtClean="0">
                <a:solidFill>
                  <a:schemeClr val="bg1"/>
                </a:solidFill>
              </a:rPr>
              <a:t>.........</a:t>
            </a:r>
            <a:r>
              <a:rPr lang="en-US" sz="1400" b="1" dirty="0">
                <a:solidFill>
                  <a:schemeClr val="bg1"/>
                </a:solidFill>
              </a:rPr>
              <a:t>Ventilated </a:t>
            </a:r>
            <a:r>
              <a:rPr lang="en-US" sz="1400" b="1" dirty="0" err="1">
                <a:solidFill>
                  <a:schemeClr val="bg1"/>
                </a:solidFill>
              </a:rPr>
              <a:t>AirCool</a:t>
            </a:r>
            <a:r>
              <a:rPr lang="en-US" sz="1400" b="1" dirty="0">
                <a:solidFill>
                  <a:schemeClr val="bg1"/>
                </a:solidFill>
              </a:rPr>
              <a:t>® </a:t>
            </a:r>
            <a:r>
              <a:rPr lang="en-US" sz="1400" b="1" dirty="0" err="1">
                <a:solidFill>
                  <a:schemeClr val="bg1"/>
                </a:solidFill>
              </a:rPr>
              <a:t>BeautyEdge</a:t>
            </a:r>
            <a:r>
              <a:rPr lang="en-US" sz="1400" b="1" dirty="0">
                <a:solidFill>
                  <a:schemeClr val="bg1"/>
                </a:solidFill>
              </a:rPr>
              <a:t>® 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                     .………Foam </a:t>
            </a:r>
            <a:r>
              <a:rPr lang="en-US" sz="1400" b="1" dirty="0">
                <a:solidFill>
                  <a:schemeClr val="bg1"/>
                </a:solidFill>
              </a:rPr>
              <a:t>Encasement with </a:t>
            </a:r>
            <a:r>
              <a:rPr lang="en-US" sz="1400" b="1" dirty="0" err="1">
                <a:solidFill>
                  <a:schemeClr val="bg1"/>
                </a:solidFill>
              </a:rPr>
              <a:t>QuantumLock</a:t>
            </a:r>
            <a:r>
              <a:rPr lang="en-US" sz="1400" b="1" dirty="0" smtClean="0">
                <a:solidFill>
                  <a:schemeClr val="bg1"/>
                </a:solidFill>
              </a:rPr>
              <a:t>™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Quilt</a:t>
            </a:r>
            <a:r>
              <a:rPr lang="en-US" sz="1400" b="1" dirty="0" smtClean="0">
                <a:solidFill>
                  <a:schemeClr val="bg1"/>
                </a:solidFill>
              </a:rPr>
              <a:t>.......................</a:t>
            </a:r>
            <a:r>
              <a:rPr lang="en-US" sz="1400" b="1" dirty="0" err="1" smtClean="0">
                <a:solidFill>
                  <a:schemeClr val="bg1"/>
                </a:solidFill>
              </a:rPr>
              <a:t>SurfaceCool</a:t>
            </a:r>
            <a:r>
              <a:rPr lang="en-US" sz="1400" b="1" dirty="0" smtClean="0">
                <a:solidFill>
                  <a:schemeClr val="bg1"/>
                </a:solidFill>
              </a:rPr>
              <a:t> + Fiber™ 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        </a:t>
            </a:r>
            <a:r>
              <a:rPr lang="en-US" sz="1400" b="1" dirty="0" smtClean="0">
                <a:solidFill>
                  <a:schemeClr val="bg1"/>
                </a:solidFill>
              </a:rPr>
              <a:t>  .......................1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¼” </a:t>
            </a:r>
            <a:r>
              <a:rPr lang="en-US" sz="1400" b="1" dirty="0" err="1" smtClean="0">
                <a:solidFill>
                  <a:schemeClr val="bg1"/>
                </a:solidFill>
              </a:rPr>
              <a:t>AirFeel</a:t>
            </a:r>
            <a:r>
              <a:rPr lang="en-US" sz="1400" b="1" dirty="0" smtClean="0">
                <a:solidFill>
                  <a:schemeClr val="bg1"/>
                </a:solidFill>
              </a:rPr>
              <a:t>® Foam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    ......…..…..….….3/4” </a:t>
            </a:r>
            <a:r>
              <a:rPr lang="en-US" sz="1400" b="1" i="1" dirty="0" err="1" smtClean="0">
                <a:solidFill>
                  <a:schemeClr val="bg1"/>
                </a:solidFill>
              </a:rPr>
              <a:t>GelTouch</a:t>
            </a:r>
            <a:r>
              <a:rPr lang="en-US" sz="1400" b="1" dirty="0" smtClean="0">
                <a:solidFill>
                  <a:schemeClr val="bg1"/>
                </a:solidFill>
              </a:rPr>
              <a:t>® Foam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Upholstery</a:t>
            </a:r>
            <a:r>
              <a:rPr lang="en-US" sz="1400" b="1" dirty="0" smtClean="0">
                <a:solidFill>
                  <a:schemeClr val="bg1"/>
                </a:solidFill>
              </a:rPr>
              <a:t>...........1 ½” </a:t>
            </a:r>
            <a:r>
              <a:rPr lang="en-US" sz="1400" b="1" dirty="0" err="1" smtClean="0">
                <a:solidFill>
                  <a:schemeClr val="bg1"/>
                </a:solidFill>
              </a:rPr>
              <a:t>AirCool</a:t>
            </a:r>
            <a:r>
              <a:rPr lang="en-US" sz="1400" b="1" dirty="0" smtClean="0">
                <a:solidFill>
                  <a:schemeClr val="bg1"/>
                </a:solidFill>
              </a:rPr>
              <a:t>® Gel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b="1" dirty="0" smtClean="0">
                <a:solidFill>
                  <a:schemeClr val="bg1"/>
                </a:solidFill>
              </a:rPr>
              <a:t>emory Foam                                          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                   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AirCool</a:t>
            </a:r>
            <a:r>
              <a:rPr lang="en-US" sz="1600" b="1" dirty="0">
                <a:solidFill>
                  <a:schemeClr val="bg1"/>
                </a:solidFill>
              </a:rPr>
              <a:t>® </a:t>
            </a:r>
            <a:r>
              <a:rPr lang="en-US" sz="1600" b="1" dirty="0" smtClean="0">
                <a:solidFill>
                  <a:schemeClr val="bg1"/>
                </a:solidFill>
              </a:rPr>
              <a:t>Design</a:t>
            </a:r>
            <a:r>
              <a:rPr lang="en-US" sz="1400" b="1" dirty="0" smtClean="0">
                <a:solidFill>
                  <a:schemeClr val="bg1"/>
                </a:solidFill>
              </a:rPr>
              <a:t>.........</a:t>
            </a:r>
            <a:r>
              <a:rPr lang="en-US" sz="1400" b="1" dirty="0" err="1">
                <a:solidFill>
                  <a:schemeClr val="bg1"/>
                </a:solidFill>
              </a:rPr>
              <a:t>AirCool</a:t>
            </a:r>
            <a:r>
              <a:rPr lang="en-US" sz="1400" b="1" dirty="0">
                <a:solidFill>
                  <a:schemeClr val="bg1"/>
                </a:solidFill>
              </a:rPr>
              <a:t>® </a:t>
            </a:r>
            <a:r>
              <a:rPr lang="en-US" sz="1400" b="1" dirty="0" smtClean="0">
                <a:solidFill>
                  <a:schemeClr val="bg1"/>
                </a:solidFill>
              </a:rPr>
              <a:t>Breathable </a:t>
            </a:r>
            <a:r>
              <a:rPr lang="en-US" sz="1400" b="1" dirty="0">
                <a:solidFill>
                  <a:schemeClr val="bg1"/>
                </a:solidFill>
              </a:rPr>
              <a:t>Border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                           </a:t>
            </a:r>
            <a:r>
              <a:rPr lang="en-US" sz="1400" b="1" dirty="0" smtClean="0">
                <a:solidFill>
                  <a:schemeClr val="bg1"/>
                </a:solidFill>
              </a:rPr>
              <a:t>      …......</a:t>
            </a:r>
            <a:r>
              <a:rPr lang="en-US" sz="1400" b="1" dirty="0" err="1" smtClean="0">
                <a:solidFill>
                  <a:schemeClr val="bg1"/>
                </a:solidFill>
              </a:rPr>
              <a:t>AirCool</a:t>
            </a:r>
            <a:r>
              <a:rPr lang="en-US" sz="1400" b="1" dirty="0">
                <a:solidFill>
                  <a:schemeClr val="bg1"/>
                </a:solidFill>
              </a:rPr>
              <a:t>® Foam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                           </a:t>
            </a:r>
            <a:r>
              <a:rPr lang="en-US" sz="1400" b="1" dirty="0" smtClean="0">
                <a:solidFill>
                  <a:schemeClr val="bg1"/>
                </a:solidFill>
              </a:rPr>
              <a:t>      .........</a:t>
            </a:r>
            <a:r>
              <a:rPr lang="en-US" sz="1400" b="1" dirty="0" err="1" smtClean="0">
                <a:solidFill>
                  <a:schemeClr val="bg1"/>
                </a:solidFill>
              </a:rPr>
              <a:t>AirCool</a:t>
            </a:r>
            <a:r>
              <a:rPr lang="en-US" sz="1400" b="1" dirty="0" smtClean="0">
                <a:solidFill>
                  <a:schemeClr val="bg1"/>
                </a:solidFill>
              </a:rPr>
              <a:t>® </a:t>
            </a:r>
            <a:r>
              <a:rPr lang="en-US" sz="1400" b="1" dirty="0" err="1" smtClean="0">
                <a:solidFill>
                  <a:schemeClr val="bg1"/>
                </a:solidFill>
              </a:rPr>
              <a:t>BeautyEdge</a:t>
            </a:r>
            <a:r>
              <a:rPr lang="en-US" sz="1400" b="1" dirty="0">
                <a:solidFill>
                  <a:schemeClr val="bg1"/>
                </a:solidFill>
              </a:rPr>
              <a:t>® Foam </a:t>
            </a:r>
            <a:r>
              <a:rPr lang="en-US" sz="1400" b="1" dirty="0" smtClean="0">
                <a:solidFill>
                  <a:schemeClr val="bg1"/>
                </a:solidFill>
              </a:rPr>
              <a:t>Encasement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Coil Support</a:t>
            </a:r>
            <a:r>
              <a:rPr lang="en-US" sz="1400" b="1" dirty="0" smtClean="0">
                <a:solidFill>
                  <a:schemeClr val="bg1"/>
                </a:solidFill>
              </a:rPr>
              <a:t>..................1 ½” Energy Foam® 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Foundation</a:t>
            </a:r>
            <a:r>
              <a:rPr lang="en-US" sz="1400" b="1" dirty="0" smtClean="0">
                <a:solidFill>
                  <a:schemeClr val="bg1"/>
                </a:solidFill>
              </a:rPr>
              <a:t>....................</a:t>
            </a:r>
            <a:r>
              <a:rPr lang="en-US" sz="1400" b="1" dirty="0">
                <a:solidFill>
                  <a:schemeClr val="bg1"/>
                </a:solidFill>
              </a:rPr>
              <a:t>Triton® </a:t>
            </a:r>
            <a:r>
              <a:rPr lang="en-US" sz="1400" b="1" dirty="0" smtClean="0">
                <a:solidFill>
                  <a:schemeClr val="bg1"/>
                </a:solidFill>
              </a:rPr>
              <a:t>Foundation w/ Steel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b="1" dirty="0" smtClean="0">
                <a:solidFill>
                  <a:schemeClr val="bg1"/>
                </a:solidFill>
              </a:rPr>
              <a:t>truts 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                     </a:t>
            </a:r>
            <a:r>
              <a:rPr lang="en-US" sz="1400" b="1" dirty="0" smtClean="0">
                <a:solidFill>
                  <a:schemeClr val="bg1"/>
                </a:solidFill>
              </a:rPr>
              <a:t>   ....................Renew™ Adjustable Base </a:t>
            </a:r>
            <a:r>
              <a:rPr lang="en-US" sz="1400" b="1" dirty="0">
                <a:solidFill>
                  <a:schemeClr val="bg1"/>
                </a:solidFill>
              </a:rPr>
              <a:t>C</a:t>
            </a:r>
            <a:r>
              <a:rPr lang="en-US" sz="1400" b="1" dirty="0" smtClean="0">
                <a:solidFill>
                  <a:schemeClr val="bg1"/>
                </a:solidFill>
              </a:rPr>
              <a:t>ompatible </a:t>
            </a:r>
            <a:endParaRPr lang="en-US" sz="1200" b="1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688359" y="5222520"/>
            <a:ext cx="2856894" cy="6006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8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10 Year Limited Warranty</a:t>
            </a:r>
            <a:endParaRPr kumimoji="0" lang="en-US" sz="29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3873789" y="92339"/>
            <a:ext cx="5270211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60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Vernazza</a:t>
            </a: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™  </a:t>
            </a:r>
            <a:r>
              <a:rPr lang="en-US" sz="2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Plush </a:t>
            </a:r>
            <a:r>
              <a:rPr lang="en-US" sz="2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</a:t>
            </a:r>
            <a:r>
              <a:rPr lang="en-US" sz="20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        </a:t>
            </a:r>
            <a:endParaRPr lang="en-US" sz="2000" b="1" i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  <p:pic>
        <p:nvPicPr>
          <p:cNvPr id="51" name="Picture 50" descr="BR12_TruEnergy_Logo.png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486" y="107890"/>
            <a:ext cx="3432272" cy="1076311"/>
          </a:xfrm>
          <a:prstGeom prst="rect">
            <a:avLst/>
          </a:prstGeom>
        </p:spPr>
      </p:pic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300375" y="685800"/>
            <a:ext cx="251460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60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  <a:cs typeface="Angsana New" pitchFamily="18" charset="-34"/>
              </a:rPr>
              <a:t>  </a:t>
            </a:r>
            <a:r>
              <a:rPr lang="en-US" sz="2800" b="1" i="1" dirty="0" smtClean="0">
                <a:solidFill>
                  <a:srgbClr val="00B0F0"/>
                </a:solidFill>
                <a:latin typeface="Book Antiqua" pitchFamily="18" charset="0"/>
                <a:cs typeface="Angsana New" pitchFamily="18" charset="-34"/>
              </a:rPr>
              <a:t>World Class</a:t>
            </a:r>
            <a:r>
              <a:rPr lang="en-US" sz="3600" b="1" i="1" dirty="0" smtClean="0">
                <a:solidFill>
                  <a:srgbClr val="00B0F0"/>
                </a:solidFill>
                <a:latin typeface="Angsana New" pitchFamily="18" charset="-34"/>
                <a:cs typeface="Angsana New" pitchFamily="18" charset="-34"/>
              </a:rPr>
              <a:t>  </a:t>
            </a:r>
            <a:r>
              <a:rPr lang="en-US" sz="2800" b="1" i="1" u="none" dirty="0" smtClean="0">
                <a:solidFill>
                  <a:srgbClr val="00B0F0"/>
                </a:solidFill>
                <a:latin typeface="Angsana New" pitchFamily="18" charset="-34"/>
                <a:cs typeface="Angsana New" pitchFamily="18" charset="-34"/>
              </a:rPr>
              <a:t>         </a:t>
            </a:r>
            <a:endParaRPr lang="en-US" sz="2800" b="1" i="1" u="none" dirty="0">
              <a:solidFill>
                <a:srgbClr val="00B0F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5317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-228600" y="5791200"/>
            <a:ext cx="4038600" cy="838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AirCool® and Gel Foams                                                      </a:t>
            </a:r>
            <a:r>
              <a:rPr lang="en-US" sz="45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 pressure relief, promote freedom of movement       and provide a comfortable sleeping temperature</a:t>
            </a:r>
            <a:endParaRPr kumimoji="0" lang="en-US" sz="30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 flipV="1">
            <a:off x="0" y="0"/>
            <a:ext cx="9144000" cy="6848522"/>
          </a:xfrm>
          <a:prstGeom prst="rect">
            <a:avLst/>
          </a:prstGeom>
          <a:gradFill flip="none" rotWithShape="1">
            <a:gsLst>
              <a:gs pos="0">
                <a:srgbClr val="8E8C46">
                  <a:shade val="30000"/>
                  <a:satMod val="115000"/>
                </a:srgbClr>
              </a:gs>
              <a:gs pos="50000">
                <a:srgbClr val="8E8C46">
                  <a:shade val="67500"/>
                  <a:satMod val="115000"/>
                </a:srgbClr>
              </a:gs>
              <a:gs pos="100000">
                <a:srgbClr val="8E8C46">
                  <a:shade val="100000"/>
                  <a:satMod val="115000"/>
                </a:srgbClr>
              </a:gs>
            </a:gsLst>
            <a:lin ang="0" scaled="1"/>
            <a:tileRect/>
          </a:gra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endParaRPr lang="en-US" sz="2000" b="1" i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50719" y="1108002"/>
            <a:ext cx="5410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 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46" name="Picture 2" descr="C:\data\Simmons Co\Price &amp; Specs Inserts\BR15_RE_WC_Corner_Cutaway_wArrow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142" y="1447656"/>
            <a:ext cx="3927528" cy="3459180"/>
          </a:xfrm>
          <a:prstGeom prst="rect">
            <a:avLst/>
          </a:prstGeom>
          <a:solidFill>
            <a:srgbClr val="8E8C46"/>
          </a:solidFill>
          <a:extLst/>
        </p:spPr>
      </p:pic>
      <p:pic>
        <p:nvPicPr>
          <p:cNvPr id="48" name="Picture 10" descr="C:\Data\Simmons Co\MC90030984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7821" y="0"/>
            <a:ext cx="596179" cy="401076"/>
          </a:xfrm>
          <a:prstGeom prst="rect">
            <a:avLst/>
          </a:prstGeom>
          <a:noFill/>
        </p:spPr>
      </p:pic>
      <p:sp>
        <p:nvSpPr>
          <p:cNvPr id="49" name="Rectangle 6"/>
          <p:cNvSpPr>
            <a:spLocks/>
          </p:cNvSpPr>
          <p:nvPr/>
        </p:nvSpPr>
        <p:spPr bwMode="auto">
          <a:xfrm>
            <a:off x="7700799" y="0"/>
            <a:ext cx="914399" cy="30480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38100" tIns="38100" rIns="38100" bIns="38100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ea typeface="MS PGothic" pitchFamily="34" charset="-128"/>
                <a:sym typeface="L Avenir Light" pitchFamily="2" charset="0"/>
              </a:rPr>
              <a:t>Built in the USA</a:t>
            </a:r>
            <a:endParaRPr lang="en-US" sz="1200" b="1" dirty="0">
              <a:solidFill>
                <a:schemeClr val="bg1"/>
              </a:solidFill>
              <a:ea typeface="MS PGothic" pitchFamily="34" charset="-128"/>
              <a:sym typeface="L Avenir Light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468086" y="4157983"/>
            <a:ext cx="3866768" cy="7706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100" i="1" dirty="0" smtClean="0">
                <a:latin typeface="+mj-lt"/>
                <a:ea typeface="+mj-ea"/>
                <a:cs typeface="+mj-cs"/>
              </a:rPr>
              <a:t>   </a:t>
            </a:r>
            <a:r>
              <a:rPr lang="en-US" sz="3600" dirty="0" smtClean="0">
                <a:latin typeface="+mj-lt"/>
                <a:ea typeface="+mj-ea"/>
                <a:cs typeface="+mj-cs"/>
              </a:rPr>
              <a:t>          </a:t>
            </a:r>
            <a:r>
              <a:rPr lang="en-US" sz="7000" b="1" dirty="0" smtClean="0">
                <a:latin typeface="+mj-lt"/>
                <a:ea typeface="+mj-ea"/>
                <a:cs typeface="+mj-cs"/>
              </a:rPr>
              <a:t>RECHARGING SLEEP</a:t>
            </a:r>
            <a:endParaRPr kumimoji="0" lang="en-US" sz="7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20142" y="4928607"/>
            <a:ext cx="4170861" cy="5577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Beautyrest® Pocketed Coil® Technology </a:t>
            </a:r>
            <a:r>
              <a:rPr lang="en-US" sz="29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provides conforming back support</a:t>
            </a:r>
            <a:endParaRPr kumimoji="0" lang="en-US" sz="29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7655193" y="5770460"/>
            <a:ext cx="1427478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King </a:t>
            </a:r>
            <a:r>
              <a:rPr lang="en-US" sz="2000" b="1" i="1" u="non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latin typeface="Gill Sans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6056446" y="5791200"/>
            <a:ext cx="1554732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Queen </a:t>
            </a:r>
            <a:r>
              <a:rPr lang="en-US" sz="2000" b="1" i="1" u="non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latin typeface="Gill Sans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4550116" y="5815184"/>
            <a:ext cx="1534994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Full </a:t>
            </a:r>
            <a:r>
              <a:rPr lang="en-US" sz="2000" b="1" i="1" u="non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latin typeface="Gill Sans"/>
            </a:endParaRP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3183005" y="5815185"/>
            <a:ext cx="1295400" cy="3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6493" tIns="43247" rIns="86493" bIns="43247">
            <a:spAutoFit/>
          </a:bodyPr>
          <a:lstStyle/>
          <a:p>
            <a:pPr algn="ctr" defTabSz="865188" eaLnBrk="1" hangingPunct="1">
              <a:defRPr/>
            </a:pPr>
            <a:r>
              <a:rPr lang="en-US" sz="20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Twin </a:t>
            </a:r>
            <a:r>
              <a:rPr lang="en-US" sz="2000" b="1" i="1" u="none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ill Sans"/>
              </a:rPr>
              <a:t>Set</a:t>
            </a:r>
            <a:endParaRPr lang="en-US" sz="2000" u="none" dirty="0">
              <a:latin typeface="Gill Sans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7545253" y="6150114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latin typeface="Times New Roman" pitchFamily="18" charset="0"/>
              </a:rPr>
              <a:t>$</a:t>
            </a:r>
            <a:r>
              <a:rPr lang="en-US" sz="4000" b="1" dirty="0" smtClean="0">
                <a:latin typeface="Times New Roman" pitchFamily="18" charset="0"/>
              </a:rPr>
              <a:t>0000</a:t>
            </a:r>
            <a:endParaRPr lang="en-US" sz="4000" u="none" dirty="0">
              <a:latin typeface="Arial" pitchFamily="34" charset="0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4486363" y="6158950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latin typeface="Times New Roman" pitchFamily="18" charset="0"/>
              </a:rPr>
              <a:t>$</a:t>
            </a:r>
            <a:r>
              <a:rPr lang="en-US" sz="4000" b="1" dirty="0" smtClean="0">
                <a:latin typeface="Times New Roman" pitchFamily="18" charset="0"/>
              </a:rPr>
              <a:t>0000</a:t>
            </a:r>
            <a:endParaRPr lang="en-US" sz="4000" u="none" dirty="0">
              <a:latin typeface="Arial" pitchFamily="34" charset="0"/>
            </a:endParaRP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6034438" y="6165575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latin typeface="Times New Roman" pitchFamily="18" charset="0"/>
              </a:rPr>
              <a:t>$</a:t>
            </a:r>
            <a:r>
              <a:rPr lang="en-US" sz="4000" b="1" dirty="0" smtClean="0">
                <a:latin typeface="Times New Roman" pitchFamily="18" charset="0"/>
              </a:rPr>
              <a:t>0000</a:t>
            </a:r>
            <a:endParaRPr lang="en-US" sz="4000" u="none" dirty="0">
              <a:latin typeface="Arial" pitchFamily="34" charset="0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2964032" y="6185043"/>
            <a:ext cx="15987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4000" b="1" u="none" dirty="0" smtClean="0">
                <a:latin typeface="Times New Roman" pitchFamily="18" charset="0"/>
              </a:rPr>
              <a:t>$</a:t>
            </a:r>
            <a:r>
              <a:rPr lang="en-US" sz="4000" b="1" dirty="0" smtClean="0">
                <a:latin typeface="Times New Roman" pitchFamily="18" charset="0"/>
              </a:rPr>
              <a:t>0000</a:t>
            </a:r>
            <a:endParaRPr lang="en-US" sz="4000" u="none" dirty="0">
              <a:latin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386394" y="5525724"/>
            <a:ext cx="832784" cy="774865"/>
            <a:chOff x="-4343400" y="1610670"/>
            <a:chExt cx="3437415" cy="2808930"/>
          </a:xfrm>
        </p:grpSpPr>
        <p:pic>
          <p:nvPicPr>
            <p:cNvPr id="33" name="Picture 32" descr="Tencel fiber graphic.pn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091"/>
            <a:stretch/>
          </p:blipFill>
          <p:spPr>
            <a:xfrm>
              <a:off x="-4065507" y="1839270"/>
              <a:ext cx="2982253" cy="2350213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noFill/>
              <a:miter lim="800000"/>
            </a:ln>
            <a:effectLst/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contourClr>
                <a:srgbClr val="C0C0C0"/>
              </a:contourClr>
            </a:sp3d>
          </p:spPr>
        </p:pic>
        <p:sp>
          <p:nvSpPr>
            <p:cNvPr id="34" name="Rectangle 33"/>
            <p:cNvSpPr/>
            <p:nvPr/>
          </p:nvSpPr>
          <p:spPr>
            <a:xfrm rot="5400000">
              <a:off x="-2777093" y="2548492"/>
              <a:ext cx="345503" cy="3396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-2849085" y="124770"/>
              <a:ext cx="457200" cy="3429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-4343400" y="1960602"/>
              <a:ext cx="457200" cy="2286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-1371600" y="1729485"/>
              <a:ext cx="457200" cy="26781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-4020830" y="2725431"/>
              <a:ext cx="457200" cy="797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4712705">
              <a:off x="-2417426" y="1583990"/>
              <a:ext cx="457200" cy="797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-1772931" y="2153931"/>
              <a:ext cx="228600" cy="797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itle 1"/>
          <p:cNvSpPr txBox="1">
            <a:spLocks/>
          </p:cNvSpPr>
          <p:nvPr/>
        </p:nvSpPr>
        <p:spPr>
          <a:xfrm>
            <a:off x="-160285" y="5513807"/>
            <a:ext cx="2747013" cy="12023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Upgraded Technology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“vertically” oriented </a:t>
            </a:r>
            <a:r>
              <a:rPr lang="en-US" sz="1600" b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SurfaceCool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+ Fiber™ 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helps maximize airflow                                                     </a:t>
            </a:r>
            <a:r>
              <a:rPr lang="en-US" sz="16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kumimoji="0" lang="en-US" sz="16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38601" y="1097116"/>
            <a:ext cx="5410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Coil Unit</a:t>
            </a:r>
            <a:r>
              <a:rPr lang="en-US" sz="1400" b="1" dirty="0" smtClean="0">
                <a:solidFill>
                  <a:schemeClr val="bg1"/>
                </a:solidFill>
              </a:rPr>
              <a:t>..........</a:t>
            </a:r>
            <a:r>
              <a:rPr lang="en-US" sz="1600" b="1" dirty="0" smtClean="0">
                <a:solidFill>
                  <a:schemeClr val="bg1"/>
                </a:solidFill>
              </a:rPr>
              <a:t>1000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Density </a:t>
            </a:r>
            <a:r>
              <a:rPr lang="en-US" sz="1400" b="1" dirty="0" err="1">
                <a:solidFill>
                  <a:schemeClr val="bg1"/>
                </a:solidFill>
              </a:rPr>
              <a:t>Beautyrest</a:t>
            </a:r>
            <a:r>
              <a:rPr lang="en-US" sz="1400" b="1" dirty="0">
                <a:solidFill>
                  <a:schemeClr val="bg1"/>
                </a:solidFill>
              </a:rPr>
              <a:t>® Pocketed Coil® Springs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             </a:t>
            </a:r>
            <a:r>
              <a:rPr lang="en-US" sz="1400" b="1" dirty="0" smtClean="0">
                <a:solidFill>
                  <a:schemeClr val="bg1"/>
                </a:solidFill>
              </a:rPr>
              <a:t>  ………..15 ½ Ga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Edge Support</a:t>
            </a:r>
            <a:r>
              <a:rPr lang="en-US" sz="1400" b="1" dirty="0" smtClean="0">
                <a:solidFill>
                  <a:schemeClr val="bg1"/>
                </a:solidFill>
              </a:rPr>
              <a:t>.........</a:t>
            </a:r>
            <a:r>
              <a:rPr lang="en-US" sz="1400" b="1" dirty="0">
                <a:solidFill>
                  <a:schemeClr val="bg1"/>
                </a:solidFill>
              </a:rPr>
              <a:t>Ventilated </a:t>
            </a:r>
            <a:r>
              <a:rPr lang="en-US" sz="1400" b="1" dirty="0" err="1">
                <a:solidFill>
                  <a:schemeClr val="bg1"/>
                </a:solidFill>
              </a:rPr>
              <a:t>AirCool</a:t>
            </a:r>
            <a:r>
              <a:rPr lang="en-US" sz="1400" b="1" dirty="0">
                <a:solidFill>
                  <a:schemeClr val="bg1"/>
                </a:solidFill>
              </a:rPr>
              <a:t>® </a:t>
            </a:r>
            <a:r>
              <a:rPr lang="en-US" sz="1400" b="1" dirty="0" err="1">
                <a:solidFill>
                  <a:schemeClr val="bg1"/>
                </a:solidFill>
              </a:rPr>
              <a:t>BeautyEdge</a:t>
            </a:r>
            <a:r>
              <a:rPr lang="en-US" sz="1400" b="1" dirty="0">
                <a:solidFill>
                  <a:schemeClr val="bg1"/>
                </a:solidFill>
              </a:rPr>
              <a:t>® </a:t>
            </a:r>
            <a:endParaRPr lang="en-US" sz="1400" b="1" dirty="0" smtClean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                     .………Foam </a:t>
            </a:r>
            <a:r>
              <a:rPr lang="en-US" sz="1400" b="1" dirty="0">
                <a:solidFill>
                  <a:schemeClr val="bg1"/>
                </a:solidFill>
              </a:rPr>
              <a:t>Encasement with </a:t>
            </a:r>
            <a:r>
              <a:rPr lang="en-US" sz="1400" b="1" dirty="0" err="1">
                <a:solidFill>
                  <a:schemeClr val="bg1"/>
                </a:solidFill>
              </a:rPr>
              <a:t>QuantumLock</a:t>
            </a:r>
            <a:r>
              <a:rPr lang="en-US" sz="1400" b="1" dirty="0" smtClean="0">
                <a:solidFill>
                  <a:schemeClr val="bg1"/>
                </a:solidFill>
              </a:rPr>
              <a:t>™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Quilt</a:t>
            </a:r>
            <a:r>
              <a:rPr lang="en-US" sz="1400" b="1" dirty="0" smtClean="0">
                <a:solidFill>
                  <a:schemeClr val="bg1"/>
                </a:solidFill>
              </a:rPr>
              <a:t>.......................</a:t>
            </a:r>
            <a:r>
              <a:rPr lang="en-US" sz="1400" b="1" dirty="0" err="1" smtClean="0">
                <a:solidFill>
                  <a:schemeClr val="bg1"/>
                </a:solidFill>
              </a:rPr>
              <a:t>SurfaceCool</a:t>
            </a:r>
            <a:r>
              <a:rPr lang="en-US" sz="1400" b="1" dirty="0" smtClean="0">
                <a:solidFill>
                  <a:schemeClr val="bg1"/>
                </a:solidFill>
              </a:rPr>
              <a:t> + Fiber™ 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        </a:t>
            </a:r>
            <a:r>
              <a:rPr lang="en-US" sz="1400" b="1" dirty="0" smtClean="0">
                <a:solidFill>
                  <a:schemeClr val="bg1"/>
                </a:solidFill>
              </a:rPr>
              <a:t>  .......................1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¼” </a:t>
            </a:r>
            <a:r>
              <a:rPr lang="en-US" sz="1400" b="1" dirty="0" err="1" smtClean="0">
                <a:solidFill>
                  <a:schemeClr val="bg1"/>
                </a:solidFill>
              </a:rPr>
              <a:t>AirFeel</a:t>
            </a:r>
            <a:r>
              <a:rPr lang="en-US" sz="1400" b="1" dirty="0" smtClean="0">
                <a:solidFill>
                  <a:schemeClr val="bg1"/>
                </a:solidFill>
              </a:rPr>
              <a:t>® Foam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    ......…..…..….….3/4” </a:t>
            </a:r>
            <a:r>
              <a:rPr lang="en-US" sz="1400" b="1" i="1" dirty="0" err="1" smtClean="0">
                <a:solidFill>
                  <a:schemeClr val="bg1"/>
                </a:solidFill>
              </a:rPr>
              <a:t>GelTouch</a:t>
            </a:r>
            <a:r>
              <a:rPr lang="en-US" sz="1400" b="1" dirty="0" smtClean="0">
                <a:solidFill>
                  <a:schemeClr val="bg1"/>
                </a:solidFill>
              </a:rPr>
              <a:t>® Foam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Deck</a:t>
            </a:r>
            <a:r>
              <a:rPr lang="en-US" sz="1600" dirty="0" smtClean="0">
                <a:solidFill>
                  <a:schemeClr val="bg1"/>
                </a:solidFill>
              </a:rPr>
              <a:t>………………….</a:t>
            </a:r>
            <a:r>
              <a:rPr lang="en-US" sz="1400" b="1" dirty="0" smtClean="0">
                <a:solidFill>
                  <a:schemeClr val="bg1"/>
                </a:solidFill>
              </a:rPr>
              <a:t>2” </a:t>
            </a:r>
            <a:r>
              <a:rPr lang="en-US" sz="1400" b="1" dirty="0" err="1" smtClean="0">
                <a:solidFill>
                  <a:schemeClr val="bg1"/>
                </a:solidFill>
              </a:rPr>
              <a:t>AirCool</a:t>
            </a:r>
            <a:r>
              <a:rPr lang="en-US" sz="1400" b="1" dirty="0" smtClean="0">
                <a:solidFill>
                  <a:schemeClr val="bg1"/>
                </a:solidFill>
              </a:rPr>
              <a:t> Gel Memory Foam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Upholstery</a:t>
            </a:r>
            <a:r>
              <a:rPr lang="en-US" sz="1400" b="1" dirty="0" smtClean="0">
                <a:solidFill>
                  <a:schemeClr val="bg1"/>
                </a:solidFill>
              </a:rPr>
              <a:t>............1/2” </a:t>
            </a:r>
            <a:r>
              <a:rPr lang="en-US" sz="1400" b="1" i="1" dirty="0" err="1" smtClean="0">
                <a:solidFill>
                  <a:schemeClr val="bg1"/>
                </a:solidFill>
              </a:rPr>
              <a:t>GelTouch</a:t>
            </a:r>
            <a:r>
              <a:rPr lang="en-US" sz="1400" b="1" dirty="0" smtClean="0">
                <a:solidFill>
                  <a:schemeClr val="bg1"/>
                </a:solidFill>
              </a:rPr>
              <a:t>® Foam                                          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                   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AirCool</a:t>
            </a:r>
            <a:r>
              <a:rPr lang="en-US" sz="1600" b="1" dirty="0">
                <a:solidFill>
                  <a:schemeClr val="bg1"/>
                </a:solidFill>
              </a:rPr>
              <a:t>® </a:t>
            </a:r>
            <a:r>
              <a:rPr lang="en-US" sz="1600" b="1" dirty="0" smtClean="0">
                <a:solidFill>
                  <a:schemeClr val="bg1"/>
                </a:solidFill>
              </a:rPr>
              <a:t>Design</a:t>
            </a:r>
            <a:r>
              <a:rPr lang="en-US" sz="1400" b="1" dirty="0" smtClean="0">
                <a:solidFill>
                  <a:schemeClr val="bg1"/>
                </a:solidFill>
              </a:rPr>
              <a:t>.........</a:t>
            </a:r>
            <a:r>
              <a:rPr lang="en-US" sz="1400" b="1" dirty="0" err="1">
                <a:solidFill>
                  <a:schemeClr val="bg1"/>
                </a:solidFill>
              </a:rPr>
              <a:t>AirCool</a:t>
            </a:r>
            <a:r>
              <a:rPr lang="en-US" sz="1400" b="1" dirty="0">
                <a:solidFill>
                  <a:schemeClr val="bg1"/>
                </a:solidFill>
              </a:rPr>
              <a:t>® </a:t>
            </a:r>
            <a:r>
              <a:rPr lang="en-US" sz="1400" b="1" dirty="0" smtClean="0">
                <a:solidFill>
                  <a:schemeClr val="bg1"/>
                </a:solidFill>
              </a:rPr>
              <a:t>Breathable </a:t>
            </a:r>
            <a:r>
              <a:rPr lang="en-US" sz="1400" b="1" dirty="0">
                <a:solidFill>
                  <a:schemeClr val="bg1"/>
                </a:solidFill>
              </a:rPr>
              <a:t>Border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                           </a:t>
            </a:r>
            <a:r>
              <a:rPr lang="en-US" sz="1400" b="1" dirty="0" smtClean="0">
                <a:solidFill>
                  <a:schemeClr val="bg1"/>
                </a:solidFill>
              </a:rPr>
              <a:t>      …......</a:t>
            </a:r>
            <a:r>
              <a:rPr lang="en-US" sz="1400" b="1" dirty="0" err="1" smtClean="0">
                <a:solidFill>
                  <a:schemeClr val="bg1"/>
                </a:solidFill>
              </a:rPr>
              <a:t>AirCool</a:t>
            </a:r>
            <a:r>
              <a:rPr lang="en-US" sz="1400" b="1" dirty="0">
                <a:solidFill>
                  <a:schemeClr val="bg1"/>
                </a:solidFill>
              </a:rPr>
              <a:t>® Foam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                           </a:t>
            </a:r>
            <a:r>
              <a:rPr lang="en-US" sz="1400" b="1" dirty="0" smtClean="0">
                <a:solidFill>
                  <a:schemeClr val="bg1"/>
                </a:solidFill>
              </a:rPr>
              <a:t>      .........</a:t>
            </a:r>
            <a:r>
              <a:rPr lang="en-US" sz="1400" b="1" dirty="0" err="1" smtClean="0">
                <a:solidFill>
                  <a:schemeClr val="bg1"/>
                </a:solidFill>
              </a:rPr>
              <a:t>AirCool</a:t>
            </a:r>
            <a:r>
              <a:rPr lang="en-US" sz="1400" b="1" dirty="0" smtClean="0">
                <a:solidFill>
                  <a:schemeClr val="bg1"/>
                </a:solidFill>
              </a:rPr>
              <a:t>® </a:t>
            </a:r>
            <a:r>
              <a:rPr lang="en-US" sz="1400" b="1" dirty="0" err="1" smtClean="0">
                <a:solidFill>
                  <a:schemeClr val="bg1"/>
                </a:solidFill>
              </a:rPr>
              <a:t>BeautyEdge</a:t>
            </a:r>
            <a:r>
              <a:rPr lang="en-US" sz="1400" b="1" dirty="0">
                <a:solidFill>
                  <a:schemeClr val="bg1"/>
                </a:solidFill>
              </a:rPr>
              <a:t>® Foam </a:t>
            </a:r>
            <a:r>
              <a:rPr lang="en-US" sz="1400" b="1" dirty="0" smtClean="0">
                <a:solidFill>
                  <a:schemeClr val="bg1"/>
                </a:solidFill>
              </a:rPr>
              <a:t>Encasement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Coil Support</a:t>
            </a:r>
            <a:r>
              <a:rPr lang="en-US" sz="1400" b="1" dirty="0" smtClean="0">
                <a:solidFill>
                  <a:schemeClr val="bg1"/>
                </a:solidFill>
              </a:rPr>
              <a:t>..................1 ½” Energy Foam® 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Foundation</a:t>
            </a:r>
            <a:r>
              <a:rPr lang="en-US" sz="1400" b="1" dirty="0" smtClean="0">
                <a:solidFill>
                  <a:schemeClr val="bg1"/>
                </a:solidFill>
              </a:rPr>
              <a:t>....................</a:t>
            </a:r>
            <a:r>
              <a:rPr lang="en-US" sz="1400" b="1" dirty="0">
                <a:solidFill>
                  <a:schemeClr val="bg1"/>
                </a:solidFill>
              </a:rPr>
              <a:t>Triton® </a:t>
            </a:r>
            <a:r>
              <a:rPr lang="en-US" sz="1400" b="1" dirty="0" smtClean="0">
                <a:solidFill>
                  <a:schemeClr val="bg1"/>
                </a:solidFill>
              </a:rPr>
              <a:t>Foundation w/ Steel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b="1" dirty="0" smtClean="0">
                <a:solidFill>
                  <a:schemeClr val="bg1"/>
                </a:solidFill>
              </a:rPr>
              <a:t>truts 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                     </a:t>
            </a:r>
            <a:r>
              <a:rPr lang="en-US" sz="1400" b="1" dirty="0" smtClean="0">
                <a:solidFill>
                  <a:schemeClr val="bg1"/>
                </a:solidFill>
              </a:rPr>
              <a:t>   ....................Renew™ Adjustable Base </a:t>
            </a:r>
            <a:r>
              <a:rPr lang="en-US" sz="1400" b="1" dirty="0">
                <a:solidFill>
                  <a:schemeClr val="bg1"/>
                </a:solidFill>
              </a:rPr>
              <a:t>C</a:t>
            </a:r>
            <a:r>
              <a:rPr lang="en-US" sz="1400" b="1" dirty="0" smtClean="0">
                <a:solidFill>
                  <a:schemeClr val="bg1"/>
                </a:solidFill>
              </a:rPr>
              <a:t>ompatible </a:t>
            </a:r>
            <a:endParaRPr lang="en-US" sz="1200" b="1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4688359" y="5222520"/>
            <a:ext cx="2856894" cy="6006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800" b="1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10 Year Limited Warranty</a:t>
            </a:r>
            <a:endParaRPr kumimoji="0" lang="en-US" sz="29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3830705" y="92339"/>
            <a:ext cx="5498811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48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Vernazza</a:t>
            </a:r>
            <a:r>
              <a:rPr lang="en-US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™  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Plush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PillowTop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 </a:t>
            </a:r>
            <a:r>
              <a:rPr lang="en-US" sz="2400" b="1" i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        </a:t>
            </a:r>
            <a:endParaRPr lang="en-US" sz="2400" b="1" i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  <p:pic>
        <p:nvPicPr>
          <p:cNvPr id="51" name="Picture 50" descr="BR12_TruEnergy_Logo.png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712" y="117320"/>
            <a:ext cx="3432272" cy="1076311"/>
          </a:xfrm>
          <a:prstGeom prst="rect">
            <a:avLst/>
          </a:prstGeom>
        </p:spPr>
      </p:pic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286573" y="685799"/>
            <a:ext cx="251460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6000" b="1" i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ngsana New" pitchFamily="18" charset="-34"/>
                <a:cs typeface="Angsana New" pitchFamily="18" charset="-34"/>
              </a:rPr>
              <a:t>  </a:t>
            </a:r>
            <a:r>
              <a:rPr lang="en-US" sz="2800" b="1" i="1" dirty="0" smtClean="0">
                <a:solidFill>
                  <a:srgbClr val="00B0F0"/>
                </a:solidFill>
                <a:latin typeface="Book Antiqua" pitchFamily="18" charset="0"/>
                <a:cs typeface="Angsana New" pitchFamily="18" charset="-34"/>
              </a:rPr>
              <a:t>World Class</a:t>
            </a:r>
            <a:r>
              <a:rPr lang="en-US" sz="3600" b="1" i="1" dirty="0" smtClean="0">
                <a:solidFill>
                  <a:srgbClr val="00B0F0"/>
                </a:solidFill>
                <a:latin typeface="Angsana New" pitchFamily="18" charset="-34"/>
                <a:cs typeface="Angsana New" pitchFamily="18" charset="-34"/>
              </a:rPr>
              <a:t>  </a:t>
            </a:r>
            <a:r>
              <a:rPr lang="en-US" sz="2800" b="1" i="1" u="none" dirty="0" smtClean="0">
                <a:solidFill>
                  <a:srgbClr val="00B0F0"/>
                </a:solidFill>
                <a:latin typeface="Angsana New" pitchFamily="18" charset="-34"/>
                <a:cs typeface="Angsana New" pitchFamily="18" charset="-34"/>
              </a:rPr>
              <a:t>         </a:t>
            </a:r>
            <a:endParaRPr lang="en-US" sz="2800" b="1" i="1" u="none" dirty="0">
              <a:solidFill>
                <a:srgbClr val="00B0F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713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579</Words>
  <Application>Microsoft Office PowerPoint</Application>
  <PresentationFormat>On-screen Show (4:3)</PresentationFormat>
  <Paragraphs>144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Simmons Bedding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SBurgess</dc:creator>
  <cp:lastModifiedBy>Gary Blackney</cp:lastModifiedBy>
  <cp:revision>107</cp:revision>
  <cp:lastPrinted>2015-03-02T01:14:16Z</cp:lastPrinted>
  <dcterms:created xsi:type="dcterms:W3CDTF">2013-02-18T05:15:25Z</dcterms:created>
  <dcterms:modified xsi:type="dcterms:W3CDTF">2015-04-29T12:02:47Z</dcterms:modified>
</cp:coreProperties>
</file>