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92" r:id="rId2"/>
    <p:sldId id="293" r:id="rId3"/>
    <p:sldId id="296" r:id="rId4"/>
    <p:sldId id="298" r:id="rId5"/>
  </p:sldIdLst>
  <p:sldSz cx="9144000" cy="6858000" type="screen4x3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3A"/>
    <a:srgbClr val="2C7CA0"/>
    <a:srgbClr val="297293"/>
    <a:srgbClr val="266B8A"/>
    <a:srgbClr val="205B76"/>
    <a:srgbClr val="3187AD"/>
    <a:srgbClr val="1D4769"/>
    <a:srgbClr val="286190"/>
    <a:srgbClr val="1E6C84"/>
    <a:srgbClr val="185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BB7DF389-9FCA-4DB6-A812-2645C864EC86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0477"/>
            <a:ext cx="5681980" cy="4216241"/>
          </a:xfrm>
          <a:prstGeom prst="rect">
            <a:avLst/>
          </a:prstGeom>
        </p:spPr>
        <p:txBody>
          <a:bodyPr vert="horz" lIns="94119" tIns="47060" rIns="94119" bIns="470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0CFA4860-5325-4D1F-B343-EA935D9C6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CACDD-26DC-4558-ABF3-5887A8ED29A9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F15F-35AB-4E27-AAF0-C3D6371DF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C7CA0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6000" b="1" dirty="0" smtClean="0">
                <a:latin typeface="Book Antiqua" pitchFamily="18" charset="0"/>
              </a:rPr>
              <a:t>    </a:t>
            </a:r>
            <a:endParaRPr lang="en-US" sz="3600" b="1" i="1" dirty="0">
              <a:latin typeface="Book Antiqua" pitchFamily="18" charset="0"/>
            </a:endParaRPr>
          </a:p>
        </p:txBody>
      </p:sp>
      <p:pic>
        <p:nvPicPr>
          <p:cNvPr id="5" name="Picture 2" descr="C:\data\Simmons Co\Price &amp; Specs Inserts\BeautySleep\BS15_Broch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1" y="-15766"/>
            <a:ext cx="3124200" cy="6858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28600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57200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781800" y="5410200"/>
            <a:ext cx="23622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0" y="5410200"/>
            <a:ext cx="22098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Twin </a:t>
            </a: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Set</a:t>
            </a:r>
            <a:endParaRPr lang="en-US" sz="3200" dirty="0">
              <a:latin typeface="Arial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286000" y="5410200"/>
            <a:ext cx="22860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Full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0" y="5410200"/>
            <a:ext cx="21336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Queen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781800" y="5410200"/>
            <a:ext cx="23622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King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2860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958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580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6600" y="0"/>
            <a:ext cx="5867400" cy="106680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6000" b="1" dirty="0" smtClean="0">
                <a:latin typeface="Book Antiqua" pitchFamily="18" charset="0"/>
              </a:rPr>
              <a:t>   </a:t>
            </a:r>
            <a:r>
              <a:rPr lang="en-US" sz="6600" b="1" dirty="0" smtClean="0">
                <a:latin typeface="Book Antiqua" pitchFamily="18" charset="0"/>
              </a:rPr>
              <a:t>Naples</a:t>
            </a:r>
            <a:r>
              <a:rPr lang="en-US" sz="6000" b="1" dirty="0" smtClean="0">
                <a:latin typeface="Book Antiqua" pitchFamily="18" charset="0"/>
              </a:rPr>
              <a:t> </a:t>
            </a:r>
            <a:r>
              <a:rPr lang="en-US" sz="2800" b="1" dirty="0" smtClean="0">
                <a:latin typeface="Book Antiqua" pitchFamily="18" charset="0"/>
              </a:rPr>
              <a:t>Plush</a:t>
            </a:r>
            <a:r>
              <a:rPr lang="en-US" sz="6000" b="1" dirty="0" smtClean="0">
                <a:latin typeface="Book Antiqua" pitchFamily="18" charset="0"/>
              </a:rPr>
              <a:t>  </a:t>
            </a:r>
            <a:endParaRPr lang="en-US" sz="3600" b="1" i="1" dirty="0">
              <a:latin typeface="Book Antiqua" pitchFamily="18" charset="0"/>
            </a:endParaRPr>
          </a:p>
        </p:txBody>
      </p:sp>
      <p:pic>
        <p:nvPicPr>
          <p:cNvPr id="19" name="Picture 10" descr="C:\Data\Simmons Co\MC90030984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-1"/>
            <a:ext cx="762000" cy="4848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0" name="Rectangle 6"/>
          <p:cNvSpPr>
            <a:spLocks/>
          </p:cNvSpPr>
          <p:nvPr/>
        </p:nvSpPr>
        <p:spPr bwMode="auto">
          <a:xfrm>
            <a:off x="8324193" y="484802"/>
            <a:ext cx="914400" cy="2286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05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429000" y="1039223"/>
            <a:ext cx="533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4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4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      </a:t>
            </a:r>
            <a:r>
              <a:rPr lang="en-US" b="1" i="1" dirty="0" smtClean="0">
                <a:solidFill>
                  <a:schemeClr val="bg1"/>
                </a:solidFill>
                <a:latin typeface="Verdana" pitchFamily="34" charset="0"/>
              </a:rPr>
              <a:t>700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Series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BeautySleep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Individually      “Wrapped” Coils </a:t>
            </a:r>
            <a:r>
              <a:rPr lang="en-US" sz="1200" b="1" i="1" dirty="0" smtClean="0">
                <a:solidFill>
                  <a:schemeClr val="bg1"/>
                </a:solidFill>
                <a:latin typeface="Verdana" pitchFamily="34" charset="0"/>
              </a:rPr>
              <a:t>(15 ½ Ga.) </a:t>
            </a:r>
          </a:p>
          <a:p>
            <a:pPr>
              <a:buClr>
                <a:schemeClr val="tx1"/>
              </a:buClr>
              <a:buSzPts val="1400"/>
            </a:pPr>
            <a:r>
              <a:rPr lang="en-US" sz="1400" b="1" i="1" dirty="0" smtClean="0">
                <a:solidFill>
                  <a:schemeClr val="bg1"/>
                </a:solidFill>
                <a:latin typeface="Verdana" pitchFamily="34" charset="0"/>
              </a:rPr>
              <a:t>                                                                                         </a:t>
            </a:r>
            <a:endParaRPr lang="en-US" sz="14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Comfort Layers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………FR Fiber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………1”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AirCool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® Foam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………1/2” 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GelTouch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® Foam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Coil Construction Insulators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………Top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– Quantum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Lock Insulator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………Bottom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–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1”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Layer Energy Foam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™</a:t>
            </a:r>
          </a:p>
          <a:p>
            <a:pPr>
              <a:buClr>
                <a:schemeClr val="tx1"/>
              </a:buClr>
              <a:buSzPts val="1200"/>
            </a:pP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 smtClean="0">
                <a:solidFill>
                  <a:schemeClr val="bg1"/>
                </a:solidFill>
                <a:latin typeface="Verdana" pitchFamily="34" charset="0"/>
              </a:rPr>
              <a:t>Edge Support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– 3” Foam Encasement Edge Support</a:t>
            </a:r>
          </a:p>
          <a:p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                  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Warranty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–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10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Yr. Non-Prorated</a:t>
            </a:r>
          </a:p>
          <a:p>
            <a:endParaRPr lang="en-US" sz="1800" b="1" i="1" dirty="0">
              <a:latin typeface="Verdana" pitchFamily="34" charset="0"/>
            </a:endParaRPr>
          </a:p>
          <a:p>
            <a:endParaRPr lang="en-US" sz="2000" dirty="0"/>
          </a:p>
        </p:txBody>
      </p:sp>
      <p:pic>
        <p:nvPicPr>
          <p:cNvPr id="22" name="Picture 17" descr="BR_MonarchEx_Round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123" y="1828800"/>
            <a:ext cx="1119877" cy="112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633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C7CA0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6000" b="1" dirty="0" smtClean="0">
                <a:latin typeface="Book Antiqua" pitchFamily="18" charset="0"/>
              </a:rPr>
              <a:t>    </a:t>
            </a:r>
            <a:endParaRPr lang="en-US" sz="3600" b="1" i="1" dirty="0">
              <a:latin typeface="Book Antiqua" pitchFamily="18" charset="0"/>
            </a:endParaRPr>
          </a:p>
        </p:txBody>
      </p:sp>
      <p:pic>
        <p:nvPicPr>
          <p:cNvPr id="5" name="Picture 2" descr="C:\data\Simmons Co\Price &amp; Specs Inserts\BeautySleep\BS15_Broch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1" y="-15766"/>
            <a:ext cx="3124200" cy="6858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28600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57200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781800" y="5410200"/>
            <a:ext cx="23622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0" y="5410200"/>
            <a:ext cx="22098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Twin </a:t>
            </a: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Set</a:t>
            </a:r>
            <a:endParaRPr lang="en-US" sz="3200" dirty="0">
              <a:latin typeface="Arial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286000" y="5410200"/>
            <a:ext cx="22860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Full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0" y="5410200"/>
            <a:ext cx="21336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Queen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781800" y="5410200"/>
            <a:ext cx="23622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King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2860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958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580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6600" y="0"/>
            <a:ext cx="5867400" cy="106680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6000" b="1" dirty="0" smtClean="0">
                <a:latin typeface="Book Antiqua" pitchFamily="18" charset="0"/>
              </a:rPr>
              <a:t>   </a:t>
            </a:r>
            <a:r>
              <a:rPr lang="en-US" sz="6600" b="1" dirty="0" smtClean="0">
                <a:latin typeface="Book Antiqua" pitchFamily="18" charset="0"/>
              </a:rPr>
              <a:t>Columbia</a:t>
            </a:r>
            <a:r>
              <a:rPr lang="en-US" sz="6000" b="1" dirty="0" smtClean="0">
                <a:latin typeface="Book Antiqua" pitchFamily="18" charset="0"/>
              </a:rPr>
              <a:t> </a:t>
            </a:r>
            <a:r>
              <a:rPr lang="en-US" sz="2800" b="1" dirty="0" smtClean="0">
                <a:latin typeface="Book Antiqua" pitchFamily="18" charset="0"/>
              </a:rPr>
              <a:t>Firm</a:t>
            </a:r>
            <a:r>
              <a:rPr lang="en-US" sz="6000" b="1" dirty="0" smtClean="0">
                <a:latin typeface="Book Antiqua" pitchFamily="18" charset="0"/>
              </a:rPr>
              <a:t>  </a:t>
            </a:r>
            <a:endParaRPr lang="en-US" sz="3600" b="1" i="1" dirty="0">
              <a:latin typeface="Book Antiqua" pitchFamily="18" charset="0"/>
            </a:endParaRPr>
          </a:p>
        </p:txBody>
      </p:sp>
      <p:pic>
        <p:nvPicPr>
          <p:cNvPr id="19" name="Picture 10" descr="C:\Data\Simmons Co\MC90030984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-1"/>
            <a:ext cx="762000" cy="4848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0" name="Rectangle 6"/>
          <p:cNvSpPr>
            <a:spLocks/>
          </p:cNvSpPr>
          <p:nvPr/>
        </p:nvSpPr>
        <p:spPr bwMode="auto">
          <a:xfrm>
            <a:off x="8324193" y="484802"/>
            <a:ext cx="914400" cy="2286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05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429000" y="1039223"/>
            <a:ext cx="533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4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4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      </a:t>
            </a:r>
            <a:r>
              <a:rPr lang="en-US" b="1" i="1" dirty="0" smtClean="0">
                <a:solidFill>
                  <a:schemeClr val="bg1"/>
                </a:solidFill>
                <a:latin typeface="Verdana" pitchFamily="34" charset="0"/>
              </a:rPr>
              <a:t>700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Series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BeautySleep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Individually      “Wrapped” Coils </a:t>
            </a:r>
            <a:r>
              <a:rPr lang="en-US" sz="1200" b="1" i="1" dirty="0" smtClean="0">
                <a:solidFill>
                  <a:schemeClr val="bg1"/>
                </a:solidFill>
                <a:latin typeface="Verdana" pitchFamily="34" charset="0"/>
              </a:rPr>
              <a:t>(14 Ga.) </a:t>
            </a:r>
          </a:p>
          <a:p>
            <a:pPr>
              <a:buClr>
                <a:schemeClr val="tx1"/>
              </a:buClr>
              <a:buSzPts val="1400"/>
            </a:pPr>
            <a:r>
              <a:rPr lang="en-US" sz="1400" b="1" i="1" dirty="0" smtClean="0">
                <a:solidFill>
                  <a:schemeClr val="bg1"/>
                </a:solidFill>
                <a:latin typeface="Verdana" pitchFamily="34" charset="0"/>
              </a:rPr>
              <a:t>                                                                                         </a:t>
            </a:r>
            <a:endParaRPr lang="en-US" sz="14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Comfort Layers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………FR Fiber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………1”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AirCool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® Foam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………1/2” Energy Foam™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Coil Construction Insulators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………Top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– Quantum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Lock Insulator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………Bottom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–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1”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Layer Energy Foam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™</a:t>
            </a:r>
          </a:p>
          <a:p>
            <a:pPr>
              <a:buClr>
                <a:schemeClr val="tx1"/>
              </a:buClr>
              <a:buSzPts val="1200"/>
            </a:pP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 smtClean="0">
                <a:solidFill>
                  <a:schemeClr val="bg1"/>
                </a:solidFill>
                <a:latin typeface="Verdana" pitchFamily="34" charset="0"/>
              </a:rPr>
              <a:t>Edge Support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– 3” Foam Encasement Edge Support</a:t>
            </a:r>
          </a:p>
          <a:p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                  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Warranty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–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10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Yr. Non-Prorated</a:t>
            </a:r>
          </a:p>
          <a:p>
            <a:endParaRPr lang="en-US" sz="1800" b="1" i="1" dirty="0">
              <a:latin typeface="Verdana" pitchFamily="34" charset="0"/>
            </a:endParaRPr>
          </a:p>
          <a:p>
            <a:endParaRPr lang="en-US" sz="2000" dirty="0"/>
          </a:p>
        </p:txBody>
      </p:sp>
      <p:pic>
        <p:nvPicPr>
          <p:cNvPr id="22" name="Picture 17" descr="BR_MonarchEx_Round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123" y="1828800"/>
            <a:ext cx="1119877" cy="112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507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5485"/>
            <a:ext cx="9144000" cy="6858000"/>
          </a:xfrm>
          <a:prstGeom prst="rect">
            <a:avLst/>
          </a:prstGeom>
          <a:solidFill>
            <a:srgbClr val="2C7CA0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6000" b="1" dirty="0" smtClean="0">
                <a:latin typeface="Book Antiqua" pitchFamily="18" charset="0"/>
              </a:rPr>
              <a:t>    </a:t>
            </a:r>
            <a:endParaRPr lang="en-US" sz="3600" b="1" i="1" dirty="0">
              <a:latin typeface="Book Antiqua" pitchFamily="18" charset="0"/>
            </a:endParaRPr>
          </a:p>
        </p:txBody>
      </p:sp>
      <p:pic>
        <p:nvPicPr>
          <p:cNvPr id="5" name="Picture 2" descr="C:\data\Simmons Co\Price &amp; Specs Inserts\BeautySleep\BS15_Broch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1" y="35484"/>
            <a:ext cx="3124200" cy="680674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28600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57200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781800" y="5410200"/>
            <a:ext cx="23622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0" y="5410200"/>
            <a:ext cx="22098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Twin </a:t>
            </a: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Set</a:t>
            </a:r>
            <a:endParaRPr lang="en-US" sz="3200" dirty="0">
              <a:latin typeface="Arial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286000" y="5410200"/>
            <a:ext cx="22860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Full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0" y="5410200"/>
            <a:ext cx="21336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Queen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781800" y="5410200"/>
            <a:ext cx="23622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King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2860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958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580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429000" y="96901"/>
            <a:ext cx="5715000" cy="775802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6000" b="1" dirty="0">
                <a:latin typeface="Book Antiqua" pitchFamily="18" charset="0"/>
              </a:rPr>
              <a:t> </a:t>
            </a:r>
            <a:r>
              <a:rPr lang="en-US" sz="6000" b="1" dirty="0" smtClean="0">
                <a:latin typeface="Book Antiqua" pitchFamily="18" charset="0"/>
              </a:rPr>
              <a:t>  </a:t>
            </a:r>
            <a:r>
              <a:rPr lang="en-US" sz="6600" b="1" dirty="0" smtClean="0">
                <a:latin typeface="Book Antiqua" pitchFamily="18" charset="0"/>
              </a:rPr>
              <a:t>Bolivar</a:t>
            </a:r>
            <a:r>
              <a:rPr lang="en-US" sz="6000" b="1" dirty="0" smtClean="0">
                <a:latin typeface="Book Antiqua" pitchFamily="18" charset="0"/>
              </a:rPr>
              <a:t> </a:t>
            </a:r>
            <a:r>
              <a:rPr lang="en-US" sz="3200" b="1" dirty="0" smtClean="0">
                <a:latin typeface="Book Antiqua" pitchFamily="18" charset="0"/>
              </a:rPr>
              <a:t>Plush</a:t>
            </a:r>
            <a:endParaRPr lang="en-US" sz="3200" b="1" i="1" dirty="0">
              <a:latin typeface="Book Antiqua" pitchFamily="18" charset="0"/>
            </a:endParaRPr>
          </a:p>
        </p:txBody>
      </p:sp>
      <p:pic>
        <p:nvPicPr>
          <p:cNvPr id="19" name="Picture 10" descr="C:\Data\Simmons Co\MC90030984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352" y="35485"/>
            <a:ext cx="762000" cy="4848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0" name="Rectangle 6"/>
          <p:cNvSpPr>
            <a:spLocks/>
          </p:cNvSpPr>
          <p:nvPr/>
        </p:nvSpPr>
        <p:spPr bwMode="auto">
          <a:xfrm>
            <a:off x="8324193" y="484802"/>
            <a:ext cx="914400" cy="2286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05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429000" y="665446"/>
            <a:ext cx="5334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4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4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      </a:t>
            </a:r>
            <a:r>
              <a:rPr lang="en-US" b="1" i="1" dirty="0" smtClean="0">
                <a:solidFill>
                  <a:schemeClr val="bg1"/>
                </a:solidFill>
                <a:latin typeface="Verdana" pitchFamily="34" charset="0"/>
              </a:rPr>
              <a:t>700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Series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BeautySleep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Individually      “Wrapped” Coils </a:t>
            </a:r>
            <a:r>
              <a:rPr lang="en-US" sz="1200" b="1" i="1" dirty="0" smtClean="0">
                <a:solidFill>
                  <a:schemeClr val="bg1"/>
                </a:solidFill>
                <a:latin typeface="Verdana" pitchFamily="34" charset="0"/>
              </a:rPr>
              <a:t>(15 ½ Ga.) </a:t>
            </a:r>
          </a:p>
          <a:p>
            <a:pPr>
              <a:buClr>
                <a:schemeClr val="tx1"/>
              </a:buClr>
              <a:buSzPts val="1400"/>
            </a:pPr>
            <a:r>
              <a:rPr lang="en-US" sz="1400" b="1" i="1" dirty="0" smtClean="0">
                <a:solidFill>
                  <a:schemeClr val="bg1"/>
                </a:solidFill>
                <a:latin typeface="Verdana" pitchFamily="34" charset="0"/>
              </a:rPr>
              <a:t>                                                                                         </a:t>
            </a:r>
            <a:endParaRPr lang="en-US" sz="14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Comfort Layers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………FR Fiber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………1 ¼”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AirFeel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™ Foam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………1”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AirCool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® Foam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………1/2” 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GelTouch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® Foam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………Center 1/3 Memory Foam support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Coil Construction Insulators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………Top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– Quantum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Lock Insulator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………Bottom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–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1”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Layer Energy Foam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™</a:t>
            </a:r>
          </a:p>
          <a:p>
            <a:pPr>
              <a:buClr>
                <a:schemeClr val="tx1"/>
              </a:buClr>
              <a:buSzPts val="1200"/>
            </a:pP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 smtClean="0">
                <a:solidFill>
                  <a:schemeClr val="bg1"/>
                </a:solidFill>
                <a:latin typeface="Verdana" pitchFamily="34" charset="0"/>
              </a:rPr>
              <a:t>Edge Support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– 3” Foam Encasement Edge Support</a:t>
            </a:r>
          </a:p>
          <a:p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                  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Warranty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–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10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Yr. Non-Prorated</a:t>
            </a:r>
          </a:p>
          <a:p>
            <a:endParaRPr lang="en-US" sz="1800" b="1" i="1" dirty="0">
              <a:latin typeface="Verdana" pitchFamily="34" charset="0"/>
            </a:endParaRPr>
          </a:p>
          <a:p>
            <a:endParaRPr lang="en-US" sz="2000" dirty="0"/>
          </a:p>
        </p:txBody>
      </p:sp>
      <p:pic>
        <p:nvPicPr>
          <p:cNvPr id="22" name="Picture 17" descr="BR_MonarchEx_Round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1517" y="1566333"/>
            <a:ext cx="1077836" cy="108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872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5485"/>
            <a:ext cx="9144000" cy="6858000"/>
          </a:xfrm>
          <a:prstGeom prst="rect">
            <a:avLst/>
          </a:prstGeom>
          <a:solidFill>
            <a:srgbClr val="2C7CA0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6000" b="1" dirty="0" smtClean="0">
                <a:latin typeface="Book Antiqua" pitchFamily="18" charset="0"/>
              </a:rPr>
              <a:t>    </a:t>
            </a:r>
            <a:endParaRPr lang="en-US" sz="3600" b="1" i="1" dirty="0">
              <a:latin typeface="Book Antiqua" pitchFamily="18" charset="0"/>
            </a:endParaRPr>
          </a:p>
        </p:txBody>
      </p:sp>
      <p:pic>
        <p:nvPicPr>
          <p:cNvPr id="5" name="Picture 2" descr="C:\data\Simmons Co\Price &amp; Specs Inserts\BeautySleep\BS15_Broch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1" y="35484"/>
            <a:ext cx="3124200" cy="680674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28600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572000" y="5410200"/>
            <a:ext cx="22860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781800" y="5410200"/>
            <a:ext cx="2362200" cy="1447800"/>
          </a:xfrm>
          <a:prstGeom prst="rect">
            <a:avLst/>
          </a:prstGeom>
          <a:solidFill>
            <a:srgbClr val="2C7CA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0" y="5410200"/>
            <a:ext cx="22098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Twin </a:t>
            </a: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Set</a:t>
            </a:r>
            <a:endParaRPr lang="en-US" sz="3200" dirty="0">
              <a:latin typeface="Arial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286000" y="5410200"/>
            <a:ext cx="22860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Full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0" y="5410200"/>
            <a:ext cx="21336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Queen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781800" y="5410200"/>
            <a:ext cx="2362200" cy="5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King  Set</a:t>
            </a:r>
            <a:endParaRPr lang="en-US" sz="3200" dirty="0">
              <a:latin typeface="Arial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2860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958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58000" y="5842337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000" b="1" dirty="0" smtClean="0">
                <a:latin typeface="Times New Roman" pitchFamily="18" charset="0"/>
              </a:rPr>
              <a:t>$0000</a:t>
            </a:r>
            <a:endParaRPr lang="en-US" sz="6000" dirty="0">
              <a:latin typeface="Arial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00400" y="96901"/>
            <a:ext cx="5943600" cy="775802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6000" b="1" dirty="0" smtClean="0">
                <a:latin typeface="Book Antiqua" pitchFamily="18" charset="0"/>
              </a:rPr>
              <a:t> </a:t>
            </a:r>
            <a:r>
              <a:rPr lang="en-US" sz="6000" b="1" dirty="0" smtClean="0">
                <a:latin typeface="Book Antiqua" pitchFamily="18" charset="0"/>
              </a:rPr>
              <a:t>Bolivar</a:t>
            </a:r>
            <a:r>
              <a:rPr lang="en-US" sz="6000" b="1" dirty="0" smtClean="0">
                <a:latin typeface="Book Antiqua" pitchFamily="18" charset="0"/>
              </a:rPr>
              <a:t> </a:t>
            </a:r>
            <a:r>
              <a:rPr lang="en-US" sz="2400" b="1" dirty="0" smtClean="0">
                <a:latin typeface="Book Antiqua" pitchFamily="18" charset="0"/>
              </a:rPr>
              <a:t>Plush </a:t>
            </a:r>
            <a:r>
              <a:rPr lang="en-US" sz="2400" b="1" dirty="0" err="1" smtClean="0">
                <a:latin typeface="Book Antiqua" pitchFamily="18" charset="0"/>
              </a:rPr>
              <a:t>PillowTop</a:t>
            </a:r>
            <a:endParaRPr lang="en-US" sz="2400" b="1" i="1" dirty="0">
              <a:latin typeface="Book Antiqua" pitchFamily="18" charset="0"/>
            </a:endParaRPr>
          </a:p>
        </p:txBody>
      </p:sp>
      <p:pic>
        <p:nvPicPr>
          <p:cNvPr id="19" name="Picture 10" descr="C:\Data\Simmons Co\MC90030984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352" y="35485"/>
            <a:ext cx="762000" cy="4848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0" name="Rectangle 6"/>
          <p:cNvSpPr>
            <a:spLocks/>
          </p:cNvSpPr>
          <p:nvPr/>
        </p:nvSpPr>
        <p:spPr bwMode="auto">
          <a:xfrm>
            <a:off x="8324193" y="484802"/>
            <a:ext cx="914400" cy="2286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05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429000" y="665446"/>
            <a:ext cx="5334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4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4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      </a:t>
            </a:r>
            <a:r>
              <a:rPr lang="en-US" b="1" i="1" dirty="0" smtClean="0">
                <a:solidFill>
                  <a:schemeClr val="bg1"/>
                </a:solidFill>
                <a:latin typeface="Verdana" pitchFamily="34" charset="0"/>
              </a:rPr>
              <a:t>700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Series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BeautySleep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Individually      “Wrapped” Coils </a:t>
            </a:r>
            <a:r>
              <a:rPr lang="en-US" sz="1200" b="1" i="1" dirty="0" smtClean="0">
                <a:solidFill>
                  <a:schemeClr val="bg1"/>
                </a:solidFill>
                <a:latin typeface="Verdana" pitchFamily="34" charset="0"/>
              </a:rPr>
              <a:t>(15 ½ Ga.) </a:t>
            </a:r>
          </a:p>
          <a:p>
            <a:pPr>
              <a:buClr>
                <a:schemeClr val="tx1"/>
              </a:buClr>
              <a:buSzPts val="1400"/>
            </a:pPr>
            <a:r>
              <a:rPr lang="en-US" sz="1400" b="1" i="1" dirty="0" smtClean="0">
                <a:solidFill>
                  <a:schemeClr val="bg1"/>
                </a:solidFill>
                <a:latin typeface="Verdana" pitchFamily="34" charset="0"/>
              </a:rPr>
              <a:t>                                                                                         </a:t>
            </a:r>
            <a:endParaRPr lang="en-US" sz="14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Comfort Layers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………FR Fiber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………1 ¼”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AirFeel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™ Foam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………1”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AirCool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® Foam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………1 ½”  Plush Comfort Foam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………1/2”  </a:t>
            </a:r>
            <a:r>
              <a:rPr lang="en-US" sz="1600" b="1" i="1" dirty="0" err="1" smtClean="0">
                <a:solidFill>
                  <a:schemeClr val="bg1"/>
                </a:solidFill>
                <a:latin typeface="Verdana" pitchFamily="34" charset="0"/>
              </a:rPr>
              <a:t>GelTouch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® Foam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………Center 1/3 Memory Foam support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Coil Construction Insulators</a:t>
            </a: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………Top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– Quantum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Lock Insulator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200"/>
            </a:pP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………Bottom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–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1”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Layer Energy Foam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™</a:t>
            </a:r>
          </a:p>
          <a:p>
            <a:pPr>
              <a:buClr>
                <a:schemeClr val="tx1"/>
              </a:buClr>
              <a:buSzPts val="1200"/>
            </a:pP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 smtClean="0">
                <a:solidFill>
                  <a:schemeClr val="bg1"/>
                </a:solidFill>
                <a:latin typeface="Verdana" pitchFamily="34" charset="0"/>
              </a:rPr>
              <a:t>Edge Support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– 3” Foam Encasement Edge</a:t>
            </a:r>
          </a:p>
          <a:p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                   </a:t>
            </a:r>
            <a:endParaRPr lang="en-US" sz="1600" b="1" i="1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1600" b="1" i="1" u="sng" dirty="0">
                <a:solidFill>
                  <a:schemeClr val="bg1"/>
                </a:solidFill>
                <a:latin typeface="Verdana" pitchFamily="34" charset="0"/>
              </a:rPr>
              <a:t>Warranty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 – </a:t>
            </a:r>
            <a:r>
              <a:rPr lang="en-US" sz="1600" b="1" i="1" dirty="0" smtClean="0">
                <a:solidFill>
                  <a:schemeClr val="bg1"/>
                </a:solidFill>
                <a:latin typeface="Verdana" pitchFamily="34" charset="0"/>
              </a:rPr>
              <a:t>10 </a:t>
            </a:r>
            <a:r>
              <a:rPr lang="en-US" sz="1600" b="1" i="1" dirty="0">
                <a:solidFill>
                  <a:schemeClr val="bg1"/>
                </a:solidFill>
                <a:latin typeface="Verdana" pitchFamily="34" charset="0"/>
              </a:rPr>
              <a:t>Yr. Non-Prorated</a:t>
            </a:r>
          </a:p>
          <a:p>
            <a:endParaRPr lang="en-US" sz="1800" b="1" i="1" dirty="0">
              <a:latin typeface="Verdana" pitchFamily="34" charset="0"/>
            </a:endParaRPr>
          </a:p>
          <a:p>
            <a:endParaRPr lang="en-US" sz="2000" dirty="0"/>
          </a:p>
        </p:txBody>
      </p:sp>
      <p:pic>
        <p:nvPicPr>
          <p:cNvPr id="22" name="Picture 17" descr="BR_MonarchEx_Round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1517" y="1566333"/>
            <a:ext cx="1077836" cy="108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69496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414</Words>
  <Application>Microsoft Office PowerPoint</Application>
  <PresentationFormat>On-screen Show (4:3)</PresentationFormat>
  <Paragraphs>109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>Simmons Bedding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ABernste</dc:creator>
  <cp:lastModifiedBy>Gary Blackney</cp:lastModifiedBy>
  <cp:revision>97</cp:revision>
  <cp:lastPrinted>2015-02-17T23:06:31Z</cp:lastPrinted>
  <dcterms:created xsi:type="dcterms:W3CDTF">2012-09-17T18:57:27Z</dcterms:created>
  <dcterms:modified xsi:type="dcterms:W3CDTF">2015-04-29T11:56:45Z</dcterms:modified>
</cp:coreProperties>
</file>