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13"/>
  </p:notesMasterIdLst>
  <p:sldIdLst>
    <p:sldId id="277" r:id="rId3"/>
    <p:sldId id="279" r:id="rId4"/>
    <p:sldId id="275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AE2"/>
    <a:srgbClr val="5FCFDB"/>
    <a:srgbClr val="98E0E8"/>
    <a:srgbClr val="99C9E7"/>
    <a:srgbClr val="9FD4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>
        <p:scale>
          <a:sx n="60" d="100"/>
          <a:sy n="60" d="100"/>
        </p:scale>
        <p:origin x="-9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606F9C3-0318-4695-B5B0-2D4BDACBF95F}" type="datetimeFigureOut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156BCB0-9FE8-4080-BED0-40FF81FFE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85C755-799C-40C9-96FF-C9C6C788933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E2A884-5E0C-42B0-BCE9-9270CC6B367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06380F-B0D5-477B-895C-9D352B0D059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931B-B6FC-4D6E-9BB3-6B12B5C9327C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B36E5-6FAA-4A79-9ED4-DD350E77A8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97A3-DAEC-481C-A1D7-F8751C51032F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1217D-0D32-452B-8112-CEAE4F1EE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DF3F3-1AC3-406D-9A22-9CA9F9CF48FC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FAAD-7BC9-44E5-BBCE-C942AB39B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2" descr="BS13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0C86F98-BA14-4A5B-B791-63A3B8F9ED74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C4A58CD-4BFB-4514-BB06-BEB912304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992A68-74B9-489A-918F-9E81285D0547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9EFB51-4EF2-4403-86EB-76A60E192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BS13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968347-BF24-4EB1-BF74-246EA59F86A9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ED5DC-DB7C-481A-BC53-D7AD415960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S13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1E71F4-671C-43E2-A0C7-FB76B5D22925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07EA6-8A7B-4D36-8005-EF91887E50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30C24A-9BCD-4C4A-B014-A0FAF2957010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9AD59A-3B00-42AA-968E-D06661D8A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S13_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C6BCBC-4718-49A1-A4A9-B5381C6FD2FF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FBBDCA-96A8-4B45-AFE7-EA6439EEA2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8EC1B-FDEB-43DB-8AA0-2DD2F370EA66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52B729-E390-4538-9D6B-61B5FD8C5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A7DB18-1344-4156-8060-7013C9C8D84B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AAB1C2-1B79-4FDB-B29F-0A7222AD02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A62F-4543-4444-8D8B-AFD8073BB618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68855-9693-493B-887D-CF2405B33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3" descr="BS13_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F992E3-4EEE-497F-B00D-20E3EE1C1437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CF544C-D2CF-430C-94C4-C28D31B5E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133390-8DDF-4DC5-AF49-F4F880F17BCB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DD4259-C6EB-461B-B51B-89154744F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S13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27E01-4EEB-4A94-BDAB-32CF36F3AD32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DA7041-36D0-41B6-ACFC-D46AF0E1B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4DC85-A660-4AE4-849B-A1FFD4F22909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BA9DD-F60A-472F-A184-90F8585AC6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CD195-E643-4CE0-B42F-0F2FBDCA2EC8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B7B0-615C-40DD-940E-492EA3FC78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932B5-EC7E-4EE7-B108-2324399947DE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F54B-3DAE-4D53-8355-17C0F1F07E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233E-0664-46B2-B0D6-B3CB79668E7A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2F322-3489-43D8-8663-C334CFD0B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85161-4CF8-40CF-B4A2-7BC641C3A588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03B6D-1E4C-462B-8CB3-BCA4717B0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0529A-2FDD-4855-A885-E09666C5E438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D5EE3-D863-4EB3-B522-6FD0DDABE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FF3E-3E9F-4695-AF18-08C16003F758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6108-98BB-477E-B835-FB0B884DA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3B414-04FF-4904-B58A-C1B2C086DFC7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2A068-8A92-4526-86F6-1BFF0CAE0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B42649-1163-495E-B2CC-1D5F2FCAA7FF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E25BAE-B511-4AC3-91CE-F117B1372A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800598C-337E-4F12-9E36-F737A28B29AE}" type="datetimeFigureOut">
              <a:rPr lang="en-US"/>
              <a:pPr>
                <a:defRPr/>
              </a:pPr>
              <a:t>8/27/2014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FE9260D-0F1B-49F8-A521-8EB8049FF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25" name="Picture 10" descr="BS13_Logo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457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jpeg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jpeg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jpeg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3657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72000" y="0"/>
            <a:ext cx="4572000" cy="1524000"/>
          </a:xfrm>
          <a:prstGeom prst="rect">
            <a:avLst/>
          </a:prstGeom>
          <a:solidFill>
            <a:srgbClr val="7ECAE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latin typeface="Book Antiqua" pitchFamily="18" charset="0"/>
                <a:cs typeface="+mn-cs"/>
              </a:rPr>
              <a:t>Balboa Terrace </a:t>
            </a:r>
            <a:r>
              <a:rPr lang="en-US" sz="4000" b="1" dirty="0">
                <a:latin typeface="Book Antiqua" pitchFamily="18" charset="0"/>
                <a:cs typeface="+mn-cs"/>
              </a:rPr>
              <a:t>Firm</a:t>
            </a:r>
            <a:endParaRPr lang="en-US" sz="4000" b="1" dirty="0">
              <a:latin typeface="Book Antiqua" pitchFamily="18" charset="0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53340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Twin 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Set</a:t>
            </a:r>
            <a:endParaRPr lang="en-US" sz="3200" dirty="0">
              <a:cs typeface="+mn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86000" y="53340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Full  Set</a:t>
            </a:r>
            <a:endParaRPr lang="en-US" sz="3200" dirty="0"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0" y="53340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Queen  Set</a:t>
            </a:r>
            <a:endParaRPr lang="en-US" sz="3200" dirty="0"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53340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King  Set</a:t>
            </a:r>
            <a:endParaRPr lang="en-US" sz="3200" dirty="0">
              <a:cs typeface="+mn-cs"/>
            </a:endParaRPr>
          </a:p>
        </p:txBody>
      </p: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22860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33805" name="Rectangle 21"/>
          <p:cNvSpPr>
            <a:spLocks noChangeArrowheads="1"/>
          </p:cNvSpPr>
          <p:nvPr/>
        </p:nvSpPr>
        <p:spPr bwMode="auto">
          <a:xfrm>
            <a:off x="44958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33806" name="Rectangle 21"/>
          <p:cNvSpPr>
            <a:spLocks noChangeArrowheads="1"/>
          </p:cNvSpPr>
          <p:nvPr/>
        </p:nvSpPr>
        <p:spPr bwMode="auto">
          <a:xfrm>
            <a:off x="68580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pic>
        <p:nvPicPr>
          <p:cNvPr id="33807" name="Picture 17" descr="BR_MonarchEx_Round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3124200"/>
            <a:ext cx="1285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8" name="Text Box 5"/>
          <p:cNvSpPr txBox="1">
            <a:spLocks noChangeArrowheads="1"/>
          </p:cNvSpPr>
          <p:nvPr/>
        </p:nvSpPr>
        <p:spPr bwMode="auto">
          <a:xfrm>
            <a:off x="3886200" y="1371600"/>
            <a:ext cx="52578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 i="1">
              <a:solidFill>
                <a:srgbClr val="23439F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  <a:buFont typeface="Verdana" pitchFamily="34" charset="0"/>
              <a:buChar char="–"/>
            </a:pPr>
            <a:r>
              <a:rPr lang="en-US" sz="2000" b="1" i="1">
                <a:latin typeface="Verdana" pitchFamily="34" charset="0"/>
              </a:rPr>
              <a:t>700 Series BeautySleep Individually “Pocketed” </a:t>
            </a:r>
            <a:r>
              <a:rPr lang="en-US" b="1" i="1">
                <a:latin typeface="Verdana" pitchFamily="34" charset="0"/>
              </a:rPr>
              <a:t>Coils™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b="1" i="1">
                <a:latin typeface="Verdana" pitchFamily="34" charset="0"/>
              </a:rPr>
              <a:t>                                          </a:t>
            </a:r>
            <a:r>
              <a:rPr lang="en-US" sz="1600" b="1" i="1">
                <a:latin typeface="Verdana" pitchFamily="34" charset="0"/>
              </a:rPr>
              <a:t>                                            </a:t>
            </a:r>
            <a:r>
              <a:rPr lang="en-US" sz="1600" b="1" i="1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en-US" sz="1600" b="1" i="1">
              <a:latin typeface="Verdana" pitchFamily="34" charset="0"/>
            </a:endParaRP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600" b="1" i="1">
                <a:latin typeface="Verdana" pitchFamily="34" charset="0"/>
              </a:rPr>
              <a:t> FR Fiber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1” Firm Comfort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 ½” Firm Comfort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½“ Firm Comfort Foam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Top – Quantum Lock Insulator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Bottom – 1 Layer Energy Foam™ 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Edge Support</a:t>
            </a:r>
            <a:r>
              <a:rPr lang="en-US" sz="1600" b="1" i="1">
                <a:latin typeface="Verdana" pitchFamily="34" charset="0"/>
              </a:rPr>
              <a:t>– </a:t>
            </a:r>
            <a:r>
              <a:rPr lang="en-US" sz="1400" b="1" i="1">
                <a:latin typeface="Verdana" pitchFamily="34" charset="0"/>
              </a:rPr>
              <a:t>3” Foam Encasement w/ one row extra firm “seat edge” coils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Warranty</a:t>
            </a:r>
            <a:r>
              <a:rPr lang="en-US" sz="2000" b="1" i="1">
                <a:latin typeface="Verdana" pitchFamily="34" charset="0"/>
              </a:rPr>
              <a:t> </a:t>
            </a:r>
            <a:r>
              <a:rPr lang="en-US" sz="1600" b="1" i="1">
                <a:latin typeface="Verdana" pitchFamily="34" charset="0"/>
              </a:rPr>
              <a:t>– 10 Yr. Non-Prorated</a:t>
            </a:r>
          </a:p>
          <a:p>
            <a:endParaRPr lang="en-US" b="1" i="1">
              <a:latin typeface="Verdana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228600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57200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934200" y="63246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13"/>
          <p:cNvSpPr>
            <a:spLocks noChangeArrowheads="1"/>
          </p:cNvSpPr>
          <p:nvPr/>
        </p:nvSpPr>
        <p:spPr bwMode="auto">
          <a:xfrm>
            <a:off x="3733800" y="9906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..........1000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………..15 ½ 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 ¼” AirFeel® Foam </a:t>
            </a:r>
          </a:p>
          <a:p>
            <a:r>
              <a:rPr lang="en-US" sz="1600">
                <a:latin typeface="Calibri" pitchFamily="34" charset="0"/>
              </a:rPr>
              <a:t>         ......................1” AirCool™ Foam</a:t>
            </a:r>
          </a:p>
          <a:p>
            <a:r>
              <a:rPr lang="en-US" sz="1600" b="1">
                <a:latin typeface="Calibri" pitchFamily="34" charset="0"/>
              </a:rPr>
              <a:t>Deck</a:t>
            </a:r>
            <a:r>
              <a:rPr lang="en-US" sz="1600">
                <a:latin typeface="Calibri" pitchFamily="34" charset="0"/>
              </a:rPr>
              <a:t>…………………..2” AirCool™ Memory  Foam</a:t>
            </a:r>
            <a:endParaRPr lang="en-US" sz="1600" b="1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 ½” </a:t>
            </a:r>
            <a:r>
              <a:rPr lang="en-US" sz="1600" b="1" i="1">
                <a:latin typeface="Calibri" pitchFamily="34" charset="0"/>
              </a:rPr>
              <a:t>TruTemp™</a:t>
            </a:r>
            <a:r>
              <a:rPr lang="en-US" sz="1600" b="1">
                <a:latin typeface="Calibri" pitchFamily="34" charset="0"/>
              </a:rPr>
              <a:t> Gel                                           </a:t>
            </a:r>
          </a:p>
          <a:p>
            <a:r>
              <a:rPr lang="en-US" sz="1600">
                <a:latin typeface="Calibri" pitchFamily="34" charset="0"/>
              </a:rPr>
              <a:t>                     ………...1 ½” AirCool™ Memory foam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…………..25 Year Limited Warranty 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685800"/>
            <a:ext cx="55626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Longs Peak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 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Plush Pillow Top </a:t>
            </a:r>
            <a:r>
              <a:rPr lang="en-US" sz="20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5542" name="Picture 17" descr="BR_MonarchEx_Roun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286000"/>
            <a:ext cx="9906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10" descr="C:\Data\Simmons Co\MC90030984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0"/>
            <a:ext cx="919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Rectangle 6"/>
          <p:cNvSpPr>
            <a:spLocks/>
          </p:cNvSpPr>
          <p:nvPr/>
        </p:nvSpPr>
        <p:spPr bwMode="auto">
          <a:xfrm>
            <a:off x="7772400" y="5334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554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2192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7" name="Picture 9" descr="BR LOGO No background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5548" name="Picture 2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0" y="44196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5029200"/>
            <a:ext cx="3733800" cy="6858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54864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152400" y="6172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TruTemp</a:t>
            </a: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™ Gel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absorbs, stores, and releases excess warmth to help keep  you in a comfortable temperature zone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5561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5562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5563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5564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5565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5566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5567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48600" y="3429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8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3657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72000" y="0"/>
            <a:ext cx="4572000" cy="1524000"/>
          </a:xfrm>
          <a:prstGeom prst="rect">
            <a:avLst/>
          </a:prstGeom>
          <a:solidFill>
            <a:srgbClr val="7ECAE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atin typeface="Book Antiqua" pitchFamily="18" charset="0"/>
                <a:cs typeface="+mn-cs"/>
              </a:rPr>
              <a:t>Lake St. Clair </a:t>
            </a:r>
            <a:r>
              <a:rPr lang="en-US" sz="4000" b="1" dirty="0">
                <a:latin typeface="Book Antiqua" pitchFamily="18" charset="0"/>
                <a:cs typeface="+mn-cs"/>
              </a:rPr>
              <a:t>Plush</a:t>
            </a:r>
            <a:endParaRPr lang="en-US" sz="4000" b="1" dirty="0">
              <a:latin typeface="Book Antiqua" pitchFamily="18" charset="0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53340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Twin 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Set</a:t>
            </a:r>
            <a:endParaRPr lang="en-US" sz="3200" dirty="0">
              <a:cs typeface="+mn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86000" y="53340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Full  Set</a:t>
            </a:r>
            <a:endParaRPr lang="en-US" sz="3200" dirty="0"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0" y="53340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Queen  Set</a:t>
            </a:r>
            <a:endParaRPr lang="en-US" sz="3200" dirty="0"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53340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King  Set</a:t>
            </a:r>
            <a:endParaRPr lang="en-US" sz="3200" dirty="0">
              <a:cs typeface="+mn-cs"/>
            </a:endParaRPr>
          </a:p>
        </p:txBody>
      </p:sp>
      <p:sp>
        <p:nvSpPr>
          <p:cNvPr id="41995" name="Rectangle 21"/>
          <p:cNvSpPr>
            <a:spLocks noChangeArrowheads="1"/>
          </p:cNvSpPr>
          <p:nvPr/>
        </p:nvSpPr>
        <p:spPr bwMode="auto">
          <a:xfrm>
            <a:off x="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1996" name="Rectangle 21"/>
          <p:cNvSpPr>
            <a:spLocks noChangeArrowheads="1"/>
          </p:cNvSpPr>
          <p:nvPr/>
        </p:nvSpPr>
        <p:spPr bwMode="auto">
          <a:xfrm>
            <a:off x="22860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1997" name="Rectangle 21"/>
          <p:cNvSpPr>
            <a:spLocks noChangeArrowheads="1"/>
          </p:cNvSpPr>
          <p:nvPr/>
        </p:nvSpPr>
        <p:spPr bwMode="auto">
          <a:xfrm>
            <a:off x="44958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1998" name="Rectangle 21"/>
          <p:cNvSpPr>
            <a:spLocks noChangeArrowheads="1"/>
          </p:cNvSpPr>
          <p:nvPr/>
        </p:nvSpPr>
        <p:spPr bwMode="auto">
          <a:xfrm>
            <a:off x="6858000" y="56388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pic>
        <p:nvPicPr>
          <p:cNvPr id="41999" name="Picture 17" descr="BR_MonarchEx_Round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3124200"/>
            <a:ext cx="1285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0" name="Text Box 5"/>
          <p:cNvSpPr txBox="1">
            <a:spLocks noChangeArrowheads="1"/>
          </p:cNvSpPr>
          <p:nvPr/>
        </p:nvSpPr>
        <p:spPr bwMode="auto">
          <a:xfrm>
            <a:off x="3886200" y="1295400"/>
            <a:ext cx="52578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 i="1">
              <a:solidFill>
                <a:srgbClr val="23439F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  <a:buFont typeface="Verdana" pitchFamily="34" charset="0"/>
              <a:buChar char="–"/>
            </a:pPr>
            <a:r>
              <a:rPr lang="en-US" sz="2000" b="1" i="1">
                <a:latin typeface="Verdana" pitchFamily="34" charset="0"/>
              </a:rPr>
              <a:t>700 Series BeautySleep Individually “Pocketed” </a:t>
            </a:r>
            <a:r>
              <a:rPr lang="en-US" b="1" i="1">
                <a:latin typeface="Verdana" pitchFamily="34" charset="0"/>
              </a:rPr>
              <a:t>Coils™ </a:t>
            </a:r>
          </a:p>
          <a:p>
            <a:pPr>
              <a:buClr>
                <a:schemeClr val="tx1"/>
              </a:buClr>
              <a:buSzPts val="1400"/>
            </a:pPr>
            <a:r>
              <a:rPr lang="en-US" b="1" i="1">
                <a:latin typeface="Verdana" pitchFamily="34" charset="0"/>
              </a:rPr>
              <a:t>                                            </a:t>
            </a:r>
            <a:r>
              <a:rPr lang="en-US" sz="1600" b="1" i="1">
                <a:latin typeface="Verdana" pitchFamily="34" charset="0"/>
              </a:rPr>
              <a:t>                                            </a:t>
            </a:r>
            <a:r>
              <a:rPr lang="en-US" sz="1600" b="1" i="1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en-US" sz="1600" b="1" i="1">
              <a:latin typeface="Verdana" pitchFamily="34" charset="0"/>
            </a:endParaRP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600" b="1" i="1">
                <a:latin typeface="Verdana" pitchFamily="34" charset="0"/>
              </a:rPr>
              <a:t> </a:t>
            </a:r>
            <a:r>
              <a:rPr lang="en-US" sz="1400" b="1" i="1">
                <a:latin typeface="Verdana" pitchFamily="34" charset="0"/>
              </a:rPr>
              <a:t>FR Fiber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1” Plush “GelTouch”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1” Plush Comfort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2 Layers 1” Plush Comfort Foam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Top – Quantum Lock Insulator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Bottom – 1 Layer Energy Foam™ 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Edge Support</a:t>
            </a:r>
            <a:r>
              <a:rPr lang="en-US" sz="1600" b="1" i="1">
                <a:latin typeface="Verdana" pitchFamily="34" charset="0"/>
              </a:rPr>
              <a:t>– </a:t>
            </a:r>
            <a:r>
              <a:rPr lang="en-US" sz="1400" b="1" i="1">
                <a:latin typeface="Verdana" pitchFamily="34" charset="0"/>
              </a:rPr>
              <a:t>3” Foam Encasement w/ one row extra firm “seat edge” coils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Warranty</a:t>
            </a:r>
            <a:r>
              <a:rPr lang="en-US" sz="2000" b="1" i="1">
                <a:latin typeface="Verdana" pitchFamily="34" charset="0"/>
              </a:rPr>
              <a:t> </a:t>
            </a:r>
            <a:r>
              <a:rPr lang="en-US" sz="1600" b="1" i="1">
                <a:latin typeface="Verdana" pitchFamily="34" charset="0"/>
              </a:rPr>
              <a:t>– 10 Yr. Non-Prorated</a:t>
            </a:r>
          </a:p>
          <a:p>
            <a:endParaRPr lang="en-US" b="1" i="1">
              <a:latin typeface="Verdana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228600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572000" y="632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</a:t>
            </a:r>
            <a:endParaRPr lang="en-US" sz="2400" dirty="0">
              <a:cs typeface="+mn-cs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934200" y="63246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Reg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$0000</a:t>
            </a: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3657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86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72000" y="5410200"/>
            <a:ext cx="22860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781800" y="5410200"/>
            <a:ext cx="2362200" cy="1447800"/>
          </a:xfrm>
          <a:prstGeom prst="rect">
            <a:avLst/>
          </a:prstGeom>
          <a:solidFill>
            <a:srgbClr val="7ECAE2"/>
          </a:solidFill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72000" y="0"/>
            <a:ext cx="4572000" cy="1524000"/>
          </a:xfrm>
          <a:prstGeom prst="rect">
            <a:avLst/>
          </a:prstGeom>
          <a:solidFill>
            <a:srgbClr val="7ECAE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Book Antiqua" pitchFamily="18" charset="0"/>
                <a:cs typeface="+mn-cs"/>
              </a:rPr>
              <a:t>Valley Lake </a:t>
            </a:r>
            <a:r>
              <a:rPr lang="en-US" sz="4000" b="1" dirty="0">
                <a:latin typeface="Book Antiqua" pitchFamily="18" charset="0"/>
                <a:cs typeface="+mn-cs"/>
              </a:rPr>
              <a:t>Plush </a:t>
            </a:r>
            <a:r>
              <a:rPr lang="en-US" sz="4000" b="1" dirty="0" err="1">
                <a:latin typeface="Book Antiqua" pitchFamily="18" charset="0"/>
                <a:cs typeface="+mn-cs"/>
              </a:rPr>
              <a:t>PillowTop</a:t>
            </a:r>
            <a:endParaRPr lang="en-US" sz="4000" b="1" dirty="0">
              <a:latin typeface="Book Antiqua" pitchFamily="18" charset="0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54102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Twin 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 Set</a:t>
            </a:r>
            <a:endParaRPr lang="en-US" sz="3200" dirty="0">
              <a:cs typeface="+mn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86000" y="54102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Full  Set</a:t>
            </a:r>
            <a:endParaRPr lang="en-US" sz="3200" dirty="0"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0" y="54102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Queen  Set</a:t>
            </a:r>
            <a:endParaRPr lang="en-US" sz="3200" dirty="0"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5410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King  Set</a:t>
            </a:r>
            <a:endParaRPr lang="en-US" sz="3200" dirty="0">
              <a:cs typeface="+mn-cs"/>
            </a:endParaRPr>
          </a:p>
        </p:txBody>
      </p:sp>
      <p:sp>
        <p:nvSpPr>
          <p:cNvPr id="44043" name="Rectangle 21"/>
          <p:cNvSpPr>
            <a:spLocks noChangeArrowheads="1"/>
          </p:cNvSpPr>
          <p:nvPr/>
        </p:nvSpPr>
        <p:spPr bwMode="auto">
          <a:xfrm>
            <a:off x="0" y="57912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4044" name="Rectangle 21"/>
          <p:cNvSpPr>
            <a:spLocks noChangeArrowheads="1"/>
          </p:cNvSpPr>
          <p:nvPr/>
        </p:nvSpPr>
        <p:spPr bwMode="auto">
          <a:xfrm>
            <a:off x="2286000" y="58420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4495800" y="58420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sp>
        <p:nvSpPr>
          <p:cNvPr id="44046" name="Rectangle 21"/>
          <p:cNvSpPr>
            <a:spLocks noChangeArrowheads="1"/>
          </p:cNvSpPr>
          <p:nvPr/>
        </p:nvSpPr>
        <p:spPr bwMode="auto">
          <a:xfrm>
            <a:off x="6858000" y="58420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Times New Roman" pitchFamily="18" charset="0"/>
              </a:rPr>
              <a:t>$000</a:t>
            </a:r>
            <a:endParaRPr lang="en-US" sz="6000"/>
          </a:p>
        </p:txBody>
      </p:sp>
      <p:pic>
        <p:nvPicPr>
          <p:cNvPr id="44047" name="Picture 17" descr="BR_MonarchEx_Round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3124200"/>
            <a:ext cx="1285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8" name="Text Box 5"/>
          <p:cNvSpPr txBox="1">
            <a:spLocks noChangeArrowheads="1"/>
          </p:cNvSpPr>
          <p:nvPr/>
        </p:nvSpPr>
        <p:spPr bwMode="auto">
          <a:xfrm>
            <a:off x="3886200" y="1295400"/>
            <a:ext cx="5257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 i="1">
              <a:solidFill>
                <a:srgbClr val="23439F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  <a:buSzPts val="1400"/>
              <a:buFont typeface="Verdana" pitchFamily="34" charset="0"/>
              <a:buChar char="–"/>
            </a:pPr>
            <a:r>
              <a:rPr lang="en-US" sz="2000" b="1" i="1">
                <a:latin typeface="Verdana" pitchFamily="34" charset="0"/>
              </a:rPr>
              <a:t>700 Series BeautySleep Individually “Pocketed” </a:t>
            </a:r>
            <a:r>
              <a:rPr lang="en-US" b="1" i="1">
                <a:latin typeface="Verdana" pitchFamily="34" charset="0"/>
              </a:rPr>
              <a:t>Coils™                                             </a:t>
            </a:r>
            <a:r>
              <a:rPr lang="en-US" sz="1600" b="1" i="1">
                <a:latin typeface="Verdana" pitchFamily="34" charset="0"/>
              </a:rPr>
              <a:t>                                            </a:t>
            </a:r>
            <a:r>
              <a:rPr lang="en-US" sz="1600" b="1" i="1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en-US" sz="1600" b="1" i="1">
              <a:latin typeface="Verdana" pitchFamily="34" charset="0"/>
            </a:endParaRP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Comfort Layers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600" b="1" i="1">
                <a:latin typeface="Verdana" pitchFamily="34" charset="0"/>
              </a:rPr>
              <a:t> </a:t>
            </a:r>
            <a:r>
              <a:rPr lang="en-US" sz="1400" b="1" i="1">
                <a:latin typeface="Verdana" pitchFamily="34" charset="0"/>
              </a:rPr>
              <a:t>FR Fiber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1” Plush “GelTouch”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 1” Plush Comfort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1 Layers 2” Plush Comfort Foam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2 Layers ½” Firm comfort Foam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Coil Construction Insulators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Top – Quantum Lock Insulator</a:t>
            </a:r>
          </a:p>
          <a:p>
            <a:pPr>
              <a:buClr>
                <a:schemeClr val="tx1"/>
              </a:buClr>
              <a:buSzPts val="1200"/>
              <a:buFont typeface="Verdana" pitchFamily="34" charset="0"/>
              <a:buChar char="–"/>
            </a:pPr>
            <a:r>
              <a:rPr lang="en-US" sz="1400" b="1" i="1">
                <a:latin typeface="Verdana" pitchFamily="34" charset="0"/>
              </a:rPr>
              <a:t>Bottom – 1 Layer Energy Foam™ 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Edge Support</a:t>
            </a:r>
            <a:r>
              <a:rPr lang="en-US" sz="1600" b="1" i="1">
                <a:latin typeface="Verdana" pitchFamily="34" charset="0"/>
              </a:rPr>
              <a:t>– </a:t>
            </a:r>
            <a:r>
              <a:rPr lang="en-US" sz="1400" b="1" i="1">
                <a:latin typeface="Verdana" pitchFamily="34" charset="0"/>
              </a:rPr>
              <a:t>3” Foam Encasement w/ one row extra firm “seat edge” coils</a:t>
            </a:r>
          </a:p>
          <a:p>
            <a:r>
              <a:rPr lang="en-US" b="1" i="1" u="sng">
                <a:solidFill>
                  <a:srgbClr val="000099"/>
                </a:solidFill>
                <a:latin typeface="Verdana" pitchFamily="34" charset="0"/>
              </a:rPr>
              <a:t>Warranty</a:t>
            </a:r>
            <a:r>
              <a:rPr lang="en-US" sz="2000" b="1" i="1">
                <a:latin typeface="Verdana" pitchFamily="34" charset="0"/>
              </a:rPr>
              <a:t> </a:t>
            </a:r>
            <a:r>
              <a:rPr lang="en-US" sz="1600" b="1" i="1">
                <a:latin typeface="Verdana" pitchFamily="34" charset="0"/>
              </a:rPr>
              <a:t>– 10 Yr. Non-Prorated</a:t>
            </a:r>
          </a:p>
          <a:p>
            <a:endParaRPr lang="en-US" b="1" i="1">
              <a:latin typeface="Verdana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3733800" y="914400"/>
            <a:ext cx="563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..........800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………..13 ¾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.....................1” AirCool®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AirCool® Foam </a:t>
            </a:r>
          </a:p>
          <a:p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...........1/2” GelTouch™ </a:t>
            </a:r>
          </a:p>
          <a:p>
            <a:r>
              <a:rPr lang="en-US" sz="1600">
                <a:latin typeface="Calibri" pitchFamily="34" charset="0"/>
              </a:rPr>
              <a:t>                     ..........1/2” EnergyFoam™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.......................... 20 Year Limited Warranty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44958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5181600"/>
            <a:ext cx="3733800" cy="7620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685800"/>
            <a:ext cx="53340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Calgary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</a:t>
            </a:r>
            <a:r>
              <a:rPr 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Luxury Firm</a:t>
            </a:r>
            <a:r>
              <a:rPr lang="en-US" sz="28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59402" name="Picture 17" descr="BR_MonarchEx_Round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5613" y="2209800"/>
            <a:ext cx="9159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3" name="Picture 10" descr="C:\Data\Simmons Co\MC90030984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0"/>
            <a:ext cx="9953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4" name="Rectangle 6"/>
          <p:cNvSpPr>
            <a:spLocks/>
          </p:cNvSpPr>
          <p:nvPr/>
        </p:nvSpPr>
        <p:spPr bwMode="auto">
          <a:xfrm>
            <a:off x="7772400" y="6096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59405" name="Picture 2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9406" name="Picture 9" descr="BR LOGO No background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59415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59416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59417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59418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59419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59420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59421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67600" y="3124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2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13"/>
          <p:cNvSpPr>
            <a:spLocks noChangeArrowheads="1"/>
          </p:cNvSpPr>
          <p:nvPr/>
        </p:nvSpPr>
        <p:spPr bwMode="auto">
          <a:xfrm>
            <a:off x="3733800" y="838200"/>
            <a:ext cx="563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..........800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………..15 ½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.....................1” AirCool®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AirCool® Foam </a:t>
            </a:r>
          </a:p>
          <a:p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...........1/2” GelTouch™ </a:t>
            </a:r>
          </a:p>
          <a:p>
            <a:r>
              <a:rPr lang="en-US" sz="1600">
                <a:latin typeface="Calibri" pitchFamily="34" charset="0"/>
              </a:rPr>
              <a:t>                     ..........1/2” EnergyFoam™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.......................... 20 Year Limited Warranty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44958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5181600"/>
            <a:ext cx="3733800" cy="7620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609600"/>
            <a:ext cx="50292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Calgary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</a:t>
            </a:r>
            <a:r>
              <a:rPr 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Plush</a:t>
            </a:r>
            <a:r>
              <a:rPr lang="en-US" sz="28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0426" name="Picture 17" descr="BR_MonarchEx_Round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2133600"/>
            <a:ext cx="9159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10" descr="C:\Data\Simmons Co\MC90030984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0"/>
            <a:ext cx="9953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8" name="Rectangle 6"/>
          <p:cNvSpPr>
            <a:spLocks/>
          </p:cNvSpPr>
          <p:nvPr/>
        </p:nvSpPr>
        <p:spPr bwMode="auto">
          <a:xfrm>
            <a:off x="7772400" y="6096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0429" name="Picture 2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0430" name="Picture 9" descr="BR LOGO No background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0439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0440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0441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0442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0443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0444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0445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20000" y="3124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46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13"/>
          <p:cNvSpPr>
            <a:spLocks noChangeArrowheads="1"/>
          </p:cNvSpPr>
          <p:nvPr/>
        </p:nvSpPr>
        <p:spPr bwMode="auto">
          <a:xfrm>
            <a:off x="3733800" y="914400"/>
            <a:ext cx="563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..........800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………..15 ½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.....................1” AirCool®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AirCool® Foam </a:t>
            </a:r>
          </a:p>
          <a:p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...........2” Plush Comfort Foam                                           </a:t>
            </a:r>
          </a:p>
          <a:p>
            <a:r>
              <a:rPr lang="en-US" sz="1600">
                <a:latin typeface="Calibri" pitchFamily="34" charset="0"/>
              </a:rPr>
              <a:t>                     ………..1/2” GelTouch™ </a:t>
            </a:r>
          </a:p>
          <a:p>
            <a:r>
              <a:rPr lang="en-US" sz="1600">
                <a:latin typeface="Calibri" pitchFamily="34" charset="0"/>
              </a:rPr>
              <a:t>                     ..........1/2” EnergyFoam™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………..20 Year  Limited Warranty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44958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5181600"/>
            <a:ext cx="3733800" cy="7620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733800" y="685800"/>
            <a:ext cx="55626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Calgary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</a:t>
            </a:r>
            <a:r>
              <a:rPr 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Plush Pillow Top</a:t>
            </a:r>
            <a:r>
              <a:rPr lang="en-US" sz="24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1450" name="Picture 17" descr="BR_MonarchEx_Round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2209800"/>
            <a:ext cx="990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1" name="Picture 10" descr="C:\Data\Simmons Co\MC90030984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4800" y="0"/>
            <a:ext cx="919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2" name="Rectangle 6"/>
          <p:cNvSpPr>
            <a:spLocks/>
          </p:cNvSpPr>
          <p:nvPr/>
        </p:nvSpPr>
        <p:spPr bwMode="auto">
          <a:xfrm>
            <a:off x="7772400" y="5334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1453" name="Picture 2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454" name="Picture 9" descr="BR LOGO No background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1463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1464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1465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1466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1467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1468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1469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43800" y="3200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0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13"/>
          <p:cNvSpPr>
            <a:spLocks noChangeArrowheads="1"/>
          </p:cNvSpPr>
          <p:nvPr/>
        </p:nvSpPr>
        <p:spPr bwMode="auto">
          <a:xfrm>
            <a:off x="3733800" y="685800"/>
            <a:ext cx="5715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..........800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………..13 ¼   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.....................1” AirCool®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AirCool® Foam </a:t>
            </a:r>
          </a:p>
          <a:p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 2” Plush Comfort Foam</a:t>
            </a:r>
          </a:p>
          <a:p>
            <a:r>
              <a:rPr lang="en-US" sz="1600">
                <a:latin typeface="Calibri" pitchFamily="34" charset="0"/>
              </a:rPr>
              <a:t>                     …........1/2” GelTouch™                                            </a:t>
            </a:r>
          </a:p>
          <a:p>
            <a:r>
              <a:rPr lang="en-US" sz="1600">
                <a:latin typeface="Calibri" pitchFamily="34" charset="0"/>
              </a:rPr>
              <a:t>                     ………...1/2” AirCool™ Memory foam</a:t>
            </a:r>
          </a:p>
          <a:p>
            <a:r>
              <a:rPr lang="en-US" sz="1600">
                <a:latin typeface="Calibri" pitchFamily="34" charset="0"/>
              </a:rPr>
              <a:t>                     ...........1/2” Energy Foam™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………..20 Year Limited Warranty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44958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5181600"/>
            <a:ext cx="3733800" cy="7620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762000"/>
            <a:ext cx="55626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Dresden Villa™  Luxury Firm Pillow Top</a:t>
            </a:r>
            <a:r>
              <a:rPr lang="en-US" sz="20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2474" name="Picture 17" descr="BR_MonarchEx_Round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2057400"/>
            <a:ext cx="10668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10" descr="C:\Data\Simmons Co\MC90030984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4800" y="0"/>
            <a:ext cx="919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6" name="Rectangle 6"/>
          <p:cNvSpPr>
            <a:spLocks/>
          </p:cNvSpPr>
          <p:nvPr/>
        </p:nvSpPr>
        <p:spPr bwMode="auto">
          <a:xfrm>
            <a:off x="7772400" y="5334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2477" name="Picture 9" descr="BR LOGO No background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2478" name="Picture 2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2487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2488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2489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2490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2491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2492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2493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72400" y="3200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4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13"/>
          <p:cNvSpPr>
            <a:spLocks noChangeArrowheads="1"/>
          </p:cNvSpPr>
          <p:nvPr/>
        </p:nvSpPr>
        <p:spPr bwMode="auto">
          <a:xfrm>
            <a:off x="3733800" y="9906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.........1000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……....13 ¼ 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 ” AirFeel®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Luxury Firm Comfort Foam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 ½” </a:t>
            </a:r>
            <a:r>
              <a:rPr lang="en-US" sz="1600" b="1" i="1">
                <a:latin typeface="Calibri" pitchFamily="34" charset="0"/>
              </a:rPr>
              <a:t>TruTemp™</a:t>
            </a:r>
            <a:r>
              <a:rPr lang="en-US" sz="1600" b="1">
                <a:latin typeface="Calibri" pitchFamily="34" charset="0"/>
              </a:rPr>
              <a:t> Gel                                           </a:t>
            </a:r>
          </a:p>
          <a:p>
            <a:r>
              <a:rPr lang="en-US" sz="1600">
                <a:latin typeface="Calibri" pitchFamily="34" charset="0"/>
              </a:rPr>
              <a:t>                     ………..  ½” AirCool™ Memory foam</a:t>
            </a:r>
          </a:p>
          <a:p>
            <a:r>
              <a:rPr lang="en-US" sz="1600">
                <a:latin typeface="Calibri" pitchFamily="34" charset="0"/>
              </a:rPr>
              <a:t>                     ...........1/2” Energy Foam™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………..25 Year Limited Warranty 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762000"/>
            <a:ext cx="55626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Longs Peak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Firm </a:t>
            </a:r>
            <a:r>
              <a:rPr lang="en-US" sz="28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3494" name="Picture 17" descr="BR_MonarchEx_Roun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286000"/>
            <a:ext cx="9906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10" descr="C:\Data\Simmons Co\MC90030984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0"/>
            <a:ext cx="919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6"/>
          <p:cNvSpPr>
            <a:spLocks/>
          </p:cNvSpPr>
          <p:nvPr/>
        </p:nvSpPr>
        <p:spPr bwMode="auto">
          <a:xfrm>
            <a:off x="7772400" y="5334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34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2192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9" name="Picture 9" descr="BR LOGO No background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3500" name="Picture 2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0" y="44196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5029200"/>
            <a:ext cx="3733800" cy="6858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54864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152400" y="6172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TruTemp</a:t>
            </a: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™ Gel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absorbs, stores, and releases excess warmth to help keep  you in a comfortable temperature zone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3513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3514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3515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3516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3517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3518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3519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72400" y="33528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20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15033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13"/>
          <p:cNvSpPr>
            <a:spLocks noChangeArrowheads="1"/>
          </p:cNvSpPr>
          <p:nvPr/>
        </p:nvSpPr>
        <p:spPr bwMode="auto">
          <a:xfrm>
            <a:off x="3733800" y="9144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 b="1">
                <a:latin typeface="Calibri" pitchFamily="34" charset="0"/>
              </a:rPr>
              <a:t>Coil Unit</a:t>
            </a:r>
            <a:r>
              <a:rPr lang="en-US" sz="1600">
                <a:latin typeface="Calibri" pitchFamily="34" charset="0"/>
              </a:rPr>
              <a:t>..........1000 Density Beautyrest® Pocketed Coil® Springs</a:t>
            </a:r>
          </a:p>
          <a:p>
            <a:r>
              <a:rPr lang="en-US" sz="1600">
                <a:latin typeface="Calibri" pitchFamily="34" charset="0"/>
              </a:rPr>
              <a:t>                ………..15 ½   Ga.</a:t>
            </a:r>
          </a:p>
          <a:p>
            <a:r>
              <a:rPr lang="en-US" sz="1600" b="1">
                <a:latin typeface="Calibri" pitchFamily="34" charset="0"/>
              </a:rPr>
              <a:t>Edge Support</a:t>
            </a:r>
            <a:r>
              <a:rPr lang="en-US" sz="1600">
                <a:latin typeface="Calibri" pitchFamily="34" charset="0"/>
              </a:rPr>
              <a:t>.......Ventilated AirCool® BeautyEdge® Foam </a:t>
            </a:r>
          </a:p>
          <a:p>
            <a:r>
              <a:rPr lang="en-US" sz="1600">
                <a:latin typeface="Calibri" pitchFamily="34" charset="0"/>
              </a:rPr>
              <a:t>                                 Encasement with QuantumLock™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Quilt</a:t>
            </a:r>
            <a:r>
              <a:rPr lang="en-US" sz="1600">
                <a:latin typeface="Calibri" pitchFamily="34" charset="0"/>
              </a:rPr>
              <a:t>.....................1 ¼” AirFeel® Foam </a:t>
            </a:r>
          </a:p>
          <a:p>
            <a:r>
              <a:rPr lang="en-US" sz="1600">
                <a:latin typeface="Calibri" pitchFamily="34" charset="0"/>
              </a:rPr>
              <a:t>         .....................1” AirCool™ Foam</a:t>
            </a:r>
          </a:p>
          <a:p>
            <a:r>
              <a:rPr lang="en-US" sz="1600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</a:rPr>
              <a:t>Upholstery</a:t>
            </a:r>
            <a:r>
              <a:rPr lang="en-US" sz="1600">
                <a:latin typeface="Calibri" pitchFamily="34" charset="0"/>
              </a:rPr>
              <a:t>........... ½” </a:t>
            </a:r>
            <a:r>
              <a:rPr lang="en-US" sz="1600" b="1" i="1">
                <a:latin typeface="Calibri" pitchFamily="34" charset="0"/>
              </a:rPr>
              <a:t>TruTemp™</a:t>
            </a:r>
            <a:r>
              <a:rPr lang="en-US" sz="1600" b="1">
                <a:latin typeface="Calibri" pitchFamily="34" charset="0"/>
              </a:rPr>
              <a:t> Gel                                           </a:t>
            </a:r>
          </a:p>
          <a:p>
            <a:r>
              <a:rPr lang="en-US" sz="1600">
                <a:latin typeface="Calibri" pitchFamily="34" charset="0"/>
              </a:rPr>
              <a:t>                     ………...2” AirCool™ Memory foam</a:t>
            </a:r>
          </a:p>
          <a:p>
            <a:r>
              <a:rPr lang="en-US" sz="1600">
                <a:latin typeface="Calibri" pitchFamily="34" charset="0"/>
              </a:rPr>
              <a:t> </a:t>
            </a:r>
          </a:p>
          <a:p>
            <a:r>
              <a:rPr lang="en-US" sz="1600" b="1">
                <a:latin typeface="Calibri" pitchFamily="34" charset="0"/>
              </a:rPr>
              <a:t>AirCool® Design </a:t>
            </a:r>
            <a:r>
              <a:rPr lang="en-US" sz="1600">
                <a:latin typeface="Calibri" pitchFamily="34" charset="0"/>
              </a:rPr>
              <a:t>......AirCool® Mesh Border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Foam </a:t>
            </a:r>
          </a:p>
          <a:p>
            <a:r>
              <a:rPr lang="en-US" sz="1600">
                <a:latin typeface="Calibri" pitchFamily="34" charset="0"/>
              </a:rPr>
              <a:t>                              ......AirCool® BeautyEdge® Foam Encasement </a:t>
            </a:r>
          </a:p>
          <a:p>
            <a:r>
              <a:rPr lang="en-US" sz="1600" b="1">
                <a:latin typeface="Calibri" pitchFamily="34" charset="0"/>
              </a:rPr>
              <a:t>Coil Support</a:t>
            </a:r>
            <a:r>
              <a:rPr lang="en-US" sz="1600">
                <a:latin typeface="Calibri" pitchFamily="34" charset="0"/>
              </a:rPr>
              <a:t>.................... EnergyFoam™ </a:t>
            </a:r>
          </a:p>
          <a:p>
            <a:r>
              <a:rPr lang="en-US" sz="1600" b="1">
                <a:latin typeface="Calibri" pitchFamily="34" charset="0"/>
              </a:rPr>
              <a:t>Foundation</a:t>
            </a:r>
            <a:r>
              <a:rPr lang="en-US" sz="1600">
                <a:latin typeface="Calibri" pitchFamily="34" charset="0"/>
              </a:rPr>
              <a:t>.......................Triton® Foundation </a:t>
            </a:r>
          </a:p>
          <a:p>
            <a:r>
              <a:rPr lang="en-US" sz="1600">
                <a:latin typeface="Calibri" pitchFamily="34" charset="0"/>
              </a:rPr>
              <a:t>                      ......................NuFlex™ Foundation compatible </a:t>
            </a:r>
          </a:p>
          <a:p>
            <a:r>
              <a:rPr lang="en-US" sz="1600" b="1">
                <a:latin typeface="Calibri" pitchFamily="34" charset="0"/>
              </a:rPr>
              <a:t>Warranty</a:t>
            </a:r>
            <a:r>
              <a:rPr lang="en-US" sz="1600">
                <a:latin typeface="Calibri" pitchFamily="34" charset="0"/>
              </a:rPr>
              <a:t>………..25 Year Limited Warranty 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86200" y="685800"/>
            <a:ext cx="5562600" cy="769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Longs Peak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™ 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Plush </a:t>
            </a:r>
            <a:r>
              <a:rPr lang="en-US" sz="2400" b="1" i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+mn-cs"/>
              </a:rPr>
              <a:t>        </a:t>
            </a:r>
            <a:endParaRPr lang="en-US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cs typeface="+mn-cs"/>
            </a:endParaRPr>
          </a:p>
        </p:txBody>
      </p:sp>
      <p:pic>
        <p:nvPicPr>
          <p:cNvPr id="64518" name="Picture 17" descr="BR_MonarchEx_Roun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2209800"/>
            <a:ext cx="914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10" descr="C:\Data\Simmons Co\MC90030984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0"/>
            <a:ext cx="919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0" name="Rectangle 6"/>
          <p:cNvSpPr>
            <a:spLocks/>
          </p:cNvSpPr>
          <p:nvPr/>
        </p:nvSpPr>
        <p:spPr bwMode="auto">
          <a:xfrm>
            <a:off x="7772400" y="533400"/>
            <a:ext cx="1219200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>
                <a:solidFill>
                  <a:srgbClr val="323232"/>
                </a:solidFill>
                <a:latin typeface="Calibri" pitchFamily="34" charset="0"/>
                <a:ea typeface="MS PGothic" pitchFamily="34" charset="-128"/>
                <a:sym typeface="L Avenir Light"/>
              </a:rPr>
              <a:t>Built in the USA</a:t>
            </a:r>
          </a:p>
        </p:txBody>
      </p:sp>
      <p:pic>
        <p:nvPicPr>
          <p:cNvPr id="645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2192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3" name="Picture 9" descr="BR LOGO No background"/>
          <p:cNvPicPr>
            <a:picLocks noChangeAspect="1" noChangeArrowheads="1"/>
          </p:cNvPicPr>
          <p:nvPr/>
        </p:nvPicPr>
        <p:blipFill>
          <a:blip r:embed="rId7">
            <a:lum bright="100000" contrast="100000"/>
            <a:grayscl/>
          </a:blip>
          <a:srcRect/>
          <a:stretch>
            <a:fillRect/>
          </a:stretch>
        </p:blipFill>
        <p:spPr bwMode="auto">
          <a:xfrm>
            <a:off x="228600" y="-228600"/>
            <a:ext cx="3276600" cy="14700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4524" name="Picture 2"/>
          <p:cNvPicPr>
            <a:picLocks noChangeAspect="1" noChangeArrowheads="1"/>
          </p:cNvPicPr>
          <p:nvPr/>
        </p:nvPicPr>
        <p:blipFill>
          <a:blip r:embed="rId8">
            <a:lum bright="100000" contrast="100000"/>
            <a:grayscl/>
          </a:blip>
          <a:srcRect t="84715"/>
          <a:stretch>
            <a:fillRect/>
          </a:stretch>
        </p:blipFill>
        <p:spPr bwMode="auto">
          <a:xfrm>
            <a:off x="228600" y="855663"/>
            <a:ext cx="32766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0" y="4419600"/>
            <a:ext cx="3733800" cy="838200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6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lang="en-US" sz="6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5029200"/>
            <a:ext cx="3733800" cy="6858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lang="en-US" sz="29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54864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152400" y="6172200"/>
            <a:ext cx="4038600" cy="838200"/>
          </a:xfrm>
          <a:prstGeom prst="rect">
            <a:avLst/>
          </a:prstGeom>
          <a:noFill/>
        </p:spPr>
        <p:txBody>
          <a:bodyPr anchor="ctr">
            <a:normAutofit fontScale="4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5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TruTemp</a:t>
            </a:r>
            <a:r>
              <a:rPr lang="en-US" sz="4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™ Gel                                                       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absorbs, stores, and releases excess warmth to help keep  you in a comfortable temperature zone</a:t>
            </a:r>
            <a:endParaRPr lang="en-US" sz="3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7724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4008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029200" y="5791200"/>
            <a:ext cx="1371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733800" y="5791200"/>
            <a:ext cx="1295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7724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King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008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Queen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029200" y="579120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Full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733800" y="5791200"/>
            <a:ext cx="1295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algn="ctr"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  <a:cs typeface="+mn-cs"/>
              </a:rPr>
              <a:t>Twin Set</a:t>
            </a:r>
            <a:endParaRPr lang="en-US" dirty="0">
              <a:latin typeface="Gill Sans"/>
              <a:cs typeface="+mn-cs"/>
            </a:endParaRPr>
          </a:p>
        </p:txBody>
      </p:sp>
      <p:sp>
        <p:nvSpPr>
          <p:cNvPr id="64537" name="Rectangle 11"/>
          <p:cNvSpPr>
            <a:spLocks noChangeArrowheads="1"/>
          </p:cNvSpPr>
          <p:nvPr/>
        </p:nvSpPr>
        <p:spPr bwMode="auto">
          <a:xfrm>
            <a:off x="77724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4538" name="Rectangle 11"/>
          <p:cNvSpPr>
            <a:spLocks noChangeArrowheads="1"/>
          </p:cNvSpPr>
          <p:nvPr/>
        </p:nvSpPr>
        <p:spPr bwMode="auto">
          <a:xfrm>
            <a:off x="6400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4539" name="Rectangle 11"/>
          <p:cNvSpPr>
            <a:spLocks noChangeArrowheads="1"/>
          </p:cNvSpPr>
          <p:nvPr/>
        </p:nvSpPr>
        <p:spPr bwMode="auto">
          <a:xfrm>
            <a:off x="50292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4540" name="Rectangle 11"/>
          <p:cNvSpPr>
            <a:spLocks noChangeArrowheads="1"/>
          </p:cNvSpPr>
          <p:nvPr/>
        </p:nvSpPr>
        <p:spPr bwMode="auto">
          <a:xfrm>
            <a:off x="3733800" y="60198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Times New Roman" pitchFamily="18" charset="0"/>
              </a:rPr>
              <a:t>$000</a:t>
            </a:r>
            <a:endParaRPr lang="en-US" sz="3600"/>
          </a:p>
        </p:txBody>
      </p:sp>
      <p:sp>
        <p:nvSpPr>
          <p:cNvPr id="64541" name="Rectangle 11"/>
          <p:cNvSpPr>
            <a:spLocks noChangeArrowheads="1"/>
          </p:cNvSpPr>
          <p:nvPr/>
        </p:nvSpPr>
        <p:spPr bwMode="auto">
          <a:xfrm>
            <a:off x="64008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64542" name="Rectangle 11"/>
          <p:cNvSpPr>
            <a:spLocks noChangeArrowheads="1"/>
          </p:cNvSpPr>
          <p:nvPr/>
        </p:nvSpPr>
        <p:spPr bwMode="auto">
          <a:xfrm>
            <a:off x="7772400" y="6519863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>
                <a:solidFill>
                  <a:srgbClr val="000066"/>
                </a:solidFill>
                <a:latin typeface="Times New Roman" pitchFamily="18" charset="0"/>
              </a:rPr>
              <a:t>w/ NuFlex </a:t>
            </a: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$0000</a:t>
            </a:r>
            <a:endParaRPr lang="en-US" sz="1600">
              <a:solidFill>
                <a:srgbClr val="000066"/>
              </a:solidFill>
            </a:endParaRPr>
          </a:p>
        </p:txBody>
      </p:sp>
      <p:pic>
        <p:nvPicPr>
          <p:cNvPr id="64543" name="Picture 3" descr="100395 CertiPUR Hang Tag_Page_1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48600" y="3200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44" name="Picture 3" descr="BATTERY ICON.028.jpg"/>
          <p:cNvPicPr>
            <a:picLocks noChangeAspect="1"/>
          </p:cNvPicPr>
          <p:nvPr/>
        </p:nvPicPr>
        <p:blipFill>
          <a:blip r:embed="rId10"/>
          <a:srcRect l="6194" t="23300" r="20004" b="29906"/>
          <a:stretch>
            <a:fillRect/>
          </a:stretch>
        </p:blipFill>
        <p:spPr bwMode="auto">
          <a:xfrm>
            <a:off x="4267200" y="0"/>
            <a:ext cx="16002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1138</Words>
  <Application>Microsoft Office PowerPoint</Application>
  <PresentationFormat>On-screen Show (4:3)</PresentationFormat>
  <Paragraphs>322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Design Template</vt:lpstr>
      </vt:variant>
      <vt:variant>
        <vt:i4>13</vt:i4>
      </vt:variant>
      <vt:variant>
        <vt:lpstr>Slide Titles</vt:lpstr>
      </vt:variant>
      <vt:variant>
        <vt:i4>10</vt:i4>
      </vt:variant>
    </vt:vector>
  </HeadingPairs>
  <TitlesOfParts>
    <vt:vector size="35" baseType="lpstr">
      <vt:lpstr>Calibri</vt:lpstr>
      <vt:lpstr>Arial</vt:lpstr>
      <vt:lpstr>Lucida Sans Unicode</vt:lpstr>
      <vt:lpstr>Wingdings 3</vt:lpstr>
      <vt:lpstr>Verdana</vt:lpstr>
      <vt:lpstr>Wingdings 2</vt:lpstr>
      <vt:lpstr>Book Antiqua</vt:lpstr>
      <vt:lpstr>Monotype Corsiva</vt:lpstr>
      <vt:lpstr>Times New Roman</vt:lpstr>
      <vt:lpstr>MS PGothic</vt:lpstr>
      <vt:lpstr>L Avenir Light</vt:lpstr>
      <vt:lpstr>Gill Sans</vt:lpstr>
      <vt:lpstr>Custom Design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Simmons Bedding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ABernste</dc:creator>
  <cp:lastModifiedBy>garyd</cp:lastModifiedBy>
  <cp:revision>75</cp:revision>
  <dcterms:created xsi:type="dcterms:W3CDTF">2012-09-17T18:57:27Z</dcterms:created>
  <dcterms:modified xsi:type="dcterms:W3CDTF">2014-08-27T14:54:33Z</dcterms:modified>
</cp:coreProperties>
</file>