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304" r:id="rId4"/>
    <p:sldId id="273" r:id="rId5"/>
    <p:sldId id="271" r:id="rId6"/>
    <p:sldId id="272" r:id="rId7"/>
    <p:sldId id="276" r:id="rId8"/>
    <p:sldId id="277" r:id="rId9"/>
    <p:sldId id="278" r:id="rId10"/>
    <p:sldId id="311" r:id="rId11"/>
    <p:sldId id="312" r:id="rId12"/>
    <p:sldId id="282" r:id="rId13"/>
    <p:sldId id="290" r:id="rId14"/>
    <p:sldId id="291" r:id="rId15"/>
    <p:sldId id="293" r:id="rId16"/>
    <p:sldId id="292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283" r:id="rId27"/>
    <p:sldId id="305" r:id="rId28"/>
    <p:sldId id="306" r:id="rId29"/>
    <p:sldId id="307" r:id="rId30"/>
    <p:sldId id="308" r:id="rId31"/>
    <p:sldId id="309" r:id="rId32"/>
    <p:sldId id="310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outlineViewPr>
    <p:cViewPr>
      <p:scale>
        <a:sx n="33" d="100"/>
        <a:sy n="33" d="100"/>
      </p:scale>
      <p:origin x="0" y="-38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2749C-71FA-4B2F-87A3-A42773E84E0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D1658F-E042-4BD3-AD7A-82CE1738F85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Retrieved data from a MongoDB collection and put it into a tibble {MongoDB}</a:t>
          </a:r>
          <a:endParaRPr lang="en-US"/>
        </a:p>
      </dgm:t>
    </dgm:pt>
    <dgm:pt modelId="{559318E3-569D-4B0F-B268-92248798E2B2}" type="parTrans" cxnId="{EDE1BA96-3B8D-40E7-A78F-F6AAF83BE037}">
      <dgm:prSet/>
      <dgm:spPr/>
      <dgm:t>
        <a:bodyPr/>
        <a:lstStyle/>
        <a:p>
          <a:endParaRPr lang="en-US"/>
        </a:p>
      </dgm:t>
    </dgm:pt>
    <dgm:pt modelId="{AEF50B1C-E026-474D-BC47-46907851B87A}" type="sibTrans" cxnId="{EDE1BA96-3B8D-40E7-A78F-F6AAF83BE037}">
      <dgm:prSet/>
      <dgm:spPr/>
      <dgm:t>
        <a:bodyPr/>
        <a:lstStyle/>
        <a:p>
          <a:endParaRPr lang="en-US"/>
        </a:p>
      </dgm:t>
    </dgm:pt>
    <dgm:pt modelId="{DAFFFA4F-3609-4875-B07B-E4419A3C9F24}">
      <dgm:prSet/>
      <dgm:spPr/>
      <dgm:t>
        <a:bodyPr/>
        <a:lstStyle/>
        <a:p>
          <a:pPr>
            <a:lnSpc>
              <a:spcPct val="100000"/>
            </a:lnSpc>
          </a:pPr>
          <a:r>
            <a:rPr lang="en-AU"/>
            <a:t>Retrieved data from .csv files and put this data into a tibble {Oulad}</a:t>
          </a:r>
          <a:endParaRPr lang="en-US"/>
        </a:p>
      </dgm:t>
    </dgm:pt>
    <dgm:pt modelId="{48815B08-41DF-4477-B52B-5D51611901DC}" type="parTrans" cxnId="{69205CB2-CB76-419A-BD5D-C929573ABAF5}">
      <dgm:prSet/>
      <dgm:spPr/>
      <dgm:t>
        <a:bodyPr/>
        <a:lstStyle/>
        <a:p>
          <a:endParaRPr lang="en-US"/>
        </a:p>
      </dgm:t>
    </dgm:pt>
    <dgm:pt modelId="{CBBF19AF-644A-4A2D-8272-8B0DD935E0A5}" type="sibTrans" cxnId="{69205CB2-CB76-419A-BD5D-C929573ABAF5}">
      <dgm:prSet/>
      <dgm:spPr/>
      <dgm:t>
        <a:bodyPr/>
        <a:lstStyle/>
        <a:p>
          <a:endParaRPr lang="en-US"/>
        </a:p>
      </dgm:t>
    </dgm:pt>
    <dgm:pt modelId="{853EC51B-0CB3-45D8-84FC-2ACF81A8AEDC}" type="pres">
      <dgm:prSet presAssocID="{3E52749C-71FA-4B2F-87A3-A42773E84E01}" presName="root" presStyleCnt="0">
        <dgm:presLayoutVars>
          <dgm:dir/>
          <dgm:resizeHandles val="exact"/>
        </dgm:presLayoutVars>
      </dgm:prSet>
      <dgm:spPr/>
    </dgm:pt>
    <dgm:pt modelId="{48C575C4-B16E-4539-BF12-A6091DD8F79D}" type="pres">
      <dgm:prSet presAssocID="{12D1658F-E042-4BD3-AD7A-82CE1738F85C}" presName="compNode" presStyleCnt="0"/>
      <dgm:spPr/>
    </dgm:pt>
    <dgm:pt modelId="{CE7A4345-6925-4897-B793-63AED4E34A40}" type="pres">
      <dgm:prSet presAssocID="{12D1658F-E042-4BD3-AD7A-82CE1738F8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74BDCC-4B1E-4A13-B852-6E964CCD67A9}" type="pres">
      <dgm:prSet presAssocID="{12D1658F-E042-4BD3-AD7A-82CE1738F85C}" presName="spaceRect" presStyleCnt="0"/>
      <dgm:spPr/>
    </dgm:pt>
    <dgm:pt modelId="{83B8E557-C07F-4E01-B031-63A80284FBD3}" type="pres">
      <dgm:prSet presAssocID="{12D1658F-E042-4BD3-AD7A-82CE1738F85C}" presName="textRect" presStyleLbl="revTx" presStyleIdx="0" presStyleCnt="2">
        <dgm:presLayoutVars>
          <dgm:chMax val="1"/>
          <dgm:chPref val="1"/>
        </dgm:presLayoutVars>
      </dgm:prSet>
      <dgm:spPr/>
    </dgm:pt>
    <dgm:pt modelId="{747683D5-EBF9-46DC-ADE8-0432C3CD25BF}" type="pres">
      <dgm:prSet presAssocID="{AEF50B1C-E026-474D-BC47-46907851B87A}" presName="sibTrans" presStyleCnt="0"/>
      <dgm:spPr/>
    </dgm:pt>
    <dgm:pt modelId="{61F74826-6CCA-4B16-8856-8E73AC86E8B6}" type="pres">
      <dgm:prSet presAssocID="{DAFFFA4F-3609-4875-B07B-E4419A3C9F24}" presName="compNode" presStyleCnt="0"/>
      <dgm:spPr/>
    </dgm:pt>
    <dgm:pt modelId="{458B2E5A-9551-46D5-A34D-80AE1A6646F1}" type="pres">
      <dgm:prSet presAssocID="{DAFFFA4F-3609-4875-B07B-E4419A3C9F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4C12134-25B2-4B8F-94DD-C7C0E360EC7A}" type="pres">
      <dgm:prSet presAssocID="{DAFFFA4F-3609-4875-B07B-E4419A3C9F24}" presName="spaceRect" presStyleCnt="0"/>
      <dgm:spPr/>
    </dgm:pt>
    <dgm:pt modelId="{47192B71-BB79-4C15-BF80-4FE74F6318FB}" type="pres">
      <dgm:prSet presAssocID="{DAFFFA4F-3609-4875-B07B-E4419A3C9F2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3021A0F-B8BE-4D19-B7DA-AA7FF559CCBC}" type="presOf" srcId="{DAFFFA4F-3609-4875-B07B-E4419A3C9F24}" destId="{47192B71-BB79-4C15-BF80-4FE74F6318FB}" srcOrd="0" destOrd="0" presId="urn:microsoft.com/office/officeart/2018/2/layout/IconLabelList"/>
    <dgm:cxn modelId="{9C5E880F-273F-4366-B701-8109AA41022F}" type="presOf" srcId="{3E52749C-71FA-4B2F-87A3-A42773E84E01}" destId="{853EC51B-0CB3-45D8-84FC-2ACF81A8AEDC}" srcOrd="0" destOrd="0" presId="urn:microsoft.com/office/officeart/2018/2/layout/IconLabelList"/>
    <dgm:cxn modelId="{B6C1314A-94CD-41B9-B23A-0BE609F70D6A}" type="presOf" srcId="{12D1658F-E042-4BD3-AD7A-82CE1738F85C}" destId="{83B8E557-C07F-4E01-B031-63A80284FBD3}" srcOrd="0" destOrd="0" presId="urn:microsoft.com/office/officeart/2018/2/layout/IconLabelList"/>
    <dgm:cxn modelId="{EDE1BA96-3B8D-40E7-A78F-F6AAF83BE037}" srcId="{3E52749C-71FA-4B2F-87A3-A42773E84E01}" destId="{12D1658F-E042-4BD3-AD7A-82CE1738F85C}" srcOrd="0" destOrd="0" parTransId="{559318E3-569D-4B0F-B268-92248798E2B2}" sibTransId="{AEF50B1C-E026-474D-BC47-46907851B87A}"/>
    <dgm:cxn modelId="{69205CB2-CB76-419A-BD5D-C929573ABAF5}" srcId="{3E52749C-71FA-4B2F-87A3-A42773E84E01}" destId="{DAFFFA4F-3609-4875-B07B-E4419A3C9F24}" srcOrd="1" destOrd="0" parTransId="{48815B08-41DF-4477-B52B-5D51611901DC}" sibTransId="{CBBF19AF-644A-4A2D-8272-8B0DD935E0A5}"/>
    <dgm:cxn modelId="{45160FDE-1C9A-436A-9F9C-6FA94CF631D6}" type="presParOf" srcId="{853EC51B-0CB3-45D8-84FC-2ACF81A8AEDC}" destId="{48C575C4-B16E-4539-BF12-A6091DD8F79D}" srcOrd="0" destOrd="0" presId="urn:microsoft.com/office/officeart/2018/2/layout/IconLabelList"/>
    <dgm:cxn modelId="{3D75400B-33DC-4453-AA04-45DAAEE98940}" type="presParOf" srcId="{48C575C4-B16E-4539-BF12-A6091DD8F79D}" destId="{CE7A4345-6925-4897-B793-63AED4E34A40}" srcOrd="0" destOrd="0" presId="urn:microsoft.com/office/officeart/2018/2/layout/IconLabelList"/>
    <dgm:cxn modelId="{2550DCDC-35B9-4B2F-8090-795C421D6CA2}" type="presParOf" srcId="{48C575C4-B16E-4539-BF12-A6091DD8F79D}" destId="{9374BDCC-4B1E-4A13-B852-6E964CCD67A9}" srcOrd="1" destOrd="0" presId="urn:microsoft.com/office/officeart/2018/2/layout/IconLabelList"/>
    <dgm:cxn modelId="{78AC4CC3-CCD5-47A0-8091-72DF1784ED32}" type="presParOf" srcId="{48C575C4-B16E-4539-BF12-A6091DD8F79D}" destId="{83B8E557-C07F-4E01-B031-63A80284FBD3}" srcOrd="2" destOrd="0" presId="urn:microsoft.com/office/officeart/2018/2/layout/IconLabelList"/>
    <dgm:cxn modelId="{5E6AAED6-2C0A-4922-9AE8-656E0B7FDF43}" type="presParOf" srcId="{853EC51B-0CB3-45D8-84FC-2ACF81A8AEDC}" destId="{747683D5-EBF9-46DC-ADE8-0432C3CD25BF}" srcOrd="1" destOrd="0" presId="urn:microsoft.com/office/officeart/2018/2/layout/IconLabelList"/>
    <dgm:cxn modelId="{F09A73CA-7E30-4F5A-B5FF-FCD10BE34AE6}" type="presParOf" srcId="{853EC51B-0CB3-45D8-84FC-2ACF81A8AEDC}" destId="{61F74826-6CCA-4B16-8856-8E73AC86E8B6}" srcOrd="2" destOrd="0" presId="urn:microsoft.com/office/officeart/2018/2/layout/IconLabelList"/>
    <dgm:cxn modelId="{AFC0F09E-E5D3-4998-82A3-040275E488A4}" type="presParOf" srcId="{61F74826-6CCA-4B16-8856-8E73AC86E8B6}" destId="{458B2E5A-9551-46D5-A34D-80AE1A6646F1}" srcOrd="0" destOrd="0" presId="urn:microsoft.com/office/officeart/2018/2/layout/IconLabelList"/>
    <dgm:cxn modelId="{A39C6CA4-D38B-4C4A-9CE9-0FC04885018A}" type="presParOf" srcId="{61F74826-6CCA-4B16-8856-8E73AC86E8B6}" destId="{04C12134-25B2-4B8F-94DD-C7C0E360EC7A}" srcOrd="1" destOrd="0" presId="urn:microsoft.com/office/officeart/2018/2/layout/IconLabelList"/>
    <dgm:cxn modelId="{FF6B2D83-EB76-4117-A236-46C4828AC137}" type="presParOf" srcId="{61F74826-6CCA-4B16-8856-8E73AC86E8B6}" destId="{47192B71-BB79-4C15-BF80-4FE74F6318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DA57D3-0AA6-4BE5-B8D0-859C3D96F20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46643-F9EF-4C39-8944-A8BD9FE47925}">
      <dgm:prSet/>
      <dgm:spPr/>
      <dgm:t>
        <a:bodyPr/>
        <a:lstStyle/>
        <a:p>
          <a:r>
            <a:rPr lang="en-AU" dirty="0"/>
            <a:t>Checked for redundant data {MongoDB &amp; 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A10DE363-9F04-42E0-8423-304588DD1E3F}" type="parTrans" cxnId="{72BD07FF-A9D4-4C56-A21C-77E7FF03648F}">
      <dgm:prSet/>
      <dgm:spPr/>
      <dgm:t>
        <a:bodyPr/>
        <a:lstStyle/>
        <a:p>
          <a:endParaRPr lang="en-US"/>
        </a:p>
      </dgm:t>
    </dgm:pt>
    <dgm:pt modelId="{9BA1070B-5FAF-46AC-AF5A-45E4862A5654}" type="sibTrans" cxnId="{72BD07FF-A9D4-4C56-A21C-77E7FF03648F}">
      <dgm:prSet/>
      <dgm:spPr/>
      <dgm:t>
        <a:bodyPr/>
        <a:lstStyle/>
        <a:p>
          <a:endParaRPr lang="en-US"/>
        </a:p>
      </dgm:t>
    </dgm:pt>
    <dgm:pt modelId="{32E53A2F-13A9-4EB2-9972-8B957F3EB1EC}">
      <dgm:prSet/>
      <dgm:spPr/>
      <dgm:t>
        <a:bodyPr/>
        <a:lstStyle/>
        <a:p>
          <a:r>
            <a:rPr lang="en-AU"/>
            <a:t>Clarified the names of the columns {Oulad}</a:t>
          </a:r>
          <a:endParaRPr lang="en-US"/>
        </a:p>
      </dgm:t>
    </dgm:pt>
    <dgm:pt modelId="{2C33F32A-1F6D-4FB2-AE8A-42F82B386087}" type="parTrans" cxnId="{D483163C-629E-4653-B271-AF48D0D20CF1}">
      <dgm:prSet/>
      <dgm:spPr/>
      <dgm:t>
        <a:bodyPr/>
        <a:lstStyle/>
        <a:p>
          <a:endParaRPr lang="en-US"/>
        </a:p>
      </dgm:t>
    </dgm:pt>
    <dgm:pt modelId="{B72AFFA5-AD31-4F43-9D9A-6139B07060F8}" type="sibTrans" cxnId="{D483163C-629E-4653-B271-AF48D0D20CF1}">
      <dgm:prSet/>
      <dgm:spPr/>
      <dgm:t>
        <a:bodyPr/>
        <a:lstStyle/>
        <a:p>
          <a:endParaRPr lang="en-US"/>
        </a:p>
      </dgm:t>
    </dgm:pt>
    <dgm:pt modelId="{1C985B4C-A33B-4828-9C48-06444DB47B03}">
      <dgm:prSet/>
      <dgm:spPr/>
      <dgm:t>
        <a:bodyPr/>
        <a:lstStyle/>
        <a:p>
          <a:r>
            <a:rPr lang="en-AU"/>
            <a:t>Corrected misspelt values {Oulad}</a:t>
          </a:r>
          <a:endParaRPr lang="en-US"/>
        </a:p>
      </dgm:t>
    </dgm:pt>
    <dgm:pt modelId="{D25410A3-2162-4570-AA03-4B00EF0A90CB}" type="parTrans" cxnId="{CB1088C4-5C75-47D5-BC81-67100C22598F}">
      <dgm:prSet/>
      <dgm:spPr/>
      <dgm:t>
        <a:bodyPr/>
        <a:lstStyle/>
        <a:p>
          <a:endParaRPr lang="en-US"/>
        </a:p>
      </dgm:t>
    </dgm:pt>
    <dgm:pt modelId="{5E69AF3B-26F7-4EBF-BBBA-4E15C4FEB3D1}" type="sibTrans" cxnId="{CB1088C4-5C75-47D5-BC81-67100C22598F}">
      <dgm:prSet/>
      <dgm:spPr/>
      <dgm:t>
        <a:bodyPr/>
        <a:lstStyle/>
        <a:p>
          <a:endParaRPr lang="en-US"/>
        </a:p>
      </dgm:t>
    </dgm:pt>
    <dgm:pt modelId="{5D7D66B3-2955-4BF4-AF21-A131370894D3}">
      <dgm:prSet/>
      <dgm:spPr/>
      <dgm:t>
        <a:bodyPr/>
        <a:lstStyle/>
        <a:p>
          <a:r>
            <a:rPr lang="en-AU"/>
            <a:t>Corrected the assessment weightings {Oulad}</a:t>
          </a:r>
          <a:endParaRPr lang="en-US"/>
        </a:p>
      </dgm:t>
    </dgm:pt>
    <dgm:pt modelId="{DADB9D29-F56C-4B4C-BAD6-822F0BB2D592}" type="parTrans" cxnId="{6E025368-D618-46FB-AB2C-C81D0346A151}">
      <dgm:prSet/>
      <dgm:spPr/>
      <dgm:t>
        <a:bodyPr/>
        <a:lstStyle/>
        <a:p>
          <a:endParaRPr lang="en-US"/>
        </a:p>
      </dgm:t>
    </dgm:pt>
    <dgm:pt modelId="{62524B42-9FFA-4F66-96E0-AE74CC0EBD12}" type="sibTrans" cxnId="{6E025368-D618-46FB-AB2C-C81D0346A151}">
      <dgm:prSet/>
      <dgm:spPr/>
      <dgm:t>
        <a:bodyPr/>
        <a:lstStyle/>
        <a:p>
          <a:endParaRPr lang="en-US"/>
        </a:p>
      </dgm:t>
    </dgm:pt>
    <dgm:pt modelId="{3596C1E1-78F0-4683-B9E9-36D12C2464F6}">
      <dgm:prSet/>
      <dgm:spPr/>
      <dgm:t>
        <a:bodyPr/>
        <a:lstStyle/>
        <a:p>
          <a:r>
            <a:rPr lang="en-AU"/>
            <a:t>Filled in missing student scores with zero {Oulad}</a:t>
          </a:r>
          <a:endParaRPr lang="en-US"/>
        </a:p>
      </dgm:t>
    </dgm:pt>
    <dgm:pt modelId="{681FDDAF-0B55-4871-83B4-986A567F2CA8}" type="parTrans" cxnId="{5C7210B2-AC11-4834-8DD7-8A00C25EDCF8}">
      <dgm:prSet/>
      <dgm:spPr/>
      <dgm:t>
        <a:bodyPr/>
        <a:lstStyle/>
        <a:p>
          <a:endParaRPr lang="en-US"/>
        </a:p>
      </dgm:t>
    </dgm:pt>
    <dgm:pt modelId="{0A299B1A-E529-4F76-AACF-BB2A8BFFD66C}" type="sibTrans" cxnId="{5C7210B2-AC11-4834-8DD7-8A00C25EDCF8}">
      <dgm:prSet/>
      <dgm:spPr/>
      <dgm:t>
        <a:bodyPr/>
        <a:lstStyle/>
        <a:p>
          <a:endParaRPr lang="en-US"/>
        </a:p>
      </dgm:t>
    </dgm:pt>
    <dgm:pt modelId="{BD33337E-C299-46A5-832B-67FCFD5C2030}">
      <dgm:prSet/>
      <dgm:spPr/>
      <dgm:t>
        <a:bodyPr/>
        <a:lstStyle/>
        <a:p>
          <a:r>
            <a:rPr lang="en-AU" dirty="0"/>
            <a:t>Filled in missing exam due dates with the last week of the course value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C1D30FB7-0DD6-4333-8FD9-A7F205C8BAF4}" type="parTrans" cxnId="{A40DE92A-FF08-4DFD-8D67-09A28516009B}">
      <dgm:prSet/>
      <dgm:spPr/>
      <dgm:t>
        <a:bodyPr/>
        <a:lstStyle/>
        <a:p>
          <a:endParaRPr lang="en-US"/>
        </a:p>
      </dgm:t>
    </dgm:pt>
    <dgm:pt modelId="{A21241B5-DD6E-4B75-8932-F48C499F1B45}" type="sibTrans" cxnId="{A40DE92A-FF08-4DFD-8D67-09A28516009B}">
      <dgm:prSet/>
      <dgm:spPr/>
      <dgm:t>
        <a:bodyPr/>
        <a:lstStyle/>
        <a:p>
          <a:endParaRPr lang="en-US"/>
        </a:p>
      </dgm:t>
    </dgm:pt>
    <dgm:pt modelId="{4EE005DB-D216-468A-902E-E2AC66443F96}">
      <dgm:prSet/>
      <dgm:spPr/>
      <dgm:t>
        <a:bodyPr/>
        <a:lstStyle/>
        <a:p>
          <a:r>
            <a:rPr lang="en-AU" dirty="0"/>
            <a:t>Filled in missing IMD values with the most common IMD value for that region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2677E5CC-B598-47AA-8275-242BDBAE9641}" type="parTrans" cxnId="{44C255BF-1B73-46F7-BEDC-DB67B3F260B9}">
      <dgm:prSet/>
      <dgm:spPr/>
      <dgm:t>
        <a:bodyPr/>
        <a:lstStyle/>
        <a:p>
          <a:endParaRPr lang="en-US"/>
        </a:p>
      </dgm:t>
    </dgm:pt>
    <dgm:pt modelId="{441A796D-75E7-42B0-B56F-C2FC8164D941}" type="sibTrans" cxnId="{44C255BF-1B73-46F7-BEDC-DB67B3F260B9}">
      <dgm:prSet/>
      <dgm:spPr/>
      <dgm:t>
        <a:bodyPr/>
        <a:lstStyle/>
        <a:p>
          <a:endParaRPr lang="en-US"/>
        </a:p>
      </dgm:t>
    </dgm:pt>
    <dgm:pt modelId="{6019BDFE-CD59-457E-A91C-9CE839A42AAB}">
      <dgm:prSet/>
      <dgm:spPr/>
      <dgm:t>
        <a:bodyPr/>
        <a:lstStyle/>
        <a:p>
          <a:r>
            <a:rPr lang="en-AU" dirty="0"/>
            <a:t>Made it so the grade a student receives is based on their score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2CE4FCF6-0FEA-43A0-9B56-9C29178B2F8D}" type="parTrans" cxnId="{63FB895E-7404-4316-B686-347D69CB0E68}">
      <dgm:prSet/>
      <dgm:spPr/>
      <dgm:t>
        <a:bodyPr/>
        <a:lstStyle/>
        <a:p>
          <a:endParaRPr lang="en-US"/>
        </a:p>
      </dgm:t>
    </dgm:pt>
    <dgm:pt modelId="{372A2523-0A6B-4BA4-BB09-29AF9091E5F2}" type="sibTrans" cxnId="{63FB895E-7404-4316-B686-347D69CB0E68}">
      <dgm:prSet/>
      <dgm:spPr/>
      <dgm:t>
        <a:bodyPr/>
        <a:lstStyle/>
        <a:p>
          <a:endParaRPr lang="en-US"/>
        </a:p>
      </dgm:t>
    </dgm:pt>
    <dgm:pt modelId="{8621D5F7-D0AF-4BC8-AE42-2D670E702763}">
      <dgm:prSet/>
      <dgm:spPr/>
      <dgm:t>
        <a:bodyPr/>
        <a:lstStyle/>
        <a:p>
          <a:r>
            <a:rPr lang="en-AU" dirty="0"/>
            <a:t>Merged tables that I was able to merge so that it was easier for me to work with the data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0051D180-76EF-4187-9095-A13BE3F257FD}" type="parTrans" cxnId="{6EB0D3E1-A9BF-4A73-92E6-4A95E545E178}">
      <dgm:prSet/>
      <dgm:spPr/>
      <dgm:t>
        <a:bodyPr/>
        <a:lstStyle/>
        <a:p>
          <a:endParaRPr lang="en-US"/>
        </a:p>
      </dgm:t>
    </dgm:pt>
    <dgm:pt modelId="{23466D89-0882-408E-82FC-CA3044DF9359}" type="sibTrans" cxnId="{6EB0D3E1-A9BF-4A73-92E6-4A95E545E178}">
      <dgm:prSet/>
      <dgm:spPr/>
      <dgm:t>
        <a:bodyPr/>
        <a:lstStyle/>
        <a:p>
          <a:endParaRPr lang="en-US"/>
        </a:p>
      </dgm:t>
    </dgm:pt>
    <dgm:pt modelId="{B23AF4EA-4B9B-455B-B26E-6BEE9A66F852}">
      <dgm:prSet/>
      <dgm:spPr/>
      <dgm:t>
        <a:bodyPr/>
        <a:lstStyle/>
        <a:p>
          <a:r>
            <a:rPr lang="en-AU" dirty="0"/>
            <a:t>Removed columns with a lot of missing data that I didn’t intend on working with such as the columns for when a student used and stopped using VLE materials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AFDA9DB7-FBBA-41A2-862E-0625ACDF16F1}" type="parTrans" cxnId="{718482B6-8854-4B23-BA96-3009D477C0ED}">
      <dgm:prSet/>
      <dgm:spPr/>
      <dgm:t>
        <a:bodyPr/>
        <a:lstStyle/>
        <a:p>
          <a:endParaRPr lang="en-US"/>
        </a:p>
      </dgm:t>
    </dgm:pt>
    <dgm:pt modelId="{A2D01259-11B6-4F95-83FB-0E0FBAD9F516}" type="sibTrans" cxnId="{718482B6-8854-4B23-BA96-3009D477C0ED}">
      <dgm:prSet/>
      <dgm:spPr/>
      <dgm:t>
        <a:bodyPr/>
        <a:lstStyle/>
        <a:p>
          <a:endParaRPr lang="en-US"/>
        </a:p>
      </dgm:t>
    </dgm:pt>
    <dgm:pt modelId="{5934FB2D-2F51-4C75-B94F-151474C8DBF0}">
      <dgm:prSet/>
      <dgm:spPr/>
      <dgm:t>
        <a:bodyPr/>
        <a:lstStyle/>
        <a:p>
          <a:r>
            <a:rPr lang="en-AU"/>
            <a:t>Replaced abbreviated terms with their unabbreviated version {Oulad}</a:t>
          </a:r>
          <a:endParaRPr lang="en-US"/>
        </a:p>
      </dgm:t>
    </dgm:pt>
    <dgm:pt modelId="{CB1F950B-7D4E-4C76-85AA-3E7EA4DF9CC7}" type="parTrans" cxnId="{77654991-4817-4770-ABC2-B49319552E0E}">
      <dgm:prSet/>
      <dgm:spPr/>
      <dgm:t>
        <a:bodyPr/>
        <a:lstStyle/>
        <a:p>
          <a:endParaRPr lang="en-US"/>
        </a:p>
      </dgm:t>
    </dgm:pt>
    <dgm:pt modelId="{FC9C7ED7-A544-437B-8315-511228FB0588}" type="sibTrans" cxnId="{77654991-4817-4770-ABC2-B49319552E0E}">
      <dgm:prSet/>
      <dgm:spPr/>
      <dgm:t>
        <a:bodyPr/>
        <a:lstStyle/>
        <a:p>
          <a:endParaRPr lang="en-US"/>
        </a:p>
      </dgm:t>
    </dgm:pt>
    <dgm:pt modelId="{46C6EEF4-B629-424B-9136-55615C0D6651}">
      <dgm:prSet/>
      <dgm:spPr/>
      <dgm:t>
        <a:bodyPr/>
        <a:lstStyle/>
        <a:p>
          <a:r>
            <a:rPr lang="en-AU" dirty="0"/>
            <a:t>Unnested nested columns {MongoDB}</a:t>
          </a:r>
          <a:endParaRPr lang="en-US" dirty="0"/>
        </a:p>
      </dgm:t>
    </dgm:pt>
    <dgm:pt modelId="{25A23193-99DF-4AA7-BC93-43D3C55C6032}" type="parTrans" cxnId="{473461E3-8D51-456F-A25D-0530797BD728}">
      <dgm:prSet/>
      <dgm:spPr/>
      <dgm:t>
        <a:bodyPr/>
        <a:lstStyle/>
        <a:p>
          <a:endParaRPr lang="en-US"/>
        </a:p>
      </dgm:t>
    </dgm:pt>
    <dgm:pt modelId="{F16396F7-8755-49CE-8721-81FF6D73C993}" type="sibTrans" cxnId="{473461E3-8D51-456F-A25D-0530797BD728}">
      <dgm:prSet/>
      <dgm:spPr/>
      <dgm:t>
        <a:bodyPr/>
        <a:lstStyle/>
        <a:p>
          <a:endParaRPr lang="en-US"/>
        </a:p>
      </dgm:t>
    </dgm:pt>
    <dgm:pt modelId="{3EFB8E9E-D1E8-41CC-BB61-E9F3844E4551}">
      <dgm:prSet/>
      <dgm:spPr/>
      <dgm:t>
        <a:bodyPr/>
        <a:lstStyle/>
        <a:p>
          <a:r>
            <a:rPr lang="en-AU" dirty="0"/>
            <a:t>Used “yes”/”no”  in place of “1”/”0” where “1”/”0” was used to mean this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25950832-FC46-401C-9EA6-AD6F595FF023}" type="parTrans" cxnId="{2124D9D4-6E74-42B6-BE6C-801F6DD0432B}">
      <dgm:prSet/>
      <dgm:spPr/>
      <dgm:t>
        <a:bodyPr/>
        <a:lstStyle/>
        <a:p>
          <a:endParaRPr lang="en-US"/>
        </a:p>
      </dgm:t>
    </dgm:pt>
    <dgm:pt modelId="{DADAE238-61B8-4663-851E-7E9C8F569973}" type="sibTrans" cxnId="{2124D9D4-6E74-42B6-BE6C-801F6DD0432B}">
      <dgm:prSet/>
      <dgm:spPr/>
      <dgm:t>
        <a:bodyPr/>
        <a:lstStyle/>
        <a:p>
          <a:endParaRPr lang="en-US"/>
        </a:p>
      </dgm:t>
    </dgm:pt>
    <dgm:pt modelId="{27E8D39E-082F-449A-B15F-E2111F9B6294}" type="pres">
      <dgm:prSet presAssocID="{48DA57D3-0AA6-4BE5-B8D0-859C3D96F202}" presName="diagram" presStyleCnt="0">
        <dgm:presLayoutVars>
          <dgm:dir/>
          <dgm:resizeHandles val="exact"/>
        </dgm:presLayoutVars>
      </dgm:prSet>
      <dgm:spPr/>
    </dgm:pt>
    <dgm:pt modelId="{F093F579-99A3-460C-9444-0ED9B77F131A}" type="pres">
      <dgm:prSet presAssocID="{40F46643-F9EF-4C39-8944-A8BD9FE47925}" presName="node" presStyleLbl="node1" presStyleIdx="0" presStyleCnt="13">
        <dgm:presLayoutVars>
          <dgm:bulletEnabled val="1"/>
        </dgm:presLayoutVars>
      </dgm:prSet>
      <dgm:spPr/>
    </dgm:pt>
    <dgm:pt modelId="{E3ED458D-1A7F-4A22-B3C5-892ACA610420}" type="pres">
      <dgm:prSet presAssocID="{9BA1070B-5FAF-46AC-AF5A-45E4862A5654}" presName="sibTrans" presStyleCnt="0"/>
      <dgm:spPr/>
    </dgm:pt>
    <dgm:pt modelId="{27B43460-A30C-4A8E-8D03-CE27F067DAE8}" type="pres">
      <dgm:prSet presAssocID="{32E53A2F-13A9-4EB2-9972-8B957F3EB1EC}" presName="node" presStyleLbl="node1" presStyleIdx="1" presStyleCnt="13">
        <dgm:presLayoutVars>
          <dgm:bulletEnabled val="1"/>
        </dgm:presLayoutVars>
      </dgm:prSet>
      <dgm:spPr/>
    </dgm:pt>
    <dgm:pt modelId="{7191F121-924E-4B3C-B63D-D79B81A9D401}" type="pres">
      <dgm:prSet presAssocID="{B72AFFA5-AD31-4F43-9D9A-6139B07060F8}" presName="sibTrans" presStyleCnt="0"/>
      <dgm:spPr/>
    </dgm:pt>
    <dgm:pt modelId="{231DD4F5-8B69-46AA-8BC3-DFFD449F11E1}" type="pres">
      <dgm:prSet presAssocID="{1C985B4C-A33B-4828-9C48-06444DB47B03}" presName="node" presStyleLbl="node1" presStyleIdx="2" presStyleCnt="13">
        <dgm:presLayoutVars>
          <dgm:bulletEnabled val="1"/>
        </dgm:presLayoutVars>
      </dgm:prSet>
      <dgm:spPr/>
    </dgm:pt>
    <dgm:pt modelId="{BFD9C4D0-2765-409B-B63E-1D24C859FD62}" type="pres">
      <dgm:prSet presAssocID="{5E69AF3B-26F7-4EBF-BBBA-4E15C4FEB3D1}" presName="sibTrans" presStyleCnt="0"/>
      <dgm:spPr/>
    </dgm:pt>
    <dgm:pt modelId="{A22E5273-DCFF-438B-9601-DCA2FEF80F10}" type="pres">
      <dgm:prSet presAssocID="{5D7D66B3-2955-4BF4-AF21-A131370894D3}" presName="node" presStyleLbl="node1" presStyleIdx="3" presStyleCnt="13">
        <dgm:presLayoutVars>
          <dgm:bulletEnabled val="1"/>
        </dgm:presLayoutVars>
      </dgm:prSet>
      <dgm:spPr/>
    </dgm:pt>
    <dgm:pt modelId="{B161229E-875F-408D-9DEB-53DD2D9BB1F9}" type="pres">
      <dgm:prSet presAssocID="{62524B42-9FFA-4F66-96E0-AE74CC0EBD12}" presName="sibTrans" presStyleCnt="0"/>
      <dgm:spPr/>
    </dgm:pt>
    <dgm:pt modelId="{2F17525F-F9CC-481A-A472-952E517E3CB2}" type="pres">
      <dgm:prSet presAssocID="{3596C1E1-78F0-4683-B9E9-36D12C2464F6}" presName="node" presStyleLbl="node1" presStyleIdx="4" presStyleCnt="13">
        <dgm:presLayoutVars>
          <dgm:bulletEnabled val="1"/>
        </dgm:presLayoutVars>
      </dgm:prSet>
      <dgm:spPr/>
    </dgm:pt>
    <dgm:pt modelId="{BFD65347-451F-4E5A-9EC4-5365AC94258C}" type="pres">
      <dgm:prSet presAssocID="{0A299B1A-E529-4F76-AACF-BB2A8BFFD66C}" presName="sibTrans" presStyleCnt="0"/>
      <dgm:spPr/>
    </dgm:pt>
    <dgm:pt modelId="{9348582E-E9A6-4A34-B914-4CA5B8B7362D}" type="pres">
      <dgm:prSet presAssocID="{BD33337E-C299-46A5-832B-67FCFD5C2030}" presName="node" presStyleLbl="node1" presStyleIdx="5" presStyleCnt="13">
        <dgm:presLayoutVars>
          <dgm:bulletEnabled val="1"/>
        </dgm:presLayoutVars>
      </dgm:prSet>
      <dgm:spPr/>
    </dgm:pt>
    <dgm:pt modelId="{94BEA229-BE29-4881-85AF-08AD0FE766DC}" type="pres">
      <dgm:prSet presAssocID="{A21241B5-DD6E-4B75-8932-F48C499F1B45}" presName="sibTrans" presStyleCnt="0"/>
      <dgm:spPr/>
    </dgm:pt>
    <dgm:pt modelId="{EBC06BA1-A5C9-4644-9A2E-04106A86C535}" type="pres">
      <dgm:prSet presAssocID="{4EE005DB-D216-468A-902E-E2AC66443F96}" presName="node" presStyleLbl="node1" presStyleIdx="6" presStyleCnt="13">
        <dgm:presLayoutVars>
          <dgm:bulletEnabled val="1"/>
        </dgm:presLayoutVars>
      </dgm:prSet>
      <dgm:spPr/>
    </dgm:pt>
    <dgm:pt modelId="{4FADC1DB-6F5D-444A-9143-71247841B28B}" type="pres">
      <dgm:prSet presAssocID="{441A796D-75E7-42B0-B56F-C2FC8164D941}" presName="sibTrans" presStyleCnt="0"/>
      <dgm:spPr/>
    </dgm:pt>
    <dgm:pt modelId="{27235FBE-D92C-4E55-9A82-86002F499E7F}" type="pres">
      <dgm:prSet presAssocID="{6019BDFE-CD59-457E-A91C-9CE839A42AAB}" presName="node" presStyleLbl="node1" presStyleIdx="7" presStyleCnt="13">
        <dgm:presLayoutVars>
          <dgm:bulletEnabled val="1"/>
        </dgm:presLayoutVars>
      </dgm:prSet>
      <dgm:spPr/>
    </dgm:pt>
    <dgm:pt modelId="{9A4CDB02-8541-4B8B-BC2A-08BC314B78D7}" type="pres">
      <dgm:prSet presAssocID="{372A2523-0A6B-4BA4-BB09-29AF9091E5F2}" presName="sibTrans" presStyleCnt="0"/>
      <dgm:spPr/>
    </dgm:pt>
    <dgm:pt modelId="{33D03820-D56B-4F07-9F52-8FF580ECA570}" type="pres">
      <dgm:prSet presAssocID="{8621D5F7-D0AF-4BC8-AE42-2D670E702763}" presName="node" presStyleLbl="node1" presStyleIdx="8" presStyleCnt="13">
        <dgm:presLayoutVars>
          <dgm:bulletEnabled val="1"/>
        </dgm:presLayoutVars>
      </dgm:prSet>
      <dgm:spPr/>
    </dgm:pt>
    <dgm:pt modelId="{4E968E0E-DAEC-445B-BD1B-9B0E4586DFBC}" type="pres">
      <dgm:prSet presAssocID="{23466D89-0882-408E-82FC-CA3044DF9359}" presName="sibTrans" presStyleCnt="0"/>
      <dgm:spPr/>
    </dgm:pt>
    <dgm:pt modelId="{55269375-F954-437C-A385-9A9CC981639A}" type="pres">
      <dgm:prSet presAssocID="{B23AF4EA-4B9B-455B-B26E-6BEE9A66F852}" presName="node" presStyleLbl="node1" presStyleIdx="9" presStyleCnt="13">
        <dgm:presLayoutVars>
          <dgm:bulletEnabled val="1"/>
        </dgm:presLayoutVars>
      </dgm:prSet>
      <dgm:spPr/>
    </dgm:pt>
    <dgm:pt modelId="{A797357E-1B0B-40B4-8B0B-BBC6A8DF1495}" type="pres">
      <dgm:prSet presAssocID="{A2D01259-11B6-4F95-83FB-0E0FBAD9F516}" presName="sibTrans" presStyleCnt="0"/>
      <dgm:spPr/>
    </dgm:pt>
    <dgm:pt modelId="{57242B42-6767-4CE9-9C09-44F726E66B40}" type="pres">
      <dgm:prSet presAssocID="{5934FB2D-2F51-4C75-B94F-151474C8DBF0}" presName="node" presStyleLbl="node1" presStyleIdx="10" presStyleCnt="13">
        <dgm:presLayoutVars>
          <dgm:bulletEnabled val="1"/>
        </dgm:presLayoutVars>
      </dgm:prSet>
      <dgm:spPr/>
    </dgm:pt>
    <dgm:pt modelId="{FE400B63-6B1B-4E20-A896-C842D5FEDBE9}" type="pres">
      <dgm:prSet presAssocID="{FC9C7ED7-A544-437B-8315-511228FB0588}" presName="sibTrans" presStyleCnt="0"/>
      <dgm:spPr/>
    </dgm:pt>
    <dgm:pt modelId="{849A1A6F-9C47-46F9-910C-8D4326B60FD1}" type="pres">
      <dgm:prSet presAssocID="{46C6EEF4-B629-424B-9136-55615C0D6651}" presName="node" presStyleLbl="node1" presStyleIdx="11" presStyleCnt="13">
        <dgm:presLayoutVars>
          <dgm:bulletEnabled val="1"/>
        </dgm:presLayoutVars>
      </dgm:prSet>
      <dgm:spPr/>
    </dgm:pt>
    <dgm:pt modelId="{544CA987-BE80-40C1-AF2D-11EA157CBB81}" type="pres">
      <dgm:prSet presAssocID="{F16396F7-8755-49CE-8721-81FF6D73C993}" presName="sibTrans" presStyleCnt="0"/>
      <dgm:spPr/>
    </dgm:pt>
    <dgm:pt modelId="{AD29784B-3A9F-48E5-8C78-E7390793144E}" type="pres">
      <dgm:prSet presAssocID="{3EFB8E9E-D1E8-41CC-BB61-E9F3844E4551}" presName="node" presStyleLbl="node1" presStyleIdx="12" presStyleCnt="13">
        <dgm:presLayoutVars>
          <dgm:bulletEnabled val="1"/>
        </dgm:presLayoutVars>
      </dgm:prSet>
      <dgm:spPr/>
    </dgm:pt>
  </dgm:ptLst>
  <dgm:cxnLst>
    <dgm:cxn modelId="{23D09D05-BB78-417A-B0AA-AFB57475BC7D}" type="presOf" srcId="{48DA57D3-0AA6-4BE5-B8D0-859C3D96F202}" destId="{27E8D39E-082F-449A-B15F-E2111F9B6294}" srcOrd="0" destOrd="0" presId="urn:microsoft.com/office/officeart/2005/8/layout/default"/>
    <dgm:cxn modelId="{A40DE92A-FF08-4DFD-8D67-09A28516009B}" srcId="{48DA57D3-0AA6-4BE5-B8D0-859C3D96F202}" destId="{BD33337E-C299-46A5-832B-67FCFD5C2030}" srcOrd="5" destOrd="0" parTransId="{C1D30FB7-0DD6-4333-8FD9-A7F205C8BAF4}" sibTransId="{A21241B5-DD6E-4B75-8932-F48C499F1B45}"/>
    <dgm:cxn modelId="{D483163C-629E-4653-B271-AF48D0D20CF1}" srcId="{48DA57D3-0AA6-4BE5-B8D0-859C3D96F202}" destId="{32E53A2F-13A9-4EB2-9972-8B957F3EB1EC}" srcOrd="1" destOrd="0" parTransId="{2C33F32A-1F6D-4FB2-AE8A-42F82B386087}" sibTransId="{B72AFFA5-AD31-4F43-9D9A-6139B07060F8}"/>
    <dgm:cxn modelId="{33D88D5C-971F-4584-A8AD-61EE349A0969}" type="presOf" srcId="{4EE005DB-D216-468A-902E-E2AC66443F96}" destId="{EBC06BA1-A5C9-4644-9A2E-04106A86C535}" srcOrd="0" destOrd="0" presId="urn:microsoft.com/office/officeart/2005/8/layout/default"/>
    <dgm:cxn modelId="{63FB895E-7404-4316-B686-347D69CB0E68}" srcId="{48DA57D3-0AA6-4BE5-B8D0-859C3D96F202}" destId="{6019BDFE-CD59-457E-A91C-9CE839A42AAB}" srcOrd="7" destOrd="0" parTransId="{2CE4FCF6-0FEA-43A0-9B56-9C29178B2F8D}" sibTransId="{372A2523-0A6B-4BA4-BB09-29AF9091E5F2}"/>
    <dgm:cxn modelId="{6E025368-D618-46FB-AB2C-C81D0346A151}" srcId="{48DA57D3-0AA6-4BE5-B8D0-859C3D96F202}" destId="{5D7D66B3-2955-4BF4-AF21-A131370894D3}" srcOrd="3" destOrd="0" parTransId="{DADB9D29-F56C-4B4C-BAD6-822F0BB2D592}" sibTransId="{62524B42-9FFA-4F66-96E0-AE74CC0EBD12}"/>
    <dgm:cxn modelId="{5A2F1D4C-A620-4312-AB8B-3A97CF2D99C8}" type="presOf" srcId="{8621D5F7-D0AF-4BC8-AE42-2D670E702763}" destId="{33D03820-D56B-4F07-9F52-8FF580ECA570}" srcOrd="0" destOrd="0" presId="urn:microsoft.com/office/officeart/2005/8/layout/default"/>
    <dgm:cxn modelId="{D5516150-E174-44A9-BBBE-410DA44D9918}" type="presOf" srcId="{1C985B4C-A33B-4828-9C48-06444DB47B03}" destId="{231DD4F5-8B69-46AA-8BC3-DFFD449F11E1}" srcOrd="0" destOrd="0" presId="urn:microsoft.com/office/officeart/2005/8/layout/default"/>
    <dgm:cxn modelId="{D1BFAB51-45C6-4032-ABCC-032DE3B92FA1}" type="presOf" srcId="{3596C1E1-78F0-4683-B9E9-36D12C2464F6}" destId="{2F17525F-F9CC-481A-A472-952E517E3CB2}" srcOrd="0" destOrd="0" presId="urn:microsoft.com/office/officeart/2005/8/layout/default"/>
    <dgm:cxn modelId="{94219975-1C27-479A-98CD-2FECC0E0F450}" type="presOf" srcId="{3EFB8E9E-D1E8-41CC-BB61-E9F3844E4551}" destId="{AD29784B-3A9F-48E5-8C78-E7390793144E}" srcOrd="0" destOrd="0" presId="urn:microsoft.com/office/officeart/2005/8/layout/default"/>
    <dgm:cxn modelId="{77654991-4817-4770-ABC2-B49319552E0E}" srcId="{48DA57D3-0AA6-4BE5-B8D0-859C3D96F202}" destId="{5934FB2D-2F51-4C75-B94F-151474C8DBF0}" srcOrd="10" destOrd="0" parTransId="{CB1F950B-7D4E-4C76-85AA-3E7EA4DF9CC7}" sibTransId="{FC9C7ED7-A544-437B-8315-511228FB0588}"/>
    <dgm:cxn modelId="{D37022A9-3700-414D-BCFA-31B59BE64355}" type="presOf" srcId="{40F46643-F9EF-4C39-8944-A8BD9FE47925}" destId="{F093F579-99A3-460C-9444-0ED9B77F131A}" srcOrd="0" destOrd="0" presId="urn:microsoft.com/office/officeart/2005/8/layout/default"/>
    <dgm:cxn modelId="{5C7210B2-AC11-4834-8DD7-8A00C25EDCF8}" srcId="{48DA57D3-0AA6-4BE5-B8D0-859C3D96F202}" destId="{3596C1E1-78F0-4683-B9E9-36D12C2464F6}" srcOrd="4" destOrd="0" parTransId="{681FDDAF-0B55-4871-83B4-986A567F2CA8}" sibTransId="{0A299B1A-E529-4F76-AACF-BB2A8BFFD66C}"/>
    <dgm:cxn modelId="{718482B6-8854-4B23-BA96-3009D477C0ED}" srcId="{48DA57D3-0AA6-4BE5-B8D0-859C3D96F202}" destId="{B23AF4EA-4B9B-455B-B26E-6BEE9A66F852}" srcOrd="9" destOrd="0" parTransId="{AFDA9DB7-FBBA-41A2-862E-0625ACDF16F1}" sibTransId="{A2D01259-11B6-4F95-83FB-0E0FBAD9F516}"/>
    <dgm:cxn modelId="{44C255BF-1B73-46F7-BEDC-DB67B3F260B9}" srcId="{48DA57D3-0AA6-4BE5-B8D0-859C3D96F202}" destId="{4EE005DB-D216-468A-902E-E2AC66443F96}" srcOrd="6" destOrd="0" parTransId="{2677E5CC-B598-47AA-8275-242BDBAE9641}" sibTransId="{441A796D-75E7-42B0-B56F-C2FC8164D941}"/>
    <dgm:cxn modelId="{CB1088C4-5C75-47D5-BC81-67100C22598F}" srcId="{48DA57D3-0AA6-4BE5-B8D0-859C3D96F202}" destId="{1C985B4C-A33B-4828-9C48-06444DB47B03}" srcOrd="2" destOrd="0" parTransId="{D25410A3-2162-4570-AA03-4B00EF0A90CB}" sibTransId="{5E69AF3B-26F7-4EBF-BBBA-4E15C4FEB3D1}"/>
    <dgm:cxn modelId="{2124D9D4-6E74-42B6-BE6C-801F6DD0432B}" srcId="{48DA57D3-0AA6-4BE5-B8D0-859C3D96F202}" destId="{3EFB8E9E-D1E8-41CC-BB61-E9F3844E4551}" srcOrd="12" destOrd="0" parTransId="{25950832-FC46-401C-9EA6-AD6F595FF023}" sibTransId="{DADAE238-61B8-4663-851E-7E9C8F569973}"/>
    <dgm:cxn modelId="{0279F4DA-CFB8-4B29-8719-5D01DF793994}" type="presOf" srcId="{5D7D66B3-2955-4BF4-AF21-A131370894D3}" destId="{A22E5273-DCFF-438B-9601-DCA2FEF80F10}" srcOrd="0" destOrd="0" presId="urn:microsoft.com/office/officeart/2005/8/layout/default"/>
    <dgm:cxn modelId="{9FAE3CE0-69A3-42A5-B8DB-4D54B6F05E1C}" type="presOf" srcId="{B23AF4EA-4B9B-455B-B26E-6BEE9A66F852}" destId="{55269375-F954-437C-A385-9A9CC981639A}" srcOrd="0" destOrd="0" presId="urn:microsoft.com/office/officeart/2005/8/layout/default"/>
    <dgm:cxn modelId="{6EB0D3E1-A9BF-4A73-92E6-4A95E545E178}" srcId="{48DA57D3-0AA6-4BE5-B8D0-859C3D96F202}" destId="{8621D5F7-D0AF-4BC8-AE42-2D670E702763}" srcOrd="8" destOrd="0" parTransId="{0051D180-76EF-4187-9095-A13BE3F257FD}" sibTransId="{23466D89-0882-408E-82FC-CA3044DF9359}"/>
    <dgm:cxn modelId="{473461E3-8D51-456F-A25D-0530797BD728}" srcId="{48DA57D3-0AA6-4BE5-B8D0-859C3D96F202}" destId="{46C6EEF4-B629-424B-9136-55615C0D6651}" srcOrd="11" destOrd="0" parTransId="{25A23193-99DF-4AA7-BC93-43D3C55C6032}" sibTransId="{F16396F7-8755-49CE-8721-81FF6D73C993}"/>
    <dgm:cxn modelId="{459657E4-F60B-420C-8BC4-8935DC2391AD}" type="presOf" srcId="{BD33337E-C299-46A5-832B-67FCFD5C2030}" destId="{9348582E-E9A6-4A34-B914-4CA5B8B7362D}" srcOrd="0" destOrd="0" presId="urn:microsoft.com/office/officeart/2005/8/layout/default"/>
    <dgm:cxn modelId="{B2CB58EB-C16A-407C-8A14-7B4C1212D2F0}" type="presOf" srcId="{46C6EEF4-B629-424B-9136-55615C0D6651}" destId="{849A1A6F-9C47-46F9-910C-8D4326B60FD1}" srcOrd="0" destOrd="0" presId="urn:microsoft.com/office/officeart/2005/8/layout/default"/>
    <dgm:cxn modelId="{FAE586EF-6C85-481C-B525-52978611B049}" type="presOf" srcId="{5934FB2D-2F51-4C75-B94F-151474C8DBF0}" destId="{57242B42-6767-4CE9-9C09-44F726E66B40}" srcOrd="0" destOrd="0" presId="urn:microsoft.com/office/officeart/2005/8/layout/default"/>
    <dgm:cxn modelId="{1DC82CF3-0E06-4F01-860F-F39F62FBE8C5}" type="presOf" srcId="{6019BDFE-CD59-457E-A91C-9CE839A42AAB}" destId="{27235FBE-D92C-4E55-9A82-86002F499E7F}" srcOrd="0" destOrd="0" presId="urn:microsoft.com/office/officeart/2005/8/layout/default"/>
    <dgm:cxn modelId="{72BD07FF-A9D4-4C56-A21C-77E7FF03648F}" srcId="{48DA57D3-0AA6-4BE5-B8D0-859C3D96F202}" destId="{40F46643-F9EF-4C39-8944-A8BD9FE47925}" srcOrd="0" destOrd="0" parTransId="{A10DE363-9F04-42E0-8423-304588DD1E3F}" sibTransId="{9BA1070B-5FAF-46AC-AF5A-45E4862A5654}"/>
    <dgm:cxn modelId="{E18430FF-4972-4E7A-83B6-6B85907AED1C}" type="presOf" srcId="{32E53A2F-13A9-4EB2-9972-8B957F3EB1EC}" destId="{27B43460-A30C-4A8E-8D03-CE27F067DAE8}" srcOrd="0" destOrd="0" presId="urn:microsoft.com/office/officeart/2005/8/layout/default"/>
    <dgm:cxn modelId="{1731B122-4E0C-4D90-AE76-028AA79071E8}" type="presParOf" srcId="{27E8D39E-082F-449A-B15F-E2111F9B6294}" destId="{F093F579-99A3-460C-9444-0ED9B77F131A}" srcOrd="0" destOrd="0" presId="urn:microsoft.com/office/officeart/2005/8/layout/default"/>
    <dgm:cxn modelId="{A8946147-AC0B-4C85-94FF-2C9723190217}" type="presParOf" srcId="{27E8D39E-082F-449A-B15F-E2111F9B6294}" destId="{E3ED458D-1A7F-4A22-B3C5-892ACA610420}" srcOrd="1" destOrd="0" presId="urn:microsoft.com/office/officeart/2005/8/layout/default"/>
    <dgm:cxn modelId="{1A929C3B-CD78-4A72-A018-704908027452}" type="presParOf" srcId="{27E8D39E-082F-449A-B15F-E2111F9B6294}" destId="{27B43460-A30C-4A8E-8D03-CE27F067DAE8}" srcOrd="2" destOrd="0" presId="urn:microsoft.com/office/officeart/2005/8/layout/default"/>
    <dgm:cxn modelId="{8ACFA22F-ACFA-4E7D-A7B6-A7A0614C47EB}" type="presParOf" srcId="{27E8D39E-082F-449A-B15F-E2111F9B6294}" destId="{7191F121-924E-4B3C-B63D-D79B81A9D401}" srcOrd="3" destOrd="0" presId="urn:microsoft.com/office/officeart/2005/8/layout/default"/>
    <dgm:cxn modelId="{8A5D0202-DDCF-4204-8531-2A1E1F9E3D91}" type="presParOf" srcId="{27E8D39E-082F-449A-B15F-E2111F9B6294}" destId="{231DD4F5-8B69-46AA-8BC3-DFFD449F11E1}" srcOrd="4" destOrd="0" presId="urn:microsoft.com/office/officeart/2005/8/layout/default"/>
    <dgm:cxn modelId="{3C54D672-462E-4FEC-A154-B2A4AD270DB2}" type="presParOf" srcId="{27E8D39E-082F-449A-B15F-E2111F9B6294}" destId="{BFD9C4D0-2765-409B-B63E-1D24C859FD62}" srcOrd="5" destOrd="0" presId="urn:microsoft.com/office/officeart/2005/8/layout/default"/>
    <dgm:cxn modelId="{94C52B32-73E3-4743-9F53-E7019444569C}" type="presParOf" srcId="{27E8D39E-082F-449A-B15F-E2111F9B6294}" destId="{A22E5273-DCFF-438B-9601-DCA2FEF80F10}" srcOrd="6" destOrd="0" presId="urn:microsoft.com/office/officeart/2005/8/layout/default"/>
    <dgm:cxn modelId="{28A68A8F-E89D-42EC-A038-FA456CE97280}" type="presParOf" srcId="{27E8D39E-082F-449A-B15F-E2111F9B6294}" destId="{B161229E-875F-408D-9DEB-53DD2D9BB1F9}" srcOrd="7" destOrd="0" presId="urn:microsoft.com/office/officeart/2005/8/layout/default"/>
    <dgm:cxn modelId="{AA44D036-A72E-4DF6-ADBF-4F4260D46F17}" type="presParOf" srcId="{27E8D39E-082F-449A-B15F-E2111F9B6294}" destId="{2F17525F-F9CC-481A-A472-952E517E3CB2}" srcOrd="8" destOrd="0" presId="urn:microsoft.com/office/officeart/2005/8/layout/default"/>
    <dgm:cxn modelId="{8064981C-C322-4999-BBB6-CBFB4CB44801}" type="presParOf" srcId="{27E8D39E-082F-449A-B15F-E2111F9B6294}" destId="{BFD65347-451F-4E5A-9EC4-5365AC94258C}" srcOrd="9" destOrd="0" presId="urn:microsoft.com/office/officeart/2005/8/layout/default"/>
    <dgm:cxn modelId="{BFBE1019-5061-4B2C-9070-22F8204DE6BE}" type="presParOf" srcId="{27E8D39E-082F-449A-B15F-E2111F9B6294}" destId="{9348582E-E9A6-4A34-B914-4CA5B8B7362D}" srcOrd="10" destOrd="0" presId="urn:microsoft.com/office/officeart/2005/8/layout/default"/>
    <dgm:cxn modelId="{00F800FD-12C9-45CC-9037-7D727A83629D}" type="presParOf" srcId="{27E8D39E-082F-449A-B15F-E2111F9B6294}" destId="{94BEA229-BE29-4881-85AF-08AD0FE766DC}" srcOrd="11" destOrd="0" presId="urn:microsoft.com/office/officeart/2005/8/layout/default"/>
    <dgm:cxn modelId="{A1849045-B915-45EA-927A-39D67563B71B}" type="presParOf" srcId="{27E8D39E-082F-449A-B15F-E2111F9B6294}" destId="{EBC06BA1-A5C9-4644-9A2E-04106A86C535}" srcOrd="12" destOrd="0" presId="urn:microsoft.com/office/officeart/2005/8/layout/default"/>
    <dgm:cxn modelId="{3712E6FF-6D32-4E02-9E79-C9A092EF04C4}" type="presParOf" srcId="{27E8D39E-082F-449A-B15F-E2111F9B6294}" destId="{4FADC1DB-6F5D-444A-9143-71247841B28B}" srcOrd="13" destOrd="0" presId="urn:microsoft.com/office/officeart/2005/8/layout/default"/>
    <dgm:cxn modelId="{80E6FC7E-CDBD-4831-A282-1637FDC1352D}" type="presParOf" srcId="{27E8D39E-082F-449A-B15F-E2111F9B6294}" destId="{27235FBE-D92C-4E55-9A82-86002F499E7F}" srcOrd="14" destOrd="0" presId="urn:microsoft.com/office/officeart/2005/8/layout/default"/>
    <dgm:cxn modelId="{E704974B-18ED-48D8-8195-51C463D487EC}" type="presParOf" srcId="{27E8D39E-082F-449A-B15F-E2111F9B6294}" destId="{9A4CDB02-8541-4B8B-BC2A-08BC314B78D7}" srcOrd="15" destOrd="0" presId="urn:microsoft.com/office/officeart/2005/8/layout/default"/>
    <dgm:cxn modelId="{7E344F97-3C32-4BD6-AD25-8560BADBDDD8}" type="presParOf" srcId="{27E8D39E-082F-449A-B15F-E2111F9B6294}" destId="{33D03820-D56B-4F07-9F52-8FF580ECA570}" srcOrd="16" destOrd="0" presId="urn:microsoft.com/office/officeart/2005/8/layout/default"/>
    <dgm:cxn modelId="{05C4DF76-58A4-4944-A6D5-337CD2CAB1C0}" type="presParOf" srcId="{27E8D39E-082F-449A-B15F-E2111F9B6294}" destId="{4E968E0E-DAEC-445B-BD1B-9B0E4586DFBC}" srcOrd="17" destOrd="0" presId="urn:microsoft.com/office/officeart/2005/8/layout/default"/>
    <dgm:cxn modelId="{35C8799A-239C-4785-B58C-8CD5C25F17AB}" type="presParOf" srcId="{27E8D39E-082F-449A-B15F-E2111F9B6294}" destId="{55269375-F954-437C-A385-9A9CC981639A}" srcOrd="18" destOrd="0" presId="urn:microsoft.com/office/officeart/2005/8/layout/default"/>
    <dgm:cxn modelId="{6BDC9A1F-AB1F-4B48-9FB8-498F91EBD305}" type="presParOf" srcId="{27E8D39E-082F-449A-B15F-E2111F9B6294}" destId="{A797357E-1B0B-40B4-8B0B-BBC6A8DF1495}" srcOrd="19" destOrd="0" presId="urn:microsoft.com/office/officeart/2005/8/layout/default"/>
    <dgm:cxn modelId="{6C6FB988-2D34-4EF4-AEC6-FF916096F67A}" type="presParOf" srcId="{27E8D39E-082F-449A-B15F-E2111F9B6294}" destId="{57242B42-6767-4CE9-9C09-44F726E66B40}" srcOrd="20" destOrd="0" presId="urn:microsoft.com/office/officeart/2005/8/layout/default"/>
    <dgm:cxn modelId="{76F17310-0703-4DBE-9AAC-47E33BAC471C}" type="presParOf" srcId="{27E8D39E-082F-449A-B15F-E2111F9B6294}" destId="{FE400B63-6B1B-4E20-A896-C842D5FEDBE9}" srcOrd="21" destOrd="0" presId="urn:microsoft.com/office/officeart/2005/8/layout/default"/>
    <dgm:cxn modelId="{FE7243E4-ABD4-4B76-B105-7374DE1CF82B}" type="presParOf" srcId="{27E8D39E-082F-449A-B15F-E2111F9B6294}" destId="{849A1A6F-9C47-46F9-910C-8D4326B60FD1}" srcOrd="22" destOrd="0" presId="urn:microsoft.com/office/officeart/2005/8/layout/default"/>
    <dgm:cxn modelId="{8F8BF1EE-02F7-412D-95EE-0402E2BBB787}" type="presParOf" srcId="{27E8D39E-082F-449A-B15F-E2111F9B6294}" destId="{544CA987-BE80-40C1-AF2D-11EA157CBB81}" srcOrd="23" destOrd="0" presId="urn:microsoft.com/office/officeart/2005/8/layout/default"/>
    <dgm:cxn modelId="{0DCBD30F-1A03-411D-BA9A-3796B31E6BC9}" type="presParOf" srcId="{27E8D39E-082F-449A-B15F-E2111F9B6294}" destId="{AD29784B-3A9F-48E5-8C78-E7390793144E}" srcOrd="2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DA57D3-0AA6-4BE5-B8D0-859C3D96F20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46643-F9EF-4C39-8944-A8BD9FE47925}">
      <dgm:prSet/>
      <dgm:spPr/>
      <dgm:t>
        <a:bodyPr/>
        <a:lstStyle/>
        <a:p>
          <a:r>
            <a:rPr lang="en-AU" dirty="0"/>
            <a:t>Created a did the student withdraw from the course column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A10DE363-9F04-42E0-8423-304588DD1E3F}" type="parTrans" cxnId="{72BD07FF-A9D4-4C56-A21C-77E7FF03648F}">
      <dgm:prSet/>
      <dgm:spPr/>
      <dgm:t>
        <a:bodyPr/>
        <a:lstStyle/>
        <a:p>
          <a:endParaRPr lang="en-US"/>
        </a:p>
      </dgm:t>
    </dgm:pt>
    <dgm:pt modelId="{9BA1070B-5FAF-46AC-AF5A-45E4862A5654}" type="sibTrans" cxnId="{72BD07FF-A9D4-4C56-A21C-77E7FF03648F}">
      <dgm:prSet/>
      <dgm:spPr/>
      <dgm:t>
        <a:bodyPr/>
        <a:lstStyle/>
        <a:p>
          <a:endParaRPr lang="en-US"/>
        </a:p>
      </dgm:t>
    </dgm:pt>
    <dgm:pt modelId="{32E53A2F-13A9-4EB2-9972-8B957F3EB1EC}">
      <dgm:prSet/>
      <dgm:spPr/>
      <dgm:t>
        <a:bodyPr/>
        <a:lstStyle/>
        <a:p>
          <a:r>
            <a:rPr lang="en-AU" dirty="0"/>
            <a:t>Created a grades column {MongoDB &amp; 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2C33F32A-1F6D-4FB2-AE8A-42F82B386087}" type="parTrans" cxnId="{D483163C-629E-4653-B271-AF48D0D20CF1}">
      <dgm:prSet/>
      <dgm:spPr/>
      <dgm:t>
        <a:bodyPr/>
        <a:lstStyle/>
        <a:p>
          <a:endParaRPr lang="en-US"/>
        </a:p>
      </dgm:t>
    </dgm:pt>
    <dgm:pt modelId="{B72AFFA5-AD31-4F43-9D9A-6139B07060F8}" type="sibTrans" cxnId="{D483163C-629E-4653-B271-AF48D0D20CF1}">
      <dgm:prSet/>
      <dgm:spPr/>
      <dgm:t>
        <a:bodyPr/>
        <a:lstStyle/>
        <a:p>
          <a:endParaRPr lang="en-US"/>
        </a:p>
      </dgm:t>
    </dgm:pt>
    <dgm:pt modelId="{1C985B4C-A33B-4828-9C48-06444DB47B03}">
      <dgm:prSet/>
      <dgm:spPr/>
      <dgm:t>
        <a:bodyPr/>
        <a:lstStyle/>
        <a:p>
          <a:r>
            <a:rPr lang="en-AU" dirty="0"/>
            <a:t>Created an assessment weightings column that I used to calculate the weighted score in the case of a student taking an exam with other assessment items (the values of this column consist of a re-scaled version of the existing assessment weightings so that they add up to 100%)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D25410A3-2162-4570-AA03-4B00EF0A90CB}" type="parTrans" cxnId="{CB1088C4-5C75-47D5-BC81-67100C22598F}">
      <dgm:prSet/>
      <dgm:spPr/>
      <dgm:t>
        <a:bodyPr/>
        <a:lstStyle/>
        <a:p>
          <a:endParaRPr lang="en-US"/>
        </a:p>
      </dgm:t>
    </dgm:pt>
    <dgm:pt modelId="{5E69AF3B-26F7-4EBF-BBBA-4E15C4FEB3D1}" type="sibTrans" cxnId="{CB1088C4-5C75-47D5-BC81-67100C22598F}">
      <dgm:prSet/>
      <dgm:spPr/>
      <dgm:t>
        <a:bodyPr/>
        <a:lstStyle/>
        <a:p>
          <a:endParaRPr lang="en-US"/>
        </a:p>
      </dgm:t>
    </dgm:pt>
    <dgm:pt modelId="{5D7D66B3-2955-4BF4-AF21-A131370894D3}">
      <dgm:prSet/>
      <dgm:spPr/>
      <dgm:t>
        <a:bodyPr/>
        <a:lstStyle/>
        <a:p>
          <a:r>
            <a:rPr lang="en-AU" dirty="0"/>
            <a:t>Created a weighted score column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DADB9D29-F56C-4B4C-BAD6-822F0BB2D592}" type="parTrans" cxnId="{6E025368-D618-46FB-AB2C-C81D0346A151}">
      <dgm:prSet/>
      <dgm:spPr/>
      <dgm:t>
        <a:bodyPr/>
        <a:lstStyle/>
        <a:p>
          <a:endParaRPr lang="en-US"/>
        </a:p>
      </dgm:t>
    </dgm:pt>
    <dgm:pt modelId="{62524B42-9FFA-4F66-96E0-AE74CC0EBD12}" type="sibTrans" cxnId="{6E025368-D618-46FB-AB2C-C81D0346A151}">
      <dgm:prSet/>
      <dgm:spPr/>
      <dgm:t>
        <a:bodyPr/>
        <a:lstStyle/>
        <a:p>
          <a:endParaRPr lang="en-US"/>
        </a:p>
      </dgm:t>
    </dgm:pt>
    <dgm:pt modelId="{3596C1E1-78F0-4683-B9E9-36D12C2464F6}">
      <dgm:prSet/>
      <dgm:spPr/>
      <dgm:t>
        <a:bodyPr/>
        <a:lstStyle/>
        <a:p>
          <a:r>
            <a:rPr lang="en-AU" dirty="0"/>
            <a:t>Created a cumulative grade column {</a:t>
          </a:r>
          <a:r>
            <a:rPr lang="en-AU" dirty="0" err="1"/>
            <a:t>Oulad</a:t>
          </a:r>
          <a:r>
            <a:rPr lang="en-AU" dirty="0"/>
            <a:t>}</a:t>
          </a:r>
          <a:endParaRPr lang="en-US" dirty="0"/>
        </a:p>
      </dgm:t>
    </dgm:pt>
    <dgm:pt modelId="{681FDDAF-0B55-4871-83B4-986A567F2CA8}" type="parTrans" cxnId="{5C7210B2-AC11-4834-8DD7-8A00C25EDCF8}">
      <dgm:prSet/>
      <dgm:spPr/>
      <dgm:t>
        <a:bodyPr/>
        <a:lstStyle/>
        <a:p>
          <a:endParaRPr lang="en-US"/>
        </a:p>
      </dgm:t>
    </dgm:pt>
    <dgm:pt modelId="{0A299B1A-E529-4F76-AACF-BB2A8BFFD66C}" type="sibTrans" cxnId="{5C7210B2-AC11-4834-8DD7-8A00C25EDCF8}">
      <dgm:prSet/>
      <dgm:spPr/>
      <dgm:t>
        <a:bodyPr/>
        <a:lstStyle/>
        <a:p>
          <a:endParaRPr lang="en-US"/>
        </a:p>
      </dgm:t>
    </dgm:pt>
    <dgm:pt modelId="{27E8D39E-082F-449A-B15F-E2111F9B6294}" type="pres">
      <dgm:prSet presAssocID="{48DA57D3-0AA6-4BE5-B8D0-859C3D96F202}" presName="diagram" presStyleCnt="0">
        <dgm:presLayoutVars>
          <dgm:dir/>
          <dgm:resizeHandles val="exact"/>
        </dgm:presLayoutVars>
      </dgm:prSet>
      <dgm:spPr/>
    </dgm:pt>
    <dgm:pt modelId="{F093F579-99A3-460C-9444-0ED9B77F131A}" type="pres">
      <dgm:prSet presAssocID="{40F46643-F9EF-4C39-8944-A8BD9FE47925}" presName="node" presStyleLbl="node1" presStyleIdx="0" presStyleCnt="5">
        <dgm:presLayoutVars>
          <dgm:bulletEnabled val="1"/>
        </dgm:presLayoutVars>
      </dgm:prSet>
      <dgm:spPr/>
    </dgm:pt>
    <dgm:pt modelId="{E3ED458D-1A7F-4A22-B3C5-892ACA610420}" type="pres">
      <dgm:prSet presAssocID="{9BA1070B-5FAF-46AC-AF5A-45E4862A5654}" presName="sibTrans" presStyleCnt="0"/>
      <dgm:spPr/>
    </dgm:pt>
    <dgm:pt modelId="{27B43460-A30C-4A8E-8D03-CE27F067DAE8}" type="pres">
      <dgm:prSet presAssocID="{32E53A2F-13A9-4EB2-9972-8B957F3EB1EC}" presName="node" presStyleLbl="node1" presStyleIdx="1" presStyleCnt="5">
        <dgm:presLayoutVars>
          <dgm:bulletEnabled val="1"/>
        </dgm:presLayoutVars>
      </dgm:prSet>
      <dgm:spPr/>
    </dgm:pt>
    <dgm:pt modelId="{7191F121-924E-4B3C-B63D-D79B81A9D401}" type="pres">
      <dgm:prSet presAssocID="{B72AFFA5-AD31-4F43-9D9A-6139B07060F8}" presName="sibTrans" presStyleCnt="0"/>
      <dgm:spPr/>
    </dgm:pt>
    <dgm:pt modelId="{231DD4F5-8B69-46AA-8BC3-DFFD449F11E1}" type="pres">
      <dgm:prSet presAssocID="{1C985B4C-A33B-4828-9C48-06444DB47B03}" presName="node" presStyleLbl="node1" presStyleIdx="2" presStyleCnt="5">
        <dgm:presLayoutVars>
          <dgm:bulletEnabled val="1"/>
        </dgm:presLayoutVars>
      </dgm:prSet>
      <dgm:spPr/>
    </dgm:pt>
    <dgm:pt modelId="{BFD9C4D0-2765-409B-B63E-1D24C859FD62}" type="pres">
      <dgm:prSet presAssocID="{5E69AF3B-26F7-4EBF-BBBA-4E15C4FEB3D1}" presName="sibTrans" presStyleCnt="0"/>
      <dgm:spPr/>
    </dgm:pt>
    <dgm:pt modelId="{A22E5273-DCFF-438B-9601-DCA2FEF80F10}" type="pres">
      <dgm:prSet presAssocID="{5D7D66B3-2955-4BF4-AF21-A131370894D3}" presName="node" presStyleLbl="node1" presStyleIdx="3" presStyleCnt="5">
        <dgm:presLayoutVars>
          <dgm:bulletEnabled val="1"/>
        </dgm:presLayoutVars>
      </dgm:prSet>
      <dgm:spPr/>
    </dgm:pt>
    <dgm:pt modelId="{B161229E-875F-408D-9DEB-53DD2D9BB1F9}" type="pres">
      <dgm:prSet presAssocID="{62524B42-9FFA-4F66-96E0-AE74CC0EBD12}" presName="sibTrans" presStyleCnt="0"/>
      <dgm:spPr/>
    </dgm:pt>
    <dgm:pt modelId="{2F17525F-F9CC-481A-A472-952E517E3CB2}" type="pres">
      <dgm:prSet presAssocID="{3596C1E1-78F0-4683-B9E9-36D12C2464F6}" presName="node" presStyleLbl="node1" presStyleIdx="4" presStyleCnt="5">
        <dgm:presLayoutVars>
          <dgm:bulletEnabled val="1"/>
        </dgm:presLayoutVars>
      </dgm:prSet>
      <dgm:spPr/>
    </dgm:pt>
  </dgm:ptLst>
  <dgm:cxnLst>
    <dgm:cxn modelId="{23D09D05-BB78-417A-B0AA-AFB57475BC7D}" type="presOf" srcId="{48DA57D3-0AA6-4BE5-B8D0-859C3D96F202}" destId="{27E8D39E-082F-449A-B15F-E2111F9B6294}" srcOrd="0" destOrd="0" presId="urn:microsoft.com/office/officeart/2005/8/layout/default"/>
    <dgm:cxn modelId="{D483163C-629E-4653-B271-AF48D0D20CF1}" srcId="{48DA57D3-0AA6-4BE5-B8D0-859C3D96F202}" destId="{32E53A2F-13A9-4EB2-9972-8B957F3EB1EC}" srcOrd="1" destOrd="0" parTransId="{2C33F32A-1F6D-4FB2-AE8A-42F82B386087}" sibTransId="{B72AFFA5-AD31-4F43-9D9A-6139B07060F8}"/>
    <dgm:cxn modelId="{6E025368-D618-46FB-AB2C-C81D0346A151}" srcId="{48DA57D3-0AA6-4BE5-B8D0-859C3D96F202}" destId="{5D7D66B3-2955-4BF4-AF21-A131370894D3}" srcOrd="3" destOrd="0" parTransId="{DADB9D29-F56C-4B4C-BAD6-822F0BB2D592}" sibTransId="{62524B42-9FFA-4F66-96E0-AE74CC0EBD12}"/>
    <dgm:cxn modelId="{D5516150-E174-44A9-BBBE-410DA44D9918}" type="presOf" srcId="{1C985B4C-A33B-4828-9C48-06444DB47B03}" destId="{231DD4F5-8B69-46AA-8BC3-DFFD449F11E1}" srcOrd="0" destOrd="0" presId="urn:microsoft.com/office/officeart/2005/8/layout/default"/>
    <dgm:cxn modelId="{D1BFAB51-45C6-4032-ABCC-032DE3B92FA1}" type="presOf" srcId="{3596C1E1-78F0-4683-B9E9-36D12C2464F6}" destId="{2F17525F-F9CC-481A-A472-952E517E3CB2}" srcOrd="0" destOrd="0" presId="urn:microsoft.com/office/officeart/2005/8/layout/default"/>
    <dgm:cxn modelId="{D37022A9-3700-414D-BCFA-31B59BE64355}" type="presOf" srcId="{40F46643-F9EF-4C39-8944-A8BD9FE47925}" destId="{F093F579-99A3-460C-9444-0ED9B77F131A}" srcOrd="0" destOrd="0" presId="urn:microsoft.com/office/officeart/2005/8/layout/default"/>
    <dgm:cxn modelId="{5C7210B2-AC11-4834-8DD7-8A00C25EDCF8}" srcId="{48DA57D3-0AA6-4BE5-B8D0-859C3D96F202}" destId="{3596C1E1-78F0-4683-B9E9-36D12C2464F6}" srcOrd="4" destOrd="0" parTransId="{681FDDAF-0B55-4871-83B4-986A567F2CA8}" sibTransId="{0A299B1A-E529-4F76-AACF-BB2A8BFFD66C}"/>
    <dgm:cxn modelId="{CB1088C4-5C75-47D5-BC81-67100C22598F}" srcId="{48DA57D3-0AA6-4BE5-B8D0-859C3D96F202}" destId="{1C985B4C-A33B-4828-9C48-06444DB47B03}" srcOrd="2" destOrd="0" parTransId="{D25410A3-2162-4570-AA03-4B00EF0A90CB}" sibTransId="{5E69AF3B-26F7-4EBF-BBBA-4E15C4FEB3D1}"/>
    <dgm:cxn modelId="{0279F4DA-CFB8-4B29-8719-5D01DF793994}" type="presOf" srcId="{5D7D66B3-2955-4BF4-AF21-A131370894D3}" destId="{A22E5273-DCFF-438B-9601-DCA2FEF80F10}" srcOrd="0" destOrd="0" presId="urn:microsoft.com/office/officeart/2005/8/layout/default"/>
    <dgm:cxn modelId="{72BD07FF-A9D4-4C56-A21C-77E7FF03648F}" srcId="{48DA57D3-0AA6-4BE5-B8D0-859C3D96F202}" destId="{40F46643-F9EF-4C39-8944-A8BD9FE47925}" srcOrd="0" destOrd="0" parTransId="{A10DE363-9F04-42E0-8423-304588DD1E3F}" sibTransId="{9BA1070B-5FAF-46AC-AF5A-45E4862A5654}"/>
    <dgm:cxn modelId="{E18430FF-4972-4E7A-83B6-6B85907AED1C}" type="presOf" srcId="{32E53A2F-13A9-4EB2-9972-8B957F3EB1EC}" destId="{27B43460-A30C-4A8E-8D03-CE27F067DAE8}" srcOrd="0" destOrd="0" presId="urn:microsoft.com/office/officeart/2005/8/layout/default"/>
    <dgm:cxn modelId="{1731B122-4E0C-4D90-AE76-028AA79071E8}" type="presParOf" srcId="{27E8D39E-082F-449A-B15F-E2111F9B6294}" destId="{F093F579-99A3-460C-9444-0ED9B77F131A}" srcOrd="0" destOrd="0" presId="urn:microsoft.com/office/officeart/2005/8/layout/default"/>
    <dgm:cxn modelId="{A8946147-AC0B-4C85-94FF-2C9723190217}" type="presParOf" srcId="{27E8D39E-082F-449A-B15F-E2111F9B6294}" destId="{E3ED458D-1A7F-4A22-B3C5-892ACA610420}" srcOrd="1" destOrd="0" presId="urn:microsoft.com/office/officeart/2005/8/layout/default"/>
    <dgm:cxn modelId="{1A929C3B-CD78-4A72-A018-704908027452}" type="presParOf" srcId="{27E8D39E-082F-449A-B15F-E2111F9B6294}" destId="{27B43460-A30C-4A8E-8D03-CE27F067DAE8}" srcOrd="2" destOrd="0" presId="urn:microsoft.com/office/officeart/2005/8/layout/default"/>
    <dgm:cxn modelId="{8ACFA22F-ACFA-4E7D-A7B6-A7A0614C47EB}" type="presParOf" srcId="{27E8D39E-082F-449A-B15F-E2111F9B6294}" destId="{7191F121-924E-4B3C-B63D-D79B81A9D401}" srcOrd="3" destOrd="0" presId="urn:microsoft.com/office/officeart/2005/8/layout/default"/>
    <dgm:cxn modelId="{8A5D0202-DDCF-4204-8531-2A1E1F9E3D91}" type="presParOf" srcId="{27E8D39E-082F-449A-B15F-E2111F9B6294}" destId="{231DD4F5-8B69-46AA-8BC3-DFFD449F11E1}" srcOrd="4" destOrd="0" presId="urn:microsoft.com/office/officeart/2005/8/layout/default"/>
    <dgm:cxn modelId="{3C54D672-462E-4FEC-A154-B2A4AD270DB2}" type="presParOf" srcId="{27E8D39E-082F-449A-B15F-E2111F9B6294}" destId="{BFD9C4D0-2765-409B-B63E-1D24C859FD62}" srcOrd="5" destOrd="0" presId="urn:microsoft.com/office/officeart/2005/8/layout/default"/>
    <dgm:cxn modelId="{94C52B32-73E3-4743-9F53-E7019444569C}" type="presParOf" srcId="{27E8D39E-082F-449A-B15F-E2111F9B6294}" destId="{A22E5273-DCFF-438B-9601-DCA2FEF80F10}" srcOrd="6" destOrd="0" presId="urn:microsoft.com/office/officeart/2005/8/layout/default"/>
    <dgm:cxn modelId="{28A68A8F-E89D-42EC-A038-FA456CE97280}" type="presParOf" srcId="{27E8D39E-082F-449A-B15F-E2111F9B6294}" destId="{B161229E-875F-408D-9DEB-53DD2D9BB1F9}" srcOrd="7" destOrd="0" presId="urn:microsoft.com/office/officeart/2005/8/layout/default"/>
    <dgm:cxn modelId="{AA44D036-A72E-4DF6-ADBF-4F4260D46F17}" type="presParOf" srcId="{27E8D39E-082F-449A-B15F-E2111F9B6294}" destId="{2F17525F-F9CC-481A-A472-952E517E3CB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7A4345-6925-4897-B793-63AED4E34A40}">
      <dsp:nvSpPr>
        <dsp:cNvPr id="0" name=""/>
        <dsp:cNvSpPr/>
      </dsp:nvSpPr>
      <dsp:spPr>
        <a:xfrm>
          <a:off x="1848205" y="41266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8E557-C07F-4E01-B031-63A80284FBD3}">
      <dsp:nvSpPr>
        <dsp:cNvPr id="0" name=""/>
        <dsp:cNvSpPr/>
      </dsp:nvSpPr>
      <dsp:spPr>
        <a:xfrm>
          <a:off x="660205" y="282695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Retrieved data from a MongoDB collection and put it into a tibble {MongoDB}</a:t>
          </a:r>
          <a:endParaRPr lang="en-US" sz="1800" kern="1200"/>
        </a:p>
      </dsp:txBody>
      <dsp:txXfrm>
        <a:off x="660205" y="2826950"/>
        <a:ext cx="4320000" cy="720000"/>
      </dsp:txXfrm>
    </dsp:sp>
    <dsp:sp modelId="{458B2E5A-9551-46D5-A34D-80AE1A6646F1}">
      <dsp:nvSpPr>
        <dsp:cNvPr id="0" name=""/>
        <dsp:cNvSpPr/>
      </dsp:nvSpPr>
      <dsp:spPr>
        <a:xfrm>
          <a:off x="6924206" y="41266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192B71-BB79-4C15-BF80-4FE74F6318FB}">
      <dsp:nvSpPr>
        <dsp:cNvPr id="0" name=""/>
        <dsp:cNvSpPr/>
      </dsp:nvSpPr>
      <dsp:spPr>
        <a:xfrm>
          <a:off x="5736206" y="282695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/>
            <a:t>Retrieved data from .csv files and put this data into a tibble {Oulad}</a:t>
          </a:r>
          <a:endParaRPr lang="en-US" sz="1800" kern="1200"/>
        </a:p>
      </dsp:txBody>
      <dsp:txXfrm>
        <a:off x="5736206" y="282695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3F579-99A3-460C-9444-0ED9B77F131A}">
      <dsp:nvSpPr>
        <dsp:cNvPr id="0" name=""/>
        <dsp:cNvSpPr/>
      </dsp:nvSpPr>
      <dsp:spPr>
        <a:xfrm>
          <a:off x="3901" y="472280"/>
          <a:ext cx="2112399" cy="12674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Checked for redundant data {MongoDB &amp; 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3901" y="472280"/>
        <a:ext cx="2112399" cy="1267439"/>
      </dsp:txXfrm>
    </dsp:sp>
    <dsp:sp modelId="{27B43460-A30C-4A8E-8D03-CE27F067DAE8}">
      <dsp:nvSpPr>
        <dsp:cNvPr id="0" name=""/>
        <dsp:cNvSpPr/>
      </dsp:nvSpPr>
      <dsp:spPr>
        <a:xfrm>
          <a:off x="2327540" y="472280"/>
          <a:ext cx="2112399" cy="12674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Clarified the names of the columns {Oulad}</a:t>
          </a:r>
          <a:endParaRPr lang="en-US" sz="1300" kern="1200"/>
        </a:p>
      </dsp:txBody>
      <dsp:txXfrm>
        <a:off x="2327540" y="472280"/>
        <a:ext cx="2112399" cy="1267439"/>
      </dsp:txXfrm>
    </dsp:sp>
    <dsp:sp modelId="{231DD4F5-8B69-46AA-8BC3-DFFD449F11E1}">
      <dsp:nvSpPr>
        <dsp:cNvPr id="0" name=""/>
        <dsp:cNvSpPr/>
      </dsp:nvSpPr>
      <dsp:spPr>
        <a:xfrm>
          <a:off x="4651180" y="472280"/>
          <a:ext cx="2112399" cy="12674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Corrected misspelt values {Oulad}</a:t>
          </a:r>
          <a:endParaRPr lang="en-US" sz="1300" kern="1200"/>
        </a:p>
      </dsp:txBody>
      <dsp:txXfrm>
        <a:off x="4651180" y="472280"/>
        <a:ext cx="2112399" cy="1267439"/>
      </dsp:txXfrm>
    </dsp:sp>
    <dsp:sp modelId="{A22E5273-DCFF-438B-9601-DCA2FEF80F10}">
      <dsp:nvSpPr>
        <dsp:cNvPr id="0" name=""/>
        <dsp:cNvSpPr/>
      </dsp:nvSpPr>
      <dsp:spPr>
        <a:xfrm>
          <a:off x="6974819" y="472280"/>
          <a:ext cx="2112399" cy="12674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Corrected the assessment weightings {Oulad}</a:t>
          </a:r>
          <a:endParaRPr lang="en-US" sz="1300" kern="1200"/>
        </a:p>
      </dsp:txBody>
      <dsp:txXfrm>
        <a:off x="6974819" y="472280"/>
        <a:ext cx="2112399" cy="1267439"/>
      </dsp:txXfrm>
    </dsp:sp>
    <dsp:sp modelId="{2F17525F-F9CC-481A-A472-952E517E3CB2}">
      <dsp:nvSpPr>
        <dsp:cNvPr id="0" name=""/>
        <dsp:cNvSpPr/>
      </dsp:nvSpPr>
      <dsp:spPr>
        <a:xfrm>
          <a:off x="9298459" y="472280"/>
          <a:ext cx="2112399" cy="12674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Filled in missing student scores with zero {Oulad}</a:t>
          </a:r>
          <a:endParaRPr lang="en-US" sz="1300" kern="1200"/>
        </a:p>
      </dsp:txBody>
      <dsp:txXfrm>
        <a:off x="9298459" y="472280"/>
        <a:ext cx="2112399" cy="1267439"/>
      </dsp:txXfrm>
    </dsp:sp>
    <dsp:sp modelId="{9348582E-E9A6-4A34-B914-4CA5B8B7362D}">
      <dsp:nvSpPr>
        <dsp:cNvPr id="0" name=""/>
        <dsp:cNvSpPr/>
      </dsp:nvSpPr>
      <dsp:spPr>
        <a:xfrm>
          <a:off x="3901" y="1950959"/>
          <a:ext cx="2112399" cy="12674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Filled in missing exam due dates with the last week of the course value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3901" y="1950959"/>
        <a:ext cx="2112399" cy="1267439"/>
      </dsp:txXfrm>
    </dsp:sp>
    <dsp:sp modelId="{EBC06BA1-A5C9-4644-9A2E-04106A86C535}">
      <dsp:nvSpPr>
        <dsp:cNvPr id="0" name=""/>
        <dsp:cNvSpPr/>
      </dsp:nvSpPr>
      <dsp:spPr>
        <a:xfrm>
          <a:off x="2327540" y="1950959"/>
          <a:ext cx="2112399" cy="12674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Filled in missing IMD values with the most common IMD value for that region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2327540" y="1950959"/>
        <a:ext cx="2112399" cy="1267439"/>
      </dsp:txXfrm>
    </dsp:sp>
    <dsp:sp modelId="{27235FBE-D92C-4E55-9A82-86002F499E7F}">
      <dsp:nvSpPr>
        <dsp:cNvPr id="0" name=""/>
        <dsp:cNvSpPr/>
      </dsp:nvSpPr>
      <dsp:spPr>
        <a:xfrm>
          <a:off x="4651180" y="1950959"/>
          <a:ext cx="2112399" cy="12674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Made it so the grade a student receives is based on their score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4651180" y="1950959"/>
        <a:ext cx="2112399" cy="1267439"/>
      </dsp:txXfrm>
    </dsp:sp>
    <dsp:sp modelId="{33D03820-D56B-4F07-9F52-8FF580ECA570}">
      <dsp:nvSpPr>
        <dsp:cNvPr id="0" name=""/>
        <dsp:cNvSpPr/>
      </dsp:nvSpPr>
      <dsp:spPr>
        <a:xfrm>
          <a:off x="6974819" y="1950959"/>
          <a:ext cx="2112399" cy="12674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Merged tables that I was able to merge so that it was easier for me to work with the data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6974819" y="1950959"/>
        <a:ext cx="2112399" cy="1267439"/>
      </dsp:txXfrm>
    </dsp:sp>
    <dsp:sp modelId="{55269375-F954-437C-A385-9A9CC981639A}">
      <dsp:nvSpPr>
        <dsp:cNvPr id="0" name=""/>
        <dsp:cNvSpPr/>
      </dsp:nvSpPr>
      <dsp:spPr>
        <a:xfrm>
          <a:off x="9298459" y="1950959"/>
          <a:ext cx="2112399" cy="126743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Removed columns with a lot of missing data that I didn’t intend on working with such as the columns for when a student used and stopped using VLE materials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9298459" y="1950959"/>
        <a:ext cx="2112399" cy="1267439"/>
      </dsp:txXfrm>
    </dsp:sp>
    <dsp:sp modelId="{57242B42-6767-4CE9-9C09-44F726E66B40}">
      <dsp:nvSpPr>
        <dsp:cNvPr id="0" name=""/>
        <dsp:cNvSpPr/>
      </dsp:nvSpPr>
      <dsp:spPr>
        <a:xfrm>
          <a:off x="2327540" y="3429639"/>
          <a:ext cx="2112399" cy="12674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/>
            <a:t>Replaced abbreviated terms with their unabbreviated version {Oulad}</a:t>
          </a:r>
          <a:endParaRPr lang="en-US" sz="1300" kern="1200"/>
        </a:p>
      </dsp:txBody>
      <dsp:txXfrm>
        <a:off x="2327540" y="3429639"/>
        <a:ext cx="2112399" cy="1267439"/>
      </dsp:txXfrm>
    </dsp:sp>
    <dsp:sp modelId="{849A1A6F-9C47-46F9-910C-8D4326B60FD1}">
      <dsp:nvSpPr>
        <dsp:cNvPr id="0" name=""/>
        <dsp:cNvSpPr/>
      </dsp:nvSpPr>
      <dsp:spPr>
        <a:xfrm>
          <a:off x="4651180" y="3429639"/>
          <a:ext cx="2112399" cy="12674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Unnested nested columns {MongoDB}</a:t>
          </a:r>
          <a:endParaRPr lang="en-US" sz="1300" kern="1200" dirty="0"/>
        </a:p>
      </dsp:txBody>
      <dsp:txXfrm>
        <a:off x="4651180" y="3429639"/>
        <a:ext cx="2112399" cy="1267439"/>
      </dsp:txXfrm>
    </dsp:sp>
    <dsp:sp modelId="{AD29784B-3A9F-48E5-8C78-E7390793144E}">
      <dsp:nvSpPr>
        <dsp:cNvPr id="0" name=""/>
        <dsp:cNvSpPr/>
      </dsp:nvSpPr>
      <dsp:spPr>
        <a:xfrm>
          <a:off x="6974819" y="3429639"/>
          <a:ext cx="2112399" cy="12674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Used “yes”/”no”  in place of “1”/”0” where “1”/”0” was used to mean this {</a:t>
          </a:r>
          <a:r>
            <a:rPr lang="en-AU" sz="1300" kern="1200" dirty="0" err="1"/>
            <a:t>Oulad</a:t>
          </a:r>
          <a:r>
            <a:rPr lang="en-AU" sz="1300" kern="1200" dirty="0"/>
            <a:t>}</a:t>
          </a:r>
          <a:endParaRPr lang="en-US" sz="1300" kern="1200" dirty="0"/>
        </a:p>
      </dsp:txBody>
      <dsp:txXfrm>
        <a:off x="6974819" y="3429639"/>
        <a:ext cx="2112399" cy="1267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93F579-99A3-460C-9444-0ED9B77F131A}">
      <dsp:nvSpPr>
        <dsp:cNvPr id="0" name=""/>
        <dsp:cNvSpPr/>
      </dsp:nvSpPr>
      <dsp:spPr>
        <a:xfrm>
          <a:off x="0" y="266056"/>
          <a:ext cx="3567112" cy="21402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Created a did the student withdraw from the course column {</a:t>
          </a:r>
          <a:r>
            <a:rPr lang="en-AU" sz="1600" kern="1200" dirty="0" err="1"/>
            <a:t>Oulad</a:t>
          </a:r>
          <a:r>
            <a:rPr lang="en-AU" sz="1600" kern="1200" dirty="0"/>
            <a:t>}</a:t>
          </a:r>
          <a:endParaRPr lang="en-US" sz="1600" kern="1200" dirty="0"/>
        </a:p>
      </dsp:txBody>
      <dsp:txXfrm>
        <a:off x="0" y="266056"/>
        <a:ext cx="3567112" cy="2140267"/>
      </dsp:txXfrm>
    </dsp:sp>
    <dsp:sp modelId="{27B43460-A30C-4A8E-8D03-CE27F067DAE8}">
      <dsp:nvSpPr>
        <dsp:cNvPr id="0" name=""/>
        <dsp:cNvSpPr/>
      </dsp:nvSpPr>
      <dsp:spPr>
        <a:xfrm>
          <a:off x="3923823" y="266056"/>
          <a:ext cx="3567112" cy="21402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Created a grades column {MongoDB &amp; </a:t>
          </a:r>
          <a:r>
            <a:rPr lang="en-AU" sz="1600" kern="1200" dirty="0" err="1"/>
            <a:t>Oulad</a:t>
          </a:r>
          <a:r>
            <a:rPr lang="en-AU" sz="1600" kern="1200" dirty="0"/>
            <a:t>}</a:t>
          </a:r>
          <a:endParaRPr lang="en-US" sz="1600" kern="1200" dirty="0"/>
        </a:p>
      </dsp:txBody>
      <dsp:txXfrm>
        <a:off x="3923823" y="266056"/>
        <a:ext cx="3567112" cy="2140267"/>
      </dsp:txXfrm>
    </dsp:sp>
    <dsp:sp modelId="{231DD4F5-8B69-46AA-8BC3-DFFD449F11E1}">
      <dsp:nvSpPr>
        <dsp:cNvPr id="0" name=""/>
        <dsp:cNvSpPr/>
      </dsp:nvSpPr>
      <dsp:spPr>
        <a:xfrm>
          <a:off x="7847647" y="266056"/>
          <a:ext cx="3567112" cy="21402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Created an assessment weightings column that I used to calculate the weighted score in the case of a student taking an exam with other assessment items (the values of this column consist of a re-scaled version of the existing assessment weightings so that they add up to 100%) {</a:t>
          </a:r>
          <a:r>
            <a:rPr lang="en-AU" sz="1600" kern="1200" dirty="0" err="1"/>
            <a:t>Oulad</a:t>
          </a:r>
          <a:r>
            <a:rPr lang="en-AU" sz="1600" kern="1200" dirty="0"/>
            <a:t>}</a:t>
          </a:r>
          <a:endParaRPr lang="en-US" sz="1600" kern="1200" dirty="0"/>
        </a:p>
      </dsp:txBody>
      <dsp:txXfrm>
        <a:off x="7847647" y="266056"/>
        <a:ext cx="3567112" cy="2140267"/>
      </dsp:txXfrm>
    </dsp:sp>
    <dsp:sp modelId="{A22E5273-DCFF-438B-9601-DCA2FEF80F10}">
      <dsp:nvSpPr>
        <dsp:cNvPr id="0" name=""/>
        <dsp:cNvSpPr/>
      </dsp:nvSpPr>
      <dsp:spPr>
        <a:xfrm>
          <a:off x="1961911" y="2763035"/>
          <a:ext cx="3567112" cy="2140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Created a weighted score column {</a:t>
          </a:r>
          <a:r>
            <a:rPr lang="en-AU" sz="1600" kern="1200" dirty="0" err="1"/>
            <a:t>Oulad</a:t>
          </a:r>
          <a:r>
            <a:rPr lang="en-AU" sz="1600" kern="1200" dirty="0"/>
            <a:t>}</a:t>
          </a:r>
          <a:endParaRPr lang="en-US" sz="1600" kern="1200" dirty="0"/>
        </a:p>
      </dsp:txBody>
      <dsp:txXfrm>
        <a:off x="1961911" y="2763035"/>
        <a:ext cx="3567112" cy="2140267"/>
      </dsp:txXfrm>
    </dsp:sp>
    <dsp:sp modelId="{2F17525F-F9CC-481A-A472-952E517E3CB2}">
      <dsp:nvSpPr>
        <dsp:cNvPr id="0" name=""/>
        <dsp:cNvSpPr/>
      </dsp:nvSpPr>
      <dsp:spPr>
        <a:xfrm>
          <a:off x="5885735" y="2763035"/>
          <a:ext cx="3567112" cy="21402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Created a cumulative grade column {</a:t>
          </a:r>
          <a:r>
            <a:rPr lang="en-AU" sz="1600" kern="1200" dirty="0" err="1"/>
            <a:t>Oulad</a:t>
          </a:r>
          <a:r>
            <a:rPr lang="en-AU" sz="1600" kern="1200" dirty="0"/>
            <a:t>}</a:t>
          </a:r>
          <a:endParaRPr lang="en-US" sz="1600" kern="1200" dirty="0"/>
        </a:p>
      </dsp:txBody>
      <dsp:txXfrm>
        <a:off x="5885735" y="2763035"/>
        <a:ext cx="3567112" cy="2140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A43C-027A-C73C-1D03-531A97AC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3F86-5161-909F-8576-32342D6C4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C707-D96E-B1DE-995B-B034F122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C4EE3-214D-741C-AE98-C04EFD28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C64B-1130-6637-5F2D-BD4619E5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59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8824-5777-6D6F-9010-FCDD0865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5F40F-B178-0D97-7B8A-F3909803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D8A6-7BD8-B22C-D241-3DE6D794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61C3-0B95-251F-F6A3-F8A6C5F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AC308-FA68-1F5C-D711-4B56E4CF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2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93328-993B-742C-9181-DA12C118C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DA15C-C9AF-7ED1-420A-826745EF5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86BC0-4291-1602-C067-D95593DE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E5C3-7239-BF47-5CF7-2DF43B47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4662-032E-EDED-A607-64B49248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4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9152-EFDE-DAEA-51E5-0D04590D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5071-09AE-FBE1-8CB2-10F1AC1B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FA9B-DA59-E454-3BF6-2BE3042B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01EAD-05E3-5D2D-E6C2-4AFF2CF8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6AFC-E506-9D00-608F-98573EE5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419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A6E8-5601-0F08-1A5F-EA418D62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4CD24-E53D-9F64-9B66-77DCA7DC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C3AF-0B0B-3FE3-BC71-1EEF4522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0909-FCF7-CD9E-F974-EA348308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65B1E-FF34-C46F-4E0F-A1453E49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81EA-B7EE-4F3E-ABB8-F7233418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BB1D-57A2-75CB-7221-5E5251D0E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2785C-3FB1-EEDE-710C-559C4617F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7E0BF-6A62-A260-5A4A-AD2A8D1D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5FBB-1628-24D5-532C-1AF5DB9F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53409-0013-EDBC-94AE-5BCA2A84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0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E29B-B919-0681-AEA9-B205E22B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7BF6-4507-EDE2-9ADB-952F8156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C342E-601C-FF09-EAAA-2FA0947FC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9FEB3-EDFE-BF29-0C9B-E6385FE1E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75222-763B-FEC5-9E20-74589F5EF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49F8B-A1EC-F96C-2985-A90EE021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68955-5A95-620A-7798-D034747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73E15-0C2F-DD19-BA9D-E3C81AA2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22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DFE0-CE67-8D1D-8335-70077F4D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88874-F355-036E-1F21-5C2C1C13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0ED37-5265-8403-BF38-983832A8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1E5AC-5913-2309-6310-29B9703C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96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95141-23E4-9515-9B26-5025AEB5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0583-4473-5B2A-A5F3-DE64CC04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7B28A-1382-26C9-A96E-C9982BA6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45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ED2-A2B2-A395-88BE-F5AB38C2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8C75-8B36-D7EB-C809-C64EFDAE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5EFBA-BA4E-B864-BC43-7B55FBD46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360F8-9412-6B4D-EB35-A1B07B08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D0B5-7DBE-503E-9A69-865C90A2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1BF53-D434-7866-A839-EC0863F6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68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F237-E53E-D5CC-964A-58EDE1C8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9DB06-88F5-1A18-ED39-58082744A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82345-6965-72F3-9C65-5B1F24CB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B0EC9-3153-DE87-02AE-B9D6F3A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61ED-768D-08CE-B112-C4B9A6E6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ED127-C783-D596-787F-64B5AFBB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47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14C31-4378-A198-B138-BF104026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AB619-94B2-7C12-6C33-985E9D3E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6107-48B4-C718-E122-A4DEDF3B0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67E98-6E44-4B6D-ADB4-364E7862CAF3}" type="datetimeFigureOut">
              <a:rPr lang="en-AU" smtClean="0"/>
              <a:t>9/05/2024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CEEF-0C05-F1DC-FD8D-158CC65A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E32C-F3C2-FABC-23AB-307FE7B6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9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5226E-51CE-DF20-BB53-6F809228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881A0-8394-1CCF-2499-BB3709F81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COMP2031 - Data Engineering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Semester 1, 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Time limit for the duration of the presentation: </a:t>
            </a:r>
            <a:r>
              <a:rPr lang="en-US" sz="2000" dirty="0"/>
              <a:t>5 minutes {so I’m advised to be as concise as possible}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4E5A89-676F-B4FD-F236-AA7062061A08}"/>
              </a:ext>
            </a:extLst>
          </p:cNvPr>
          <p:cNvSpPr txBox="1"/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My name: </a:t>
            </a:r>
            <a:r>
              <a:rPr lang="en-US" sz="2000"/>
              <a:t>Kory Frankee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My FAN ID: </a:t>
            </a:r>
            <a:r>
              <a:rPr lang="en-US" sz="2000"/>
              <a:t>fran0618</a:t>
            </a:r>
          </a:p>
        </p:txBody>
      </p:sp>
    </p:spTree>
    <p:extLst>
      <p:ext uri="{BB962C8B-B14F-4D97-AF65-F5344CB8AC3E}">
        <p14:creationId xmlns:p14="http://schemas.microsoft.com/office/powerpoint/2010/main" val="409684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 scores had a uniform distribution, which was one of several indications that the mock data was unrealistic {MongoDB}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8D0A0ED0-8E38-BB4B-7735-EFF4ABB79B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1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Revealed that more students succeed with their assignments than fail at them by a small margin. This means that students are underperforming or that the markers are harsh {MongoDB}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629E4479-A3F6-D6CD-5639-11F24AB455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4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score the best for ‘CMA” assessments, second best for “TMA assessments”, and worst for “Exam” assessments {Oulad}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" descr="A graph of a group of squares&#10;&#10;Description automatically generated with medium confidence">
            <a:extLst>
              <a:ext uri="{FF2B5EF4-FFF2-40B4-BE49-F238E27FC236}">
                <a16:creationId xmlns:a16="http://schemas.microsoft.com/office/drawing/2014/main" id="{969D28AB-EE01-1F97-ED04-2F494BEF96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Most (~ 81.51% of) students completed their studies but lots of (~ 18.49% of) students withdrew {Oulad}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1B8DC2E0-ACB9-9315-DBD9-18E83BEAAE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03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gender balance of the students is near even with ~ 53% of them being men and ~ 47% being  women {</a:t>
            </a:r>
            <a:r>
              <a:rPr lang="en-US" sz="2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Oulad</a:t>
            </a: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3F631FE1-05E3-FB0F-7B24-1738ABFC55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9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</a:t>
            </a:r>
            <a: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(~ 78.47% of) students come from England, 2nd most (~ 10.62% of) students come from Scotland, 3rd most (~6.81% of) students come from Wales, and 4th most (~ 4.1% of) students come from Northern Ireland {</a:t>
            </a:r>
            <a:r>
              <a:rPr lang="en-US" sz="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Oulad</a:t>
            </a:r>
            <a:r>
              <a:rPr lang="en-US" sz="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9D852134-A112-E903-B906-AEA57CD6FF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from almost all over England are taking these courses – there’s still the potential for the institution to reach students from Northeast England {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Oulad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3D3933C-C031-4D0F-C55D-E1AB1E5065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9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 scores skew positively, which is good as I don’t think students would want to study an institution where scores negatively {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Oulad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 descr="A graph with a line&#10;&#10;Description automatically generated">
            <a:extLst>
              <a:ext uri="{FF2B5EF4-FFF2-40B4-BE49-F238E27FC236}">
                <a16:creationId xmlns:a16="http://schemas.microsoft.com/office/drawing/2014/main" id="{C07C1655-C011-458D-698E-151B5C13AA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2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tended to hand in their assignments within a few days of if not on the day their assignment was due {Oulad}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D4940AE-9C4B-3899-A390-483C82B902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4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Both genders score about as good as each other {Oulad}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 descr="A graph of a person with blue lines&#10;&#10;Description automatically generated">
            <a:extLst>
              <a:ext uri="{FF2B5EF4-FFF2-40B4-BE49-F238E27FC236}">
                <a16:creationId xmlns:a16="http://schemas.microsoft.com/office/drawing/2014/main" id="{2AFABE83-1AB3-B3C6-1316-4B9806396D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B06B17-CA27-8264-5540-72FAFA650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13" y="5006634"/>
            <a:ext cx="4496102" cy="12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0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Techniques 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815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</a:t>
            </a: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without a disability have a slight edge over the students that do {Oulad}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B48719A-0B5A-74BB-1235-6AC6E2E9C4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FAFE435-CED4-BC09-6ACF-677FA77C6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48" t="-8703"/>
          <a:stretch/>
        </p:blipFill>
        <p:spPr>
          <a:xfrm>
            <a:off x="7144668" y="5063994"/>
            <a:ext cx="4592865" cy="12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50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Students that are older have a slight edge over students that are younger {Oulad}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2199D57C-6F2E-0052-B293-2BFA4CA2511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6ADB88-BB07-8FF1-D9F2-22F45B61D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37" t="-4741"/>
          <a:stretch/>
        </p:blipFill>
        <p:spPr>
          <a:xfrm>
            <a:off x="7799364" y="4892860"/>
            <a:ext cx="3938169" cy="16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44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that are less impoverished generally have a slight edge over students that are more improvised</a:t>
            </a:r>
            <a:r>
              <a:rPr lang="en-US" sz="2000" dirty="0"/>
              <a:t> 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</a:t>
            </a:r>
            <a:r>
              <a:rPr lang="en-US" sz="2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Oulad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 descr="A graph of multiple depreciation&#10;&#10;Description automatically generated">
            <a:extLst>
              <a:ext uri="{FF2B5EF4-FFF2-40B4-BE49-F238E27FC236}">
                <a16:creationId xmlns:a16="http://schemas.microsoft.com/office/drawing/2014/main" id="{5ACBCCA3-7BDC-1D4A-F713-B95D2C0FF5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3526F2-74C3-B9D5-A85C-0745C8D45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067" y="4519832"/>
            <a:ext cx="3686466" cy="21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58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that are more well educated on entry have an edge over less educated students {Oulad}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E65BA004-C06E-E040-D8DB-C5E8551263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7C16E3A-39AE-749B-3C1F-5F7EBEF2B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869179"/>
            <a:ext cx="5830390" cy="15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61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Students perform the best in module + presentation combination “EEE, 2014J” and the worst in “DDD, 2013B” {Oulad}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F6E20D0B-63CB-0C3A-5DD5-035543A369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word&#10;&#10;Description automatically generated">
            <a:extLst>
              <a:ext uri="{FF2B5EF4-FFF2-40B4-BE49-F238E27FC236}">
                <a16:creationId xmlns:a16="http://schemas.microsoft.com/office/drawing/2014/main" id="{9EF7718E-B343-67E5-4EC1-F698BDC7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23" y="4869180"/>
            <a:ext cx="4505118" cy="664308"/>
          </a:xfrm>
          <a:prstGeom prst="rect">
            <a:avLst/>
          </a:prstGeom>
        </p:spPr>
      </p:pic>
      <p:pic>
        <p:nvPicPr>
          <p:cNvPr id="7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2F9E9A52-EEED-E180-1F65-9473AD914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323" y="5797287"/>
            <a:ext cx="4523180" cy="66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70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Uncovered findings:  </a:t>
            </a: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{~ 59.99%} students have a high enough cumulative GPA (&gt; 4.5) for postgraduate studies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E12977E2-6231-426F-3097-8F8891F657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63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6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linear model: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{Continuous predictor} Linear model 01 – Relationship between cumulative GPA of a student (y) and the average score of a student (x)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0C5406AD-8EEE-407D-AAAB-5606D23D9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1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linear model: </a:t>
            </a:r>
            <a:r>
              <a:rPr 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{Categorical predictor} Linear model 02 – Relationship between cumulative GPA of a student (y) and the education level of the student on entry to the module (x) </a:t>
            </a:r>
            <a:br>
              <a:rPr 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7DF8BEF4-F11D-A0CF-C3B2-C65621A5AB0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93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Simple linear model: </a:t>
            </a:r>
            <a:r>
              <a:rPr 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{Continuous predictor} Linear model 03 – Relationship between cumulative GPA of a student (y) and the total times a student has clicked onto VLE learning material {x}</a:t>
            </a:r>
            <a:br>
              <a:rPr lang="en-US" sz="1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601C6909-DE1C-DDC2-D55A-3DD878A2F7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091949" y="858525"/>
            <a:ext cx="6514881" cy="5211906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3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 help me accomplish what I wanted to do, I used all kinds of functions from base R, custom-written functions, as well as functions from over 20 packages</a:t>
            </a:r>
          </a:p>
        </p:txBody>
      </p:sp>
      <p:pic>
        <p:nvPicPr>
          <p:cNvPr id="5" name="Picture 4" descr="A black background with many colorful text&#10;&#10;Description automatically generated">
            <a:extLst>
              <a:ext uri="{FF2B5EF4-FFF2-40B4-BE49-F238E27FC236}">
                <a16:creationId xmlns:a16="http://schemas.microsoft.com/office/drawing/2014/main" id="{7F992EA3-3189-2C3C-2FBD-8560231E9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5528" y="643466"/>
            <a:ext cx="6364276" cy="5568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9827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2D91A80-424C-43FF-B36B-58B851DC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1800" b="1" dirty="0"/>
              <a:t>General linear model: </a:t>
            </a:r>
            <a:r>
              <a:rPr lang="en-US" sz="1800" dirty="0"/>
              <a:t>{Categorical and continuous predictor} Linear model 04 </a:t>
            </a:r>
            <a:r>
              <a:rPr lang="en-AU" sz="18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(+ between terms) </a:t>
            </a:r>
            <a:r>
              <a:rPr lang="en-US" sz="1800" dirty="0"/>
              <a:t>&amp; 05 </a:t>
            </a:r>
            <a:r>
              <a:rPr lang="en-AU" sz="18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(* between terms)</a:t>
            </a:r>
            <a:r>
              <a:rPr lang="en-US" sz="1800" dirty="0"/>
              <a:t> – Relationship between the cumulative GPA of a student (y) and total VLE learning material clicks (x</a:t>
            </a:r>
            <a:r>
              <a:rPr lang="en-US" sz="1800" baseline="-25000" dirty="0"/>
              <a:t>1</a:t>
            </a:r>
            <a:r>
              <a:rPr lang="en-US" sz="1800" dirty="0"/>
              <a:t>) and IMD band (x</a:t>
            </a:r>
            <a:r>
              <a:rPr lang="en-US" sz="1800" baseline="-25000" dirty="0"/>
              <a:t>2</a:t>
            </a:r>
            <a:r>
              <a:rPr lang="en-US" sz="1800" dirty="0"/>
              <a:t>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0B3EC-6DE1-9CD5-C324-4F5D29D78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106"/>
          <a:stretch/>
        </p:blipFill>
        <p:spPr bwMode="auto">
          <a:xfrm>
            <a:off x="319393" y="654293"/>
            <a:ext cx="3940362" cy="413295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E15A64-7F37-CB3F-D4BA-843448E6C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739"/>
          <a:stretch/>
        </p:blipFill>
        <p:spPr bwMode="auto">
          <a:xfrm>
            <a:off x="4333112" y="656756"/>
            <a:ext cx="3978248" cy="421242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10B0B-EDA1-1AEB-87A0-8221E7895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181" y="5081548"/>
            <a:ext cx="3703320" cy="8702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67066B-24ED-59F0-F980-1340B6307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45" y="5081548"/>
            <a:ext cx="3703320" cy="444398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9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2D91A80-424C-43FF-B36B-58B851DC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1500" b="1" dirty="0"/>
              <a:t>General linear model: </a:t>
            </a:r>
            <a:r>
              <a:rPr lang="en-US" sz="1500" dirty="0"/>
              <a:t>{Two continuous predictors} Linear model 06</a:t>
            </a:r>
            <a:r>
              <a:rPr lang="en-AU" sz="18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(+ between terms)</a:t>
            </a:r>
            <a:r>
              <a:rPr lang="en-US" sz="1500" dirty="0"/>
              <a:t> &amp; 07</a:t>
            </a:r>
            <a:r>
              <a:rPr lang="en-AU" sz="1800" b="1" dirty="0">
                <a:effectLst/>
                <a:latin typeface="Cambria" panose="020405030504060302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(* between terms)</a:t>
            </a:r>
            <a:r>
              <a:rPr lang="en-US" sz="1500" dirty="0"/>
              <a:t> - Relationship between the cumulative GPA of a student (y) and average student quickness at handing in assignments (x</a:t>
            </a:r>
            <a:r>
              <a:rPr lang="en-US" sz="1500" baseline="-25000" dirty="0"/>
              <a:t>1</a:t>
            </a:r>
            <a:r>
              <a:rPr lang="en-US" sz="1500" dirty="0"/>
              <a:t>) and total VLE learning material clicks (x</a:t>
            </a:r>
            <a:r>
              <a:rPr lang="en-US" sz="1500" baseline="-25000" dirty="0"/>
              <a:t>2</a:t>
            </a:r>
            <a:r>
              <a:rPr lang="en-US" sz="1500" dirty="0"/>
              <a:t>)</a:t>
            </a:r>
            <a:br>
              <a:rPr lang="en-US" sz="1500" dirty="0"/>
            </a:br>
            <a:br>
              <a:rPr lang="en-US" sz="1500" dirty="0"/>
            </a:br>
            <a:endParaRPr lang="en-US" sz="15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8D70E-D1B0-5CB2-63FC-D65243998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01"/>
          <a:stretch/>
        </p:blipFill>
        <p:spPr bwMode="auto">
          <a:xfrm>
            <a:off x="4612254" y="602649"/>
            <a:ext cx="3624136" cy="463627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F7D2E2-F947-D913-4C39-9B692C73D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966"/>
          <a:stretch/>
        </p:blipFill>
        <p:spPr bwMode="auto">
          <a:xfrm>
            <a:off x="454467" y="450089"/>
            <a:ext cx="3703320" cy="470664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19163-DAFF-2342-761A-7E7F08026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76" y="5362963"/>
            <a:ext cx="3703320" cy="453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867D4A-FDEE-E690-1432-FE2A1C016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074" y="5418513"/>
            <a:ext cx="3703320" cy="398106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1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42D91A80-424C-43FF-B36B-58B851DC5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b="1"/>
              <a:t>General linear model: </a:t>
            </a:r>
            <a:r>
              <a:rPr lang="en-US" sz="1500"/>
              <a:t>{Two categorical  predictors} Linear model 08 &amp; 09 - Relationship between the cumulative GPA of a student (y) and IMD band (x</a:t>
            </a:r>
            <a:r>
              <a:rPr lang="en-US" sz="1500" baseline="-25000"/>
              <a:t>1</a:t>
            </a:r>
            <a:r>
              <a:rPr lang="en-US" sz="1500"/>
              <a:t>) and highest education level on entry (x</a:t>
            </a:r>
            <a:r>
              <a:rPr lang="en-US" sz="1500" baseline="-25000"/>
              <a:t>2</a:t>
            </a:r>
            <a:r>
              <a:rPr lang="en-US" sz="1500"/>
              <a:t>)</a:t>
            </a:r>
            <a:br>
              <a:rPr lang="en-US" sz="1500"/>
            </a:br>
            <a:br>
              <a:rPr lang="en-US" sz="1500"/>
            </a:br>
            <a:br>
              <a:rPr lang="en-US" sz="1500"/>
            </a:br>
            <a:endParaRPr lang="en-US" sz="15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A8255-03FE-A19B-D2DE-CCC8EF52D7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897"/>
          <a:stretch/>
        </p:blipFill>
        <p:spPr bwMode="auto">
          <a:xfrm>
            <a:off x="594205" y="517198"/>
            <a:ext cx="3854107" cy="456315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1FF0BE-7D69-AF6C-AA39-B3574DAA4A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968"/>
          <a:stretch/>
        </p:blipFill>
        <p:spPr bwMode="auto">
          <a:xfrm>
            <a:off x="4215226" y="486794"/>
            <a:ext cx="4117735" cy="4806731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F9179-5EC0-7376-A17C-70FEF7B19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07" y="5293526"/>
            <a:ext cx="3703320" cy="592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36463-A4CE-2D3B-D6C4-C6023F04B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8312" y="5293526"/>
            <a:ext cx="3703320" cy="425881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56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 evaluation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40" y="2217342"/>
            <a:ext cx="2820801" cy="39596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dirty="0"/>
              <a:t>Linear model 01 (predicting the cumulative GPA based on the average score of a student) performed the best considering its adjusted r^2 value (closest to 1) and rmse (closest to 0) but it did have the most outliers</a:t>
            </a:r>
          </a:p>
          <a:p>
            <a:endParaRPr lang="en-AU" sz="2400" dirty="0"/>
          </a:p>
        </p:txBody>
      </p:sp>
      <p:pic>
        <p:nvPicPr>
          <p:cNvPr id="4" name="Picture 3" descr="A grid of white boxe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647D3475-DA54-76C8-EBDF-B91BB3C8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39" y="1965323"/>
            <a:ext cx="8660401" cy="446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4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wrangling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2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Loading the data 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D48D57E6-DCE8-8423-44E2-EF1A3B0A518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548" y="2217343"/>
          <a:ext cx="10716412" cy="3959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26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>
                <a:solidFill>
                  <a:schemeClr val="bg1"/>
                </a:solidFill>
              </a:rPr>
              <a:t>Tidying the data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249377D9-B673-258F-BAE0-3E193FFD2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224961"/>
              </p:ext>
            </p:extLst>
          </p:nvPr>
        </p:nvGraphicFramePr>
        <p:xfrm>
          <a:off x="518160" y="1688641"/>
          <a:ext cx="11414760" cy="516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73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4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New variables created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39FFC42-8309-D49E-9439-67F9439BA0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413931"/>
              </p:ext>
            </p:extLst>
          </p:nvPr>
        </p:nvGraphicFramePr>
        <p:xfrm>
          <a:off x="388615" y="1688641"/>
          <a:ext cx="11414760" cy="5169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5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794623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analysis and visualization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7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1426</TotalTime>
  <Words>1143</Words>
  <Application>Microsoft Office PowerPoint</Application>
  <PresentationFormat>Widescreen</PresentationFormat>
  <Paragraphs>59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Cambria</vt:lpstr>
      <vt:lpstr>Office Theme</vt:lpstr>
      <vt:lpstr>Project presentation</vt:lpstr>
      <vt:lpstr>Techniques used</vt:lpstr>
      <vt:lpstr>To help me accomplish what I wanted to do, I used all kinds of functions from base R, custom-written functions, as well as functions from over 20 packages</vt:lpstr>
      <vt:lpstr>Data wrangling</vt:lpstr>
      <vt:lpstr>Loading the data in</vt:lpstr>
      <vt:lpstr>Tidying the data</vt:lpstr>
      <vt:lpstr>Data transformation</vt:lpstr>
      <vt:lpstr>New variables created</vt:lpstr>
      <vt:lpstr>Data analysis and visualization</vt:lpstr>
      <vt:lpstr>Uncovered findings:  Student scores had a uniform distribution, which was one of several indications that the mock data was unrealistic {MongoDB}</vt:lpstr>
      <vt:lpstr>Uncovered findings:  Revealed that more students succeed with their assignments than fail at them by a small margin. This means that students are underperforming or that the markers are harsh {MongoDB}</vt:lpstr>
      <vt:lpstr>Uncovered findings:  Students score the best for ‘CMA” assessments, second best for “TMA assessments”, and worst for “Exam” assessments {Oulad}</vt:lpstr>
      <vt:lpstr>Uncovered findings: Most (~ 81.51% of) students completed their studies but lots of (~ 18.49% of) students withdrew {Oulad}</vt:lpstr>
      <vt:lpstr>Uncovered findings:  The gender balance of the students is near even with ~ 53% of them being men and ~ 47% being  women {Oulad}</vt:lpstr>
      <vt:lpstr>Uncovered findings: Most (~ 78.47% of) students come from England, 2nd most (~ 10.62% of) students come from Scotland, 3rd most (~6.81% of) students come from Wales, and 4th most (~ 4.1% of) students come from Northern Ireland {Oulad}</vt:lpstr>
      <vt:lpstr>Uncovered findings:  Students from almost all over England are taking these courses – there’s still the potential for the institution to reach students from Northeast England {Oulad}</vt:lpstr>
      <vt:lpstr>Uncovered findings: Student scores skew positively, which is good as I don’t think students would want to study an institution where scores negatively {Oulad}</vt:lpstr>
      <vt:lpstr>Uncovered findings:  Students tended to hand in their assignments within a few days of if not on the day their assignment was due {Oulad}</vt:lpstr>
      <vt:lpstr>Uncovered findings:  Both genders score about as good as each other {Oulad}</vt:lpstr>
      <vt:lpstr>Uncovered findings: Students without a disability have a slight edge over the students that do {Oulad}</vt:lpstr>
      <vt:lpstr>Uncovered findings:   Students that are older have a slight edge over students that are younger {Oulad}</vt:lpstr>
      <vt:lpstr>Uncovered findings:  Students that are less impoverished generally have a slight edge over students that are more improvised {Oulad}</vt:lpstr>
      <vt:lpstr>Uncovered findings:  Students that are more well educated on entry have an edge over less educated students {Oulad}</vt:lpstr>
      <vt:lpstr>Uncovered findings:  Students perform the best in module + presentation combination “EEE, 2014J” and the worst in “DDD, 2013B” {Oulad}</vt:lpstr>
      <vt:lpstr>Uncovered findings:  Most {~ 59.99%} students have a high enough cumulative GPA (&gt; 4.5) for postgraduate studies</vt:lpstr>
      <vt:lpstr>Data modelling</vt:lpstr>
      <vt:lpstr>Simple linear model: {Continuous predictor} Linear model 01 – Relationship between cumulative GPA of a student (y) and the average score of a student (x)</vt:lpstr>
      <vt:lpstr>Simple linear model: {Categorical predictor} Linear model 02 – Relationship between cumulative GPA of a student (y) and the education level of the student on entry to the module (x)  </vt:lpstr>
      <vt:lpstr>Simple linear model: {Continuous predictor} Linear model 03 – Relationship between cumulative GPA of a student (y) and the total times a student has clicked onto VLE learning material {x} </vt:lpstr>
      <vt:lpstr>General linear model: {Categorical and continuous predictor} Linear model 04 (+ between terms) &amp; 05  (* between terms) – Relationship between the cumulative GPA of a student (y) and total VLE learning material clicks (x1) and IMD band (x2) </vt:lpstr>
      <vt:lpstr>General linear model: {Two continuous predictors} Linear model 06 (+ between terms) &amp; 07 (* between terms) - Relationship between the cumulative GPA of a student (y) and average student quickness at handing in assignments (x1) and total VLE learning material clicks (x2)  </vt:lpstr>
      <vt:lpstr>General linear model: {Two categorical  predictors} Linear model 08 &amp; 09 - Relationship between the cumulative GPA of a student (y) and IMD band (x1) and highest education level on entry (x2)   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S1 2024</dc:title>
  <dc:creator>Kory Frankee</dc:creator>
  <cp:lastModifiedBy>Kory Frankee</cp:lastModifiedBy>
  <cp:revision>115</cp:revision>
  <dcterms:created xsi:type="dcterms:W3CDTF">2024-04-11T04:59:22Z</dcterms:created>
  <dcterms:modified xsi:type="dcterms:W3CDTF">2024-05-10T02:50:39Z</dcterms:modified>
</cp:coreProperties>
</file>