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60" r:id="rId8"/>
    <p:sldId id="264" r:id="rId9"/>
    <p:sldId id="259"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1"/>
  </p:normalViewPr>
  <p:slideViewPr>
    <p:cSldViewPr snapToGrid="0">
      <p:cViewPr varScale="1">
        <p:scale>
          <a:sx n="116" d="100"/>
          <a:sy n="116" d="100"/>
        </p:scale>
        <p:origin x="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4218D-4D26-2E7D-D208-AC1AF80943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503646-DCE7-7D2C-E2F1-D99BA4F27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D0F25-FF34-48E4-4D4D-1030055DC3B4}"/>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A03B3320-240F-7CFB-7DD1-9EC883CAF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4B57-680F-72D7-9CE3-BBA4DEEF5738}"/>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785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D038-B739-4A81-55BE-E8C199C71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051B47-4C34-BD6C-3B04-C8E0B3830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11C00-2079-1BF4-AF6F-30F3BC54090D}"/>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22F3096B-BC4A-2997-B22D-656019C84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91D17-ADC3-9A69-5B25-6625BFFEEDD8}"/>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80026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BF0E5-DD55-5950-DD93-695029B4A4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EA0038-39ED-1FF1-B81C-51DF2A55E1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A80DB-AFC9-2005-A70B-245EE51DAF11}"/>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98F92875-5AEF-A02B-54DE-9CD1530F6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884D1-F354-0F80-30BE-CA46FCC94388}"/>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311709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87C8-1BB0-4E4A-97A8-8E37A6D514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63D4A-0F49-5365-F9E7-27F18DDA9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E99CB-0A78-AD41-FCC6-12537B3E8F85}"/>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6320C3A8-284A-2E36-0764-01E154A7C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E0598-4CC7-C425-8D7F-B23541F8B222}"/>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400562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52A32-D4B0-9820-5C5C-1706395F0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E54B3-CA79-0F10-88E4-FB9E37B097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126FDD-B130-F463-3E5F-F9EEC4A13F61}"/>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F53D114F-39A5-EA58-C807-A3A06D560C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21422-5473-BB76-D9B3-7E3E55C91B90}"/>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281210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DDF4-7AA8-6A25-5821-2FE8B753A8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A04DD-AD01-1A4B-D4E5-324B73667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905C61-0AE7-9C0F-3F5A-493899448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15AE67-BA66-F1EF-7DE1-F7AEA50532FE}"/>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6" name="Footer Placeholder 5">
            <a:extLst>
              <a:ext uri="{FF2B5EF4-FFF2-40B4-BE49-F238E27FC236}">
                <a16:creationId xmlns:a16="http://schemas.microsoft.com/office/drawing/2014/main" id="{54DD0FD3-C2CA-C565-FFB9-295A7CB84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CE331-9FC9-DEDF-D091-86C0D993624D}"/>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253107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3488-4376-378A-F9F0-FD2D58A38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AB7009-34ED-9B0F-B0AD-DB66BA601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75D31-2DB8-2C4B-DFFB-D7DE1EAB5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D34051-C517-1133-9663-0AD0EB74A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13EB7-3EA6-6A92-4EE5-BF18D3C29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50922-58EF-1E36-7F2D-442BCFCC8972}"/>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8" name="Footer Placeholder 7">
            <a:extLst>
              <a:ext uri="{FF2B5EF4-FFF2-40B4-BE49-F238E27FC236}">
                <a16:creationId xmlns:a16="http://schemas.microsoft.com/office/drawing/2014/main" id="{C7F5D765-9262-3D2C-F9BA-DC4FA0370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9017E2-CA36-612B-F997-BEFA1CEF39D4}"/>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294759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942B-74DE-5612-E89C-1BD4837D62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89499-E7AE-4542-5E5B-8BF82F66C429}"/>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4" name="Footer Placeholder 3">
            <a:extLst>
              <a:ext uri="{FF2B5EF4-FFF2-40B4-BE49-F238E27FC236}">
                <a16:creationId xmlns:a16="http://schemas.microsoft.com/office/drawing/2014/main" id="{77C24392-2F84-EC85-15E2-6618EF113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3D66C1-8798-26F7-4FF4-FB48E3E01281}"/>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329813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D0B28-879A-8084-4EF1-0461CD56A9D2}"/>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3" name="Footer Placeholder 2">
            <a:extLst>
              <a:ext uri="{FF2B5EF4-FFF2-40B4-BE49-F238E27FC236}">
                <a16:creationId xmlns:a16="http://schemas.microsoft.com/office/drawing/2014/main" id="{A87A0348-0A39-C16D-7A6A-C6D43D92B6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3F20C7-CF63-D22C-F974-62DC8BB1BBE3}"/>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309234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B1E-7BD5-722A-66FE-5C6B3A7B1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BAEDA-0222-71D6-148C-22C9278CB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965BCC-920C-E066-FEC7-8FE4B4775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0E6DF-46A8-3B06-C8E7-9C29F7E08148}"/>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6" name="Footer Placeholder 5">
            <a:extLst>
              <a:ext uri="{FF2B5EF4-FFF2-40B4-BE49-F238E27FC236}">
                <a16:creationId xmlns:a16="http://schemas.microsoft.com/office/drawing/2014/main" id="{5B349633-5F05-665A-82CB-B03ED096D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1FE5C-8F4F-F63E-8F09-93A4ED71E52B}"/>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4100505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AEAE-F4A7-04BF-2F66-404C0A168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47F79-B7B7-5987-E0D4-C65D3811E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81F964-34CB-8461-6ADF-02E17CC1B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6C90F-39C2-800D-3349-463450C11AAF}"/>
              </a:ext>
            </a:extLst>
          </p:cNvPr>
          <p:cNvSpPr>
            <a:spLocks noGrp="1"/>
          </p:cNvSpPr>
          <p:nvPr>
            <p:ph type="dt" sz="half" idx="10"/>
          </p:nvPr>
        </p:nvSpPr>
        <p:spPr/>
        <p:txBody>
          <a:bodyPr/>
          <a:lstStyle/>
          <a:p>
            <a:fld id="{ADCE669A-E3A2-E849-A3C7-562E98EF1922}" type="datetimeFigureOut">
              <a:rPr lang="en-US" smtClean="0"/>
              <a:t>6/19/25</a:t>
            </a:fld>
            <a:endParaRPr lang="en-US"/>
          </a:p>
        </p:txBody>
      </p:sp>
      <p:sp>
        <p:nvSpPr>
          <p:cNvPr id="6" name="Footer Placeholder 5">
            <a:extLst>
              <a:ext uri="{FF2B5EF4-FFF2-40B4-BE49-F238E27FC236}">
                <a16:creationId xmlns:a16="http://schemas.microsoft.com/office/drawing/2014/main" id="{06473ECF-25D4-EE8D-9429-813694036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08EEC-0036-50BC-8CF9-5C0D3EFF4CD1}"/>
              </a:ext>
            </a:extLst>
          </p:cNvPr>
          <p:cNvSpPr>
            <a:spLocks noGrp="1"/>
          </p:cNvSpPr>
          <p:nvPr>
            <p:ph type="sldNum" sz="quarter" idx="12"/>
          </p:nvPr>
        </p:nvSpPr>
        <p:spPr/>
        <p:txBody>
          <a:bodyPr/>
          <a:lstStyle/>
          <a:p>
            <a:fld id="{49488D98-DDC7-3645-8097-EE2A2FE0E625}" type="slidenum">
              <a:rPr lang="en-US" smtClean="0"/>
              <a:t>‹#›</a:t>
            </a:fld>
            <a:endParaRPr lang="en-US"/>
          </a:p>
        </p:txBody>
      </p:sp>
    </p:spTree>
    <p:extLst>
      <p:ext uri="{BB962C8B-B14F-4D97-AF65-F5344CB8AC3E}">
        <p14:creationId xmlns:p14="http://schemas.microsoft.com/office/powerpoint/2010/main" val="319599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29B69-32B1-91B7-3621-99767B1FE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735884-7734-6C19-7CE5-0891469B5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91F1E-6D0D-AC76-0F61-6E4918731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CE669A-E3A2-E849-A3C7-562E98EF1922}" type="datetimeFigureOut">
              <a:rPr lang="en-US" smtClean="0"/>
              <a:t>6/19/25</a:t>
            </a:fld>
            <a:endParaRPr lang="en-US"/>
          </a:p>
        </p:txBody>
      </p:sp>
      <p:sp>
        <p:nvSpPr>
          <p:cNvPr id="5" name="Footer Placeholder 4">
            <a:extLst>
              <a:ext uri="{FF2B5EF4-FFF2-40B4-BE49-F238E27FC236}">
                <a16:creationId xmlns:a16="http://schemas.microsoft.com/office/drawing/2014/main" id="{B467E81C-0E64-2BEF-FC66-5E988D95D8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FAEC6B-A875-77CF-B19C-BBA1C057F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488D98-DDC7-3645-8097-EE2A2FE0E625}" type="slidenum">
              <a:rPr lang="en-US" smtClean="0"/>
              <a:t>‹#›</a:t>
            </a:fld>
            <a:endParaRPr lang="en-US"/>
          </a:p>
        </p:txBody>
      </p:sp>
    </p:spTree>
    <p:extLst>
      <p:ext uri="{BB962C8B-B14F-4D97-AF65-F5344CB8AC3E}">
        <p14:creationId xmlns:p14="http://schemas.microsoft.com/office/powerpoint/2010/main" val="1611432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E503787-38BA-BEF8-BD61-EB866063DA3B}"/>
              </a:ext>
            </a:extLst>
          </p:cNvPr>
          <p:cNvSpPr txBox="1"/>
          <p:nvPr/>
        </p:nvSpPr>
        <p:spPr>
          <a:xfrm>
            <a:off x="1122102" y="232801"/>
            <a:ext cx="5519451" cy="523220"/>
          </a:xfrm>
          <a:prstGeom prst="rect">
            <a:avLst/>
          </a:prstGeom>
          <a:noFill/>
        </p:spPr>
        <p:txBody>
          <a:bodyPr wrap="square" rtlCol="0">
            <a:spAutoFit/>
          </a:bodyPr>
          <a:lstStyle/>
          <a:p>
            <a:r>
              <a:rPr lang="en-US" sz="2800" dirty="0"/>
              <a:t>Burkitt Manuscript timeline</a:t>
            </a:r>
          </a:p>
        </p:txBody>
      </p:sp>
      <p:pic>
        <p:nvPicPr>
          <p:cNvPr id="10" name="Picture 9">
            <a:extLst>
              <a:ext uri="{FF2B5EF4-FFF2-40B4-BE49-F238E27FC236}">
                <a16:creationId xmlns:a16="http://schemas.microsoft.com/office/drawing/2014/main" id="{741FEE97-19BC-6CC6-EFC3-989EEDAEC77F}"/>
              </a:ext>
            </a:extLst>
          </p:cNvPr>
          <p:cNvPicPr>
            <a:picLocks noChangeAspect="1"/>
          </p:cNvPicPr>
          <p:nvPr/>
        </p:nvPicPr>
        <p:blipFill>
          <a:blip r:embed="rId2"/>
          <a:srcRect t="5264"/>
          <a:stretch>
            <a:fillRect/>
          </a:stretch>
        </p:blipFill>
        <p:spPr>
          <a:xfrm>
            <a:off x="1122102" y="1041180"/>
            <a:ext cx="9339709" cy="5816820"/>
          </a:xfrm>
          <a:prstGeom prst="rect">
            <a:avLst/>
          </a:prstGeom>
        </p:spPr>
      </p:pic>
    </p:spTree>
    <p:extLst>
      <p:ext uri="{BB962C8B-B14F-4D97-AF65-F5344CB8AC3E}">
        <p14:creationId xmlns:p14="http://schemas.microsoft.com/office/powerpoint/2010/main" val="366121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A7B9AF-DFF0-515C-3B15-DDCFCAB29145}"/>
              </a:ext>
            </a:extLst>
          </p:cNvPr>
          <p:cNvSpPr txBox="1"/>
          <p:nvPr/>
        </p:nvSpPr>
        <p:spPr>
          <a:xfrm>
            <a:off x="521677" y="1905506"/>
            <a:ext cx="10415954" cy="2246769"/>
          </a:xfrm>
          <a:prstGeom prst="rect">
            <a:avLst/>
          </a:prstGeom>
          <a:noFill/>
        </p:spPr>
        <p:txBody>
          <a:bodyPr wrap="square">
            <a:spAutoFit/>
          </a:bodyPr>
          <a:lstStyle/>
          <a:p>
            <a:pPr marL="342900" marR="0">
              <a:buNone/>
            </a:pPr>
            <a:r>
              <a:rPr lang="en-US" sz="2800" b="1" dirty="0">
                <a:solidFill>
                  <a:srgbClr val="000000"/>
                </a:solidFill>
                <a:effectLst/>
                <a:latin typeface="Calibri" panose="020F0502020204030204" pitchFamily="34" charset="0"/>
              </a:rPr>
              <a:t>Figure 1 Tumor cells have more mutations than expected healthy memory B cells </a:t>
            </a:r>
            <a:r>
              <a:rPr lang="en-US" sz="2800" dirty="0">
                <a:solidFill>
                  <a:srgbClr val="000000"/>
                </a:solidFill>
                <a:effectLst/>
                <a:latin typeface="Calibri" panose="020F0502020204030204" pitchFamily="34" charset="0"/>
              </a:rPr>
              <a:t> </a:t>
            </a:r>
          </a:p>
          <a:p>
            <a:pPr rtl="0" fontAlgn="ctr">
              <a:buFont typeface="+mj-lt"/>
              <a:buAutoNum type="alphaUcPeriod"/>
            </a:pPr>
            <a:r>
              <a:rPr lang="en-US" sz="2800" b="0" i="0" dirty="0">
                <a:solidFill>
                  <a:srgbClr val="000000"/>
                </a:solidFill>
                <a:effectLst/>
                <a:latin typeface="Calibri" panose="020F0502020204030204" pitchFamily="34" charset="0"/>
              </a:rPr>
              <a:t> Overview of experimental pipeline for </a:t>
            </a:r>
            <a:r>
              <a:rPr lang="en-US" sz="2800" b="0" i="0" dirty="0" err="1">
                <a:solidFill>
                  <a:srgbClr val="000000"/>
                </a:solidFill>
                <a:effectLst/>
                <a:latin typeface="Calibri" panose="020F0502020204030204" pitchFamily="34" charset="0"/>
              </a:rPr>
              <a:t>scWGS</a:t>
            </a:r>
            <a:r>
              <a:rPr lang="en-US" sz="2800" b="0" i="0" dirty="0">
                <a:solidFill>
                  <a:srgbClr val="000000"/>
                </a:solidFill>
                <a:effectLst/>
                <a:latin typeface="Calibri" panose="020F0502020204030204" pitchFamily="34" charset="0"/>
              </a:rPr>
              <a:t> </a:t>
            </a:r>
          </a:p>
          <a:p>
            <a:pPr rtl="0" fontAlgn="ctr">
              <a:buFont typeface="+mj-lt"/>
              <a:buAutoNum type="alphaUcPeriod"/>
            </a:pPr>
            <a:r>
              <a:rPr lang="en-US" sz="2800" b="0" i="0" dirty="0">
                <a:solidFill>
                  <a:srgbClr val="000000"/>
                </a:solidFill>
                <a:effectLst/>
                <a:latin typeface="Calibri" panose="020F0502020204030204" pitchFamily="34" charset="0"/>
              </a:rPr>
              <a:t> IGV screenshot for </a:t>
            </a:r>
            <a:r>
              <a:rPr lang="en-US" sz="2800" b="0" i="0" dirty="0" err="1">
                <a:solidFill>
                  <a:srgbClr val="000000"/>
                </a:solidFill>
                <a:effectLst/>
                <a:latin typeface="Calibri" panose="020F0502020204030204" pitchFamily="34" charset="0"/>
              </a:rPr>
              <a:t>myc</a:t>
            </a:r>
            <a:r>
              <a:rPr lang="en-US" sz="2800" b="0" i="0" dirty="0">
                <a:solidFill>
                  <a:srgbClr val="000000"/>
                </a:solidFill>
                <a:effectLst/>
                <a:latin typeface="Calibri" panose="020F0502020204030204" pitchFamily="34" charset="0"/>
              </a:rPr>
              <a:t> translocation</a:t>
            </a:r>
          </a:p>
          <a:p>
            <a:pPr rtl="0" fontAlgn="ctr">
              <a:buFont typeface="+mj-lt"/>
              <a:buAutoNum type="alphaUcPeriod"/>
            </a:pPr>
            <a:r>
              <a:rPr lang="en-US" sz="2800" b="0" i="0" dirty="0">
                <a:solidFill>
                  <a:srgbClr val="000000"/>
                </a:solidFill>
                <a:effectLst/>
                <a:latin typeface="Calibri" panose="020F0502020204030204" pitchFamily="34" charset="0"/>
              </a:rPr>
              <a:t> </a:t>
            </a:r>
            <a:r>
              <a:rPr lang="en-US" sz="2800" b="0" i="0" dirty="0" err="1">
                <a:solidFill>
                  <a:srgbClr val="000000"/>
                </a:solidFill>
                <a:effectLst/>
                <a:latin typeface="Calibri" panose="020F0502020204030204" pitchFamily="34" charset="0"/>
              </a:rPr>
              <a:t>Ageline</a:t>
            </a:r>
            <a:r>
              <a:rPr lang="en-US" sz="2800" b="0" i="0" dirty="0">
                <a:solidFill>
                  <a:srgbClr val="000000"/>
                </a:solidFill>
                <a:effectLst/>
                <a:latin typeface="Calibri" panose="020F0502020204030204" pitchFamily="34" charset="0"/>
              </a:rPr>
              <a:t> with </a:t>
            </a:r>
            <a:r>
              <a:rPr lang="en-US" sz="2800" b="0" i="0" dirty="0" err="1">
                <a:solidFill>
                  <a:srgbClr val="000000"/>
                </a:solidFill>
                <a:effectLst/>
                <a:latin typeface="Calibri" panose="020F0502020204030204" pitchFamily="34" charset="0"/>
              </a:rPr>
              <a:t>myc</a:t>
            </a:r>
            <a:r>
              <a:rPr lang="en-US" sz="2800" b="0" i="0" dirty="0">
                <a:solidFill>
                  <a:srgbClr val="000000"/>
                </a:solidFill>
                <a:effectLst/>
                <a:latin typeface="Calibri" panose="020F0502020204030204" pitchFamily="34" charset="0"/>
              </a:rPr>
              <a:t>-SBS-, </a:t>
            </a:r>
            <a:r>
              <a:rPr lang="en-US" sz="2800" b="0" i="0" dirty="0" err="1">
                <a:solidFill>
                  <a:srgbClr val="000000"/>
                </a:solidFill>
                <a:effectLst/>
                <a:latin typeface="Calibri" panose="020F0502020204030204" pitchFamily="34" charset="0"/>
              </a:rPr>
              <a:t>myc</a:t>
            </a:r>
            <a:r>
              <a:rPr lang="en-US" sz="2800" b="0" i="0" dirty="0">
                <a:solidFill>
                  <a:srgbClr val="000000"/>
                </a:solidFill>
                <a:effectLst/>
                <a:latin typeface="Calibri" panose="020F0502020204030204" pitchFamily="34" charset="0"/>
              </a:rPr>
              <a:t>-SBS+ and </a:t>
            </a:r>
            <a:r>
              <a:rPr lang="en-US" sz="2800" b="0" i="0" dirty="0" err="1">
                <a:solidFill>
                  <a:srgbClr val="000000"/>
                </a:solidFill>
                <a:effectLst/>
                <a:latin typeface="Calibri" panose="020F0502020204030204" pitchFamily="34" charset="0"/>
              </a:rPr>
              <a:t>myc</a:t>
            </a:r>
            <a:r>
              <a:rPr lang="en-US" sz="2800" b="0" i="0" dirty="0">
                <a:solidFill>
                  <a:srgbClr val="000000"/>
                </a:solidFill>
                <a:effectLst/>
                <a:latin typeface="Calibri" panose="020F0502020204030204" pitchFamily="34" charset="0"/>
              </a:rPr>
              <a:t>+ cells</a:t>
            </a:r>
            <a:endParaRPr lang="en-US" sz="16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856494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9C1A03-3304-CA50-6488-5C3E32CF7728}"/>
              </a:ext>
            </a:extLst>
          </p:cNvPr>
          <p:cNvSpPr txBox="1"/>
          <p:nvPr/>
        </p:nvSpPr>
        <p:spPr>
          <a:xfrm>
            <a:off x="611065" y="2177051"/>
            <a:ext cx="10969869" cy="3108543"/>
          </a:xfrm>
          <a:prstGeom prst="rect">
            <a:avLst/>
          </a:prstGeom>
          <a:noFill/>
        </p:spPr>
        <p:txBody>
          <a:bodyPr wrap="square">
            <a:spAutoFit/>
          </a:bodyPr>
          <a:lstStyle/>
          <a:p>
            <a:pPr marL="342900" marR="0">
              <a:buNone/>
            </a:pPr>
            <a:r>
              <a:rPr lang="en-US" sz="2800" b="1" dirty="0">
                <a:solidFill>
                  <a:srgbClr val="000000"/>
                </a:solidFill>
                <a:effectLst/>
                <a:latin typeface="Calibri" panose="020F0502020204030204" pitchFamily="34" charset="0"/>
              </a:rPr>
              <a:t>Figure 2 Intra-tumoral heterogeneity</a:t>
            </a:r>
            <a:r>
              <a:rPr lang="en-US" sz="2800" dirty="0">
                <a:solidFill>
                  <a:srgbClr val="000000"/>
                </a:solidFill>
                <a:effectLst/>
                <a:latin typeface="Calibri" panose="020F0502020204030204" pitchFamily="34" charset="0"/>
              </a:rPr>
              <a:t> </a:t>
            </a:r>
          </a:p>
          <a:p>
            <a:pPr rtl="0" fontAlgn="ctr">
              <a:buFont typeface="+mj-lt"/>
              <a:buAutoNum type="alphaUcPeriod"/>
            </a:pPr>
            <a:r>
              <a:rPr lang="en-US" sz="2800" b="0" i="0" dirty="0">
                <a:solidFill>
                  <a:srgbClr val="000000"/>
                </a:solidFill>
                <a:effectLst/>
                <a:latin typeface="Calibri" panose="020F0502020204030204" pitchFamily="34" charset="0"/>
              </a:rPr>
              <a:t> Absolute tree 28306 ASC with drivers and CNAs</a:t>
            </a:r>
          </a:p>
          <a:p>
            <a:pPr rtl="0" fontAlgn="ctr">
              <a:buFont typeface="+mj-lt"/>
              <a:buAutoNum type="alphaUcPeriod"/>
            </a:pPr>
            <a:r>
              <a:rPr lang="en-US" sz="2800" b="0" i="0" dirty="0">
                <a:solidFill>
                  <a:srgbClr val="000000"/>
                </a:solidFill>
                <a:effectLst/>
                <a:latin typeface="Calibri" panose="020F0502020204030204" pitchFamily="34" charset="0"/>
              </a:rPr>
              <a:t> Absolute tree 27774 ASC with drivers and CNAs  </a:t>
            </a:r>
          </a:p>
          <a:p>
            <a:pPr rtl="0" fontAlgn="ctr">
              <a:buFont typeface="+mj-lt"/>
              <a:buAutoNum type="alphaUcPeriod"/>
            </a:pPr>
            <a:r>
              <a:rPr lang="en-US" sz="2800" b="0" i="0" dirty="0">
                <a:solidFill>
                  <a:srgbClr val="000000"/>
                </a:solidFill>
                <a:effectLst/>
                <a:latin typeface="Calibri" panose="020F0502020204030204" pitchFamily="34" charset="0"/>
              </a:rPr>
              <a:t> Absolute tree 27548 ASC with drivers and CNAs </a:t>
            </a:r>
          </a:p>
          <a:p>
            <a:pPr rtl="0" fontAlgn="ctr">
              <a:buFont typeface="+mj-lt"/>
              <a:buAutoNum type="alphaUcPeriod"/>
            </a:pPr>
            <a:r>
              <a:rPr lang="en-US" sz="2800" b="0" i="0" dirty="0">
                <a:solidFill>
                  <a:srgbClr val="000000"/>
                </a:solidFill>
                <a:effectLst/>
                <a:latin typeface="Calibri" panose="020F0502020204030204" pitchFamily="34" charset="0"/>
              </a:rPr>
              <a:t> Absolute tree P3G6 ASC with drivers and CNAs </a:t>
            </a:r>
          </a:p>
          <a:p>
            <a:pPr rtl="0" fontAlgn="ctr">
              <a:buFont typeface="+mj-lt"/>
              <a:buAutoNum type="alphaUcPeriod"/>
            </a:pPr>
            <a:r>
              <a:rPr lang="en-US" sz="2800" b="0" i="0" dirty="0">
                <a:solidFill>
                  <a:srgbClr val="000000"/>
                </a:solidFill>
                <a:effectLst/>
                <a:latin typeface="Calibri" panose="020F0502020204030204" pitchFamily="34" charset="0"/>
              </a:rPr>
              <a:t> Mutational sigs early vs (intermediate vs) private</a:t>
            </a:r>
          </a:p>
          <a:p>
            <a:pPr rtl="0" fontAlgn="ctr">
              <a:buFont typeface="+mj-lt"/>
              <a:buAutoNum type="alphaUcPeriod"/>
            </a:pPr>
            <a:r>
              <a:rPr lang="en-US" sz="2800" b="0" i="0" dirty="0">
                <a:solidFill>
                  <a:srgbClr val="000000"/>
                </a:solidFill>
                <a:effectLst/>
                <a:latin typeface="Calibri" panose="020F0502020204030204" pitchFamily="34" charset="0"/>
              </a:rPr>
              <a:t> </a:t>
            </a:r>
            <a:r>
              <a:rPr lang="en-US" sz="2800" b="0" i="0" dirty="0" err="1">
                <a:solidFill>
                  <a:srgbClr val="000000"/>
                </a:solidFill>
                <a:effectLst/>
                <a:latin typeface="Calibri" panose="020F0502020204030204" pitchFamily="34" charset="0"/>
              </a:rPr>
              <a:t>MutationalTimeR</a:t>
            </a:r>
            <a:r>
              <a:rPr lang="en-US" sz="2800" b="0" i="0" dirty="0">
                <a:solidFill>
                  <a:srgbClr val="000000"/>
                </a:solidFill>
                <a:effectLst/>
                <a:latin typeface="Calibri" panose="020F0502020204030204" pitchFamily="34" charset="0"/>
              </a:rPr>
              <a:t> to time driver mutations compared to CNAs</a:t>
            </a:r>
          </a:p>
        </p:txBody>
      </p:sp>
    </p:spTree>
    <p:extLst>
      <p:ext uri="{BB962C8B-B14F-4D97-AF65-F5344CB8AC3E}">
        <p14:creationId xmlns:p14="http://schemas.microsoft.com/office/powerpoint/2010/main" val="98531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77967D-F04C-55D8-6D0E-AD25F80872B8}"/>
              </a:ext>
            </a:extLst>
          </p:cNvPr>
          <p:cNvSpPr txBox="1"/>
          <p:nvPr/>
        </p:nvSpPr>
        <p:spPr>
          <a:xfrm>
            <a:off x="711143" y="363915"/>
            <a:ext cx="9258300" cy="5324535"/>
          </a:xfrm>
          <a:prstGeom prst="rect">
            <a:avLst/>
          </a:prstGeom>
          <a:noFill/>
        </p:spPr>
        <p:txBody>
          <a:bodyPr wrap="square">
            <a:spAutoFit/>
          </a:bodyPr>
          <a:lstStyle/>
          <a:p>
            <a:pPr marL="342900" marR="0">
              <a:buNone/>
            </a:pPr>
            <a:r>
              <a:rPr lang="en-US" sz="2000" b="1" dirty="0">
                <a:solidFill>
                  <a:srgbClr val="000000"/>
                </a:solidFill>
                <a:effectLst/>
                <a:latin typeface="Calibri" panose="020F0502020204030204" pitchFamily="34" charset="0"/>
              </a:rPr>
              <a:t>Figure 3 Timing tumorigenesis in years</a:t>
            </a:r>
            <a:r>
              <a:rPr lang="en-US" sz="2000" dirty="0">
                <a:solidFill>
                  <a:srgbClr val="000000"/>
                </a:solidFill>
                <a:effectLst/>
                <a:latin typeface="Calibri" panose="020F0502020204030204" pitchFamily="34" charset="0"/>
              </a:rPr>
              <a:t> </a:t>
            </a:r>
          </a:p>
          <a:p>
            <a:pPr marL="342900" marR="0">
              <a:buNone/>
            </a:pPr>
            <a:endParaRPr lang="en-US" sz="200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SBSblood</a:t>
            </a:r>
            <a:r>
              <a:rPr lang="en-US" sz="2000" b="0" i="0" dirty="0">
                <a:solidFill>
                  <a:srgbClr val="000000"/>
                </a:solidFill>
                <a:effectLst/>
                <a:latin typeface="Calibri" panose="020F0502020204030204" pitchFamily="34" charset="0"/>
              </a:rPr>
              <a:t> or C&gt;T to show that one constant mutation rate in normal and constant? Rate in malignant</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27774 with drivers and CNAs </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28306 with drivers and CNAs </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27548 with drivers and CNAs </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P3G6 with drivers and CNAs </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PB08410 with drivers and CNAs </a:t>
            </a:r>
          </a:p>
          <a:p>
            <a:pPr rtl="0" fontAlgn="ctr">
              <a:buFont typeface="+mj-lt"/>
              <a:buAutoNum type="alphaUcPeriod"/>
            </a:pPr>
            <a:endParaRPr lang="en-US" sz="2000" b="0" i="0" dirty="0">
              <a:solidFill>
                <a:srgbClr val="000000"/>
              </a:solidFill>
              <a:effectLst/>
              <a:latin typeface="Calibri" panose="020F0502020204030204" pitchFamily="34" charset="0"/>
            </a:endParaRPr>
          </a:p>
          <a:p>
            <a:pPr rtl="0" fontAlgn="ctr">
              <a:buFont typeface="+mj-lt"/>
              <a:buAutoNum type="alphaUcPeriod"/>
            </a:pPr>
            <a:r>
              <a:rPr lang="en-US" sz="2000" b="0" i="0" dirty="0" err="1">
                <a:solidFill>
                  <a:srgbClr val="000000"/>
                </a:solidFill>
                <a:effectLst/>
                <a:latin typeface="Calibri" panose="020F0502020204030204" pitchFamily="34" charset="0"/>
              </a:rPr>
              <a:t>Ultrametric</a:t>
            </a:r>
            <a:r>
              <a:rPr lang="en-US" sz="2000" b="0" i="0" dirty="0">
                <a:solidFill>
                  <a:srgbClr val="000000"/>
                </a:solidFill>
                <a:effectLst/>
                <a:latin typeface="Calibri" panose="020F0502020204030204" pitchFamily="34" charset="0"/>
              </a:rPr>
              <a:t> tree PB14458 with drivers and CNAs </a:t>
            </a:r>
          </a:p>
          <a:p>
            <a:pPr rtl="0" fontAlgn="ctr"/>
            <a:endParaRPr lang="en-US" sz="20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81856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9B99-A997-1A36-9155-2B5248B57F99}"/>
              </a:ext>
            </a:extLst>
          </p:cNvPr>
          <p:cNvSpPr>
            <a:spLocks noGrp="1"/>
          </p:cNvSpPr>
          <p:nvPr>
            <p:ph type="title"/>
          </p:nvPr>
        </p:nvSpPr>
        <p:spPr/>
        <p:txBody>
          <a:bodyPr/>
          <a:lstStyle/>
          <a:p>
            <a:r>
              <a:rPr lang="en-US" dirty="0"/>
              <a:t>Figure 4</a:t>
            </a:r>
          </a:p>
        </p:txBody>
      </p:sp>
      <p:sp>
        <p:nvSpPr>
          <p:cNvPr id="5" name="TextBox 4">
            <a:extLst>
              <a:ext uri="{FF2B5EF4-FFF2-40B4-BE49-F238E27FC236}">
                <a16:creationId xmlns:a16="http://schemas.microsoft.com/office/drawing/2014/main" id="{CD852F87-67D5-B749-FCF9-16A31E428490}"/>
              </a:ext>
            </a:extLst>
          </p:cNvPr>
          <p:cNvSpPr txBox="1"/>
          <p:nvPr/>
        </p:nvSpPr>
        <p:spPr>
          <a:xfrm>
            <a:off x="838200" y="2227747"/>
            <a:ext cx="6098240" cy="923330"/>
          </a:xfrm>
          <a:prstGeom prst="rect">
            <a:avLst/>
          </a:prstGeom>
          <a:noFill/>
        </p:spPr>
        <p:txBody>
          <a:bodyPr wrap="square">
            <a:spAutoFit/>
          </a:bodyPr>
          <a:lstStyle/>
          <a:p>
            <a:pPr rtl="0" fontAlgn="ctr">
              <a:buFont typeface="+mj-lt"/>
              <a:buAutoNum type="alphaUcPeriod"/>
            </a:pPr>
            <a:r>
              <a:rPr lang="en-US" sz="1800" b="0" i="0" dirty="0">
                <a:solidFill>
                  <a:srgbClr val="000000"/>
                </a:solidFill>
                <a:effectLst/>
                <a:latin typeface="Calibri" panose="020F0502020204030204" pitchFamily="34" charset="0"/>
              </a:rPr>
              <a:t>Growth rates vs latency period</a:t>
            </a:r>
          </a:p>
          <a:p>
            <a:pPr rtl="0" fontAlgn="ctr">
              <a:buFont typeface="+mj-lt"/>
              <a:buAutoNum type="alphaUcPeriod"/>
            </a:pPr>
            <a:endParaRPr lang="en-US" sz="1800" b="0" i="0" dirty="0">
              <a:solidFill>
                <a:srgbClr val="000000"/>
              </a:solidFill>
              <a:effectLst/>
              <a:latin typeface="Calibri" panose="020F0502020204030204" pitchFamily="34" charset="0"/>
            </a:endParaRPr>
          </a:p>
          <a:p>
            <a:pPr rtl="0" fontAlgn="ctr">
              <a:buFont typeface="+mj-lt"/>
              <a:buAutoNum type="alphaUcPeriod"/>
            </a:pPr>
            <a:r>
              <a:rPr lang="en-US" sz="1800" b="0" i="0" dirty="0">
                <a:solidFill>
                  <a:srgbClr val="000000"/>
                </a:solidFill>
                <a:effectLst/>
                <a:latin typeface="Calibri" panose="020F0502020204030204" pitchFamily="34" charset="0"/>
              </a:rPr>
              <a:t>Doubling time vs latency period</a:t>
            </a:r>
          </a:p>
        </p:txBody>
      </p:sp>
    </p:spTree>
    <p:extLst>
      <p:ext uri="{BB962C8B-B14F-4D97-AF65-F5344CB8AC3E}">
        <p14:creationId xmlns:p14="http://schemas.microsoft.com/office/powerpoint/2010/main" val="172117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F55F66-DF56-D58A-C19D-EDCB72483835}"/>
              </a:ext>
            </a:extLst>
          </p:cNvPr>
          <p:cNvSpPr txBox="1"/>
          <p:nvPr/>
        </p:nvSpPr>
        <p:spPr>
          <a:xfrm>
            <a:off x="647010" y="582067"/>
            <a:ext cx="9715499" cy="5693866"/>
          </a:xfrm>
          <a:prstGeom prst="rect">
            <a:avLst/>
          </a:prstGeom>
          <a:noFill/>
        </p:spPr>
        <p:txBody>
          <a:bodyPr wrap="square">
            <a:spAutoFit/>
          </a:bodyPr>
          <a:lstStyle/>
          <a:p>
            <a:pPr marL="342900" marR="0">
              <a:buNone/>
            </a:pPr>
            <a:r>
              <a:rPr lang="en-US" sz="2800" b="1" dirty="0">
                <a:solidFill>
                  <a:srgbClr val="000000"/>
                </a:solidFill>
                <a:effectLst/>
                <a:latin typeface="Calibri" panose="020F0502020204030204" pitchFamily="34" charset="0"/>
              </a:rPr>
              <a:t>Figure </a:t>
            </a:r>
            <a:r>
              <a:rPr lang="en-US" sz="2800" b="1" dirty="0">
                <a:solidFill>
                  <a:srgbClr val="000000"/>
                </a:solidFill>
                <a:latin typeface="Calibri" panose="020F0502020204030204" pitchFamily="34" charset="0"/>
              </a:rPr>
              <a:t>5</a:t>
            </a:r>
            <a:r>
              <a:rPr lang="en-US" sz="2800" b="1" dirty="0">
                <a:solidFill>
                  <a:srgbClr val="000000"/>
                </a:solidFill>
                <a:effectLst/>
                <a:latin typeface="Calibri" panose="020F0502020204030204" pitchFamily="34" charset="0"/>
              </a:rPr>
              <a:t> Inter-tumoral heterogeneity</a:t>
            </a:r>
          </a:p>
          <a:p>
            <a:pPr marL="342900" marR="0">
              <a:buNone/>
            </a:pPr>
            <a:r>
              <a:rPr lang="en-US" sz="2800" dirty="0">
                <a:solidFill>
                  <a:srgbClr val="000000"/>
                </a:solidFill>
                <a:effectLst/>
                <a:latin typeface="Calibri" panose="020F0502020204030204" pitchFamily="34" charset="0"/>
              </a:rPr>
              <a:t> </a:t>
            </a:r>
          </a:p>
          <a:p>
            <a:pPr rtl="0" fontAlgn="ctr">
              <a:buFont typeface="+mj-lt"/>
              <a:buAutoNum type="alphaUcPeriod"/>
            </a:pPr>
            <a:r>
              <a:rPr lang="en-US" sz="2800" b="0" i="0" dirty="0">
                <a:solidFill>
                  <a:srgbClr val="000000"/>
                </a:solidFill>
                <a:effectLst/>
                <a:latin typeface="Calibri" panose="020F0502020204030204" pitchFamily="34" charset="0"/>
              </a:rPr>
              <a:t>Absolute tree PB08410 LN + BM with drivers and CNAs</a:t>
            </a:r>
          </a:p>
          <a:p>
            <a:pPr rtl="0" fontAlgn="ctr">
              <a:buFont typeface="+mj-lt"/>
              <a:buAutoNum type="alphaUcPeriod"/>
            </a:pPr>
            <a:endParaRPr lang="en-US" sz="2800" b="0" i="0" dirty="0">
              <a:solidFill>
                <a:srgbClr val="000000"/>
              </a:solidFill>
              <a:effectLst/>
              <a:latin typeface="Calibri" panose="020F0502020204030204" pitchFamily="34" charset="0"/>
            </a:endParaRPr>
          </a:p>
          <a:p>
            <a:pPr rtl="0" fontAlgn="ctr">
              <a:buFont typeface="+mj-lt"/>
              <a:buAutoNum type="alphaUcPeriod"/>
            </a:pPr>
            <a:r>
              <a:rPr lang="en-US" sz="2800" b="0" i="0" dirty="0">
                <a:solidFill>
                  <a:srgbClr val="000000"/>
                </a:solidFill>
                <a:effectLst/>
                <a:latin typeface="Calibri" panose="020F0502020204030204" pitchFamily="34" charset="0"/>
              </a:rPr>
              <a:t>Absolute tree PB14458 PL + BM with drivers and CNAs</a:t>
            </a:r>
          </a:p>
          <a:p>
            <a:pPr rtl="0" fontAlgn="ctr">
              <a:buFont typeface="+mj-lt"/>
              <a:buAutoNum type="alphaUcPeriod"/>
            </a:pPr>
            <a:endParaRPr lang="en-US" sz="2800" b="0" i="0" dirty="0">
              <a:solidFill>
                <a:srgbClr val="000000"/>
              </a:solidFill>
              <a:effectLst/>
              <a:latin typeface="Calibri" panose="020F0502020204030204" pitchFamily="34" charset="0"/>
            </a:endParaRPr>
          </a:p>
          <a:p>
            <a:pPr rtl="0" fontAlgn="ctr">
              <a:buFont typeface="+mj-lt"/>
              <a:buAutoNum type="alphaUcPeriod"/>
            </a:pPr>
            <a:r>
              <a:rPr lang="en-US" sz="2800" b="0" i="0" dirty="0">
                <a:solidFill>
                  <a:srgbClr val="000000"/>
                </a:solidFill>
                <a:effectLst/>
                <a:latin typeface="Calibri" panose="020F0502020204030204" pitchFamily="34" charset="0"/>
              </a:rPr>
              <a:t>MIXCR to show clones are same/different </a:t>
            </a:r>
          </a:p>
          <a:p>
            <a:pPr rtl="0" fontAlgn="ctr">
              <a:buFont typeface="+mj-lt"/>
              <a:buAutoNum type="alphaUcPeriod"/>
            </a:pPr>
            <a:endParaRPr lang="en-US" sz="2800" b="0" i="0" dirty="0">
              <a:solidFill>
                <a:srgbClr val="000000"/>
              </a:solidFill>
              <a:effectLst/>
              <a:latin typeface="Calibri" panose="020F0502020204030204" pitchFamily="34" charset="0"/>
            </a:endParaRPr>
          </a:p>
          <a:p>
            <a:pPr rtl="0" fontAlgn="ctr">
              <a:buFont typeface="+mj-lt"/>
              <a:buAutoNum type="alphaUcPeriod"/>
            </a:pPr>
            <a:r>
              <a:rPr lang="en-US" sz="2800" b="0" i="0" dirty="0">
                <a:solidFill>
                  <a:srgbClr val="000000"/>
                </a:solidFill>
                <a:effectLst/>
                <a:latin typeface="Calibri" panose="020F0502020204030204" pitchFamily="34" charset="0"/>
              </a:rPr>
              <a:t>Mutational signatures between sites? If interesting</a:t>
            </a:r>
          </a:p>
          <a:p>
            <a:pPr rtl="0" fontAlgn="ctr">
              <a:buFont typeface="+mj-lt"/>
              <a:buAutoNum type="alphaUcPeriod"/>
            </a:pPr>
            <a:endParaRPr lang="en-US" sz="2800" b="0" i="0" dirty="0">
              <a:solidFill>
                <a:srgbClr val="000000"/>
              </a:solidFill>
              <a:effectLst/>
              <a:latin typeface="Calibri" panose="020F0502020204030204" pitchFamily="34" charset="0"/>
            </a:endParaRPr>
          </a:p>
          <a:p>
            <a:pPr rtl="0" fontAlgn="ctr">
              <a:buFont typeface="+mj-lt"/>
              <a:buAutoNum type="alphaUcPeriod"/>
            </a:pPr>
            <a:r>
              <a:rPr lang="en-US" sz="2800" dirty="0" err="1">
                <a:solidFill>
                  <a:srgbClr val="000000"/>
                </a:solidFill>
                <a:latin typeface="Calibri" panose="020F0502020204030204" pitchFamily="34" charset="0"/>
              </a:rPr>
              <a:t>Ultrametric</a:t>
            </a:r>
            <a:r>
              <a:rPr lang="en-US" sz="2800" dirty="0">
                <a:solidFill>
                  <a:srgbClr val="000000"/>
                </a:solidFill>
                <a:latin typeface="Calibri" panose="020F0502020204030204" pitchFamily="34" charset="0"/>
              </a:rPr>
              <a:t> PB08410</a:t>
            </a:r>
          </a:p>
          <a:p>
            <a:pPr rtl="0" fontAlgn="ctr">
              <a:buFont typeface="+mj-lt"/>
              <a:buAutoNum type="alphaUcPeriod"/>
            </a:pPr>
            <a:endParaRPr lang="en-US" sz="2800" dirty="0">
              <a:solidFill>
                <a:srgbClr val="000000"/>
              </a:solidFill>
              <a:latin typeface="Calibri" panose="020F0502020204030204" pitchFamily="34" charset="0"/>
            </a:endParaRPr>
          </a:p>
          <a:p>
            <a:pPr rtl="0" fontAlgn="ctr">
              <a:buFont typeface="+mj-lt"/>
              <a:buAutoNum type="alphaUcPeriod"/>
            </a:pPr>
            <a:r>
              <a:rPr lang="en-US" sz="2800" b="0" i="0" dirty="0" err="1">
                <a:solidFill>
                  <a:srgbClr val="000000"/>
                </a:solidFill>
                <a:effectLst/>
                <a:latin typeface="Calibri" panose="020F0502020204030204" pitchFamily="34" charset="0"/>
              </a:rPr>
              <a:t>Ultrametric</a:t>
            </a:r>
            <a:r>
              <a:rPr lang="en-US" sz="2800" b="0" i="0" dirty="0">
                <a:solidFill>
                  <a:srgbClr val="000000"/>
                </a:solidFill>
                <a:effectLst/>
                <a:latin typeface="Calibri" panose="020F0502020204030204" pitchFamily="34" charset="0"/>
              </a:rPr>
              <a:t> PB1</a:t>
            </a:r>
            <a:r>
              <a:rPr lang="en-US" sz="2800" dirty="0">
                <a:solidFill>
                  <a:srgbClr val="000000"/>
                </a:solidFill>
                <a:latin typeface="Calibri" panose="020F0502020204030204" pitchFamily="34" charset="0"/>
              </a:rPr>
              <a:t>4458</a:t>
            </a:r>
            <a:endParaRPr lang="en-US" sz="28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44446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43D838-B014-01E6-28DF-80999B5258C1}"/>
              </a:ext>
            </a:extLst>
          </p:cNvPr>
          <p:cNvSpPr txBox="1"/>
          <p:nvPr/>
        </p:nvSpPr>
        <p:spPr>
          <a:xfrm>
            <a:off x="190198" y="151179"/>
            <a:ext cx="11811603" cy="6555641"/>
          </a:xfrm>
          <a:prstGeom prst="rect">
            <a:avLst/>
          </a:prstGeom>
          <a:noFill/>
        </p:spPr>
        <p:txBody>
          <a:bodyPr wrap="square">
            <a:spAutoFit/>
          </a:bodyPr>
          <a:lstStyle/>
          <a:p>
            <a:pPr marL="342900" marR="0">
              <a:buNone/>
            </a:pPr>
            <a:r>
              <a:rPr lang="en-US" sz="2000" b="1" dirty="0">
                <a:solidFill>
                  <a:srgbClr val="000000"/>
                </a:solidFill>
                <a:effectLst/>
                <a:latin typeface="Calibri" panose="020F0502020204030204" pitchFamily="34" charset="0"/>
              </a:rPr>
              <a:t>Supplementary figures</a:t>
            </a:r>
            <a:r>
              <a:rPr lang="en-US" sz="2000" dirty="0">
                <a:solidFill>
                  <a:srgbClr val="000000"/>
                </a:solidFill>
                <a:effectLst/>
                <a:latin typeface="Calibri" panose="020F0502020204030204" pitchFamily="34" charset="0"/>
              </a:rPr>
              <a:t>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Sorting strategy example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QC for post-PTATO (callable vs coverage)</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Violin plot with bulk </a:t>
            </a:r>
          </a:p>
          <a:p>
            <a:pPr marL="685800" marR="0" indent="-342900">
              <a:buFont typeface="Arial" panose="020B0604020202020204" pitchFamily="34" charset="0"/>
              <a:buChar char="•"/>
            </a:pPr>
            <a:r>
              <a:rPr lang="en-US" sz="2000" dirty="0" err="1">
                <a:solidFill>
                  <a:srgbClr val="000000"/>
                </a:solidFill>
                <a:effectLst/>
                <a:latin typeface="Calibri" panose="020F0502020204030204" pitchFamily="34" charset="0"/>
              </a:rPr>
              <a:t>MiXCR</a:t>
            </a:r>
            <a:r>
              <a:rPr lang="en-US" sz="2000" dirty="0">
                <a:solidFill>
                  <a:srgbClr val="000000"/>
                </a:solidFill>
                <a:effectLst/>
                <a:latin typeface="Calibri" panose="020F0502020204030204" pitchFamily="34" charset="0"/>
              </a:rPr>
              <a:t>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CNA examples </a:t>
            </a:r>
          </a:p>
          <a:p>
            <a:pPr marL="685800" indent="-342900">
              <a:buFont typeface="Arial" panose="020B0604020202020204" pitchFamily="34" charset="0"/>
              <a:buChar char="•"/>
            </a:pPr>
            <a:r>
              <a:rPr lang="en-US" sz="2000" dirty="0">
                <a:solidFill>
                  <a:srgbClr val="000000"/>
                </a:solidFill>
                <a:effectLst/>
                <a:latin typeface="Calibri" panose="020F0502020204030204" pitchFamily="34" charset="0"/>
              </a:rPr>
              <a:t>Mutational signatures per sample </a:t>
            </a:r>
          </a:p>
          <a:p>
            <a:pPr marL="685800" indent="-342900">
              <a:buFont typeface="Arial" panose="020B0604020202020204" pitchFamily="34" charset="0"/>
              <a:buChar char="•"/>
            </a:pPr>
            <a:r>
              <a:rPr lang="en-US" sz="2000" b="0" i="0" dirty="0">
                <a:solidFill>
                  <a:srgbClr val="000000"/>
                </a:solidFill>
                <a:effectLst/>
                <a:latin typeface="Calibri" panose="020F0502020204030204" pitchFamily="34" charset="0"/>
              </a:rPr>
              <a:t>Mutational patterns </a:t>
            </a:r>
            <a:r>
              <a:rPr lang="en-US" sz="2000" b="0" i="0" dirty="0" err="1">
                <a:solidFill>
                  <a:srgbClr val="000000"/>
                </a:solidFill>
                <a:effectLst/>
                <a:latin typeface="Calibri" panose="020F0502020204030204" pitchFamily="34" charset="0"/>
              </a:rPr>
              <a:t>myc</a:t>
            </a:r>
            <a:r>
              <a:rPr lang="en-US" sz="2000" b="0" i="0" dirty="0">
                <a:solidFill>
                  <a:srgbClr val="000000"/>
                </a:solidFill>
                <a:effectLst/>
                <a:latin typeface="Calibri" panose="020F0502020204030204" pitchFamily="34" charset="0"/>
              </a:rPr>
              <a:t> vs non-</a:t>
            </a:r>
            <a:r>
              <a:rPr lang="en-US" sz="2000" b="0" i="0" dirty="0" err="1">
                <a:solidFill>
                  <a:srgbClr val="000000"/>
                </a:solidFill>
                <a:effectLst/>
                <a:latin typeface="Calibri" panose="020F0502020204030204" pitchFamily="34" charset="0"/>
              </a:rPr>
              <a:t>myc</a:t>
            </a:r>
            <a:endParaRPr lang="en-US" sz="2000" dirty="0">
              <a:solidFill>
                <a:srgbClr val="000000"/>
              </a:solidFill>
              <a:effectLst/>
              <a:latin typeface="Calibri" panose="020F0502020204030204" pitchFamily="34" charset="0"/>
            </a:endParaRP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Mutational signatures on absolute trees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Cosine similarity for branches </a:t>
            </a:r>
          </a:p>
          <a:p>
            <a:pPr marL="685800" marR="0" indent="-342900">
              <a:buFont typeface="Arial" panose="020B0604020202020204" pitchFamily="34" charset="0"/>
              <a:buChar char="•"/>
            </a:pPr>
            <a:r>
              <a:rPr lang="en-US" sz="2000" dirty="0" err="1">
                <a:solidFill>
                  <a:srgbClr val="000000"/>
                </a:solidFill>
                <a:effectLst/>
                <a:latin typeface="Calibri" panose="020F0502020204030204" pitchFamily="34" charset="0"/>
              </a:rPr>
              <a:t>Oncoplot</a:t>
            </a:r>
            <a:r>
              <a:rPr lang="en-US" sz="2000" dirty="0">
                <a:solidFill>
                  <a:srgbClr val="000000"/>
                </a:solidFill>
                <a:effectLst/>
                <a:latin typeface="Calibri" panose="020F0502020204030204" pitchFamily="34" charset="0"/>
              </a:rPr>
              <a:t> of diagnostic cohort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GISTIC recurrent amps and deletions of diagnostic cohort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PCR bands for normal B cells to show MYC::IGH translocation </a:t>
            </a:r>
          </a:p>
          <a:p>
            <a:pPr marL="685800" marR="0" indent="-342900">
              <a:buFont typeface="Arial" panose="020B0604020202020204" pitchFamily="34" charset="0"/>
              <a:buChar char="•"/>
            </a:pPr>
            <a:r>
              <a:rPr lang="en-US" sz="2000" dirty="0">
                <a:solidFill>
                  <a:srgbClr val="000000"/>
                </a:solidFill>
                <a:effectLst/>
                <a:latin typeface="Calibri" panose="020F0502020204030204" pitchFamily="34" charset="0"/>
              </a:rPr>
              <a:t>O/E ratio using healthy SBS9+/- reference + bulk diagnostics + bulk samples + single-cell SBS9+/-/</a:t>
            </a:r>
            <a:r>
              <a:rPr lang="en-US" sz="2000" dirty="0" err="1">
                <a:solidFill>
                  <a:srgbClr val="000000"/>
                </a:solidFill>
                <a:effectLst/>
                <a:latin typeface="Calibri" panose="020F0502020204030204" pitchFamily="34" charset="0"/>
              </a:rPr>
              <a:t>myc</a:t>
            </a:r>
            <a:r>
              <a:rPr lang="en-US" sz="2000" dirty="0">
                <a:solidFill>
                  <a:srgbClr val="000000"/>
                </a:solidFill>
                <a:effectLst/>
                <a:latin typeface="Calibri" panose="020F0502020204030204" pitchFamily="34" charset="0"/>
              </a:rPr>
              <a:t>-t</a:t>
            </a:r>
          </a:p>
          <a:p>
            <a:pPr marL="685800" marR="0" indent="-342900">
              <a:buFont typeface="Arial" panose="020B0604020202020204" pitchFamily="34" charset="0"/>
              <a:buChar char="•"/>
            </a:pPr>
            <a:r>
              <a:rPr lang="en-US" sz="2000" b="0" i="0" dirty="0">
                <a:solidFill>
                  <a:srgbClr val="000000"/>
                </a:solidFill>
                <a:effectLst/>
                <a:latin typeface="Calibri" panose="020F0502020204030204" pitchFamily="34" charset="0"/>
              </a:rPr>
              <a:t>Distribution of estimated relative timing of CNA events. </a:t>
            </a:r>
          </a:p>
          <a:p>
            <a:pPr marL="342900" indent="-342900" fontAlgn="ctr">
              <a:buFont typeface="Arial" panose="020B0604020202020204" pitchFamily="34" charset="0"/>
              <a:buChar char="•"/>
            </a:pPr>
            <a:r>
              <a:rPr lang="en-US" sz="2000" b="0" i="0" dirty="0">
                <a:solidFill>
                  <a:srgbClr val="000000"/>
                </a:solidFill>
                <a:effectLst/>
                <a:latin typeface="Calibri" panose="020F0502020204030204" pitchFamily="34" charset="0"/>
              </a:rPr>
              <a:t>      Average estimated relative timings of recurrent CNA events. </a:t>
            </a:r>
          </a:p>
          <a:p>
            <a:pPr marL="342900" indent="-342900" fontAlgn="ctr">
              <a:buFont typeface="Arial" panose="020B0604020202020204" pitchFamily="34" charset="0"/>
              <a:buChar char="•"/>
            </a:pPr>
            <a:r>
              <a:rPr lang="en-US" sz="2000" b="0" i="0" dirty="0">
                <a:solidFill>
                  <a:srgbClr val="000000"/>
                </a:solidFill>
                <a:effectLst/>
                <a:latin typeface="Calibri" panose="020F0502020204030204" pitchFamily="34" charset="0"/>
              </a:rPr>
              <a:t>      Schematic overview of the mutation timing groups. CNAs are divided into three timing groups (early, middle, late) and mutations are timed before or after the CNA event, resulting in six groups. </a:t>
            </a:r>
          </a:p>
          <a:p>
            <a:pPr marL="342900" indent="-342900" fontAlgn="ctr">
              <a:buFont typeface="Arial" panose="020B0604020202020204" pitchFamily="34" charset="0"/>
              <a:buChar char="•"/>
            </a:pPr>
            <a:r>
              <a:rPr lang="en-US" sz="2000" b="0" i="0" dirty="0">
                <a:solidFill>
                  <a:srgbClr val="000000"/>
                </a:solidFill>
                <a:effectLst/>
                <a:latin typeface="Calibri" panose="020F0502020204030204" pitchFamily="34" charset="0"/>
              </a:rPr>
              <a:t>Relative contributions of SBS signatures to SNVs in timing groups.  </a:t>
            </a:r>
          </a:p>
          <a:p>
            <a:pPr marL="342900" indent="-342900" fontAlgn="ctr">
              <a:buFont typeface="Arial" panose="020B0604020202020204" pitchFamily="34" charset="0"/>
              <a:buChar char="•"/>
            </a:pPr>
            <a:r>
              <a:rPr lang="en-US" sz="2000" b="0" i="0" dirty="0">
                <a:solidFill>
                  <a:srgbClr val="000000"/>
                </a:solidFill>
                <a:effectLst/>
                <a:latin typeface="Calibri" panose="020F0502020204030204" pitchFamily="34" charset="0"/>
              </a:rPr>
              <a:t> Timing of driver mutations, grouped by gene. </a:t>
            </a:r>
          </a:p>
          <a:p>
            <a:pPr marL="342900" indent="-342900" fontAlgn="ctr">
              <a:buFont typeface="Arial" panose="020B0604020202020204" pitchFamily="34" charset="0"/>
              <a:buChar char="•"/>
            </a:pPr>
            <a:r>
              <a:rPr lang="en-US" sz="2000" b="0" i="0" dirty="0">
                <a:solidFill>
                  <a:srgbClr val="000000"/>
                </a:solidFill>
                <a:effectLst/>
                <a:latin typeface="Calibri" panose="020F0502020204030204" pitchFamily="34" charset="0"/>
              </a:rPr>
              <a:t>Timing of hotspot mutations, grouped by sample. </a:t>
            </a:r>
          </a:p>
        </p:txBody>
      </p:sp>
    </p:spTree>
    <p:extLst>
      <p:ext uri="{BB962C8B-B14F-4D97-AF65-F5344CB8AC3E}">
        <p14:creationId xmlns:p14="http://schemas.microsoft.com/office/powerpoint/2010/main" val="684194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7622-C914-98E2-D398-EE04E7DF1AE8}"/>
              </a:ext>
            </a:extLst>
          </p:cNvPr>
          <p:cNvSpPr>
            <a:spLocks noGrp="1"/>
          </p:cNvSpPr>
          <p:nvPr>
            <p:ph type="title"/>
          </p:nvPr>
        </p:nvSpPr>
        <p:spPr/>
        <p:txBody>
          <a:bodyPr/>
          <a:lstStyle/>
          <a:p>
            <a:r>
              <a:rPr lang="en-US" dirty="0"/>
              <a:t>Supp tables</a:t>
            </a:r>
          </a:p>
        </p:txBody>
      </p:sp>
      <p:sp>
        <p:nvSpPr>
          <p:cNvPr id="5" name="TextBox 4">
            <a:extLst>
              <a:ext uri="{FF2B5EF4-FFF2-40B4-BE49-F238E27FC236}">
                <a16:creationId xmlns:a16="http://schemas.microsoft.com/office/drawing/2014/main" id="{7DF035D4-62A8-4E9E-AA88-CCD398DFCE1A}"/>
              </a:ext>
            </a:extLst>
          </p:cNvPr>
          <p:cNvSpPr txBox="1"/>
          <p:nvPr/>
        </p:nvSpPr>
        <p:spPr>
          <a:xfrm>
            <a:off x="668992" y="2344742"/>
            <a:ext cx="6098240" cy="923330"/>
          </a:xfrm>
          <a:prstGeom prst="rect">
            <a:avLst/>
          </a:prstGeom>
          <a:noFill/>
        </p:spPr>
        <p:txBody>
          <a:bodyPr wrap="square">
            <a:spAutoFit/>
          </a:bodyPr>
          <a:lstStyle/>
          <a:p>
            <a:pPr marL="342900" marR="0">
              <a:buNone/>
            </a:pPr>
            <a:r>
              <a:rPr lang="en-US" sz="1800" dirty="0">
                <a:solidFill>
                  <a:srgbClr val="000000"/>
                </a:solidFill>
                <a:effectLst/>
                <a:latin typeface="Calibri" panose="020F0502020204030204" pitchFamily="34" charset="0"/>
              </a:rPr>
              <a:t>Patient clinical info </a:t>
            </a:r>
          </a:p>
          <a:p>
            <a:pPr marL="342900" marR="0">
              <a:buNone/>
            </a:pPr>
            <a:r>
              <a:rPr lang="en-US" sz="1800" dirty="0">
                <a:solidFill>
                  <a:srgbClr val="000000"/>
                </a:solidFill>
                <a:effectLst/>
                <a:latin typeface="Calibri" panose="020F0502020204030204" pitchFamily="34" charset="0"/>
              </a:rPr>
              <a:t>Driver mutations before selection </a:t>
            </a:r>
          </a:p>
          <a:p>
            <a:pPr marL="342900" marR="0"/>
            <a:r>
              <a:rPr lang="en-US" sz="1800" dirty="0">
                <a:solidFill>
                  <a:srgbClr val="000000"/>
                </a:solidFill>
                <a:effectLst/>
                <a:latin typeface="Calibri" panose="020F0502020204030204" pitchFamily="34" charset="0"/>
              </a:rPr>
              <a:t>Mutations before and after PTATO filtering </a:t>
            </a:r>
            <a:endParaRPr lang="en-US" dirty="0"/>
          </a:p>
        </p:txBody>
      </p:sp>
    </p:spTree>
    <p:extLst>
      <p:ext uri="{BB962C8B-B14F-4D97-AF65-F5344CB8AC3E}">
        <p14:creationId xmlns:p14="http://schemas.microsoft.com/office/powerpoint/2010/main" val="4290163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64C87BA039A54888AEA7CF605363A1" ma:contentTypeVersion="4" ma:contentTypeDescription="Create a new document." ma:contentTypeScope="" ma:versionID="c8838e7cc118cad7c60f7cd6530e9ce2">
  <xsd:schema xmlns:xsd="http://www.w3.org/2001/XMLSchema" xmlns:xs="http://www.w3.org/2001/XMLSchema" xmlns:p="http://schemas.microsoft.com/office/2006/metadata/properties" xmlns:ns2="51cede95-a429-4bd5-bf52-e605872cbf70" targetNamespace="http://schemas.microsoft.com/office/2006/metadata/properties" ma:root="true" ma:fieldsID="a814cc50cd7c1f5b04421dcff5ccb163" ns2:_="">
    <xsd:import namespace="51cede95-a429-4bd5-bf52-e605872cbf7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ede95-a429-4bd5-bf52-e605872cbf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463390-EC26-4B5A-87E9-25D4D7078F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ede95-a429-4bd5-bf52-e605872cbf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58A464-AE53-43C1-989D-17385B9BA078}">
  <ds:schemaRefs>
    <ds:schemaRef ds:uri="http://schemas.microsoft.com/office/infopath/2007/PartnerControls"/>
    <ds:schemaRef ds:uri="http://www.w3.org/XML/1998/namespace"/>
    <ds:schemaRef ds:uri="51cede95-a429-4bd5-bf52-e605872cbf70"/>
    <ds:schemaRef ds:uri="http://purl.org/dc/elements/1.1/"/>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36AB4A8B-6196-4A5E-A78D-F8C75D6836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158</TotalTime>
  <Words>408</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Figure 4</vt:lpstr>
      <vt:lpstr>PowerPoint Presentation</vt:lpstr>
      <vt:lpstr>PowerPoint Presentation</vt:lpstr>
      <vt:lpstr>Supp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Steemers</dc:creator>
  <cp:lastModifiedBy>Alexander Steemers</cp:lastModifiedBy>
  <cp:revision>4</cp:revision>
  <dcterms:created xsi:type="dcterms:W3CDTF">2025-06-18T11:00:19Z</dcterms:created>
  <dcterms:modified xsi:type="dcterms:W3CDTF">2025-06-19T07:45:38Z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0x0101007C64C87BA039A54888AEA7CF605363A1</vt:lpwstr>
  </property>
</Properties>
</file>