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83" r:id="rId2"/>
    <p:sldId id="282" r:id="rId3"/>
    <p:sldId id="266" r:id="rId4"/>
    <p:sldId id="268" r:id="rId5"/>
    <p:sldId id="289" r:id="rId6"/>
    <p:sldId id="290" r:id="rId7"/>
    <p:sldId id="272" r:id="rId8"/>
    <p:sldId id="291" r:id="rId9"/>
    <p:sldId id="292" r:id="rId10"/>
    <p:sldId id="286" r:id="rId11"/>
    <p:sldId id="288" r:id="rId12"/>
    <p:sldId id="287" r:id="rId13"/>
    <p:sldId id="278" r:id="rId14"/>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riginal" id="{59FE852B-F64F-5542-ACA4-8663857DF7D5}">
          <p14:sldIdLst>
            <p14:sldId id="283"/>
            <p14:sldId id="282"/>
            <p14:sldId id="266"/>
            <p14:sldId id="268"/>
            <p14:sldId id="289"/>
            <p14:sldId id="290"/>
            <p14:sldId id="272"/>
            <p14:sldId id="291"/>
            <p14:sldId id="292"/>
            <p14:sldId id="286"/>
            <p14:sldId id="288"/>
            <p14:sldId id="287"/>
            <p14:sldId id="278"/>
          </p14:sldIdLst>
        </p14:section>
      </p14:sectionLst>
    </p:ext>
    <p:ext uri="{EFAFB233-063F-42B5-8137-9DF3F51BA10A}">
      <p15:sldGuideLst xmlns:p15="http://schemas.microsoft.com/office/powerpoint/2012/main">
        <p15:guide id="1" orient="horz" pos="179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dhi Gouragari" initials="SG" lastIdx="5" clrIdx="0">
    <p:extLst>
      <p:ext uri="{19B8F6BF-5375-455C-9EA6-DF929625EA0E}">
        <p15:presenceInfo xmlns:p15="http://schemas.microsoft.com/office/powerpoint/2012/main" userId="Srinidhi Gourag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9B2"/>
    <a:srgbClr val="08D6A2"/>
    <a:srgbClr val="404040"/>
    <a:srgbClr val="FFD266"/>
    <a:srgbClr val="F0456F"/>
    <a:srgbClr val="F19E65"/>
    <a:srgbClr val="FFBB71"/>
    <a:srgbClr val="FFAE65"/>
    <a:srgbClr val="F4AF80"/>
    <a:srgbClr val="03D7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928"/>
  </p:normalViewPr>
  <p:slideViewPr>
    <p:cSldViewPr snapToGrid="0" snapToObjects="1" showGuides="1">
      <p:cViewPr varScale="1">
        <p:scale>
          <a:sx n="83" d="100"/>
          <a:sy n="83" d="100"/>
        </p:scale>
        <p:origin x="614" y="72"/>
      </p:cViewPr>
      <p:guideLst>
        <p:guide orient="horz" pos="179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57E57-35BA-1944-9989-03A1D9F933C2}" type="datetimeFigureOut">
              <a:t>12/3/2023</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8A9F8-9560-9743-AE3D-EC4B3B8AF971}" type="slidenum">
              <a:t>‹#›</a:t>
            </a:fld>
            <a:endParaRPr lang="en-LT"/>
          </a:p>
        </p:txBody>
      </p:sp>
    </p:spTree>
    <p:extLst>
      <p:ext uri="{BB962C8B-B14F-4D97-AF65-F5344CB8AC3E}">
        <p14:creationId xmlns:p14="http://schemas.microsoft.com/office/powerpoint/2010/main" val="58840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0748A9F8-9560-9743-AE3D-EC4B3B8AF971}" type="slidenum">
              <a:t>13</a:t>
            </a:fld>
            <a:endParaRPr lang="en-LT"/>
          </a:p>
        </p:txBody>
      </p:sp>
    </p:spTree>
    <p:extLst>
      <p:ext uri="{BB962C8B-B14F-4D97-AF65-F5344CB8AC3E}">
        <p14:creationId xmlns:p14="http://schemas.microsoft.com/office/powerpoint/2010/main" val="273661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0F28-15AE-D548-A364-55A4F83117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T"/>
          </a:p>
        </p:txBody>
      </p:sp>
      <p:sp>
        <p:nvSpPr>
          <p:cNvPr id="3" name="Subtitle 2">
            <a:extLst>
              <a:ext uri="{FF2B5EF4-FFF2-40B4-BE49-F238E27FC236}">
                <a16:creationId xmlns:a16="http://schemas.microsoft.com/office/drawing/2014/main" id="{44F632D6-4B9E-CF4E-B2F1-966E19783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T"/>
          </a:p>
        </p:txBody>
      </p:sp>
      <p:sp>
        <p:nvSpPr>
          <p:cNvPr id="4" name="Date Placeholder 3">
            <a:extLst>
              <a:ext uri="{FF2B5EF4-FFF2-40B4-BE49-F238E27FC236}">
                <a16:creationId xmlns:a16="http://schemas.microsoft.com/office/drawing/2014/main" id="{D1A195C5-A01A-0043-B22A-07B9752B9804}"/>
              </a:ext>
            </a:extLst>
          </p:cNvPr>
          <p:cNvSpPr>
            <a:spLocks noGrp="1"/>
          </p:cNvSpPr>
          <p:nvPr>
            <p:ph type="dt" sz="half" idx="10"/>
          </p:nvPr>
        </p:nvSpPr>
        <p:spPr/>
        <p:txBody>
          <a:bodyPr/>
          <a:lstStyle/>
          <a:p>
            <a:fld id="{BF6AB98E-06ED-244E-981C-8D5EDD09A1DD}" type="datetimeFigureOut">
              <a:t>12/3/2023</a:t>
            </a:fld>
            <a:endParaRPr lang="en-LT"/>
          </a:p>
        </p:txBody>
      </p:sp>
      <p:sp>
        <p:nvSpPr>
          <p:cNvPr id="5" name="Footer Placeholder 4">
            <a:extLst>
              <a:ext uri="{FF2B5EF4-FFF2-40B4-BE49-F238E27FC236}">
                <a16:creationId xmlns:a16="http://schemas.microsoft.com/office/drawing/2014/main" id="{D3A8D614-C70B-114C-BC72-83400061D8F2}"/>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97EFF32F-E02F-9346-9A94-F2D9B201A683}"/>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130724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CA21-EEA7-E746-AD6C-7174190B357E}"/>
              </a:ext>
            </a:extLst>
          </p:cNvPr>
          <p:cNvSpPr>
            <a:spLocks noGrp="1"/>
          </p:cNvSpPr>
          <p:nvPr>
            <p:ph type="title"/>
          </p:nvPr>
        </p:nvSpPr>
        <p:spPr/>
        <p:txBody>
          <a:bodyPr/>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6728DD3A-571C-6946-B241-96479149AAE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0C11CB3A-C405-7049-A877-3BAD3AAFCF37}"/>
              </a:ext>
            </a:extLst>
          </p:cNvPr>
          <p:cNvSpPr>
            <a:spLocks noGrp="1"/>
          </p:cNvSpPr>
          <p:nvPr>
            <p:ph type="dt" sz="half" idx="10"/>
          </p:nvPr>
        </p:nvSpPr>
        <p:spPr/>
        <p:txBody>
          <a:bodyPr/>
          <a:lstStyle/>
          <a:p>
            <a:fld id="{BF6AB98E-06ED-244E-981C-8D5EDD09A1DD}" type="datetimeFigureOut">
              <a:t>12/3/2023</a:t>
            </a:fld>
            <a:endParaRPr lang="en-LT"/>
          </a:p>
        </p:txBody>
      </p:sp>
      <p:sp>
        <p:nvSpPr>
          <p:cNvPr id="5" name="Footer Placeholder 4">
            <a:extLst>
              <a:ext uri="{FF2B5EF4-FFF2-40B4-BE49-F238E27FC236}">
                <a16:creationId xmlns:a16="http://schemas.microsoft.com/office/drawing/2014/main" id="{3987860E-7664-A24A-92A6-B89822032C2A}"/>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C78F18B-7CFE-FA4C-B370-5CBF39DC27B4}"/>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293379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68BF3-D403-AA4D-8307-1AD9089DD2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T"/>
          </a:p>
        </p:txBody>
      </p:sp>
      <p:sp>
        <p:nvSpPr>
          <p:cNvPr id="3" name="Vertical Text Placeholder 2">
            <a:extLst>
              <a:ext uri="{FF2B5EF4-FFF2-40B4-BE49-F238E27FC236}">
                <a16:creationId xmlns:a16="http://schemas.microsoft.com/office/drawing/2014/main" id="{A88AFDD1-C709-FC4A-A04E-681FC363A1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4501A29A-7EBF-1640-901D-4BD39E48DDF7}"/>
              </a:ext>
            </a:extLst>
          </p:cNvPr>
          <p:cNvSpPr>
            <a:spLocks noGrp="1"/>
          </p:cNvSpPr>
          <p:nvPr>
            <p:ph type="dt" sz="half" idx="10"/>
          </p:nvPr>
        </p:nvSpPr>
        <p:spPr/>
        <p:txBody>
          <a:bodyPr/>
          <a:lstStyle/>
          <a:p>
            <a:fld id="{BF6AB98E-06ED-244E-981C-8D5EDD09A1DD}" type="datetimeFigureOut">
              <a:t>12/3/2023</a:t>
            </a:fld>
            <a:endParaRPr lang="en-LT"/>
          </a:p>
        </p:txBody>
      </p:sp>
      <p:sp>
        <p:nvSpPr>
          <p:cNvPr id="5" name="Footer Placeholder 4">
            <a:extLst>
              <a:ext uri="{FF2B5EF4-FFF2-40B4-BE49-F238E27FC236}">
                <a16:creationId xmlns:a16="http://schemas.microsoft.com/office/drawing/2014/main" id="{66CC7955-4B7C-6942-8197-B5FBD006FAAE}"/>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7F9ED8B8-0753-BB4B-92EB-BAC0AD6DDB3B}"/>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99684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B604-70AB-BB4D-A7E3-5B899F001964}"/>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BEF3DC9C-0C6E-F943-A253-3A70BED0B4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31D60614-AA81-9E49-82C3-FE971B86B18B}"/>
              </a:ext>
            </a:extLst>
          </p:cNvPr>
          <p:cNvSpPr>
            <a:spLocks noGrp="1"/>
          </p:cNvSpPr>
          <p:nvPr>
            <p:ph type="dt" sz="half" idx="10"/>
          </p:nvPr>
        </p:nvSpPr>
        <p:spPr/>
        <p:txBody>
          <a:bodyPr/>
          <a:lstStyle/>
          <a:p>
            <a:fld id="{BF6AB98E-06ED-244E-981C-8D5EDD09A1DD}" type="datetimeFigureOut">
              <a:t>12/3/2023</a:t>
            </a:fld>
            <a:endParaRPr lang="en-LT"/>
          </a:p>
        </p:txBody>
      </p:sp>
      <p:sp>
        <p:nvSpPr>
          <p:cNvPr id="5" name="Footer Placeholder 4">
            <a:extLst>
              <a:ext uri="{FF2B5EF4-FFF2-40B4-BE49-F238E27FC236}">
                <a16:creationId xmlns:a16="http://schemas.microsoft.com/office/drawing/2014/main" id="{37923032-A82F-CD4F-A91D-55756F852D2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2FF5DD38-8AF1-D548-89E6-A31E90732E66}"/>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278405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150F-1759-E744-AE43-A0D335CCC4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T"/>
          </a:p>
        </p:txBody>
      </p:sp>
      <p:sp>
        <p:nvSpPr>
          <p:cNvPr id="3" name="Text Placeholder 2">
            <a:extLst>
              <a:ext uri="{FF2B5EF4-FFF2-40B4-BE49-F238E27FC236}">
                <a16:creationId xmlns:a16="http://schemas.microsoft.com/office/drawing/2014/main" id="{08DC07FA-F50C-CE49-926D-CAE1C38D9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E797CA0-FBD2-C846-97AB-78B5AC1610E9}"/>
              </a:ext>
            </a:extLst>
          </p:cNvPr>
          <p:cNvSpPr>
            <a:spLocks noGrp="1"/>
          </p:cNvSpPr>
          <p:nvPr>
            <p:ph type="dt" sz="half" idx="10"/>
          </p:nvPr>
        </p:nvSpPr>
        <p:spPr/>
        <p:txBody>
          <a:bodyPr/>
          <a:lstStyle/>
          <a:p>
            <a:fld id="{BF6AB98E-06ED-244E-981C-8D5EDD09A1DD}" type="datetimeFigureOut">
              <a:t>12/3/2023</a:t>
            </a:fld>
            <a:endParaRPr lang="en-LT"/>
          </a:p>
        </p:txBody>
      </p:sp>
      <p:sp>
        <p:nvSpPr>
          <p:cNvPr id="5" name="Footer Placeholder 4">
            <a:extLst>
              <a:ext uri="{FF2B5EF4-FFF2-40B4-BE49-F238E27FC236}">
                <a16:creationId xmlns:a16="http://schemas.microsoft.com/office/drawing/2014/main" id="{65ECC4AE-11D2-4649-A108-B09E0B4FEE19}"/>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5347B62-2F93-1A41-BD07-481ACD8EBC65}"/>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211205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5496-2043-6646-9E83-10C12E54CB1E}"/>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6F79BF5D-4BA9-A24D-94D6-4CE1DFEFD5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Content Placeholder 3">
            <a:extLst>
              <a:ext uri="{FF2B5EF4-FFF2-40B4-BE49-F238E27FC236}">
                <a16:creationId xmlns:a16="http://schemas.microsoft.com/office/drawing/2014/main" id="{9551BC49-4921-F84A-AEFF-DB3AC81742F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Date Placeholder 4">
            <a:extLst>
              <a:ext uri="{FF2B5EF4-FFF2-40B4-BE49-F238E27FC236}">
                <a16:creationId xmlns:a16="http://schemas.microsoft.com/office/drawing/2014/main" id="{EC5873E8-EA7F-4D4B-887B-284CBFCED8F4}"/>
              </a:ext>
            </a:extLst>
          </p:cNvPr>
          <p:cNvSpPr>
            <a:spLocks noGrp="1"/>
          </p:cNvSpPr>
          <p:nvPr>
            <p:ph type="dt" sz="half" idx="10"/>
          </p:nvPr>
        </p:nvSpPr>
        <p:spPr/>
        <p:txBody>
          <a:bodyPr/>
          <a:lstStyle/>
          <a:p>
            <a:fld id="{BF6AB98E-06ED-244E-981C-8D5EDD09A1DD}" type="datetimeFigureOut">
              <a:t>12/3/2023</a:t>
            </a:fld>
            <a:endParaRPr lang="en-LT"/>
          </a:p>
        </p:txBody>
      </p:sp>
      <p:sp>
        <p:nvSpPr>
          <p:cNvPr id="6" name="Footer Placeholder 5">
            <a:extLst>
              <a:ext uri="{FF2B5EF4-FFF2-40B4-BE49-F238E27FC236}">
                <a16:creationId xmlns:a16="http://schemas.microsoft.com/office/drawing/2014/main" id="{27C2885E-F8FC-A049-B370-3F11D5106D09}"/>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8138736F-1196-E74D-BC71-80ECF0043AB5}"/>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16284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EFA9-1BD2-8845-B434-23E91A74421A}"/>
              </a:ext>
            </a:extLst>
          </p:cNvPr>
          <p:cNvSpPr>
            <a:spLocks noGrp="1"/>
          </p:cNvSpPr>
          <p:nvPr>
            <p:ph type="title"/>
          </p:nvPr>
        </p:nvSpPr>
        <p:spPr>
          <a:xfrm>
            <a:off x="839788" y="365125"/>
            <a:ext cx="10515600" cy="1325563"/>
          </a:xfrm>
        </p:spPr>
        <p:txBody>
          <a:bodyPr/>
          <a:lstStyle/>
          <a:p>
            <a:r>
              <a:rPr lang="en-GB"/>
              <a:t>Click to edit Master title style</a:t>
            </a:r>
            <a:endParaRPr lang="en-LT"/>
          </a:p>
        </p:txBody>
      </p:sp>
      <p:sp>
        <p:nvSpPr>
          <p:cNvPr id="3" name="Text Placeholder 2">
            <a:extLst>
              <a:ext uri="{FF2B5EF4-FFF2-40B4-BE49-F238E27FC236}">
                <a16:creationId xmlns:a16="http://schemas.microsoft.com/office/drawing/2014/main" id="{D2260310-FB48-7E4C-88AA-6BFB7460F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AEC563-5397-124A-8527-D43BC7E464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Text Placeholder 4">
            <a:extLst>
              <a:ext uri="{FF2B5EF4-FFF2-40B4-BE49-F238E27FC236}">
                <a16:creationId xmlns:a16="http://schemas.microsoft.com/office/drawing/2014/main" id="{772649B5-DF08-C94D-B69D-A4B7D2634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83EFA5-71F3-D548-8445-EF024CA24B8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7" name="Date Placeholder 6">
            <a:extLst>
              <a:ext uri="{FF2B5EF4-FFF2-40B4-BE49-F238E27FC236}">
                <a16:creationId xmlns:a16="http://schemas.microsoft.com/office/drawing/2014/main" id="{2FD3B84A-D4EE-FF4B-AF21-179230D42B33}"/>
              </a:ext>
            </a:extLst>
          </p:cNvPr>
          <p:cNvSpPr>
            <a:spLocks noGrp="1"/>
          </p:cNvSpPr>
          <p:nvPr>
            <p:ph type="dt" sz="half" idx="10"/>
          </p:nvPr>
        </p:nvSpPr>
        <p:spPr/>
        <p:txBody>
          <a:bodyPr/>
          <a:lstStyle/>
          <a:p>
            <a:fld id="{BF6AB98E-06ED-244E-981C-8D5EDD09A1DD}" type="datetimeFigureOut">
              <a:t>12/3/2023</a:t>
            </a:fld>
            <a:endParaRPr lang="en-LT"/>
          </a:p>
        </p:txBody>
      </p:sp>
      <p:sp>
        <p:nvSpPr>
          <p:cNvPr id="8" name="Footer Placeholder 7">
            <a:extLst>
              <a:ext uri="{FF2B5EF4-FFF2-40B4-BE49-F238E27FC236}">
                <a16:creationId xmlns:a16="http://schemas.microsoft.com/office/drawing/2014/main" id="{88A837E4-69E5-CC42-84EC-5748054E6912}"/>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FC2A8D97-40CD-0842-88E7-B456F03E0BA8}"/>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33153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3EC6-632D-6343-81E9-A4BE13DCC92E}"/>
              </a:ext>
            </a:extLst>
          </p:cNvPr>
          <p:cNvSpPr>
            <a:spLocks noGrp="1"/>
          </p:cNvSpPr>
          <p:nvPr>
            <p:ph type="title"/>
          </p:nvPr>
        </p:nvSpPr>
        <p:spPr/>
        <p:txBody>
          <a:bodyPr/>
          <a:lstStyle/>
          <a:p>
            <a:r>
              <a:rPr lang="en-GB"/>
              <a:t>Click to edit Master title style</a:t>
            </a:r>
            <a:endParaRPr lang="en-LT"/>
          </a:p>
        </p:txBody>
      </p:sp>
      <p:sp>
        <p:nvSpPr>
          <p:cNvPr id="3" name="Date Placeholder 2">
            <a:extLst>
              <a:ext uri="{FF2B5EF4-FFF2-40B4-BE49-F238E27FC236}">
                <a16:creationId xmlns:a16="http://schemas.microsoft.com/office/drawing/2014/main" id="{67AD35AF-ACAD-2441-8E49-75E693980653}"/>
              </a:ext>
            </a:extLst>
          </p:cNvPr>
          <p:cNvSpPr>
            <a:spLocks noGrp="1"/>
          </p:cNvSpPr>
          <p:nvPr>
            <p:ph type="dt" sz="half" idx="10"/>
          </p:nvPr>
        </p:nvSpPr>
        <p:spPr/>
        <p:txBody>
          <a:bodyPr/>
          <a:lstStyle/>
          <a:p>
            <a:fld id="{BF6AB98E-06ED-244E-981C-8D5EDD09A1DD}" type="datetimeFigureOut">
              <a:t>12/3/2023</a:t>
            </a:fld>
            <a:endParaRPr lang="en-LT"/>
          </a:p>
        </p:txBody>
      </p:sp>
      <p:sp>
        <p:nvSpPr>
          <p:cNvPr id="4" name="Footer Placeholder 3">
            <a:extLst>
              <a:ext uri="{FF2B5EF4-FFF2-40B4-BE49-F238E27FC236}">
                <a16:creationId xmlns:a16="http://schemas.microsoft.com/office/drawing/2014/main" id="{62BA7882-6BEC-2B4D-B62C-418E38B4E0FC}"/>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09C95A66-5963-A641-BE4E-A8A34F66B6E0}"/>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238805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C361D-141D-8940-921C-2B8BB4855EA4}"/>
              </a:ext>
            </a:extLst>
          </p:cNvPr>
          <p:cNvSpPr>
            <a:spLocks noGrp="1"/>
          </p:cNvSpPr>
          <p:nvPr>
            <p:ph type="dt" sz="half" idx="10"/>
          </p:nvPr>
        </p:nvSpPr>
        <p:spPr/>
        <p:txBody>
          <a:bodyPr/>
          <a:lstStyle/>
          <a:p>
            <a:fld id="{BF6AB98E-06ED-244E-981C-8D5EDD09A1DD}" type="datetimeFigureOut">
              <a:t>12/3/2023</a:t>
            </a:fld>
            <a:endParaRPr lang="en-LT"/>
          </a:p>
        </p:txBody>
      </p:sp>
      <p:sp>
        <p:nvSpPr>
          <p:cNvPr id="3" name="Footer Placeholder 2">
            <a:extLst>
              <a:ext uri="{FF2B5EF4-FFF2-40B4-BE49-F238E27FC236}">
                <a16:creationId xmlns:a16="http://schemas.microsoft.com/office/drawing/2014/main" id="{B2166728-4CA4-3C41-9091-BC8AFA573AE6}"/>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D75A811D-A684-2542-9A0B-EC0B1564E0C5}"/>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377098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2D2D-99D1-5E4F-9151-DEEDEA6752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Content Placeholder 2">
            <a:extLst>
              <a:ext uri="{FF2B5EF4-FFF2-40B4-BE49-F238E27FC236}">
                <a16:creationId xmlns:a16="http://schemas.microsoft.com/office/drawing/2014/main" id="{82420829-B44B-D146-9CF6-21A1115D7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Text Placeholder 3">
            <a:extLst>
              <a:ext uri="{FF2B5EF4-FFF2-40B4-BE49-F238E27FC236}">
                <a16:creationId xmlns:a16="http://schemas.microsoft.com/office/drawing/2014/main" id="{2E31B511-1552-4945-B52E-5F346ED8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44C71B-A518-FB4A-BA28-83701CC4AEC7}"/>
              </a:ext>
            </a:extLst>
          </p:cNvPr>
          <p:cNvSpPr>
            <a:spLocks noGrp="1"/>
          </p:cNvSpPr>
          <p:nvPr>
            <p:ph type="dt" sz="half" idx="10"/>
          </p:nvPr>
        </p:nvSpPr>
        <p:spPr/>
        <p:txBody>
          <a:bodyPr/>
          <a:lstStyle/>
          <a:p>
            <a:fld id="{BF6AB98E-06ED-244E-981C-8D5EDD09A1DD}" type="datetimeFigureOut">
              <a:t>12/3/2023</a:t>
            </a:fld>
            <a:endParaRPr lang="en-LT"/>
          </a:p>
        </p:txBody>
      </p:sp>
      <p:sp>
        <p:nvSpPr>
          <p:cNvPr id="6" name="Footer Placeholder 5">
            <a:extLst>
              <a:ext uri="{FF2B5EF4-FFF2-40B4-BE49-F238E27FC236}">
                <a16:creationId xmlns:a16="http://schemas.microsoft.com/office/drawing/2014/main" id="{A61E08EB-0C0F-F341-823A-D186866B35B5}"/>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E7C22198-E8FE-DC45-A893-4372F8FE6B0C}"/>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287692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0B31-481F-2F4B-9812-5193BB42EE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T"/>
          </a:p>
        </p:txBody>
      </p:sp>
      <p:sp>
        <p:nvSpPr>
          <p:cNvPr id="3" name="Picture Placeholder 2">
            <a:extLst>
              <a:ext uri="{FF2B5EF4-FFF2-40B4-BE49-F238E27FC236}">
                <a16:creationId xmlns:a16="http://schemas.microsoft.com/office/drawing/2014/main" id="{B6998F9E-E5CE-EC4E-B71F-B397625D23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150FCF30-71D9-9C4D-8F9F-FCF564E23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07861C-B636-764A-9CD3-823E81C07FF3}"/>
              </a:ext>
            </a:extLst>
          </p:cNvPr>
          <p:cNvSpPr>
            <a:spLocks noGrp="1"/>
          </p:cNvSpPr>
          <p:nvPr>
            <p:ph type="dt" sz="half" idx="10"/>
          </p:nvPr>
        </p:nvSpPr>
        <p:spPr/>
        <p:txBody>
          <a:bodyPr/>
          <a:lstStyle/>
          <a:p>
            <a:fld id="{BF6AB98E-06ED-244E-981C-8D5EDD09A1DD}" type="datetimeFigureOut">
              <a:t>12/3/2023</a:t>
            </a:fld>
            <a:endParaRPr lang="en-LT"/>
          </a:p>
        </p:txBody>
      </p:sp>
      <p:sp>
        <p:nvSpPr>
          <p:cNvPr id="6" name="Footer Placeholder 5">
            <a:extLst>
              <a:ext uri="{FF2B5EF4-FFF2-40B4-BE49-F238E27FC236}">
                <a16:creationId xmlns:a16="http://schemas.microsoft.com/office/drawing/2014/main" id="{C81520BE-944B-324F-B2AC-47EC19C028AE}"/>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3CB5245A-B24E-1C4E-AEF3-783B1D944706}"/>
              </a:ext>
            </a:extLst>
          </p:cNvPr>
          <p:cNvSpPr>
            <a:spLocks noGrp="1"/>
          </p:cNvSpPr>
          <p:nvPr>
            <p:ph type="sldNum" sz="quarter" idx="12"/>
          </p:nvPr>
        </p:nvSpPr>
        <p:spPr/>
        <p:txBody>
          <a:bodyPr/>
          <a:lstStyle/>
          <a:p>
            <a:fld id="{7D054021-B7F5-ED46-B19B-FD5F14D6394D}" type="slidenum">
              <a:t>‹#›</a:t>
            </a:fld>
            <a:endParaRPr lang="en-LT"/>
          </a:p>
        </p:txBody>
      </p:sp>
    </p:spTree>
    <p:extLst>
      <p:ext uri="{BB962C8B-B14F-4D97-AF65-F5344CB8AC3E}">
        <p14:creationId xmlns:p14="http://schemas.microsoft.com/office/powerpoint/2010/main" val="10198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05685-D195-DA43-A74C-70E926F92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T"/>
          </a:p>
        </p:txBody>
      </p:sp>
      <p:sp>
        <p:nvSpPr>
          <p:cNvPr id="3" name="Text Placeholder 2">
            <a:extLst>
              <a:ext uri="{FF2B5EF4-FFF2-40B4-BE49-F238E27FC236}">
                <a16:creationId xmlns:a16="http://schemas.microsoft.com/office/drawing/2014/main" id="{93E625E6-5026-7943-B16C-50A25A522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BC2A7C82-C501-4E48-A5D1-46092A340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AB98E-06ED-244E-981C-8D5EDD09A1DD}" type="datetimeFigureOut">
              <a:t>12/3/2023</a:t>
            </a:fld>
            <a:endParaRPr lang="en-LT"/>
          </a:p>
        </p:txBody>
      </p:sp>
      <p:sp>
        <p:nvSpPr>
          <p:cNvPr id="5" name="Footer Placeholder 4">
            <a:extLst>
              <a:ext uri="{FF2B5EF4-FFF2-40B4-BE49-F238E27FC236}">
                <a16:creationId xmlns:a16="http://schemas.microsoft.com/office/drawing/2014/main" id="{E0C88ACA-CCB2-6640-9D5C-AE5BA9B76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EAA941F9-4486-6F49-A4EF-D68D15F99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54021-B7F5-ED46-B19B-FD5F14D6394D}" type="slidenum">
              <a:t>‹#›</a:t>
            </a:fld>
            <a:endParaRPr lang="en-LT"/>
          </a:p>
        </p:txBody>
      </p:sp>
    </p:spTree>
    <p:extLst>
      <p:ext uri="{BB962C8B-B14F-4D97-AF65-F5344CB8AC3E}">
        <p14:creationId xmlns:p14="http://schemas.microsoft.com/office/powerpoint/2010/main" val="154474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slide" Target="slide3.xml"/><Relationship Id="rId18" Type="http://schemas.openxmlformats.org/officeDocument/2006/relationships/image" Target="../media/image25.svg"/><Relationship Id="rId26" Type="http://schemas.openxmlformats.org/officeDocument/2006/relationships/image" Target="../media/image31.svg"/><Relationship Id="rId3" Type="http://schemas.openxmlformats.org/officeDocument/2006/relationships/image" Target="../media/image12.png"/><Relationship Id="rId21" Type="http://schemas.openxmlformats.org/officeDocument/2006/relationships/image" Target="../media/image27.sv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4.png"/><Relationship Id="rId25"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slide" Target="slide4.xml"/><Relationship Id="rId20" Type="http://schemas.openxmlformats.org/officeDocument/2006/relationships/image" Target="../media/image26.png"/><Relationship Id="rId29"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slide" Target="slide13.xml"/><Relationship Id="rId5" Type="http://schemas.openxmlformats.org/officeDocument/2006/relationships/image" Target="../media/image14.png"/><Relationship Id="rId15" Type="http://schemas.openxmlformats.org/officeDocument/2006/relationships/image" Target="../media/image23.svg"/><Relationship Id="rId23" Type="http://schemas.openxmlformats.org/officeDocument/2006/relationships/image" Target="../media/image29.svg"/><Relationship Id="rId28" Type="http://schemas.openxmlformats.org/officeDocument/2006/relationships/image" Target="../media/image4.svg"/><Relationship Id="rId10" Type="http://schemas.openxmlformats.org/officeDocument/2006/relationships/image" Target="../media/image19.svg"/><Relationship Id="rId19" Type="http://schemas.openxmlformats.org/officeDocument/2006/relationships/slide" Target="slide7.xml"/><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2.png"/><Relationship Id="rId22" Type="http://schemas.openxmlformats.org/officeDocument/2006/relationships/image" Target="../media/image28.png"/><Relationship Id="rId27"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571500"/>
            <a:ext cx="11707761" cy="6019800"/>
          </a:xfrm>
          <a:prstGeom prst="rect">
            <a:avLst/>
          </a:prstGeom>
          <a:no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7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2000" dirty="0">
              <a:solidFill>
                <a:srgbClr val="000000"/>
              </a:solidFill>
              <a:latin typeface="Montserrat" panose="00000500000000000000" pitchFamily="2" charset="0"/>
              <a:cs typeface="Times New Roman" panose="02020603050405020304" pitchFamily="18" charset="0"/>
            </a:endParaRPr>
          </a:p>
          <a:p>
            <a:pPr>
              <a:buFont typeface="Arial" panose="020B0604020202020204" pitchFamily="34" charset="0"/>
              <a:buNone/>
            </a:pPr>
            <a:r>
              <a:rPr lang="en-US" sz="2000" dirty="0">
                <a:solidFill>
                  <a:srgbClr val="7030A0"/>
                </a:solidFill>
                <a:latin typeface="Montserrat" panose="00000500000000000000" pitchFamily="2" charset="0"/>
                <a:cs typeface="Times New Roman" panose="02020603050405020304" pitchFamily="18" charset="0"/>
              </a:rPr>
              <a:t>                   </a:t>
            </a:r>
            <a:r>
              <a:rPr lang="en-US" sz="2000" b="1" dirty="0">
                <a:latin typeface="Montserrat" panose="00000500000000000000" pitchFamily="2" charset="0"/>
                <a:cs typeface="Times New Roman" panose="02020603050405020304" pitchFamily="18" charset="0"/>
              </a:rPr>
              <a:t>Project </a:t>
            </a:r>
            <a:r>
              <a:rPr lang="en-US" sz="2000" b="1" dirty="0" err="1">
                <a:latin typeface="Montserrat" panose="00000500000000000000" pitchFamily="2" charset="0"/>
                <a:cs typeface="Times New Roman" panose="02020603050405020304" pitchFamily="18" charset="0"/>
              </a:rPr>
              <a:t>Guide</a:t>
            </a:r>
            <a:r>
              <a:rPr lang="en-US" sz="2000" dirty="0" err="1">
                <a:latin typeface="Montserrat" panose="00000500000000000000" pitchFamily="2" charset="0"/>
                <a:cs typeface="Times New Roman" panose="02020603050405020304" pitchFamily="18" charset="0"/>
              </a:rPr>
              <a:t>:Prof.Manoj</a:t>
            </a:r>
            <a:r>
              <a:rPr lang="en-US" sz="2000" dirty="0">
                <a:latin typeface="Montserrat" panose="00000500000000000000" pitchFamily="2" charset="0"/>
                <a:cs typeface="Times New Roman" panose="02020603050405020304" pitchFamily="18" charset="0"/>
              </a:rPr>
              <a:t> Sagar			            </a:t>
            </a:r>
            <a:r>
              <a:rPr lang="en-US" sz="2000" b="1" dirty="0">
                <a:latin typeface="Montserrat" panose="00000500000000000000" pitchFamily="2" charset="0"/>
                <a:cs typeface="Times New Roman" panose="02020603050405020304" pitchFamily="18" charset="0"/>
              </a:rPr>
              <a:t>Batch            Names &amp; Roll Numbers</a:t>
            </a:r>
          </a:p>
          <a:p>
            <a:pPr>
              <a:buFont typeface="Arial" panose="020B0604020202020204" pitchFamily="34" charset="0"/>
              <a:buNone/>
            </a:pPr>
            <a:r>
              <a:rPr lang="en-US" sz="2000" dirty="0">
                <a:latin typeface="Montserrat" panose="00000500000000000000" pitchFamily="2" charset="0"/>
                <a:cs typeface="Times New Roman" panose="02020603050405020304" pitchFamily="18" charset="0"/>
              </a:rPr>
              <a:t>                    </a:t>
            </a:r>
            <a:r>
              <a:rPr lang="en-US" sz="2000" b="1" dirty="0">
                <a:solidFill>
                  <a:srgbClr val="000000"/>
                </a:solidFill>
                <a:latin typeface="Montserrat" panose="00000500000000000000" pitchFamily="2" charset="0"/>
                <a:cs typeface="Times New Roman" panose="02020603050405020304" pitchFamily="18" charset="0"/>
              </a:rPr>
              <a:t>Batch Number </a:t>
            </a:r>
            <a:r>
              <a:rPr lang="en-US" sz="2000" dirty="0">
                <a:solidFill>
                  <a:srgbClr val="000000"/>
                </a:solidFill>
                <a:latin typeface="Montserrat" panose="00000500000000000000" pitchFamily="2" charset="0"/>
                <a:cs typeface="Times New Roman" panose="02020603050405020304" pitchFamily="18" charset="0"/>
              </a:rPr>
              <a:t>:ZT4</a:t>
            </a:r>
            <a:r>
              <a:rPr lang="en-US" sz="2000" dirty="0">
                <a:latin typeface="Montserrat" panose="00000500000000000000" pitchFamily="2" charset="0"/>
                <a:cs typeface="Times New Roman" panose="02020603050405020304" pitchFamily="18" charset="0"/>
              </a:rPr>
              <a:t>      			                                      R.Srilekha-2111CS020559</a:t>
            </a:r>
          </a:p>
          <a:p>
            <a:pPr>
              <a:buFont typeface="Arial" panose="020B0604020202020204" pitchFamily="34" charset="0"/>
              <a:buNone/>
            </a:pPr>
            <a:r>
              <a:rPr lang="en-US" sz="2000" dirty="0">
                <a:latin typeface="Montserrat" panose="00000500000000000000" pitchFamily="2" charset="0"/>
                <a:cs typeface="Times New Roman" panose="02020603050405020304" pitchFamily="18" charset="0"/>
              </a:rPr>
              <a:t>								                  D.Srinath-2111CS020560</a:t>
            </a:r>
          </a:p>
          <a:p>
            <a:pPr>
              <a:buFont typeface="Arial" panose="020B0604020202020204" pitchFamily="34" charset="0"/>
              <a:buNone/>
            </a:pPr>
            <a:r>
              <a:rPr lang="en-US" sz="2000" dirty="0">
                <a:latin typeface="Montserrat" panose="00000500000000000000" pitchFamily="2" charset="0"/>
                <a:cs typeface="Times New Roman" panose="02020603050405020304" pitchFamily="18" charset="0"/>
              </a:rPr>
              <a:t>								                  G.Srinidhi-2111CS020561</a:t>
            </a:r>
          </a:p>
          <a:p>
            <a:pPr algn="ctr">
              <a:buFont typeface="Arial" panose="020B0604020202020204" pitchFamily="34" charset="0"/>
              <a:buNone/>
            </a:pPr>
            <a:r>
              <a:rPr lang="en-US" sz="2000" dirty="0">
                <a:solidFill>
                  <a:srgbClr val="7030A0"/>
                </a:solidFill>
                <a:latin typeface="Montserrat" panose="00000500000000000000" pitchFamily="2" charset="0"/>
                <a:cs typeface="Times New Roman" panose="02020603050405020304" pitchFamily="18" charset="0"/>
              </a:rPr>
              <a:t>				</a:t>
            </a:r>
            <a:r>
              <a:rPr lang="en-US" sz="2000" dirty="0">
                <a:latin typeface="Montserrat" panose="00000500000000000000" pitchFamily="2" charset="0"/>
                <a:cs typeface="Times New Roman" panose="02020603050405020304" pitchFamily="18" charset="0"/>
              </a:rPr>
              <a:t>                                                 P.Srinika-2111CS020562</a:t>
            </a:r>
          </a:p>
          <a:p>
            <a:pPr algn="ctr">
              <a:buFont typeface="Arial" panose="020B0604020202020204" pitchFamily="34" charset="0"/>
              <a:buNone/>
            </a:pPr>
            <a:r>
              <a:rPr lang="en-US" sz="2000" dirty="0">
                <a:latin typeface="Montserrat" panose="00000500000000000000" pitchFamily="2" charset="0"/>
                <a:cs typeface="Times New Roman" panose="02020603050405020304" pitchFamily="18" charset="0"/>
              </a:rPr>
              <a:t>				                                                                                                  </a:t>
            </a:r>
            <a:r>
              <a:rPr lang="en-US" sz="2000" dirty="0" err="1">
                <a:latin typeface="Montserrat" panose="00000500000000000000" pitchFamily="2" charset="0"/>
                <a:cs typeface="Times New Roman" panose="02020603050405020304" pitchFamily="18" charset="0"/>
              </a:rPr>
              <a:t>A.Sripada</a:t>
            </a:r>
            <a:r>
              <a:rPr lang="en-US" sz="2000" dirty="0">
                <a:latin typeface="Montserrat" panose="00000500000000000000" pitchFamily="2" charset="0"/>
                <a:cs typeface="Times New Roman" panose="02020603050405020304" pitchFamily="18" charset="0"/>
              </a:rPr>
              <a:t> </a:t>
            </a:r>
            <a:r>
              <a:rPr lang="en-US" sz="2000" dirty="0" err="1">
                <a:latin typeface="Montserrat" panose="00000500000000000000" pitchFamily="2" charset="0"/>
                <a:cs typeface="Times New Roman" panose="02020603050405020304" pitchFamily="18" charset="0"/>
              </a:rPr>
              <a:t>sai</a:t>
            </a:r>
            <a:r>
              <a:rPr lang="en-US" sz="2000" dirty="0">
                <a:latin typeface="Montserrat" panose="00000500000000000000" pitchFamily="2" charset="0"/>
                <a:cs typeface="Times New Roman" panose="02020603050405020304" pitchFamily="18" charset="0"/>
              </a:rPr>
              <a:t> </a:t>
            </a:r>
            <a:r>
              <a:rPr lang="en-US" sz="2000" dirty="0" err="1">
                <a:latin typeface="Montserrat" panose="00000500000000000000" pitchFamily="2" charset="0"/>
                <a:cs typeface="Times New Roman" panose="02020603050405020304" pitchFamily="18" charset="0"/>
              </a:rPr>
              <a:t>venkata</a:t>
            </a:r>
            <a:r>
              <a:rPr lang="en-US" sz="2000" dirty="0">
                <a:latin typeface="Montserrat" panose="00000500000000000000" pitchFamily="2" charset="0"/>
                <a:cs typeface="Times New Roman" panose="02020603050405020304" pitchFamily="18" charset="0"/>
              </a:rPr>
              <a:t> Yuktheswar-2111CS020564</a:t>
            </a:r>
          </a:p>
          <a:p>
            <a:pPr algn="ctr">
              <a:buFont typeface="Arial" panose="020B0604020202020204" pitchFamily="34" charset="0"/>
              <a:buNone/>
            </a:pPr>
            <a:r>
              <a:rPr lang="en-US" sz="2000" dirty="0">
                <a:solidFill>
                  <a:srgbClr val="7030A0"/>
                </a:solidFill>
                <a:latin typeface="Montserrat" panose="00000500000000000000" pitchFamily="2" charset="0"/>
                <a:cs typeface="Times New Roman" panose="02020603050405020304" pitchFamily="18" charset="0"/>
              </a:rPr>
              <a:t>				</a:t>
            </a:r>
            <a:r>
              <a:rPr lang="en-US" sz="2000" dirty="0">
                <a:latin typeface="Montserrat" panose="00000500000000000000" pitchFamily="2" charset="0"/>
                <a:cs typeface="Times New Roman" panose="02020603050405020304" pitchFamily="18" charset="0"/>
              </a:rPr>
              <a:t>                                                                    Sriram Manikumar-2111CS020565</a:t>
            </a:r>
          </a:p>
          <a:p>
            <a:pPr algn="ctr">
              <a:buFont typeface="Arial" panose="020B0604020202020204" pitchFamily="34" charset="0"/>
              <a:buNone/>
            </a:pPr>
            <a:r>
              <a:rPr lang="en-US" sz="2000" dirty="0">
                <a:solidFill>
                  <a:srgbClr val="7030A0"/>
                </a:solidFill>
                <a:latin typeface="Montserrat" panose="00000500000000000000" pitchFamily="2" charset="0"/>
                <a:cs typeface="Times New Roman" panose="02020603050405020304" pitchFamily="18" charset="0"/>
              </a:rPr>
              <a:t>						</a:t>
            </a: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 Hyderabad.</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9163" y="3310359"/>
            <a:ext cx="2101394" cy="251053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1.png">
            <a:extLst>
              <a:ext uri="{FF2B5EF4-FFF2-40B4-BE49-F238E27FC236}">
                <a16:creationId xmlns:a16="http://schemas.microsoft.com/office/drawing/2014/main" id="{245DD4F2-B340-CC67-1AE5-B8A04E38893C}"/>
              </a:ext>
            </a:extLst>
          </p:cNvPr>
          <p:cNvPicPr>
            <a:picLocks noChangeAspect="1"/>
          </p:cNvPicPr>
          <p:nvPr/>
        </p:nvPicPr>
        <p:blipFill>
          <a:blip r:embed="rId3" cstate="print"/>
          <a:stretch>
            <a:fillRect/>
          </a:stretch>
        </p:blipFill>
        <p:spPr>
          <a:xfrm>
            <a:off x="254643" y="1"/>
            <a:ext cx="11840901" cy="1261640"/>
          </a:xfrm>
          <a:prstGeom prst="rect">
            <a:avLst/>
          </a:prstGeom>
        </p:spPr>
      </p:pic>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6119A602-7136-3509-C47E-B5BB8E85A0C8}"/>
              </a:ext>
            </a:extLst>
          </p:cNvPr>
          <p:cNvPicPr>
            <a:picLocks noChangeAspect="1"/>
          </p:cNvPicPr>
          <p:nvPr/>
        </p:nvPicPr>
        <p:blipFill>
          <a:blip r:embed="rId2" cstate="print"/>
          <a:stretch>
            <a:fillRect/>
          </a:stretch>
        </p:blipFill>
        <p:spPr>
          <a:xfrm>
            <a:off x="244997" y="206461"/>
            <a:ext cx="12002947" cy="918845"/>
          </a:xfrm>
          <a:prstGeom prst="rect">
            <a:avLst/>
          </a:prstGeom>
        </p:spPr>
      </p:pic>
      <p:sp>
        <p:nvSpPr>
          <p:cNvPr id="4" name="TextBox 3">
            <a:extLst>
              <a:ext uri="{FF2B5EF4-FFF2-40B4-BE49-F238E27FC236}">
                <a16:creationId xmlns:a16="http://schemas.microsoft.com/office/drawing/2014/main" id="{8CFACE09-E288-CD49-56F4-9F1D608BB756}"/>
              </a:ext>
            </a:extLst>
          </p:cNvPr>
          <p:cNvSpPr txBox="1"/>
          <p:nvPr/>
        </p:nvSpPr>
        <p:spPr>
          <a:xfrm>
            <a:off x="2328421" y="1370861"/>
            <a:ext cx="7362576" cy="1384995"/>
          </a:xfrm>
          <a:prstGeom prst="rect">
            <a:avLst/>
          </a:prstGeom>
          <a:noFill/>
        </p:spPr>
        <p:txBody>
          <a:bodyPr wrap="square" rtlCol="0">
            <a:spAutoFit/>
          </a:bodyPr>
          <a:lstStyle/>
          <a:p>
            <a:pPr algn="ctr"/>
            <a:r>
              <a:rPr lang="en-IN" sz="2800" b="1" spc="300" dirty="0">
                <a:latin typeface="Montserrat" pitchFamily="2" charset="77"/>
              </a:rPr>
              <a:t>APPLICATION INTEGRATION &amp;</a:t>
            </a:r>
          </a:p>
          <a:p>
            <a:pPr algn="ctr"/>
            <a:r>
              <a:rPr lang="en-IN" sz="2800" b="1" spc="300" dirty="0">
                <a:latin typeface="Montserrat" pitchFamily="2" charset="77"/>
              </a:rPr>
              <a:t>MODEL INTEGRATION </a:t>
            </a:r>
          </a:p>
          <a:p>
            <a:pPr algn="ctr"/>
            <a:endParaRPr lang="en-IN" sz="2800" b="1" spc="300" dirty="0">
              <a:solidFill>
                <a:schemeClr val="bg1"/>
              </a:solidFill>
              <a:latin typeface="Montserrat" pitchFamily="2" charset="77"/>
            </a:endParaRPr>
          </a:p>
        </p:txBody>
      </p:sp>
      <p:pic>
        <p:nvPicPr>
          <p:cNvPr id="5" name="Graphic 4">
            <a:extLst>
              <a:ext uri="{FF2B5EF4-FFF2-40B4-BE49-F238E27FC236}">
                <a16:creationId xmlns:a16="http://schemas.microsoft.com/office/drawing/2014/main" id="{665C16FE-147F-8D15-CAA8-8C64974F28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540000">
            <a:off x="3909363" y="2372808"/>
            <a:ext cx="3638183" cy="131044"/>
          </a:xfrm>
          <a:prstGeom prst="rect">
            <a:avLst/>
          </a:prstGeom>
        </p:spPr>
      </p:pic>
      <p:sp>
        <p:nvSpPr>
          <p:cNvPr id="17" name="TextBox 16">
            <a:extLst>
              <a:ext uri="{FF2B5EF4-FFF2-40B4-BE49-F238E27FC236}">
                <a16:creationId xmlns:a16="http://schemas.microsoft.com/office/drawing/2014/main" id="{41A3F705-1182-18D1-37D4-F422DA692C5F}"/>
              </a:ext>
            </a:extLst>
          </p:cNvPr>
          <p:cNvSpPr txBox="1"/>
          <p:nvPr/>
        </p:nvSpPr>
        <p:spPr>
          <a:xfrm>
            <a:off x="-1481330" y="2683427"/>
            <a:ext cx="5987586" cy="954107"/>
          </a:xfrm>
          <a:prstGeom prst="rect">
            <a:avLst/>
          </a:prstGeom>
          <a:noFill/>
        </p:spPr>
        <p:txBody>
          <a:bodyPr wrap="square" rtlCol="0">
            <a:spAutoFit/>
          </a:bodyPr>
          <a:lstStyle/>
          <a:p>
            <a:pPr algn="ctr"/>
            <a:r>
              <a:rPr lang="en-IN" sz="2000" b="1" spc="300" dirty="0">
                <a:latin typeface="Montserrat" pitchFamily="2" charset="77"/>
              </a:rPr>
              <a:t>INPUT</a:t>
            </a:r>
            <a:r>
              <a:rPr lang="en-IN" sz="2800" b="1" spc="300" dirty="0">
                <a:latin typeface="Montserrat" pitchFamily="2" charset="77"/>
              </a:rPr>
              <a:t>:</a:t>
            </a:r>
          </a:p>
          <a:p>
            <a:pPr algn="ctr"/>
            <a:endParaRPr lang="en-IN" sz="2800" b="1" spc="300" dirty="0">
              <a:solidFill>
                <a:schemeClr val="bg1"/>
              </a:solidFill>
              <a:latin typeface="Montserrat" pitchFamily="2" charset="77"/>
            </a:endParaRPr>
          </a:p>
        </p:txBody>
      </p:sp>
      <p:pic>
        <p:nvPicPr>
          <p:cNvPr id="2050" name="Picture 2">
            <a:extLst>
              <a:ext uri="{FF2B5EF4-FFF2-40B4-BE49-F238E27FC236}">
                <a16:creationId xmlns:a16="http://schemas.microsoft.com/office/drawing/2014/main" id="{20B056B5-53AE-717C-E914-A76E63F482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2661" y="2523806"/>
            <a:ext cx="7562850" cy="414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90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B39BE861-83B9-E438-36E7-DDD267E3DFE3}"/>
              </a:ext>
            </a:extLst>
          </p:cNvPr>
          <p:cNvPicPr>
            <a:picLocks noChangeAspect="1"/>
          </p:cNvPicPr>
          <p:nvPr/>
        </p:nvPicPr>
        <p:blipFill>
          <a:blip r:embed="rId2" cstate="print"/>
          <a:stretch>
            <a:fillRect/>
          </a:stretch>
        </p:blipFill>
        <p:spPr>
          <a:xfrm>
            <a:off x="189053" y="83913"/>
            <a:ext cx="12002947" cy="918845"/>
          </a:xfrm>
          <a:prstGeom prst="rect">
            <a:avLst/>
          </a:prstGeom>
        </p:spPr>
      </p:pic>
      <p:sp>
        <p:nvSpPr>
          <p:cNvPr id="5" name="TextBox 4">
            <a:extLst>
              <a:ext uri="{FF2B5EF4-FFF2-40B4-BE49-F238E27FC236}">
                <a16:creationId xmlns:a16="http://schemas.microsoft.com/office/drawing/2014/main" id="{9056F5F3-5DB0-459C-B707-B0A3A621A2D2}"/>
              </a:ext>
            </a:extLst>
          </p:cNvPr>
          <p:cNvSpPr txBox="1"/>
          <p:nvPr/>
        </p:nvSpPr>
        <p:spPr>
          <a:xfrm>
            <a:off x="-1141965" y="1467369"/>
            <a:ext cx="5987586" cy="954107"/>
          </a:xfrm>
          <a:prstGeom prst="rect">
            <a:avLst/>
          </a:prstGeom>
          <a:noFill/>
        </p:spPr>
        <p:txBody>
          <a:bodyPr wrap="square" rtlCol="0">
            <a:spAutoFit/>
          </a:bodyPr>
          <a:lstStyle/>
          <a:p>
            <a:pPr algn="ctr"/>
            <a:r>
              <a:rPr lang="en-IN" sz="2000" b="1" spc="300" dirty="0">
                <a:latin typeface="Montserrat" pitchFamily="2" charset="77"/>
              </a:rPr>
              <a:t>OUTPUT</a:t>
            </a:r>
            <a:r>
              <a:rPr lang="en-IN" sz="2800" b="1" spc="300" dirty="0">
                <a:latin typeface="Montserrat" pitchFamily="2" charset="77"/>
              </a:rPr>
              <a:t>:</a:t>
            </a:r>
          </a:p>
          <a:p>
            <a:pPr algn="ctr"/>
            <a:endParaRPr lang="en-IN" sz="2800" b="1" spc="300" dirty="0">
              <a:solidFill>
                <a:schemeClr val="bg1"/>
              </a:solidFill>
              <a:latin typeface="Montserrat" pitchFamily="2" charset="77"/>
            </a:endParaRPr>
          </a:p>
        </p:txBody>
      </p:sp>
      <p:pic>
        <p:nvPicPr>
          <p:cNvPr id="3074" name="Picture 2">
            <a:extLst>
              <a:ext uri="{FF2B5EF4-FFF2-40B4-BE49-F238E27FC236}">
                <a16:creationId xmlns:a16="http://schemas.microsoft.com/office/drawing/2014/main" id="{04A11370-E19E-B991-5565-79C772DF5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488" y="1295155"/>
            <a:ext cx="7562850"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74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png">
            <a:extLst>
              <a:ext uri="{FF2B5EF4-FFF2-40B4-BE49-F238E27FC236}">
                <a16:creationId xmlns:a16="http://schemas.microsoft.com/office/drawing/2014/main" id="{B877543E-1C24-11D3-984B-EFF42AA3B307}"/>
              </a:ext>
            </a:extLst>
          </p:cNvPr>
          <p:cNvPicPr>
            <a:picLocks noChangeAspect="1"/>
          </p:cNvPicPr>
          <p:nvPr/>
        </p:nvPicPr>
        <p:blipFill>
          <a:blip r:embed="rId2" cstate="print"/>
          <a:stretch>
            <a:fillRect/>
          </a:stretch>
        </p:blipFill>
        <p:spPr>
          <a:xfrm>
            <a:off x="92597" y="54061"/>
            <a:ext cx="12002947" cy="918845"/>
          </a:xfrm>
          <a:prstGeom prst="rect">
            <a:avLst/>
          </a:prstGeom>
        </p:spPr>
      </p:pic>
      <p:pic>
        <p:nvPicPr>
          <p:cNvPr id="4" name="Picture 3">
            <a:extLst>
              <a:ext uri="{FF2B5EF4-FFF2-40B4-BE49-F238E27FC236}">
                <a16:creationId xmlns:a16="http://schemas.microsoft.com/office/drawing/2014/main" id="{19807631-BC49-4360-9B7A-649F521F8234}"/>
              </a:ext>
            </a:extLst>
          </p:cNvPr>
          <p:cNvPicPr>
            <a:picLocks noChangeAspect="1"/>
          </p:cNvPicPr>
          <p:nvPr/>
        </p:nvPicPr>
        <p:blipFill>
          <a:blip r:embed="rId3"/>
          <a:stretch>
            <a:fillRect/>
          </a:stretch>
        </p:blipFill>
        <p:spPr>
          <a:xfrm>
            <a:off x="-1930" y="1118669"/>
            <a:ext cx="12192000" cy="2603323"/>
          </a:xfrm>
          <a:prstGeom prst="rect">
            <a:avLst/>
          </a:prstGeom>
        </p:spPr>
      </p:pic>
      <p:pic>
        <p:nvPicPr>
          <p:cNvPr id="5" name="Picture 4">
            <a:extLst>
              <a:ext uri="{FF2B5EF4-FFF2-40B4-BE49-F238E27FC236}">
                <a16:creationId xmlns:a16="http://schemas.microsoft.com/office/drawing/2014/main" id="{FFE8838B-0B8F-A371-20B7-E3DD8FCBBE31}"/>
              </a:ext>
            </a:extLst>
          </p:cNvPr>
          <p:cNvPicPr>
            <a:picLocks noChangeAspect="1"/>
          </p:cNvPicPr>
          <p:nvPr/>
        </p:nvPicPr>
        <p:blipFill>
          <a:blip r:embed="rId4"/>
          <a:stretch>
            <a:fillRect/>
          </a:stretch>
        </p:blipFill>
        <p:spPr>
          <a:xfrm>
            <a:off x="-1930" y="3681407"/>
            <a:ext cx="12192000" cy="3176593"/>
          </a:xfrm>
          <a:prstGeom prst="rect">
            <a:avLst/>
          </a:prstGeom>
        </p:spPr>
      </p:pic>
    </p:spTree>
    <p:extLst>
      <p:ext uri="{BB962C8B-B14F-4D97-AF65-F5344CB8AC3E}">
        <p14:creationId xmlns:p14="http://schemas.microsoft.com/office/powerpoint/2010/main" val="83345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2D37F93-39B0-4F4E-BEF6-CD19B2F25EFC}"/>
              </a:ext>
            </a:extLst>
          </p:cNvPr>
          <p:cNvGrpSpPr/>
          <p:nvPr/>
        </p:nvGrpSpPr>
        <p:grpSpPr>
          <a:xfrm>
            <a:off x="-842559" y="494367"/>
            <a:ext cx="827568" cy="828000"/>
            <a:chOff x="-842559" y="468160"/>
            <a:chExt cx="827568" cy="828000"/>
          </a:xfrm>
        </p:grpSpPr>
        <p:sp>
          <p:nvSpPr>
            <p:cNvPr id="26" name="Oval 25">
              <a:extLst>
                <a:ext uri="{FF2B5EF4-FFF2-40B4-BE49-F238E27FC236}">
                  <a16:creationId xmlns:a16="http://schemas.microsoft.com/office/drawing/2014/main" id="{714A7735-60E6-5A45-A4B5-47F34D8DE53E}"/>
                </a:ext>
              </a:extLst>
            </p:cNvPr>
            <p:cNvSpPr>
              <a:spLocks noChangeAspect="1"/>
            </p:cNvSpPr>
            <p:nvPr/>
          </p:nvSpPr>
          <p:spPr>
            <a:xfrm>
              <a:off x="-842559" y="46816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7" name="Graphic 26" descr="Lightbulb">
              <a:extLst>
                <a:ext uri="{FF2B5EF4-FFF2-40B4-BE49-F238E27FC236}">
                  <a16:creationId xmlns:a16="http://schemas.microsoft.com/office/drawing/2014/main" id="{ABC37FC0-01B6-724C-9974-E641A2CDB0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293" y="530642"/>
              <a:ext cx="703036" cy="703036"/>
            </a:xfrm>
            <a:prstGeom prst="rect">
              <a:avLst/>
            </a:prstGeom>
          </p:spPr>
        </p:pic>
      </p:grpSp>
      <p:grpSp>
        <p:nvGrpSpPr>
          <p:cNvPr id="28" name="Group 27">
            <a:extLst>
              <a:ext uri="{FF2B5EF4-FFF2-40B4-BE49-F238E27FC236}">
                <a16:creationId xmlns:a16="http://schemas.microsoft.com/office/drawing/2014/main" id="{6C82E1FA-BF29-C84B-A1CE-1C4BC01B4144}"/>
              </a:ext>
            </a:extLst>
          </p:cNvPr>
          <p:cNvGrpSpPr/>
          <p:nvPr/>
        </p:nvGrpSpPr>
        <p:grpSpPr>
          <a:xfrm>
            <a:off x="-842559" y="1741580"/>
            <a:ext cx="827568" cy="828000"/>
            <a:chOff x="-842559" y="1741580"/>
            <a:chExt cx="827568" cy="828000"/>
          </a:xfrm>
        </p:grpSpPr>
        <p:sp>
          <p:nvSpPr>
            <p:cNvPr id="29" name="Oval 28">
              <a:extLst>
                <a:ext uri="{FF2B5EF4-FFF2-40B4-BE49-F238E27FC236}">
                  <a16:creationId xmlns:a16="http://schemas.microsoft.com/office/drawing/2014/main" id="{135F47C7-CC9D-6E4E-8F0D-42D840139CD2}"/>
                </a:ext>
              </a:extLst>
            </p:cNvPr>
            <p:cNvSpPr>
              <a:spLocks noChangeAspect="1"/>
            </p:cNvSpPr>
            <p:nvPr/>
          </p:nvSpPr>
          <p:spPr>
            <a:xfrm>
              <a:off x="-842559" y="174158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30" name="Graphic 29" descr="Upward trend">
              <a:extLst>
                <a:ext uri="{FF2B5EF4-FFF2-40B4-BE49-F238E27FC236}">
                  <a16:creationId xmlns:a16="http://schemas.microsoft.com/office/drawing/2014/main" id="{DE552747-4107-DB4A-84C0-6B26C68E78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4943" y="1849412"/>
              <a:ext cx="612336" cy="612336"/>
            </a:xfrm>
            <a:prstGeom prst="rect">
              <a:avLst/>
            </a:prstGeom>
          </p:spPr>
        </p:pic>
      </p:grpSp>
      <p:grpSp>
        <p:nvGrpSpPr>
          <p:cNvPr id="31" name="Group 30">
            <a:extLst>
              <a:ext uri="{FF2B5EF4-FFF2-40B4-BE49-F238E27FC236}">
                <a16:creationId xmlns:a16="http://schemas.microsoft.com/office/drawing/2014/main" id="{966C0A95-035B-A240-A97F-000AF3833F50}"/>
              </a:ext>
            </a:extLst>
          </p:cNvPr>
          <p:cNvGrpSpPr/>
          <p:nvPr/>
        </p:nvGrpSpPr>
        <p:grpSpPr>
          <a:xfrm>
            <a:off x="-842559" y="4288420"/>
            <a:ext cx="827568" cy="828000"/>
            <a:chOff x="-842559" y="4288420"/>
            <a:chExt cx="827568" cy="828000"/>
          </a:xfrm>
        </p:grpSpPr>
        <p:sp>
          <p:nvSpPr>
            <p:cNvPr id="32" name="Oval 31">
              <a:extLst>
                <a:ext uri="{FF2B5EF4-FFF2-40B4-BE49-F238E27FC236}">
                  <a16:creationId xmlns:a16="http://schemas.microsoft.com/office/drawing/2014/main" id="{765FC6E6-F818-204F-9C83-D4B41FD06DDB}"/>
                </a:ext>
              </a:extLst>
            </p:cNvPr>
            <p:cNvSpPr>
              <a:spLocks noChangeAspect="1"/>
            </p:cNvSpPr>
            <p:nvPr/>
          </p:nvSpPr>
          <p:spPr>
            <a:xfrm>
              <a:off x="-842559" y="428842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33" name="Graphic 32" descr="Single gear">
              <a:extLst>
                <a:ext uri="{FF2B5EF4-FFF2-40B4-BE49-F238E27FC236}">
                  <a16:creationId xmlns:a16="http://schemas.microsoft.com/office/drawing/2014/main" id="{177CD30B-4A7F-7449-A353-7D7C0785AC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0293" y="4363185"/>
              <a:ext cx="724649" cy="724649"/>
            </a:xfrm>
            <a:prstGeom prst="rect">
              <a:avLst/>
            </a:prstGeom>
          </p:spPr>
        </p:pic>
      </p:grpSp>
      <p:grpSp>
        <p:nvGrpSpPr>
          <p:cNvPr id="34" name="Group 33">
            <a:extLst>
              <a:ext uri="{FF2B5EF4-FFF2-40B4-BE49-F238E27FC236}">
                <a16:creationId xmlns:a16="http://schemas.microsoft.com/office/drawing/2014/main" id="{74DDCBC1-263E-6046-B918-E716B0BA21A0}"/>
              </a:ext>
            </a:extLst>
          </p:cNvPr>
          <p:cNvGrpSpPr/>
          <p:nvPr/>
        </p:nvGrpSpPr>
        <p:grpSpPr>
          <a:xfrm>
            <a:off x="-1365875" y="5614880"/>
            <a:ext cx="827568" cy="828000"/>
            <a:chOff x="-842559" y="5561839"/>
            <a:chExt cx="827568" cy="828000"/>
          </a:xfrm>
        </p:grpSpPr>
        <p:sp>
          <p:nvSpPr>
            <p:cNvPr id="35" name="Oval 34">
              <a:extLst>
                <a:ext uri="{FF2B5EF4-FFF2-40B4-BE49-F238E27FC236}">
                  <a16:creationId xmlns:a16="http://schemas.microsoft.com/office/drawing/2014/main" id="{9885C5E1-EA20-F948-94E2-D0509EDD803E}"/>
                </a:ext>
              </a:extLst>
            </p:cNvPr>
            <p:cNvSpPr>
              <a:spLocks noChangeAspect="1"/>
            </p:cNvSpPr>
            <p:nvPr/>
          </p:nvSpPr>
          <p:spPr>
            <a:xfrm>
              <a:off x="-842559" y="5561839"/>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36" name="Graphic 35" descr="Users">
              <a:extLst>
                <a:ext uri="{FF2B5EF4-FFF2-40B4-BE49-F238E27FC236}">
                  <a16:creationId xmlns:a16="http://schemas.microsoft.com/office/drawing/2014/main" id="{216C4879-5CCC-A24F-9805-D98864A383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7564" y="5614879"/>
              <a:ext cx="721920" cy="721920"/>
            </a:xfrm>
            <a:prstGeom prst="rect">
              <a:avLst/>
            </a:prstGeom>
          </p:spPr>
        </p:pic>
      </p:grpSp>
      <p:grpSp>
        <p:nvGrpSpPr>
          <p:cNvPr id="37" name="Group 36">
            <a:extLst>
              <a:ext uri="{FF2B5EF4-FFF2-40B4-BE49-F238E27FC236}">
                <a16:creationId xmlns:a16="http://schemas.microsoft.com/office/drawing/2014/main" id="{977D2DA6-C905-9841-B8F9-EE811590B2DC}"/>
              </a:ext>
            </a:extLst>
          </p:cNvPr>
          <p:cNvGrpSpPr/>
          <p:nvPr/>
        </p:nvGrpSpPr>
        <p:grpSpPr>
          <a:xfrm>
            <a:off x="-842559" y="3015000"/>
            <a:ext cx="827568" cy="828000"/>
            <a:chOff x="-837416" y="3015000"/>
            <a:chExt cx="827568" cy="828000"/>
          </a:xfrm>
        </p:grpSpPr>
        <p:sp>
          <p:nvSpPr>
            <p:cNvPr id="38" name="Oval 37">
              <a:extLst>
                <a:ext uri="{FF2B5EF4-FFF2-40B4-BE49-F238E27FC236}">
                  <a16:creationId xmlns:a16="http://schemas.microsoft.com/office/drawing/2014/main" id="{869C037A-F1E1-D142-A24D-72F457CD5699}"/>
                </a:ext>
              </a:extLst>
            </p:cNvPr>
            <p:cNvSpPr>
              <a:spLocks noChangeAspect="1"/>
            </p:cNvSpPr>
            <p:nvPr/>
          </p:nvSpPr>
          <p:spPr>
            <a:xfrm>
              <a:off x="-837416" y="3015000"/>
              <a:ext cx="827568"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39" name="Graphic 38" descr="Coffee">
              <a:extLst>
                <a:ext uri="{FF2B5EF4-FFF2-40B4-BE49-F238E27FC236}">
                  <a16:creationId xmlns:a16="http://schemas.microsoft.com/office/drawing/2014/main" id="{9D5AEAE1-3F37-7941-A462-30051C5B4E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8172" y="3065465"/>
              <a:ext cx="620915" cy="620915"/>
            </a:xfrm>
            <a:prstGeom prst="rect">
              <a:avLst/>
            </a:prstGeom>
          </p:spPr>
        </p:pic>
      </p:grpSp>
      <p:sp>
        <p:nvSpPr>
          <p:cNvPr id="40" name="Freeform 39">
            <a:extLst>
              <a:ext uri="{FF2B5EF4-FFF2-40B4-BE49-F238E27FC236}">
                <a16:creationId xmlns:a16="http://schemas.microsoft.com/office/drawing/2014/main" id="{098E8DDA-9A8C-484E-8557-66FEB1E316C9}"/>
              </a:ext>
            </a:extLst>
          </p:cNvPr>
          <p:cNvSpPr/>
          <p:nvPr/>
        </p:nvSpPr>
        <p:spPr>
          <a:xfrm>
            <a:off x="74769" y="-24013320"/>
            <a:ext cx="1280242" cy="23926799"/>
          </a:xfrm>
          <a:custGeom>
            <a:avLst/>
            <a:gdLst>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0" fmla="*/ 1280160 w 1280160"/>
              <a:gd name="connsiteY0" fmla="*/ 0 h 23926799"/>
              <a:gd name="connsiteX1" fmla="*/ 1280160 w 1280160"/>
              <a:gd name="connsiteY1" fmla="*/ 11137327 h 23926799"/>
              <a:gd name="connsiteX2" fmla="*/ 659246 w 1280160"/>
              <a:gd name="connsiteY2" fmla="*/ 11963399 h 23926799"/>
              <a:gd name="connsiteX3" fmla="*/ 1280160 w 1280160"/>
              <a:gd name="connsiteY3" fmla="*/ 12789472 h 23926799"/>
              <a:gd name="connsiteX4" fmla="*/ 1280160 w 1280160"/>
              <a:gd name="connsiteY4" fmla="*/ 23926799 h 23926799"/>
              <a:gd name="connsiteX5" fmla="*/ 0 w 1280160"/>
              <a:gd name="connsiteY5" fmla="*/ 23926799 h 23926799"/>
              <a:gd name="connsiteX6" fmla="*/ 0 w 1280160"/>
              <a:gd name="connsiteY6" fmla="*/ 0 h 23926799"/>
              <a:gd name="connsiteX7" fmla="*/ 1280160 w 1280160"/>
              <a:gd name="connsiteY7" fmla="*/ 0 h 23926799"/>
              <a:gd name="connsiteX0" fmla="*/ 1280160 w 1280182"/>
              <a:gd name="connsiteY0" fmla="*/ 0 h 23926799"/>
              <a:gd name="connsiteX1" fmla="*/ 1280160 w 1280182"/>
              <a:gd name="connsiteY1" fmla="*/ 11137327 h 23926799"/>
              <a:gd name="connsiteX2" fmla="*/ 659246 w 1280182"/>
              <a:gd name="connsiteY2" fmla="*/ 11963399 h 23926799"/>
              <a:gd name="connsiteX3" fmla="*/ 1280160 w 1280182"/>
              <a:gd name="connsiteY3" fmla="*/ 12789472 h 23926799"/>
              <a:gd name="connsiteX4" fmla="*/ 1280160 w 1280182"/>
              <a:gd name="connsiteY4" fmla="*/ 23926799 h 23926799"/>
              <a:gd name="connsiteX5" fmla="*/ 0 w 1280182"/>
              <a:gd name="connsiteY5" fmla="*/ 23926799 h 23926799"/>
              <a:gd name="connsiteX6" fmla="*/ 0 w 1280182"/>
              <a:gd name="connsiteY6" fmla="*/ 0 h 23926799"/>
              <a:gd name="connsiteX7" fmla="*/ 1280160 w 1280182"/>
              <a:gd name="connsiteY7" fmla="*/ 0 h 23926799"/>
              <a:gd name="connsiteX0" fmla="*/ 1280160 w 1280231"/>
              <a:gd name="connsiteY0" fmla="*/ 0 h 23926799"/>
              <a:gd name="connsiteX1" fmla="*/ 1280160 w 1280231"/>
              <a:gd name="connsiteY1" fmla="*/ 11137327 h 23926799"/>
              <a:gd name="connsiteX2" fmla="*/ 659246 w 1280231"/>
              <a:gd name="connsiteY2" fmla="*/ 11963399 h 23926799"/>
              <a:gd name="connsiteX3" fmla="*/ 1280160 w 1280231"/>
              <a:gd name="connsiteY3" fmla="*/ 12789472 h 23926799"/>
              <a:gd name="connsiteX4" fmla="*/ 1280160 w 1280231"/>
              <a:gd name="connsiteY4" fmla="*/ 23926799 h 23926799"/>
              <a:gd name="connsiteX5" fmla="*/ 0 w 1280231"/>
              <a:gd name="connsiteY5" fmla="*/ 23926799 h 23926799"/>
              <a:gd name="connsiteX6" fmla="*/ 0 w 1280231"/>
              <a:gd name="connsiteY6" fmla="*/ 0 h 23926799"/>
              <a:gd name="connsiteX7" fmla="*/ 1280160 w 128023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1"/>
              <a:gd name="connsiteY0" fmla="*/ 0 h 23926799"/>
              <a:gd name="connsiteX1" fmla="*/ 1280160 w 1280241"/>
              <a:gd name="connsiteY1" fmla="*/ 11137327 h 23926799"/>
              <a:gd name="connsiteX2" fmla="*/ 742373 w 1280241"/>
              <a:gd name="connsiteY2" fmla="*/ 11966863 h 23926799"/>
              <a:gd name="connsiteX3" fmla="*/ 1280160 w 1280241"/>
              <a:gd name="connsiteY3" fmla="*/ 12789472 h 23926799"/>
              <a:gd name="connsiteX4" fmla="*/ 1280160 w 1280241"/>
              <a:gd name="connsiteY4" fmla="*/ 23926799 h 23926799"/>
              <a:gd name="connsiteX5" fmla="*/ 0 w 1280241"/>
              <a:gd name="connsiteY5" fmla="*/ 23926799 h 23926799"/>
              <a:gd name="connsiteX6" fmla="*/ 0 w 1280241"/>
              <a:gd name="connsiteY6" fmla="*/ 0 h 23926799"/>
              <a:gd name="connsiteX7" fmla="*/ 1280160 w 1280241"/>
              <a:gd name="connsiteY7" fmla="*/ 0 h 23926799"/>
              <a:gd name="connsiteX0" fmla="*/ 1280160 w 1280242"/>
              <a:gd name="connsiteY0" fmla="*/ 0 h 23926799"/>
              <a:gd name="connsiteX1" fmla="*/ 1280160 w 1280242"/>
              <a:gd name="connsiteY1" fmla="*/ 11137327 h 23926799"/>
              <a:gd name="connsiteX2" fmla="*/ 742373 w 1280242"/>
              <a:gd name="connsiteY2" fmla="*/ 11966863 h 23926799"/>
              <a:gd name="connsiteX3" fmla="*/ 1280160 w 1280242"/>
              <a:gd name="connsiteY3" fmla="*/ 12789472 h 23926799"/>
              <a:gd name="connsiteX4" fmla="*/ 1280160 w 1280242"/>
              <a:gd name="connsiteY4" fmla="*/ 23926799 h 23926799"/>
              <a:gd name="connsiteX5" fmla="*/ 0 w 1280242"/>
              <a:gd name="connsiteY5" fmla="*/ 23926799 h 23926799"/>
              <a:gd name="connsiteX6" fmla="*/ 0 w 1280242"/>
              <a:gd name="connsiteY6" fmla="*/ 0 h 23926799"/>
              <a:gd name="connsiteX7" fmla="*/ 1280160 w 1280242"/>
              <a:gd name="connsiteY7" fmla="*/ 0 h 2392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0242" h="23926799">
                <a:moveTo>
                  <a:pt x="1280160" y="0"/>
                </a:moveTo>
                <a:lnTo>
                  <a:pt x="1280160" y="11137327"/>
                </a:lnTo>
                <a:cubicBezTo>
                  <a:pt x="1287934" y="11540842"/>
                  <a:pt x="743219" y="11525247"/>
                  <a:pt x="742373" y="11966863"/>
                </a:cubicBezTo>
                <a:cubicBezTo>
                  <a:pt x="741527" y="12408479"/>
                  <a:pt x="1284472" y="12396353"/>
                  <a:pt x="1280160" y="12789472"/>
                </a:cubicBezTo>
                <a:lnTo>
                  <a:pt x="1280160" y="23926799"/>
                </a:lnTo>
                <a:lnTo>
                  <a:pt x="0" y="23926799"/>
                </a:lnTo>
                <a:lnTo>
                  <a:pt x="0" y="0"/>
                </a:lnTo>
                <a:lnTo>
                  <a:pt x="128016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LT"/>
          </a:p>
        </p:txBody>
      </p:sp>
      <p:pic>
        <p:nvPicPr>
          <p:cNvPr id="41" name="Graphic 40" descr="Lightbulb">
            <a:hlinkClick r:id="rId13" action="ppaction://hlinksldjump"/>
            <a:extLst>
              <a:ext uri="{FF2B5EF4-FFF2-40B4-BE49-F238E27FC236}">
                <a16:creationId xmlns:a16="http://schemas.microsoft.com/office/drawing/2014/main" id="{C312EB5C-7071-F74A-BF1D-1BD63290B4F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64785" y="619331"/>
            <a:ext cx="703036" cy="703036"/>
          </a:xfrm>
          <a:prstGeom prst="rect">
            <a:avLst/>
          </a:prstGeom>
        </p:spPr>
      </p:pic>
      <p:pic>
        <p:nvPicPr>
          <p:cNvPr id="42" name="Graphic 41" descr="Upward trend">
            <a:hlinkClick r:id="rId16" action="ppaction://hlinksldjump"/>
            <a:extLst>
              <a:ext uri="{FF2B5EF4-FFF2-40B4-BE49-F238E27FC236}">
                <a16:creationId xmlns:a16="http://schemas.microsoft.com/office/drawing/2014/main" id="{995DB691-ACC1-2C4F-8852-0A1EFAFA6BC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814956" y="1819116"/>
            <a:ext cx="612336" cy="612336"/>
          </a:xfrm>
          <a:prstGeom prst="rect">
            <a:avLst/>
          </a:prstGeom>
        </p:spPr>
      </p:pic>
      <p:pic>
        <p:nvPicPr>
          <p:cNvPr id="43" name="Graphic 42" descr="Coffee">
            <a:hlinkClick r:id="rId19" action="ppaction://hlinksldjump"/>
            <a:extLst>
              <a:ext uri="{FF2B5EF4-FFF2-40B4-BE49-F238E27FC236}">
                <a16:creationId xmlns:a16="http://schemas.microsoft.com/office/drawing/2014/main" id="{CBB0FFCD-B74D-5447-A402-597DAA5AFF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016868" y="2884225"/>
            <a:ext cx="620915" cy="620915"/>
          </a:xfrm>
          <a:prstGeom prst="rect">
            <a:avLst/>
          </a:prstGeom>
        </p:spPr>
      </p:pic>
      <p:pic>
        <p:nvPicPr>
          <p:cNvPr id="44" name="Graphic 43" descr="Single gear">
            <a:hlinkClick r:id="rId19" action="ppaction://hlinksldjump"/>
            <a:extLst>
              <a:ext uri="{FF2B5EF4-FFF2-40B4-BE49-F238E27FC236}">
                <a16:creationId xmlns:a16="http://schemas.microsoft.com/office/drawing/2014/main" id="{B155C3AF-F79B-5E43-8335-0882A53312B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733659" y="4425824"/>
            <a:ext cx="724649" cy="724649"/>
          </a:xfrm>
          <a:prstGeom prst="rect">
            <a:avLst/>
          </a:prstGeom>
        </p:spPr>
      </p:pic>
      <p:pic>
        <p:nvPicPr>
          <p:cNvPr id="45" name="Graphic 44" descr="Users">
            <a:hlinkClick r:id="rId24" action="ppaction://hlinksldjump"/>
            <a:extLst>
              <a:ext uri="{FF2B5EF4-FFF2-40B4-BE49-F238E27FC236}">
                <a16:creationId xmlns:a16="http://schemas.microsoft.com/office/drawing/2014/main" id="{923E9E60-3788-D043-B41E-90194CA0681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0485" y="5614878"/>
            <a:ext cx="721920" cy="721920"/>
          </a:xfrm>
          <a:prstGeom prst="rect">
            <a:avLst/>
          </a:prstGeom>
        </p:spPr>
      </p:pic>
      <p:sp>
        <p:nvSpPr>
          <p:cNvPr id="46" name="TextBox 45">
            <a:extLst>
              <a:ext uri="{FF2B5EF4-FFF2-40B4-BE49-F238E27FC236}">
                <a16:creationId xmlns:a16="http://schemas.microsoft.com/office/drawing/2014/main" id="{A80FFA9C-035D-F84E-B5F9-5FBEB4EA6E50}"/>
              </a:ext>
            </a:extLst>
          </p:cNvPr>
          <p:cNvSpPr txBox="1"/>
          <p:nvPr/>
        </p:nvSpPr>
        <p:spPr>
          <a:xfrm>
            <a:off x="4975902" y="-1032385"/>
            <a:ext cx="2702984" cy="584775"/>
          </a:xfrm>
          <a:prstGeom prst="rect">
            <a:avLst/>
          </a:prstGeom>
          <a:noFill/>
        </p:spPr>
        <p:txBody>
          <a:bodyPr wrap="none" rtlCol="0">
            <a:spAutoFit/>
          </a:bodyPr>
          <a:lstStyle/>
          <a:p>
            <a:pPr algn="ctr"/>
            <a:r>
              <a:rPr lang="en-LT" sz="3200" b="1" spc="300" dirty="0">
                <a:solidFill>
                  <a:schemeClr val="bg1"/>
                </a:solidFill>
                <a:latin typeface="Montserrat" pitchFamily="2" charset="77"/>
              </a:rPr>
              <a:t>THE TEAM</a:t>
            </a:r>
          </a:p>
        </p:txBody>
      </p:sp>
      <p:grpSp>
        <p:nvGrpSpPr>
          <p:cNvPr id="55" name="Graphic 43">
            <a:extLst>
              <a:ext uri="{FF2B5EF4-FFF2-40B4-BE49-F238E27FC236}">
                <a16:creationId xmlns:a16="http://schemas.microsoft.com/office/drawing/2014/main" id="{29366E1C-F548-154E-B27E-22315CCFDA92}"/>
              </a:ext>
            </a:extLst>
          </p:cNvPr>
          <p:cNvGrpSpPr/>
          <p:nvPr/>
        </p:nvGrpSpPr>
        <p:grpSpPr>
          <a:xfrm rot="9350896" flipV="1">
            <a:off x="7644218" y="7820151"/>
            <a:ext cx="1341348" cy="395221"/>
            <a:chOff x="5270499" y="2952750"/>
            <a:chExt cx="1652160" cy="946643"/>
          </a:xfrm>
          <a:solidFill>
            <a:schemeClr val="bg1"/>
          </a:solidFill>
        </p:grpSpPr>
        <p:sp>
          <p:nvSpPr>
            <p:cNvPr id="56" name="Freeform 55">
              <a:extLst>
                <a:ext uri="{FF2B5EF4-FFF2-40B4-BE49-F238E27FC236}">
                  <a16:creationId xmlns:a16="http://schemas.microsoft.com/office/drawing/2014/main" id="{88FF1349-4160-4444-8F7B-269A91F537F0}"/>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57" name="Freeform 56">
              <a:extLst>
                <a:ext uri="{FF2B5EF4-FFF2-40B4-BE49-F238E27FC236}">
                  <a16:creationId xmlns:a16="http://schemas.microsoft.com/office/drawing/2014/main" id="{73A28CCF-21DD-D84B-8F4C-DE59EB427EB5}"/>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58" name="Graphic 43">
            <a:extLst>
              <a:ext uri="{FF2B5EF4-FFF2-40B4-BE49-F238E27FC236}">
                <a16:creationId xmlns:a16="http://schemas.microsoft.com/office/drawing/2014/main" id="{7800A4E2-2763-B04F-A6DC-7F830C714D7F}"/>
              </a:ext>
            </a:extLst>
          </p:cNvPr>
          <p:cNvGrpSpPr/>
          <p:nvPr/>
        </p:nvGrpSpPr>
        <p:grpSpPr>
          <a:xfrm rot="11499847" flipV="1">
            <a:off x="7671198" y="8949592"/>
            <a:ext cx="1356455" cy="777212"/>
            <a:chOff x="5270499" y="2952750"/>
            <a:chExt cx="1652160" cy="946643"/>
          </a:xfrm>
          <a:solidFill>
            <a:schemeClr val="bg1"/>
          </a:solidFill>
        </p:grpSpPr>
        <p:sp>
          <p:nvSpPr>
            <p:cNvPr id="59" name="Freeform 58">
              <a:extLst>
                <a:ext uri="{FF2B5EF4-FFF2-40B4-BE49-F238E27FC236}">
                  <a16:creationId xmlns:a16="http://schemas.microsoft.com/office/drawing/2014/main" id="{3CFBA856-77EC-2543-8A7C-7290423B49D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0" name="Freeform 59">
              <a:extLst>
                <a:ext uri="{FF2B5EF4-FFF2-40B4-BE49-F238E27FC236}">
                  <a16:creationId xmlns:a16="http://schemas.microsoft.com/office/drawing/2014/main" id="{5D33443B-894D-8143-B7F7-AE83C877A1CD}"/>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1" name="Graphic 43">
            <a:extLst>
              <a:ext uri="{FF2B5EF4-FFF2-40B4-BE49-F238E27FC236}">
                <a16:creationId xmlns:a16="http://schemas.microsoft.com/office/drawing/2014/main" id="{013BD26B-9250-E041-8FE6-8304E2F781F6}"/>
              </a:ext>
            </a:extLst>
          </p:cNvPr>
          <p:cNvGrpSpPr/>
          <p:nvPr/>
        </p:nvGrpSpPr>
        <p:grpSpPr>
          <a:xfrm rot="11507323" flipH="1" flipV="1">
            <a:off x="4392000" y="7940160"/>
            <a:ext cx="1211121" cy="400878"/>
            <a:chOff x="5270499" y="2952750"/>
            <a:chExt cx="1652160" cy="946643"/>
          </a:xfrm>
          <a:solidFill>
            <a:schemeClr val="bg1"/>
          </a:solidFill>
        </p:grpSpPr>
        <p:sp>
          <p:nvSpPr>
            <p:cNvPr id="62" name="Freeform 61">
              <a:extLst>
                <a:ext uri="{FF2B5EF4-FFF2-40B4-BE49-F238E27FC236}">
                  <a16:creationId xmlns:a16="http://schemas.microsoft.com/office/drawing/2014/main" id="{3F48BD7B-4CE4-014D-9E4F-67BB0571B85B}"/>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3" name="Freeform 62">
              <a:extLst>
                <a:ext uri="{FF2B5EF4-FFF2-40B4-BE49-F238E27FC236}">
                  <a16:creationId xmlns:a16="http://schemas.microsoft.com/office/drawing/2014/main" id="{ACCBAC92-C64A-734A-BCF1-994132224ABC}"/>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grpSp>
        <p:nvGrpSpPr>
          <p:cNvPr id="64" name="Graphic 43">
            <a:extLst>
              <a:ext uri="{FF2B5EF4-FFF2-40B4-BE49-F238E27FC236}">
                <a16:creationId xmlns:a16="http://schemas.microsoft.com/office/drawing/2014/main" id="{87BDF1B6-9F31-524F-B247-79746579CB6F}"/>
              </a:ext>
            </a:extLst>
          </p:cNvPr>
          <p:cNvGrpSpPr/>
          <p:nvPr/>
        </p:nvGrpSpPr>
        <p:grpSpPr>
          <a:xfrm rot="12113034" flipH="1" flipV="1">
            <a:off x="4326860" y="8949592"/>
            <a:ext cx="1356455" cy="777212"/>
            <a:chOff x="5270499" y="2952750"/>
            <a:chExt cx="1652160" cy="946643"/>
          </a:xfrm>
          <a:solidFill>
            <a:schemeClr val="bg1"/>
          </a:solidFill>
        </p:grpSpPr>
        <p:sp>
          <p:nvSpPr>
            <p:cNvPr id="65" name="Freeform 64">
              <a:extLst>
                <a:ext uri="{FF2B5EF4-FFF2-40B4-BE49-F238E27FC236}">
                  <a16:creationId xmlns:a16="http://schemas.microsoft.com/office/drawing/2014/main" id="{94B2EE84-0993-3848-AB9F-03C9E33F88CE}"/>
                </a:ext>
              </a:extLst>
            </p:cNvPr>
            <p:cNvSpPr/>
            <p:nvPr/>
          </p:nvSpPr>
          <p:spPr>
            <a:xfrm>
              <a:off x="5270499" y="2952750"/>
              <a:ext cx="1519201" cy="772908"/>
            </a:xfrm>
            <a:custGeom>
              <a:avLst/>
              <a:gdLst>
                <a:gd name="connsiteX0" fmla="*/ 10315 w 1519201"/>
                <a:gd name="connsiteY0" fmla="*/ 16104 h 772908"/>
                <a:gd name="connsiteX1" fmla="*/ 30066 w 1519201"/>
                <a:gd name="connsiteY1" fmla="*/ 13529 h 772908"/>
                <a:gd name="connsiteX2" fmla="*/ 86285 w 1519201"/>
                <a:gd name="connsiteY2" fmla="*/ 6858 h 772908"/>
                <a:gd name="connsiteX3" fmla="*/ 174511 w 1519201"/>
                <a:gd name="connsiteY3" fmla="*/ 760 h 772908"/>
                <a:gd name="connsiteX4" fmla="*/ 228804 w 1519201"/>
                <a:gd name="connsiteY4" fmla="*/ -97 h 772908"/>
                <a:gd name="connsiteX5" fmla="*/ 288972 w 1519201"/>
                <a:gd name="connsiteY5" fmla="*/ 1621 h 772908"/>
                <a:gd name="connsiteX6" fmla="*/ 423832 w 1519201"/>
                <a:gd name="connsiteY6" fmla="*/ 14091 h 772908"/>
                <a:gd name="connsiteX7" fmla="*/ 572315 w 1519201"/>
                <a:gd name="connsiteY7" fmla="*/ 42341 h 772908"/>
                <a:gd name="connsiteX8" fmla="*/ 727508 w 1519201"/>
                <a:gd name="connsiteY8" fmla="*/ 87953 h 772908"/>
                <a:gd name="connsiteX9" fmla="*/ 882310 w 1519201"/>
                <a:gd name="connsiteY9" fmla="*/ 151050 h 772908"/>
                <a:gd name="connsiteX10" fmla="*/ 1029425 w 1519201"/>
                <a:gd name="connsiteY10" fmla="*/ 230712 h 772908"/>
                <a:gd name="connsiteX11" fmla="*/ 1162689 w 1519201"/>
                <a:gd name="connsiteY11" fmla="*/ 322956 h 772908"/>
                <a:gd name="connsiteX12" fmla="*/ 1222212 w 1519201"/>
                <a:gd name="connsiteY12" fmla="*/ 372438 h 772908"/>
                <a:gd name="connsiteX13" fmla="*/ 1276847 w 1519201"/>
                <a:gd name="connsiteY13" fmla="*/ 422493 h 772908"/>
                <a:gd name="connsiteX14" fmla="*/ 1325797 w 1519201"/>
                <a:gd name="connsiteY14" fmla="*/ 472635 h 772908"/>
                <a:gd name="connsiteX15" fmla="*/ 1368758 w 1519201"/>
                <a:gd name="connsiteY15" fmla="*/ 521967 h 772908"/>
                <a:gd name="connsiteX16" fmla="*/ 1405895 w 1519201"/>
                <a:gd name="connsiteY16" fmla="*/ 569209 h 772908"/>
                <a:gd name="connsiteX17" fmla="*/ 1437308 w 1519201"/>
                <a:gd name="connsiteY17" fmla="*/ 613278 h 772908"/>
                <a:gd name="connsiteX18" fmla="*/ 1463024 w 1519201"/>
                <a:gd name="connsiteY18" fmla="*/ 653227 h 772908"/>
                <a:gd name="connsiteX19" fmla="*/ 1483219 w 1519201"/>
                <a:gd name="connsiteY19" fmla="*/ 688074 h 772908"/>
                <a:gd name="connsiteX20" fmla="*/ 1498641 w 1519201"/>
                <a:gd name="connsiteY20" fmla="*/ 716573 h 772908"/>
                <a:gd name="connsiteX21" fmla="*/ 1509302 w 1519201"/>
                <a:gd name="connsiteY21" fmla="*/ 738016 h 772908"/>
                <a:gd name="connsiteX22" fmla="*/ 1517950 w 1519201"/>
                <a:gd name="connsiteY22" fmla="*/ 755937 h 772908"/>
                <a:gd name="connsiteX23" fmla="*/ 1512252 w 1519201"/>
                <a:gd name="connsiteY23" fmla="*/ 771668 h 772908"/>
                <a:gd name="connsiteX24" fmla="*/ 1497400 w 1519201"/>
                <a:gd name="connsiteY24" fmla="*/ 767972 h 772908"/>
                <a:gd name="connsiteX25" fmla="*/ 1497113 w 1519201"/>
                <a:gd name="connsiteY25" fmla="*/ 767573 h 772908"/>
                <a:gd name="connsiteX26" fmla="*/ 1485389 w 1519201"/>
                <a:gd name="connsiteY26" fmla="*/ 751805 h 772908"/>
                <a:gd name="connsiteX27" fmla="*/ 1452620 w 1519201"/>
                <a:gd name="connsiteY27" fmla="*/ 707338 h 772908"/>
                <a:gd name="connsiteX28" fmla="*/ 1428905 w 1519201"/>
                <a:gd name="connsiteY28" fmla="*/ 676026 h 772908"/>
                <a:gd name="connsiteX29" fmla="*/ 1400024 w 1519201"/>
                <a:gd name="connsiteY29" fmla="*/ 639923 h 772908"/>
                <a:gd name="connsiteX30" fmla="*/ 1328169 w 1519201"/>
                <a:gd name="connsiteY30" fmla="*/ 555893 h 772908"/>
                <a:gd name="connsiteX31" fmla="*/ 1285094 w 1519201"/>
                <a:gd name="connsiteY31" fmla="*/ 509708 h 772908"/>
                <a:gd name="connsiteX32" fmla="*/ 1237119 w 1519201"/>
                <a:gd name="connsiteY32" fmla="*/ 462118 h 772908"/>
                <a:gd name="connsiteX33" fmla="*/ 1127937 w 1519201"/>
                <a:gd name="connsiteY33" fmla="*/ 365120 h 772908"/>
                <a:gd name="connsiteX34" fmla="*/ 1097815 w 1519201"/>
                <a:gd name="connsiteY34" fmla="*/ 341374 h 772908"/>
                <a:gd name="connsiteX35" fmla="*/ 1066744 w 1519201"/>
                <a:gd name="connsiteY35" fmla="*/ 317890 h 772908"/>
                <a:gd name="connsiteX36" fmla="*/ 1034925 w 1519201"/>
                <a:gd name="connsiteY36" fmla="*/ 294543 h 772908"/>
                <a:gd name="connsiteX37" fmla="*/ 1002042 w 1519201"/>
                <a:gd name="connsiteY37" fmla="*/ 271968 h 772908"/>
                <a:gd name="connsiteX38" fmla="*/ 862866 w 1519201"/>
                <a:gd name="connsiteY38" fmla="*/ 188535 h 772908"/>
                <a:gd name="connsiteX39" fmla="*/ 715269 w 1519201"/>
                <a:gd name="connsiteY39" fmla="*/ 119576 h 772908"/>
                <a:gd name="connsiteX40" fmla="*/ 565216 w 1519201"/>
                <a:gd name="connsiteY40" fmla="*/ 69161 h 772908"/>
                <a:gd name="connsiteX41" fmla="*/ 528180 w 1519201"/>
                <a:gd name="connsiteY41" fmla="*/ 59578 h 772908"/>
                <a:gd name="connsiteX42" fmla="*/ 491639 w 1519201"/>
                <a:gd name="connsiteY42" fmla="*/ 50953 h 772908"/>
                <a:gd name="connsiteX43" fmla="*/ 420164 w 1519201"/>
                <a:gd name="connsiteY43" fmla="*/ 37998 h 772908"/>
                <a:gd name="connsiteX44" fmla="*/ 287849 w 1519201"/>
                <a:gd name="connsiteY44" fmla="*/ 23586 h 772908"/>
                <a:gd name="connsiteX45" fmla="*/ 228707 w 1519201"/>
                <a:gd name="connsiteY45" fmla="*/ 21745 h 772908"/>
                <a:gd name="connsiteX46" fmla="*/ 175325 w 1519201"/>
                <a:gd name="connsiteY46" fmla="*/ 22493 h 772908"/>
                <a:gd name="connsiteX47" fmla="*/ 128477 w 1519201"/>
                <a:gd name="connsiteY47" fmla="*/ 25117 h 772908"/>
                <a:gd name="connsiteX48" fmla="*/ 88973 w 1519201"/>
                <a:gd name="connsiteY48" fmla="*/ 28950 h 772908"/>
                <a:gd name="connsiteX49" fmla="*/ 33477 w 1519201"/>
                <a:gd name="connsiteY49" fmla="*/ 36368 h 772908"/>
                <a:gd name="connsiteX50" fmla="*/ 13788 w 1519201"/>
                <a:gd name="connsiteY50" fmla="*/ 39441 h 772908"/>
                <a:gd name="connsiteX51" fmla="*/ 63 w 1519201"/>
                <a:gd name="connsiteY51" fmla="*/ 29646 h 772908"/>
                <a:gd name="connsiteX52" fmla="*/ 10027 w 1519201"/>
                <a:gd name="connsiteY52" fmla="*/ 16156 h 772908"/>
                <a:gd name="connsiteX53" fmla="*/ 10315 w 1519201"/>
                <a:gd name="connsiteY53" fmla="*/ 16120 h 77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19201" h="772908">
                  <a:moveTo>
                    <a:pt x="10315" y="16104"/>
                  </a:moveTo>
                  <a:cubicBezTo>
                    <a:pt x="10315" y="16104"/>
                    <a:pt x="17177" y="15208"/>
                    <a:pt x="30066" y="13529"/>
                  </a:cubicBezTo>
                  <a:cubicBezTo>
                    <a:pt x="43032" y="12036"/>
                    <a:pt x="61620" y="8750"/>
                    <a:pt x="86285" y="6858"/>
                  </a:cubicBezTo>
                  <a:cubicBezTo>
                    <a:pt x="110797" y="4131"/>
                    <a:pt x="140476" y="2552"/>
                    <a:pt x="174511" y="760"/>
                  </a:cubicBezTo>
                  <a:cubicBezTo>
                    <a:pt x="191553" y="478"/>
                    <a:pt x="209697" y="213"/>
                    <a:pt x="228804" y="-97"/>
                  </a:cubicBezTo>
                  <a:cubicBezTo>
                    <a:pt x="247910" y="474"/>
                    <a:pt x="268030" y="626"/>
                    <a:pt x="288972" y="1621"/>
                  </a:cubicBezTo>
                  <a:cubicBezTo>
                    <a:pt x="330844" y="3847"/>
                    <a:pt x="376274" y="6935"/>
                    <a:pt x="423832" y="14091"/>
                  </a:cubicBezTo>
                  <a:cubicBezTo>
                    <a:pt x="471439" y="20649"/>
                    <a:pt x="521326" y="30070"/>
                    <a:pt x="572315" y="42341"/>
                  </a:cubicBezTo>
                  <a:cubicBezTo>
                    <a:pt x="623417" y="54314"/>
                    <a:pt x="675406" y="69933"/>
                    <a:pt x="727508" y="87953"/>
                  </a:cubicBezTo>
                  <a:cubicBezTo>
                    <a:pt x="779814" y="105538"/>
                    <a:pt x="831435" y="127492"/>
                    <a:pt x="882310" y="151050"/>
                  </a:cubicBezTo>
                  <a:cubicBezTo>
                    <a:pt x="933311" y="174485"/>
                    <a:pt x="982109" y="202263"/>
                    <a:pt x="1029425" y="230712"/>
                  </a:cubicBezTo>
                  <a:cubicBezTo>
                    <a:pt x="1076856" y="259125"/>
                    <a:pt x="1120944" y="290997"/>
                    <a:pt x="1162689" y="322956"/>
                  </a:cubicBezTo>
                  <a:cubicBezTo>
                    <a:pt x="1183176" y="339408"/>
                    <a:pt x="1203447" y="355488"/>
                    <a:pt x="1222212" y="372438"/>
                  </a:cubicBezTo>
                  <a:cubicBezTo>
                    <a:pt x="1241445" y="388878"/>
                    <a:pt x="1259424" y="405866"/>
                    <a:pt x="1276847" y="422493"/>
                  </a:cubicBezTo>
                  <a:cubicBezTo>
                    <a:pt x="1294269" y="439095"/>
                    <a:pt x="1309957" y="456480"/>
                    <a:pt x="1325797" y="472635"/>
                  </a:cubicBezTo>
                  <a:cubicBezTo>
                    <a:pt x="1340940" y="489423"/>
                    <a:pt x="1355425" y="505801"/>
                    <a:pt x="1368758" y="521967"/>
                  </a:cubicBezTo>
                  <a:cubicBezTo>
                    <a:pt x="1381698" y="538432"/>
                    <a:pt x="1394879" y="553615"/>
                    <a:pt x="1405895" y="569209"/>
                  </a:cubicBezTo>
                  <a:cubicBezTo>
                    <a:pt x="1416948" y="584754"/>
                    <a:pt x="1427850" y="599177"/>
                    <a:pt x="1437308" y="613278"/>
                  </a:cubicBezTo>
                  <a:cubicBezTo>
                    <a:pt x="1446475" y="627528"/>
                    <a:pt x="1455073" y="640881"/>
                    <a:pt x="1463024" y="653227"/>
                  </a:cubicBezTo>
                  <a:cubicBezTo>
                    <a:pt x="1470697" y="665709"/>
                    <a:pt x="1477104" y="677595"/>
                    <a:pt x="1483219" y="688074"/>
                  </a:cubicBezTo>
                  <a:cubicBezTo>
                    <a:pt x="1489360" y="698553"/>
                    <a:pt x="1494564" y="708061"/>
                    <a:pt x="1498641" y="716573"/>
                  </a:cubicBezTo>
                  <a:cubicBezTo>
                    <a:pt x="1502832" y="725024"/>
                    <a:pt x="1506415" y="732192"/>
                    <a:pt x="1509302" y="738016"/>
                  </a:cubicBezTo>
                  <a:cubicBezTo>
                    <a:pt x="1514950" y="749703"/>
                    <a:pt x="1517950" y="755937"/>
                    <a:pt x="1517950" y="755937"/>
                  </a:cubicBezTo>
                  <a:cubicBezTo>
                    <a:pt x="1520800" y="761824"/>
                    <a:pt x="1518237" y="768880"/>
                    <a:pt x="1512252" y="771668"/>
                  </a:cubicBezTo>
                  <a:cubicBezTo>
                    <a:pt x="1506947" y="774134"/>
                    <a:pt x="1500730" y="772476"/>
                    <a:pt x="1497400" y="767972"/>
                  </a:cubicBezTo>
                  <a:lnTo>
                    <a:pt x="1497113" y="767573"/>
                  </a:lnTo>
                  <a:cubicBezTo>
                    <a:pt x="1497113" y="767573"/>
                    <a:pt x="1493036" y="762098"/>
                    <a:pt x="1485389" y="751805"/>
                  </a:cubicBezTo>
                  <a:cubicBezTo>
                    <a:pt x="1477615" y="741625"/>
                    <a:pt x="1467257" y="726106"/>
                    <a:pt x="1452620" y="707338"/>
                  </a:cubicBezTo>
                  <a:cubicBezTo>
                    <a:pt x="1445454" y="697880"/>
                    <a:pt x="1437527" y="687426"/>
                    <a:pt x="1428905" y="676026"/>
                  </a:cubicBezTo>
                  <a:cubicBezTo>
                    <a:pt x="1419979" y="664863"/>
                    <a:pt x="1410330" y="652804"/>
                    <a:pt x="1400024" y="639923"/>
                  </a:cubicBezTo>
                  <a:cubicBezTo>
                    <a:pt x="1379373" y="614248"/>
                    <a:pt x="1355075" y="586135"/>
                    <a:pt x="1328169" y="555893"/>
                  </a:cubicBezTo>
                  <a:cubicBezTo>
                    <a:pt x="1314596" y="540871"/>
                    <a:pt x="1299743" y="525863"/>
                    <a:pt x="1285094" y="509708"/>
                  </a:cubicBezTo>
                  <a:cubicBezTo>
                    <a:pt x="1269558" y="494401"/>
                    <a:pt x="1254187" y="477874"/>
                    <a:pt x="1237119" y="462118"/>
                  </a:cubicBezTo>
                  <a:cubicBezTo>
                    <a:pt x="1204085" y="429524"/>
                    <a:pt x="1167024" y="397440"/>
                    <a:pt x="1127937" y="365120"/>
                  </a:cubicBezTo>
                  <a:cubicBezTo>
                    <a:pt x="1118163" y="357056"/>
                    <a:pt x="1107919" y="349377"/>
                    <a:pt x="1097815" y="341374"/>
                  </a:cubicBezTo>
                  <a:cubicBezTo>
                    <a:pt x="1087712" y="333335"/>
                    <a:pt x="1077430" y="325432"/>
                    <a:pt x="1066744" y="317890"/>
                  </a:cubicBezTo>
                  <a:cubicBezTo>
                    <a:pt x="1056197" y="310162"/>
                    <a:pt x="1045586" y="302371"/>
                    <a:pt x="1034925" y="294543"/>
                  </a:cubicBezTo>
                  <a:cubicBezTo>
                    <a:pt x="1024010" y="287064"/>
                    <a:pt x="1013058" y="279522"/>
                    <a:pt x="1002042" y="271968"/>
                  </a:cubicBezTo>
                  <a:cubicBezTo>
                    <a:pt x="957512" y="242448"/>
                    <a:pt x="911157" y="213824"/>
                    <a:pt x="862866" y="188535"/>
                  </a:cubicBezTo>
                  <a:cubicBezTo>
                    <a:pt x="814638" y="163209"/>
                    <a:pt x="765421" y="139265"/>
                    <a:pt x="715269" y="119576"/>
                  </a:cubicBezTo>
                  <a:cubicBezTo>
                    <a:pt x="665141" y="99975"/>
                    <a:pt x="615014" y="82116"/>
                    <a:pt x="565216" y="69161"/>
                  </a:cubicBezTo>
                  <a:cubicBezTo>
                    <a:pt x="552871" y="65539"/>
                    <a:pt x="540513" y="62391"/>
                    <a:pt x="528180" y="59578"/>
                  </a:cubicBezTo>
                  <a:cubicBezTo>
                    <a:pt x="515873" y="56678"/>
                    <a:pt x="503692" y="53803"/>
                    <a:pt x="491639" y="50953"/>
                  </a:cubicBezTo>
                  <a:cubicBezTo>
                    <a:pt x="467278" y="46386"/>
                    <a:pt x="443575" y="41171"/>
                    <a:pt x="420164" y="37998"/>
                  </a:cubicBezTo>
                  <a:cubicBezTo>
                    <a:pt x="373569" y="30195"/>
                    <a:pt x="328987" y="26449"/>
                    <a:pt x="287849" y="23586"/>
                  </a:cubicBezTo>
                  <a:cubicBezTo>
                    <a:pt x="267261" y="22465"/>
                    <a:pt x="247484" y="22366"/>
                    <a:pt x="228707" y="21745"/>
                  </a:cubicBezTo>
                  <a:cubicBezTo>
                    <a:pt x="209904" y="21992"/>
                    <a:pt x="192077" y="22257"/>
                    <a:pt x="175325" y="22493"/>
                  </a:cubicBezTo>
                  <a:cubicBezTo>
                    <a:pt x="158586" y="23428"/>
                    <a:pt x="142937" y="24295"/>
                    <a:pt x="128477" y="25117"/>
                  </a:cubicBezTo>
                  <a:cubicBezTo>
                    <a:pt x="113980" y="25950"/>
                    <a:pt x="100900" y="27855"/>
                    <a:pt x="88973" y="28950"/>
                  </a:cubicBezTo>
                  <a:cubicBezTo>
                    <a:pt x="65258" y="31092"/>
                    <a:pt x="46278" y="34464"/>
                    <a:pt x="33477" y="36368"/>
                  </a:cubicBezTo>
                  <a:cubicBezTo>
                    <a:pt x="20625" y="38372"/>
                    <a:pt x="13788" y="39441"/>
                    <a:pt x="13788" y="39441"/>
                  </a:cubicBezTo>
                  <a:cubicBezTo>
                    <a:pt x="7229" y="40460"/>
                    <a:pt x="1101" y="36082"/>
                    <a:pt x="63" y="29646"/>
                  </a:cubicBezTo>
                  <a:cubicBezTo>
                    <a:pt x="-975" y="23224"/>
                    <a:pt x="3483" y="17176"/>
                    <a:pt x="10027" y="16156"/>
                  </a:cubicBezTo>
                  <a:cubicBezTo>
                    <a:pt x="10099" y="16143"/>
                    <a:pt x="10243" y="16120"/>
                    <a:pt x="10315" y="16120"/>
                  </a:cubicBezTo>
                </a:path>
              </a:pathLst>
            </a:custGeom>
            <a:grpFill/>
            <a:ln w="1264" cap="flat">
              <a:noFill/>
              <a:prstDash val="solid"/>
              <a:miter/>
            </a:ln>
          </p:spPr>
          <p:txBody>
            <a:bodyPr rtlCol="0" anchor="ctr"/>
            <a:lstStyle/>
            <a:p>
              <a:endParaRPr lang="en-LT"/>
            </a:p>
          </p:txBody>
        </p:sp>
        <p:sp>
          <p:nvSpPr>
            <p:cNvPr id="66" name="Freeform 65">
              <a:extLst>
                <a:ext uri="{FF2B5EF4-FFF2-40B4-BE49-F238E27FC236}">
                  <a16:creationId xmlns:a16="http://schemas.microsoft.com/office/drawing/2014/main" id="{5E3B0ED9-6FF2-974A-9C7A-30C12D028EF6}"/>
                </a:ext>
              </a:extLst>
            </p:cNvPr>
            <p:cNvSpPr/>
            <p:nvPr/>
          </p:nvSpPr>
          <p:spPr>
            <a:xfrm>
              <a:off x="6642156" y="3574516"/>
              <a:ext cx="280504" cy="324877"/>
            </a:xfrm>
            <a:custGeom>
              <a:avLst/>
              <a:gdLst>
                <a:gd name="connsiteX0" fmla="*/ 244650 w 280504"/>
                <a:gd name="connsiteY0" fmla="*/ 13288 h 324877"/>
                <a:gd name="connsiteX1" fmla="*/ 241308 w 280504"/>
                <a:gd name="connsiteY1" fmla="*/ 49292 h 324877"/>
                <a:gd name="connsiteX2" fmla="*/ 240511 w 280504"/>
                <a:gd name="connsiteY2" fmla="*/ 85321 h 324877"/>
                <a:gd name="connsiteX3" fmla="*/ 245146 w 280504"/>
                <a:gd name="connsiteY3" fmla="*/ 157192 h 324877"/>
                <a:gd name="connsiteX4" fmla="*/ 250679 w 280504"/>
                <a:gd name="connsiteY4" fmla="*/ 192761 h 324877"/>
                <a:gd name="connsiteX5" fmla="*/ 258327 w 280504"/>
                <a:gd name="connsiteY5" fmla="*/ 227906 h 324877"/>
                <a:gd name="connsiteX6" fmla="*/ 279231 w 280504"/>
                <a:gd name="connsiteY6" fmla="*/ 296479 h 324877"/>
                <a:gd name="connsiteX7" fmla="*/ 265759 w 280504"/>
                <a:gd name="connsiteY7" fmla="*/ 323609 h 324877"/>
                <a:gd name="connsiteX8" fmla="*/ 251667 w 280504"/>
                <a:gd name="connsiteY8" fmla="*/ 323638 h 324877"/>
                <a:gd name="connsiteX9" fmla="*/ 248275 w 280504"/>
                <a:gd name="connsiteY9" fmla="*/ 322491 h 324877"/>
                <a:gd name="connsiteX10" fmla="*/ 217140 w 280504"/>
                <a:gd name="connsiteY10" fmla="*/ 312012 h 324877"/>
                <a:gd name="connsiteX11" fmla="*/ 186081 w 280504"/>
                <a:gd name="connsiteY11" fmla="*/ 301409 h 324877"/>
                <a:gd name="connsiteX12" fmla="*/ 155186 w 280504"/>
                <a:gd name="connsiteY12" fmla="*/ 290569 h 324877"/>
                <a:gd name="connsiteX13" fmla="*/ 124419 w 280504"/>
                <a:gd name="connsiteY13" fmla="*/ 279431 h 324877"/>
                <a:gd name="connsiteX14" fmla="*/ 63820 w 280504"/>
                <a:gd name="connsiteY14" fmla="*/ 254490 h 324877"/>
                <a:gd name="connsiteX15" fmla="*/ 5310 w 280504"/>
                <a:gd name="connsiteY15" fmla="*/ 222295 h 324877"/>
                <a:gd name="connsiteX16" fmla="*/ 2145 w 280504"/>
                <a:gd name="connsiteY16" fmla="*/ 204423 h 324877"/>
                <a:gd name="connsiteX17" fmla="*/ 12262 w 280504"/>
                <a:gd name="connsiteY17" fmla="*/ 198425 h 324877"/>
                <a:gd name="connsiteX18" fmla="*/ 12513 w 280504"/>
                <a:gd name="connsiteY18" fmla="*/ 198425 h 324877"/>
                <a:gd name="connsiteX19" fmla="*/ 46738 w 280504"/>
                <a:gd name="connsiteY19" fmla="*/ 201635 h 324877"/>
                <a:gd name="connsiteX20" fmla="*/ 79975 w 280504"/>
                <a:gd name="connsiteY20" fmla="*/ 207982 h 324877"/>
                <a:gd name="connsiteX21" fmla="*/ 144207 w 280504"/>
                <a:gd name="connsiteY21" fmla="*/ 227147 h 324877"/>
                <a:gd name="connsiteX22" fmla="*/ 206148 w 280504"/>
                <a:gd name="connsiteY22" fmla="*/ 252374 h 324877"/>
                <a:gd name="connsiteX23" fmla="*/ 266303 w 280504"/>
                <a:gd name="connsiteY23" fmla="*/ 281571 h 324877"/>
                <a:gd name="connsiteX24" fmla="*/ 235371 w 280504"/>
                <a:gd name="connsiteY24" fmla="*/ 307606 h 324877"/>
                <a:gd name="connsiteX25" fmla="*/ 229483 w 280504"/>
                <a:gd name="connsiteY25" fmla="*/ 270556 h 324877"/>
                <a:gd name="connsiteX26" fmla="*/ 225204 w 280504"/>
                <a:gd name="connsiteY26" fmla="*/ 233420 h 324877"/>
                <a:gd name="connsiteX27" fmla="*/ 221973 w 280504"/>
                <a:gd name="connsiteY27" fmla="*/ 196333 h 324877"/>
                <a:gd name="connsiteX28" fmla="*/ 219745 w 280504"/>
                <a:gd name="connsiteY28" fmla="*/ 159284 h 324877"/>
                <a:gd name="connsiteX29" fmla="*/ 218503 w 280504"/>
                <a:gd name="connsiteY29" fmla="*/ 122272 h 324877"/>
                <a:gd name="connsiteX30" fmla="*/ 218287 w 280504"/>
                <a:gd name="connsiteY30" fmla="*/ 85297 h 324877"/>
                <a:gd name="connsiteX31" fmla="*/ 218036 w 280504"/>
                <a:gd name="connsiteY31" fmla="*/ 48322 h 324877"/>
                <a:gd name="connsiteX32" fmla="*/ 218417 w 280504"/>
                <a:gd name="connsiteY32" fmla="*/ 11472 h 324877"/>
                <a:gd name="connsiteX33" fmla="*/ 218417 w 280504"/>
                <a:gd name="connsiteY33" fmla="*/ 11225 h 324877"/>
                <a:gd name="connsiteX34" fmla="*/ 232091 w 280504"/>
                <a:gd name="connsiteY34" fmla="*/ -88 h 324877"/>
                <a:gd name="connsiteX35" fmla="*/ 244183 w 280504"/>
                <a:gd name="connsiteY35" fmla="*/ 12208 h 324877"/>
                <a:gd name="connsiteX36" fmla="*/ 244664 w 280504"/>
                <a:gd name="connsiteY36" fmla="*/ 13277 h 3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80504" h="324877">
                  <a:moveTo>
                    <a:pt x="244650" y="13288"/>
                  </a:moveTo>
                  <a:cubicBezTo>
                    <a:pt x="243003" y="25447"/>
                    <a:pt x="242195" y="37469"/>
                    <a:pt x="241308" y="49292"/>
                  </a:cubicBezTo>
                  <a:cubicBezTo>
                    <a:pt x="240752" y="61289"/>
                    <a:pt x="240562" y="73311"/>
                    <a:pt x="240511" y="85321"/>
                  </a:cubicBezTo>
                  <a:cubicBezTo>
                    <a:pt x="240502" y="109353"/>
                    <a:pt x="242310" y="133359"/>
                    <a:pt x="245146" y="157192"/>
                  </a:cubicBezTo>
                  <a:cubicBezTo>
                    <a:pt x="246689" y="169102"/>
                    <a:pt x="248627" y="180950"/>
                    <a:pt x="250679" y="192761"/>
                  </a:cubicBezTo>
                  <a:cubicBezTo>
                    <a:pt x="252843" y="204571"/>
                    <a:pt x="255592" y="216245"/>
                    <a:pt x="258327" y="227906"/>
                  </a:cubicBezTo>
                  <a:cubicBezTo>
                    <a:pt x="264214" y="251141"/>
                    <a:pt x="271342" y="273990"/>
                    <a:pt x="279231" y="296479"/>
                  </a:cubicBezTo>
                  <a:cubicBezTo>
                    <a:pt x="283131" y="307618"/>
                    <a:pt x="277103" y="319776"/>
                    <a:pt x="265759" y="323609"/>
                  </a:cubicBezTo>
                  <a:cubicBezTo>
                    <a:pt x="261011" y="325215"/>
                    <a:pt x="256086" y="325116"/>
                    <a:pt x="251667" y="323638"/>
                  </a:cubicBezTo>
                  <a:lnTo>
                    <a:pt x="248275" y="322491"/>
                  </a:lnTo>
                  <a:lnTo>
                    <a:pt x="217140" y="312012"/>
                  </a:lnTo>
                  <a:cubicBezTo>
                    <a:pt x="206808" y="308403"/>
                    <a:pt x="196349" y="305130"/>
                    <a:pt x="186081" y="301409"/>
                  </a:cubicBezTo>
                  <a:cubicBezTo>
                    <a:pt x="175812" y="297725"/>
                    <a:pt x="165442" y="294303"/>
                    <a:pt x="155186" y="290569"/>
                  </a:cubicBezTo>
                  <a:lnTo>
                    <a:pt x="124419" y="279431"/>
                  </a:lnTo>
                  <a:cubicBezTo>
                    <a:pt x="103919" y="271988"/>
                    <a:pt x="83737" y="263725"/>
                    <a:pt x="63820" y="254490"/>
                  </a:cubicBezTo>
                  <a:cubicBezTo>
                    <a:pt x="43954" y="245132"/>
                    <a:pt x="24240" y="235188"/>
                    <a:pt x="5310" y="222295"/>
                  </a:cubicBezTo>
                  <a:cubicBezTo>
                    <a:pt x="-387" y="218412"/>
                    <a:pt x="-1793" y="210024"/>
                    <a:pt x="2145" y="204423"/>
                  </a:cubicBezTo>
                  <a:cubicBezTo>
                    <a:pt x="4539" y="201037"/>
                    <a:pt x="8349" y="198425"/>
                    <a:pt x="12262" y="198425"/>
                  </a:cubicBezTo>
                  <a:lnTo>
                    <a:pt x="12513" y="198425"/>
                  </a:lnTo>
                  <a:cubicBezTo>
                    <a:pt x="24200" y="198425"/>
                    <a:pt x="35443" y="200354"/>
                    <a:pt x="46738" y="201635"/>
                  </a:cubicBezTo>
                  <a:cubicBezTo>
                    <a:pt x="57880" y="203364"/>
                    <a:pt x="69035" y="205481"/>
                    <a:pt x="79975" y="207982"/>
                  </a:cubicBezTo>
                  <a:cubicBezTo>
                    <a:pt x="101854" y="212873"/>
                    <a:pt x="123278" y="219419"/>
                    <a:pt x="144207" y="227147"/>
                  </a:cubicBezTo>
                  <a:cubicBezTo>
                    <a:pt x="165086" y="234951"/>
                    <a:pt x="185826" y="243239"/>
                    <a:pt x="206148" y="252374"/>
                  </a:cubicBezTo>
                  <a:cubicBezTo>
                    <a:pt x="226508" y="261447"/>
                    <a:pt x="246538" y="271303"/>
                    <a:pt x="266303" y="281571"/>
                  </a:cubicBezTo>
                  <a:lnTo>
                    <a:pt x="235371" y="307606"/>
                  </a:lnTo>
                  <a:cubicBezTo>
                    <a:pt x="233131" y="295273"/>
                    <a:pt x="231218" y="282927"/>
                    <a:pt x="229483" y="270556"/>
                  </a:cubicBezTo>
                  <a:cubicBezTo>
                    <a:pt x="227825" y="258174"/>
                    <a:pt x="226508" y="245790"/>
                    <a:pt x="225204" y="233420"/>
                  </a:cubicBezTo>
                  <a:cubicBezTo>
                    <a:pt x="223886" y="221062"/>
                    <a:pt x="223000" y="208679"/>
                    <a:pt x="221973" y="196333"/>
                  </a:cubicBezTo>
                  <a:cubicBezTo>
                    <a:pt x="220997" y="183975"/>
                    <a:pt x="220351" y="171629"/>
                    <a:pt x="219745" y="159284"/>
                  </a:cubicBezTo>
                  <a:cubicBezTo>
                    <a:pt x="219099" y="146951"/>
                    <a:pt x="218808" y="134605"/>
                    <a:pt x="218503" y="122272"/>
                  </a:cubicBezTo>
                  <a:lnTo>
                    <a:pt x="218287" y="85297"/>
                  </a:lnTo>
                  <a:cubicBezTo>
                    <a:pt x="218359" y="72964"/>
                    <a:pt x="217577" y="60643"/>
                    <a:pt x="218036" y="48322"/>
                  </a:cubicBezTo>
                  <a:lnTo>
                    <a:pt x="218417" y="11472"/>
                  </a:lnTo>
                  <a:lnTo>
                    <a:pt x="218417" y="11225"/>
                  </a:lnTo>
                  <a:cubicBezTo>
                    <a:pt x="218417" y="4704"/>
                    <a:pt x="225469" y="-349"/>
                    <a:pt x="232091" y="-88"/>
                  </a:cubicBezTo>
                  <a:cubicBezTo>
                    <a:pt x="238725" y="195"/>
                    <a:pt x="244462" y="5687"/>
                    <a:pt x="244183" y="12208"/>
                  </a:cubicBezTo>
                  <a:cubicBezTo>
                    <a:pt x="244154" y="12561"/>
                    <a:pt x="244714" y="12931"/>
                    <a:pt x="244664" y="13277"/>
                  </a:cubicBezTo>
                </a:path>
              </a:pathLst>
            </a:custGeom>
            <a:grpFill/>
            <a:ln w="1264" cap="flat">
              <a:noFill/>
              <a:prstDash val="solid"/>
              <a:miter/>
            </a:ln>
          </p:spPr>
          <p:txBody>
            <a:bodyPr rtlCol="0" anchor="ctr"/>
            <a:lstStyle/>
            <a:p>
              <a:endParaRPr lang="en-LT"/>
            </a:p>
          </p:txBody>
        </p:sp>
      </p:grpSp>
      <p:pic>
        <p:nvPicPr>
          <p:cNvPr id="67" name="Graphic 66">
            <a:extLst>
              <a:ext uri="{FF2B5EF4-FFF2-40B4-BE49-F238E27FC236}">
                <a16:creationId xmlns:a16="http://schemas.microsoft.com/office/drawing/2014/main" id="{9902A311-F44C-D641-A96E-FB81AF4E2EC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21540000">
            <a:off x="5001942" y="3223917"/>
            <a:ext cx="2565887" cy="134841"/>
          </a:xfrm>
          <a:prstGeom prst="rect">
            <a:avLst/>
          </a:prstGeom>
        </p:spPr>
      </p:pic>
      <p:grpSp>
        <p:nvGrpSpPr>
          <p:cNvPr id="2" name="Graphic 177">
            <a:extLst>
              <a:ext uri="{FF2B5EF4-FFF2-40B4-BE49-F238E27FC236}">
                <a16:creationId xmlns:a16="http://schemas.microsoft.com/office/drawing/2014/main" id="{F77236B4-24EF-091A-F5F8-C1C3B7C055B5}"/>
              </a:ext>
            </a:extLst>
          </p:cNvPr>
          <p:cNvGrpSpPr/>
          <p:nvPr/>
        </p:nvGrpSpPr>
        <p:grpSpPr>
          <a:xfrm>
            <a:off x="13602363" y="-1176373"/>
            <a:ext cx="840379" cy="1286928"/>
            <a:chOff x="4990387" y="1748539"/>
            <a:chExt cx="1648380" cy="2630334"/>
          </a:xfrm>
          <a:solidFill>
            <a:schemeClr val="bg1"/>
          </a:solidFill>
        </p:grpSpPr>
        <p:sp>
          <p:nvSpPr>
            <p:cNvPr id="3" name="Freeform 178">
              <a:extLst>
                <a:ext uri="{FF2B5EF4-FFF2-40B4-BE49-F238E27FC236}">
                  <a16:creationId xmlns:a16="http://schemas.microsoft.com/office/drawing/2014/main" id="{B8176F35-64DB-78B8-3E4E-FBC79B2760E8}"/>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4" name="Freeform 179">
              <a:extLst>
                <a:ext uri="{FF2B5EF4-FFF2-40B4-BE49-F238E27FC236}">
                  <a16:creationId xmlns:a16="http://schemas.microsoft.com/office/drawing/2014/main" id="{5DC5ED3D-4B69-C494-CEDC-CFD58B2227B4}"/>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5" name="Freeform 180">
              <a:extLst>
                <a:ext uri="{FF2B5EF4-FFF2-40B4-BE49-F238E27FC236}">
                  <a16:creationId xmlns:a16="http://schemas.microsoft.com/office/drawing/2014/main" id="{21847B27-64AD-A953-7A9C-2AE9E95933B4}"/>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6" name="Freeform 181">
              <a:extLst>
                <a:ext uri="{FF2B5EF4-FFF2-40B4-BE49-F238E27FC236}">
                  <a16:creationId xmlns:a16="http://schemas.microsoft.com/office/drawing/2014/main" id="{F65E5A1D-6437-DF39-A924-EC60573AA40D}"/>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7" name="Freeform 182">
              <a:extLst>
                <a:ext uri="{FF2B5EF4-FFF2-40B4-BE49-F238E27FC236}">
                  <a16:creationId xmlns:a16="http://schemas.microsoft.com/office/drawing/2014/main" id="{89C13072-89A3-10D7-C228-3D89856B2DBC}"/>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8" name="Freeform 183">
              <a:extLst>
                <a:ext uri="{FF2B5EF4-FFF2-40B4-BE49-F238E27FC236}">
                  <a16:creationId xmlns:a16="http://schemas.microsoft.com/office/drawing/2014/main" id="{607EFED4-0ACD-CD06-10F4-160052658321}"/>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9" name="Freeform 184">
              <a:extLst>
                <a:ext uri="{FF2B5EF4-FFF2-40B4-BE49-F238E27FC236}">
                  <a16:creationId xmlns:a16="http://schemas.microsoft.com/office/drawing/2014/main" id="{A9DCA9E9-D2F0-31EF-4823-C2A37A8DB29C}"/>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10" name="Freeform 185">
              <a:extLst>
                <a:ext uri="{FF2B5EF4-FFF2-40B4-BE49-F238E27FC236}">
                  <a16:creationId xmlns:a16="http://schemas.microsoft.com/office/drawing/2014/main" id="{36F74133-8BCC-74AF-A1F5-BB115C9C477E}"/>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11" name="Freeform 186">
              <a:extLst>
                <a:ext uri="{FF2B5EF4-FFF2-40B4-BE49-F238E27FC236}">
                  <a16:creationId xmlns:a16="http://schemas.microsoft.com/office/drawing/2014/main" id="{E312C7B1-482C-AF43-6130-27D192389104}"/>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12" name="Freeform 187">
              <a:extLst>
                <a:ext uri="{FF2B5EF4-FFF2-40B4-BE49-F238E27FC236}">
                  <a16:creationId xmlns:a16="http://schemas.microsoft.com/office/drawing/2014/main" id="{5CA4209A-A1AA-36FF-80D7-FCA5483A8310}"/>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13" name="Freeform 188">
              <a:extLst>
                <a:ext uri="{FF2B5EF4-FFF2-40B4-BE49-F238E27FC236}">
                  <a16:creationId xmlns:a16="http://schemas.microsoft.com/office/drawing/2014/main" id="{3073B01C-AAA8-D389-73C1-A2BA6E6A0984}"/>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14" name="Freeform 189">
              <a:extLst>
                <a:ext uri="{FF2B5EF4-FFF2-40B4-BE49-F238E27FC236}">
                  <a16:creationId xmlns:a16="http://schemas.microsoft.com/office/drawing/2014/main" id="{029F0C48-8E56-D1E5-56D7-1A0BFBC8B297}"/>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15" name="Freeform 190">
              <a:extLst>
                <a:ext uri="{FF2B5EF4-FFF2-40B4-BE49-F238E27FC236}">
                  <a16:creationId xmlns:a16="http://schemas.microsoft.com/office/drawing/2014/main" id="{2CE24E2B-44AE-5B4F-D337-D1392BFF4C0C}"/>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16" name="Freeform 191">
              <a:extLst>
                <a:ext uri="{FF2B5EF4-FFF2-40B4-BE49-F238E27FC236}">
                  <a16:creationId xmlns:a16="http://schemas.microsoft.com/office/drawing/2014/main" id="{46B3817D-5456-FBF5-6D21-C350D1E9C315}"/>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17" name="Freeform 192">
              <a:extLst>
                <a:ext uri="{FF2B5EF4-FFF2-40B4-BE49-F238E27FC236}">
                  <a16:creationId xmlns:a16="http://schemas.microsoft.com/office/drawing/2014/main" id="{32FAE6F2-5855-0071-BA18-12BBD697D4E4}"/>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18" name="Freeform 193">
              <a:extLst>
                <a:ext uri="{FF2B5EF4-FFF2-40B4-BE49-F238E27FC236}">
                  <a16:creationId xmlns:a16="http://schemas.microsoft.com/office/drawing/2014/main" id="{C025FE09-EAF3-043F-69F4-5D50E92DD8FA}"/>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19" name="Freeform 194">
              <a:extLst>
                <a:ext uri="{FF2B5EF4-FFF2-40B4-BE49-F238E27FC236}">
                  <a16:creationId xmlns:a16="http://schemas.microsoft.com/office/drawing/2014/main" id="{CAB77272-AAF9-4EAF-B274-72BE0658050F}"/>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20" name="Freeform 195">
              <a:extLst>
                <a:ext uri="{FF2B5EF4-FFF2-40B4-BE49-F238E27FC236}">
                  <a16:creationId xmlns:a16="http://schemas.microsoft.com/office/drawing/2014/main" id="{4E43561D-C111-8728-D8F8-7C88FF635F4D}"/>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21" name="Freeform 196">
              <a:extLst>
                <a:ext uri="{FF2B5EF4-FFF2-40B4-BE49-F238E27FC236}">
                  <a16:creationId xmlns:a16="http://schemas.microsoft.com/office/drawing/2014/main" id="{7082C2DF-7058-E3A3-4857-CE2D7AC730BA}"/>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22" name="Freeform 197">
              <a:extLst>
                <a:ext uri="{FF2B5EF4-FFF2-40B4-BE49-F238E27FC236}">
                  <a16:creationId xmlns:a16="http://schemas.microsoft.com/office/drawing/2014/main" id="{19BFB29C-76A5-7CF6-A227-3028D5FF0683}"/>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23" name="Freeform 198">
              <a:extLst>
                <a:ext uri="{FF2B5EF4-FFF2-40B4-BE49-F238E27FC236}">
                  <a16:creationId xmlns:a16="http://schemas.microsoft.com/office/drawing/2014/main" id="{7CF08727-6813-4580-6E1B-331A62EA7834}"/>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24" name="Freeform 199">
              <a:extLst>
                <a:ext uri="{FF2B5EF4-FFF2-40B4-BE49-F238E27FC236}">
                  <a16:creationId xmlns:a16="http://schemas.microsoft.com/office/drawing/2014/main" id="{A0626A97-79E5-5B9F-4E96-D49BEFD6BDE3}"/>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396" name="Freeform 200">
              <a:extLst>
                <a:ext uri="{FF2B5EF4-FFF2-40B4-BE49-F238E27FC236}">
                  <a16:creationId xmlns:a16="http://schemas.microsoft.com/office/drawing/2014/main" id="{EF6BB3EF-1C84-4ADF-131C-78EEC340999C}"/>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397" name="Freeform 201">
              <a:extLst>
                <a:ext uri="{FF2B5EF4-FFF2-40B4-BE49-F238E27FC236}">
                  <a16:creationId xmlns:a16="http://schemas.microsoft.com/office/drawing/2014/main" id="{080D8757-ECD9-445B-46C4-95D482FA7C29}"/>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398" name="Freeform 202">
              <a:extLst>
                <a:ext uri="{FF2B5EF4-FFF2-40B4-BE49-F238E27FC236}">
                  <a16:creationId xmlns:a16="http://schemas.microsoft.com/office/drawing/2014/main" id="{96965B50-73EC-58B4-9C20-24B8761171AF}"/>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399" name="Freeform 203">
              <a:extLst>
                <a:ext uri="{FF2B5EF4-FFF2-40B4-BE49-F238E27FC236}">
                  <a16:creationId xmlns:a16="http://schemas.microsoft.com/office/drawing/2014/main" id="{C0D5527D-B3DA-BF44-7913-FEE4BE7D4DE4}"/>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400" name="Freeform 204">
              <a:extLst>
                <a:ext uri="{FF2B5EF4-FFF2-40B4-BE49-F238E27FC236}">
                  <a16:creationId xmlns:a16="http://schemas.microsoft.com/office/drawing/2014/main" id="{7459553D-3AA7-95E1-60BA-A599B2168B40}"/>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401" name="Freeform 205">
              <a:extLst>
                <a:ext uri="{FF2B5EF4-FFF2-40B4-BE49-F238E27FC236}">
                  <a16:creationId xmlns:a16="http://schemas.microsoft.com/office/drawing/2014/main" id="{61D1A94A-E7B5-DED5-788E-CECC1ED7B9AD}"/>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402" name="Freeform 206">
              <a:extLst>
                <a:ext uri="{FF2B5EF4-FFF2-40B4-BE49-F238E27FC236}">
                  <a16:creationId xmlns:a16="http://schemas.microsoft.com/office/drawing/2014/main" id="{EF27F882-4711-AB84-F932-08853E57F9B7}"/>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403" name="Freeform 207">
              <a:extLst>
                <a:ext uri="{FF2B5EF4-FFF2-40B4-BE49-F238E27FC236}">
                  <a16:creationId xmlns:a16="http://schemas.microsoft.com/office/drawing/2014/main" id="{3FEF4681-C2F4-3E39-5808-4336B69D9283}"/>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404" name="Freeform 208">
              <a:extLst>
                <a:ext uri="{FF2B5EF4-FFF2-40B4-BE49-F238E27FC236}">
                  <a16:creationId xmlns:a16="http://schemas.microsoft.com/office/drawing/2014/main" id="{197DA69B-166D-D45B-9CD2-D7DCC27987AA}"/>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405" name="Freeform 209">
              <a:extLst>
                <a:ext uri="{FF2B5EF4-FFF2-40B4-BE49-F238E27FC236}">
                  <a16:creationId xmlns:a16="http://schemas.microsoft.com/office/drawing/2014/main" id="{3F17635F-9729-2C78-9A83-4C651DA2DFDF}"/>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406" name="Freeform 210">
              <a:extLst>
                <a:ext uri="{FF2B5EF4-FFF2-40B4-BE49-F238E27FC236}">
                  <a16:creationId xmlns:a16="http://schemas.microsoft.com/office/drawing/2014/main" id="{D3AD3E93-68D2-2DA5-CF30-A07C42B47B83}"/>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407" name="Freeform 211">
              <a:extLst>
                <a:ext uri="{FF2B5EF4-FFF2-40B4-BE49-F238E27FC236}">
                  <a16:creationId xmlns:a16="http://schemas.microsoft.com/office/drawing/2014/main" id="{52855C5F-3856-9145-F635-A0D023359261}"/>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408" name="Freeform 212">
              <a:extLst>
                <a:ext uri="{FF2B5EF4-FFF2-40B4-BE49-F238E27FC236}">
                  <a16:creationId xmlns:a16="http://schemas.microsoft.com/office/drawing/2014/main" id="{1B06D5BE-6384-451D-0997-D996E0C4798C}"/>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409" name="Freeform 213">
              <a:extLst>
                <a:ext uri="{FF2B5EF4-FFF2-40B4-BE49-F238E27FC236}">
                  <a16:creationId xmlns:a16="http://schemas.microsoft.com/office/drawing/2014/main" id="{C8037066-F3FB-E096-C359-BA88C5FAC289}"/>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410" name="Freeform 214">
              <a:extLst>
                <a:ext uri="{FF2B5EF4-FFF2-40B4-BE49-F238E27FC236}">
                  <a16:creationId xmlns:a16="http://schemas.microsoft.com/office/drawing/2014/main" id="{E48E7CB0-8D30-6897-ECB4-E0F16F9F9F7A}"/>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411" name="Freeform 215">
              <a:extLst>
                <a:ext uri="{FF2B5EF4-FFF2-40B4-BE49-F238E27FC236}">
                  <a16:creationId xmlns:a16="http://schemas.microsoft.com/office/drawing/2014/main" id="{5CB554FD-1369-F397-0D33-6D443038BE1F}"/>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412" name="Freeform 216">
              <a:extLst>
                <a:ext uri="{FF2B5EF4-FFF2-40B4-BE49-F238E27FC236}">
                  <a16:creationId xmlns:a16="http://schemas.microsoft.com/office/drawing/2014/main" id="{3D52C550-64AF-2106-0211-38FC0E3E2C9D}"/>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413" name="Freeform 217">
              <a:extLst>
                <a:ext uri="{FF2B5EF4-FFF2-40B4-BE49-F238E27FC236}">
                  <a16:creationId xmlns:a16="http://schemas.microsoft.com/office/drawing/2014/main" id="{3726D56C-A654-D398-14B1-13419B53E00D}"/>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414" name="Freeform 218">
              <a:extLst>
                <a:ext uri="{FF2B5EF4-FFF2-40B4-BE49-F238E27FC236}">
                  <a16:creationId xmlns:a16="http://schemas.microsoft.com/office/drawing/2014/main" id="{00D62A9C-7D26-F1DA-5AAA-1A4F59952599}"/>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415" name="Freeform 219">
              <a:extLst>
                <a:ext uri="{FF2B5EF4-FFF2-40B4-BE49-F238E27FC236}">
                  <a16:creationId xmlns:a16="http://schemas.microsoft.com/office/drawing/2014/main" id="{98E88564-3751-AC29-586E-141468270CC9}"/>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416" name="Freeform 220">
              <a:extLst>
                <a:ext uri="{FF2B5EF4-FFF2-40B4-BE49-F238E27FC236}">
                  <a16:creationId xmlns:a16="http://schemas.microsoft.com/office/drawing/2014/main" id="{EE904341-C5E3-AA3F-0982-CE92A090C635}"/>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417" name="Freeform 221">
              <a:extLst>
                <a:ext uri="{FF2B5EF4-FFF2-40B4-BE49-F238E27FC236}">
                  <a16:creationId xmlns:a16="http://schemas.microsoft.com/office/drawing/2014/main" id="{C53BC86E-1B17-103F-3CD5-52BE1EABB388}"/>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418" name="Freeform 222">
              <a:extLst>
                <a:ext uri="{FF2B5EF4-FFF2-40B4-BE49-F238E27FC236}">
                  <a16:creationId xmlns:a16="http://schemas.microsoft.com/office/drawing/2014/main" id="{B7DA6803-2680-9F77-76F9-B6BA912BAED0}"/>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419" name="Freeform 223">
              <a:extLst>
                <a:ext uri="{FF2B5EF4-FFF2-40B4-BE49-F238E27FC236}">
                  <a16:creationId xmlns:a16="http://schemas.microsoft.com/office/drawing/2014/main" id="{0E7170E9-E051-5810-1DA9-88140544518A}"/>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420" name="Freeform 224">
              <a:extLst>
                <a:ext uri="{FF2B5EF4-FFF2-40B4-BE49-F238E27FC236}">
                  <a16:creationId xmlns:a16="http://schemas.microsoft.com/office/drawing/2014/main" id="{35CA8429-6C3C-C449-3DD5-DB4EA9EE9104}"/>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421" name="Freeform 225">
              <a:extLst>
                <a:ext uri="{FF2B5EF4-FFF2-40B4-BE49-F238E27FC236}">
                  <a16:creationId xmlns:a16="http://schemas.microsoft.com/office/drawing/2014/main" id="{C60722A7-B1FD-35CC-D8D1-35A68E7C5155}"/>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422" name="Freeform 226">
              <a:extLst>
                <a:ext uri="{FF2B5EF4-FFF2-40B4-BE49-F238E27FC236}">
                  <a16:creationId xmlns:a16="http://schemas.microsoft.com/office/drawing/2014/main" id="{2DD8144D-1E4E-6377-4704-DC4A317599F2}"/>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423" name="Freeform 227">
              <a:extLst>
                <a:ext uri="{FF2B5EF4-FFF2-40B4-BE49-F238E27FC236}">
                  <a16:creationId xmlns:a16="http://schemas.microsoft.com/office/drawing/2014/main" id="{3DAA8151-1883-5E9D-6D07-72545FAE545F}"/>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424" name="Freeform 228">
              <a:extLst>
                <a:ext uri="{FF2B5EF4-FFF2-40B4-BE49-F238E27FC236}">
                  <a16:creationId xmlns:a16="http://schemas.microsoft.com/office/drawing/2014/main" id="{C7F67D5B-D32A-B028-7FB0-22904E102DA2}"/>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425" name="Freeform 229">
              <a:extLst>
                <a:ext uri="{FF2B5EF4-FFF2-40B4-BE49-F238E27FC236}">
                  <a16:creationId xmlns:a16="http://schemas.microsoft.com/office/drawing/2014/main" id="{2CF2990D-7FCE-533E-506F-F336CED6DBDB}"/>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426" name="Freeform 230">
              <a:extLst>
                <a:ext uri="{FF2B5EF4-FFF2-40B4-BE49-F238E27FC236}">
                  <a16:creationId xmlns:a16="http://schemas.microsoft.com/office/drawing/2014/main" id="{485A0450-DAB8-5FD5-174D-7988D593F06D}"/>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427" name="Freeform 231">
              <a:extLst>
                <a:ext uri="{FF2B5EF4-FFF2-40B4-BE49-F238E27FC236}">
                  <a16:creationId xmlns:a16="http://schemas.microsoft.com/office/drawing/2014/main" id="{E9782F8A-5D1C-152B-2EF3-1321D9D68FA1}"/>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428" name="Freeform 232">
              <a:extLst>
                <a:ext uri="{FF2B5EF4-FFF2-40B4-BE49-F238E27FC236}">
                  <a16:creationId xmlns:a16="http://schemas.microsoft.com/office/drawing/2014/main" id="{74AE4F53-ECCF-125B-7DD9-3F712DF68611}"/>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429" name="Freeform 233">
              <a:extLst>
                <a:ext uri="{FF2B5EF4-FFF2-40B4-BE49-F238E27FC236}">
                  <a16:creationId xmlns:a16="http://schemas.microsoft.com/office/drawing/2014/main" id="{04264C4E-AAFA-DB45-F814-6988CA0F3AAC}"/>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430" name="Freeform 234">
              <a:extLst>
                <a:ext uri="{FF2B5EF4-FFF2-40B4-BE49-F238E27FC236}">
                  <a16:creationId xmlns:a16="http://schemas.microsoft.com/office/drawing/2014/main" id="{0440F936-4890-6A34-38CE-17C70CCC9DB7}"/>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431" name="Freeform 235">
              <a:extLst>
                <a:ext uri="{FF2B5EF4-FFF2-40B4-BE49-F238E27FC236}">
                  <a16:creationId xmlns:a16="http://schemas.microsoft.com/office/drawing/2014/main" id="{D5F07EFF-F71B-3D5C-A1FE-9DBC8FEDA19C}"/>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432" name="Freeform 236">
              <a:extLst>
                <a:ext uri="{FF2B5EF4-FFF2-40B4-BE49-F238E27FC236}">
                  <a16:creationId xmlns:a16="http://schemas.microsoft.com/office/drawing/2014/main" id="{B1932214-0573-40D2-9CA6-F4B770422E01}"/>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433" name="Freeform 237">
              <a:extLst>
                <a:ext uri="{FF2B5EF4-FFF2-40B4-BE49-F238E27FC236}">
                  <a16:creationId xmlns:a16="http://schemas.microsoft.com/office/drawing/2014/main" id="{0DE27792-874A-2F8C-E5AB-3694B3DA19D4}"/>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grpSp>
        <p:nvGrpSpPr>
          <p:cNvPr id="434" name="Graphic 177">
            <a:extLst>
              <a:ext uri="{FF2B5EF4-FFF2-40B4-BE49-F238E27FC236}">
                <a16:creationId xmlns:a16="http://schemas.microsoft.com/office/drawing/2014/main" id="{B1E3D8A4-2EF6-55DD-3A9A-F6AFE755EF07}"/>
              </a:ext>
            </a:extLst>
          </p:cNvPr>
          <p:cNvGrpSpPr/>
          <p:nvPr/>
        </p:nvGrpSpPr>
        <p:grpSpPr>
          <a:xfrm>
            <a:off x="-1561455" y="6986481"/>
            <a:ext cx="840379" cy="1286928"/>
            <a:chOff x="4990387" y="1748539"/>
            <a:chExt cx="1648380" cy="2630334"/>
          </a:xfrm>
          <a:solidFill>
            <a:schemeClr val="bg1"/>
          </a:solidFill>
        </p:grpSpPr>
        <p:sp>
          <p:nvSpPr>
            <p:cNvPr id="435" name="Freeform 178">
              <a:extLst>
                <a:ext uri="{FF2B5EF4-FFF2-40B4-BE49-F238E27FC236}">
                  <a16:creationId xmlns:a16="http://schemas.microsoft.com/office/drawing/2014/main" id="{989B03FB-2A88-3B40-B0DA-8FEA97895EC9}"/>
                </a:ext>
              </a:extLst>
            </p:cNvPr>
            <p:cNvSpPr/>
            <p:nvPr/>
          </p:nvSpPr>
          <p:spPr>
            <a:xfrm rot="-1917689">
              <a:off x="5846942" y="3093935"/>
              <a:ext cx="12114" cy="34638"/>
            </a:xfrm>
            <a:custGeom>
              <a:avLst/>
              <a:gdLst>
                <a:gd name="connsiteX0" fmla="*/ 7272 w 12114"/>
                <a:gd name="connsiteY0" fmla="*/ 34535 h 34638"/>
                <a:gd name="connsiteX1" fmla="*/ 1768 w 12114"/>
                <a:gd name="connsiteY1" fmla="*/ -103 h 34638"/>
                <a:gd name="connsiteX2" fmla="*/ 7272 w 12114"/>
                <a:gd name="connsiteY2" fmla="*/ 34535 h 34638"/>
              </a:gdLst>
              <a:ahLst/>
              <a:cxnLst>
                <a:cxn ang="0">
                  <a:pos x="connsiteX0" y="connsiteY0"/>
                </a:cxn>
                <a:cxn ang="0">
                  <a:pos x="connsiteX1" y="connsiteY1"/>
                </a:cxn>
                <a:cxn ang="0">
                  <a:pos x="connsiteX2" y="connsiteY2"/>
                </a:cxn>
              </a:cxnLst>
              <a:rect l="l" t="t" r="r" b="b"/>
              <a:pathLst>
                <a:path w="12114" h="34638">
                  <a:moveTo>
                    <a:pt x="7272" y="34535"/>
                  </a:moveTo>
                  <a:cubicBezTo>
                    <a:pt x="19236" y="19985"/>
                    <a:pt x="5644" y="11023"/>
                    <a:pt x="1768" y="-103"/>
                  </a:cubicBezTo>
                  <a:cubicBezTo>
                    <a:pt x="-1798" y="12645"/>
                    <a:pt x="-67" y="24234"/>
                    <a:pt x="7272" y="34535"/>
                  </a:cubicBezTo>
                  <a:close/>
                </a:path>
              </a:pathLst>
            </a:custGeom>
            <a:grpFill/>
            <a:ln w="25598" cap="flat">
              <a:noFill/>
              <a:prstDash val="solid"/>
              <a:round/>
            </a:ln>
          </p:spPr>
          <p:txBody>
            <a:bodyPr rtlCol="0" anchor="ctr"/>
            <a:lstStyle/>
            <a:p>
              <a:endParaRPr lang="en-LT"/>
            </a:p>
          </p:txBody>
        </p:sp>
        <p:sp>
          <p:nvSpPr>
            <p:cNvPr id="436" name="Freeform 179">
              <a:extLst>
                <a:ext uri="{FF2B5EF4-FFF2-40B4-BE49-F238E27FC236}">
                  <a16:creationId xmlns:a16="http://schemas.microsoft.com/office/drawing/2014/main" id="{7A0256FC-BEDE-8D51-23A3-AFEA3CE66D6F}"/>
                </a:ext>
              </a:extLst>
            </p:cNvPr>
            <p:cNvSpPr/>
            <p:nvPr/>
          </p:nvSpPr>
          <p:spPr>
            <a:xfrm rot="-1917689">
              <a:off x="5750093" y="1800622"/>
              <a:ext cx="30621" cy="81741"/>
            </a:xfrm>
            <a:custGeom>
              <a:avLst/>
              <a:gdLst>
                <a:gd name="connsiteX0" fmla="*/ -47 w 30621"/>
                <a:gd name="connsiteY0" fmla="*/ -109 h 81741"/>
                <a:gd name="connsiteX1" fmla="*/ 30574 w 30621"/>
                <a:gd name="connsiteY1" fmla="*/ 81633 h 81741"/>
                <a:gd name="connsiteX2" fmla="*/ -47 w 30621"/>
                <a:gd name="connsiteY2" fmla="*/ -109 h 81741"/>
              </a:gdLst>
              <a:ahLst/>
              <a:cxnLst>
                <a:cxn ang="0">
                  <a:pos x="connsiteX0" y="connsiteY0"/>
                </a:cxn>
                <a:cxn ang="0">
                  <a:pos x="connsiteX1" y="connsiteY1"/>
                </a:cxn>
                <a:cxn ang="0">
                  <a:pos x="connsiteX2" y="connsiteY2"/>
                </a:cxn>
              </a:cxnLst>
              <a:rect l="l" t="t" r="r" b="b"/>
              <a:pathLst>
                <a:path w="30621" h="81741">
                  <a:moveTo>
                    <a:pt x="-47" y="-109"/>
                  </a:moveTo>
                  <a:cubicBezTo>
                    <a:pt x="26594" y="20880"/>
                    <a:pt x="26336" y="69735"/>
                    <a:pt x="30574" y="81633"/>
                  </a:cubicBezTo>
                  <a:cubicBezTo>
                    <a:pt x="29463" y="53793"/>
                    <a:pt x="31426" y="14081"/>
                    <a:pt x="-47" y="-109"/>
                  </a:cubicBezTo>
                  <a:close/>
                </a:path>
              </a:pathLst>
            </a:custGeom>
            <a:grpFill/>
            <a:ln w="25598" cap="flat">
              <a:noFill/>
              <a:prstDash val="solid"/>
              <a:round/>
            </a:ln>
          </p:spPr>
          <p:txBody>
            <a:bodyPr rtlCol="0" anchor="ctr"/>
            <a:lstStyle/>
            <a:p>
              <a:endParaRPr lang="en-LT"/>
            </a:p>
          </p:txBody>
        </p:sp>
        <p:sp>
          <p:nvSpPr>
            <p:cNvPr id="437" name="Freeform 180">
              <a:extLst>
                <a:ext uri="{FF2B5EF4-FFF2-40B4-BE49-F238E27FC236}">
                  <a16:creationId xmlns:a16="http://schemas.microsoft.com/office/drawing/2014/main" id="{A022D750-6B8A-87EA-5A7C-4EABA2C6F345}"/>
                </a:ext>
              </a:extLst>
            </p:cNvPr>
            <p:cNvSpPr/>
            <p:nvPr/>
          </p:nvSpPr>
          <p:spPr>
            <a:xfrm rot="-1917689">
              <a:off x="5446056" y="3054622"/>
              <a:ext cx="18631" cy="21864"/>
            </a:xfrm>
            <a:custGeom>
              <a:avLst/>
              <a:gdLst>
                <a:gd name="connsiteX0" fmla="*/ 9460 w 18631"/>
                <a:gd name="connsiteY0" fmla="*/ -95 h 21864"/>
                <a:gd name="connsiteX1" fmla="*/ -24 w 18631"/>
                <a:gd name="connsiteY1" fmla="*/ 14584 h 21864"/>
                <a:gd name="connsiteX2" fmla="*/ 5790 w 18631"/>
                <a:gd name="connsiteY2" fmla="*/ 21769 h 21864"/>
                <a:gd name="connsiteX3" fmla="*/ 18607 w 18631"/>
                <a:gd name="connsiteY3" fmla="*/ 12679 h 21864"/>
                <a:gd name="connsiteX4" fmla="*/ 9460 w 18631"/>
                <a:gd name="connsiteY4" fmla="*/ -95 h 2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31" h="21864">
                  <a:moveTo>
                    <a:pt x="9460" y="-95"/>
                  </a:moveTo>
                  <a:cubicBezTo>
                    <a:pt x="6281" y="4798"/>
                    <a:pt x="3154" y="9717"/>
                    <a:pt x="-24" y="14584"/>
                  </a:cubicBezTo>
                  <a:cubicBezTo>
                    <a:pt x="3439" y="16645"/>
                    <a:pt x="4679" y="19194"/>
                    <a:pt x="5790" y="21769"/>
                  </a:cubicBezTo>
                  <a:cubicBezTo>
                    <a:pt x="10390" y="20147"/>
                    <a:pt x="14007" y="14275"/>
                    <a:pt x="18607" y="12679"/>
                  </a:cubicBezTo>
                  <a:cubicBezTo>
                    <a:pt x="14602" y="8609"/>
                    <a:pt x="15868" y="3433"/>
                    <a:pt x="9460" y="-95"/>
                  </a:cubicBezTo>
                  <a:close/>
                </a:path>
              </a:pathLst>
            </a:custGeom>
            <a:grpFill/>
            <a:ln w="25598" cap="flat">
              <a:noFill/>
              <a:prstDash val="solid"/>
              <a:round/>
            </a:ln>
          </p:spPr>
          <p:txBody>
            <a:bodyPr rtlCol="0" anchor="ctr"/>
            <a:lstStyle/>
            <a:p>
              <a:endParaRPr lang="en-LT"/>
            </a:p>
          </p:txBody>
        </p:sp>
        <p:sp>
          <p:nvSpPr>
            <p:cNvPr id="438" name="Freeform 181">
              <a:extLst>
                <a:ext uri="{FF2B5EF4-FFF2-40B4-BE49-F238E27FC236}">
                  <a16:creationId xmlns:a16="http://schemas.microsoft.com/office/drawing/2014/main" id="{4D09FFD7-EC88-EDF2-5F3E-CFB52425968B}"/>
                </a:ext>
              </a:extLst>
            </p:cNvPr>
            <p:cNvSpPr/>
            <p:nvPr/>
          </p:nvSpPr>
          <p:spPr>
            <a:xfrm rot="-1917689">
              <a:off x="5500118" y="2744212"/>
              <a:ext cx="21617" cy="19191"/>
            </a:xfrm>
            <a:custGeom>
              <a:avLst/>
              <a:gdLst>
                <a:gd name="connsiteX0" fmla="*/ 21573 w 21617"/>
                <a:gd name="connsiteY0" fmla="*/ -98 h 19191"/>
                <a:gd name="connsiteX1" fmla="*/ -30 w 21617"/>
                <a:gd name="connsiteY1" fmla="*/ 17234 h 19191"/>
                <a:gd name="connsiteX2" fmla="*/ 21573 w 21617"/>
                <a:gd name="connsiteY2" fmla="*/ -98 h 19191"/>
              </a:gdLst>
              <a:ahLst/>
              <a:cxnLst>
                <a:cxn ang="0">
                  <a:pos x="connsiteX0" y="connsiteY0"/>
                </a:cxn>
                <a:cxn ang="0">
                  <a:pos x="connsiteX1" y="connsiteY1"/>
                </a:cxn>
                <a:cxn ang="0">
                  <a:pos x="connsiteX2" y="connsiteY2"/>
                </a:cxn>
              </a:cxnLst>
              <a:rect l="l" t="t" r="r" b="b"/>
              <a:pathLst>
                <a:path w="21617" h="19191">
                  <a:moveTo>
                    <a:pt x="21573" y="-98"/>
                  </a:moveTo>
                  <a:cubicBezTo>
                    <a:pt x="14131" y="4666"/>
                    <a:pt x="6378" y="7757"/>
                    <a:pt x="-30" y="17234"/>
                  </a:cubicBezTo>
                  <a:cubicBezTo>
                    <a:pt x="8988" y="25655"/>
                    <a:pt x="22089" y="2915"/>
                    <a:pt x="21573" y="-98"/>
                  </a:cubicBezTo>
                  <a:close/>
                </a:path>
              </a:pathLst>
            </a:custGeom>
            <a:grpFill/>
            <a:ln w="25598" cap="flat">
              <a:noFill/>
              <a:prstDash val="solid"/>
              <a:round/>
            </a:ln>
          </p:spPr>
          <p:txBody>
            <a:bodyPr rtlCol="0" anchor="ctr"/>
            <a:lstStyle/>
            <a:p>
              <a:endParaRPr lang="en-LT"/>
            </a:p>
          </p:txBody>
        </p:sp>
        <p:sp>
          <p:nvSpPr>
            <p:cNvPr id="439" name="Freeform 182">
              <a:extLst>
                <a:ext uri="{FF2B5EF4-FFF2-40B4-BE49-F238E27FC236}">
                  <a16:creationId xmlns:a16="http://schemas.microsoft.com/office/drawing/2014/main" id="{C86199D1-643A-D81D-2247-2DC8DCFC123A}"/>
                </a:ext>
              </a:extLst>
            </p:cNvPr>
            <p:cNvSpPr/>
            <p:nvPr/>
          </p:nvSpPr>
          <p:spPr>
            <a:xfrm rot="-1917689">
              <a:off x="5804793" y="3071917"/>
              <a:ext cx="15788" cy="24103"/>
            </a:xfrm>
            <a:custGeom>
              <a:avLst/>
              <a:gdLst>
                <a:gd name="connsiteX0" fmla="*/ -21 w 15788"/>
                <a:gd name="connsiteY0" fmla="*/ -21 h 24103"/>
                <a:gd name="connsiteX1" fmla="*/ 15767 w 15788"/>
                <a:gd name="connsiteY1" fmla="*/ 23878 h 24103"/>
                <a:gd name="connsiteX2" fmla="*/ -21 w 15788"/>
                <a:gd name="connsiteY2" fmla="*/ -21 h 24103"/>
              </a:gdLst>
              <a:ahLst/>
              <a:cxnLst>
                <a:cxn ang="0">
                  <a:pos x="connsiteX0" y="connsiteY0"/>
                </a:cxn>
                <a:cxn ang="0">
                  <a:pos x="connsiteX1" y="connsiteY1"/>
                </a:cxn>
                <a:cxn ang="0">
                  <a:pos x="connsiteX2" y="connsiteY2"/>
                </a:cxn>
              </a:cxnLst>
              <a:rect l="l" t="t" r="r" b="b"/>
              <a:pathLst>
                <a:path w="15788" h="24103">
                  <a:moveTo>
                    <a:pt x="-21" y="-21"/>
                  </a:moveTo>
                  <a:cubicBezTo>
                    <a:pt x="5121" y="6675"/>
                    <a:pt x="3364" y="25706"/>
                    <a:pt x="15767" y="23878"/>
                  </a:cubicBezTo>
                  <a:cubicBezTo>
                    <a:pt x="10289" y="17337"/>
                    <a:pt x="10392" y="-1489"/>
                    <a:pt x="-21" y="-21"/>
                  </a:cubicBezTo>
                  <a:close/>
                </a:path>
              </a:pathLst>
            </a:custGeom>
            <a:grpFill/>
            <a:ln w="25598" cap="flat">
              <a:noFill/>
              <a:prstDash val="solid"/>
              <a:round/>
            </a:ln>
          </p:spPr>
          <p:txBody>
            <a:bodyPr rtlCol="0" anchor="ctr"/>
            <a:lstStyle/>
            <a:p>
              <a:endParaRPr lang="en-LT"/>
            </a:p>
          </p:txBody>
        </p:sp>
        <p:sp>
          <p:nvSpPr>
            <p:cNvPr id="440" name="Freeform 183">
              <a:extLst>
                <a:ext uri="{FF2B5EF4-FFF2-40B4-BE49-F238E27FC236}">
                  <a16:creationId xmlns:a16="http://schemas.microsoft.com/office/drawing/2014/main" id="{C7556CF7-9FC1-6555-FC53-7FEB6B3FFBAB}"/>
                </a:ext>
              </a:extLst>
            </p:cNvPr>
            <p:cNvSpPr/>
            <p:nvPr/>
          </p:nvSpPr>
          <p:spPr>
            <a:xfrm rot="-1917689">
              <a:off x="5673228" y="1831202"/>
              <a:ext cx="138556" cy="290473"/>
            </a:xfrm>
            <a:custGeom>
              <a:avLst/>
              <a:gdLst>
                <a:gd name="connsiteX0" fmla="*/ 59983 w 138556"/>
                <a:gd name="connsiteY0" fmla="*/ 134017 h 290473"/>
                <a:gd name="connsiteX1" fmla="*/ 72412 w 138556"/>
                <a:gd name="connsiteY1" fmla="*/ 103962 h 290473"/>
                <a:gd name="connsiteX2" fmla="*/ 28483 w 138556"/>
                <a:gd name="connsiteY2" fmla="*/ -108 h 290473"/>
                <a:gd name="connsiteX3" fmla="*/ -45 w 138556"/>
                <a:gd name="connsiteY3" fmla="*/ 33501 h 290473"/>
                <a:gd name="connsiteX4" fmla="*/ 15046 w 138556"/>
                <a:gd name="connsiteY4" fmla="*/ 63838 h 290473"/>
                <a:gd name="connsiteX5" fmla="*/ 28509 w 138556"/>
                <a:gd name="connsiteY5" fmla="*/ 48309 h 290473"/>
                <a:gd name="connsiteX6" fmla="*/ 15925 w 138556"/>
                <a:gd name="connsiteY6" fmla="*/ 67856 h 290473"/>
                <a:gd name="connsiteX7" fmla="*/ 115411 w 138556"/>
                <a:gd name="connsiteY7" fmla="*/ 290366 h 290473"/>
                <a:gd name="connsiteX8" fmla="*/ 138512 w 138556"/>
                <a:gd name="connsiteY8" fmla="*/ 270613 h 290473"/>
                <a:gd name="connsiteX9" fmla="*/ 74143 w 138556"/>
                <a:gd name="connsiteY9" fmla="*/ 111997 h 290473"/>
                <a:gd name="connsiteX10" fmla="*/ 59983 w 138556"/>
                <a:gd name="connsiteY10" fmla="*/ 134017 h 29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556" h="290473">
                  <a:moveTo>
                    <a:pt x="59983" y="134017"/>
                  </a:moveTo>
                  <a:cubicBezTo>
                    <a:pt x="58820" y="125132"/>
                    <a:pt x="64376" y="114856"/>
                    <a:pt x="72412" y="103962"/>
                  </a:cubicBezTo>
                  <a:cubicBezTo>
                    <a:pt x="58872" y="68989"/>
                    <a:pt x="43781" y="34428"/>
                    <a:pt x="28483" y="-108"/>
                  </a:cubicBezTo>
                  <a:cubicBezTo>
                    <a:pt x="18121" y="7335"/>
                    <a:pt x="8612" y="18435"/>
                    <a:pt x="-45" y="33501"/>
                  </a:cubicBezTo>
                  <a:cubicBezTo>
                    <a:pt x="6700" y="43184"/>
                    <a:pt x="8224" y="54104"/>
                    <a:pt x="15046" y="63838"/>
                  </a:cubicBezTo>
                  <a:cubicBezTo>
                    <a:pt x="19749" y="59718"/>
                    <a:pt x="22385" y="45811"/>
                    <a:pt x="28509" y="48309"/>
                  </a:cubicBezTo>
                  <a:cubicBezTo>
                    <a:pt x="24323" y="54799"/>
                    <a:pt x="20111" y="61366"/>
                    <a:pt x="15925" y="67856"/>
                  </a:cubicBezTo>
                  <a:cubicBezTo>
                    <a:pt x="49828" y="141897"/>
                    <a:pt x="77425" y="217303"/>
                    <a:pt x="115411" y="290366"/>
                  </a:cubicBezTo>
                  <a:cubicBezTo>
                    <a:pt x="122698" y="281893"/>
                    <a:pt x="131819" y="281687"/>
                    <a:pt x="138512" y="270613"/>
                  </a:cubicBezTo>
                  <a:cubicBezTo>
                    <a:pt x="120475" y="216994"/>
                    <a:pt x="99054" y="164122"/>
                    <a:pt x="74143" y="111997"/>
                  </a:cubicBezTo>
                  <a:cubicBezTo>
                    <a:pt x="66546" y="118745"/>
                    <a:pt x="70991" y="133579"/>
                    <a:pt x="59983" y="134017"/>
                  </a:cubicBezTo>
                  <a:close/>
                </a:path>
              </a:pathLst>
            </a:custGeom>
            <a:grpFill/>
            <a:ln w="25598" cap="flat">
              <a:noFill/>
              <a:prstDash val="solid"/>
              <a:round/>
            </a:ln>
          </p:spPr>
          <p:txBody>
            <a:bodyPr rtlCol="0" anchor="ctr"/>
            <a:lstStyle/>
            <a:p>
              <a:endParaRPr lang="en-LT"/>
            </a:p>
          </p:txBody>
        </p:sp>
        <p:sp>
          <p:nvSpPr>
            <p:cNvPr id="441" name="Freeform 184">
              <a:extLst>
                <a:ext uri="{FF2B5EF4-FFF2-40B4-BE49-F238E27FC236}">
                  <a16:creationId xmlns:a16="http://schemas.microsoft.com/office/drawing/2014/main" id="{E47E963C-BC23-A69D-A69D-A6CEF8CB7ED0}"/>
                </a:ext>
              </a:extLst>
            </p:cNvPr>
            <p:cNvSpPr/>
            <p:nvPr/>
          </p:nvSpPr>
          <p:spPr>
            <a:xfrm rot="-1917689">
              <a:off x="5637861" y="1895610"/>
              <a:ext cx="163883" cy="281205"/>
            </a:xfrm>
            <a:custGeom>
              <a:avLst/>
              <a:gdLst>
                <a:gd name="connsiteX0" fmla="*/ 33578 w 163883"/>
                <a:gd name="connsiteY0" fmla="*/ 171283 h 281205"/>
                <a:gd name="connsiteX1" fmla="*/ 59005 w 163883"/>
                <a:gd name="connsiteY1" fmla="*/ 228971 h 281205"/>
                <a:gd name="connsiteX2" fmla="*/ 59884 w 163883"/>
                <a:gd name="connsiteY2" fmla="*/ 233014 h 281205"/>
                <a:gd name="connsiteX3" fmla="*/ 32958 w 163883"/>
                <a:gd name="connsiteY3" fmla="*/ 177747 h 281205"/>
                <a:gd name="connsiteX4" fmla="*/ 33578 w 163883"/>
                <a:gd name="connsiteY4" fmla="*/ 171283 h 281205"/>
                <a:gd name="connsiteX5" fmla="*/ 114536 w 163883"/>
                <a:gd name="connsiteY5" fmla="*/ 212617 h 281205"/>
                <a:gd name="connsiteX6" fmla="*/ 99316 w 163883"/>
                <a:gd name="connsiteY6" fmla="*/ 220189 h 281205"/>
                <a:gd name="connsiteX7" fmla="*/ 114536 w 163883"/>
                <a:gd name="connsiteY7" fmla="*/ 212617 h 281205"/>
                <a:gd name="connsiteX8" fmla="*/ 163840 w 163883"/>
                <a:gd name="connsiteY8" fmla="*/ 254518 h 281205"/>
                <a:gd name="connsiteX9" fmla="*/ 57325 w 163883"/>
                <a:gd name="connsiteY9" fmla="*/ -107 h 281205"/>
                <a:gd name="connsiteX10" fmla="*/ 14792 w 163883"/>
                <a:gd name="connsiteY10" fmla="*/ 249058 h 281205"/>
                <a:gd name="connsiteX11" fmla="*/ 163840 w 163883"/>
                <a:gd name="connsiteY11" fmla="*/ 254518 h 2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3" h="281205">
                  <a:moveTo>
                    <a:pt x="33578" y="171283"/>
                  </a:moveTo>
                  <a:cubicBezTo>
                    <a:pt x="39030" y="191216"/>
                    <a:pt x="42932" y="211433"/>
                    <a:pt x="59005" y="228971"/>
                  </a:cubicBezTo>
                  <a:cubicBezTo>
                    <a:pt x="63760" y="231057"/>
                    <a:pt x="62494" y="234508"/>
                    <a:pt x="59884" y="233014"/>
                  </a:cubicBezTo>
                  <a:cubicBezTo>
                    <a:pt x="40994" y="216712"/>
                    <a:pt x="34508" y="197809"/>
                    <a:pt x="32958" y="177747"/>
                  </a:cubicBezTo>
                  <a:cubicBezTo>
                    <a:pt x="30581" y="176202"/>
                    <a:pt x="32984" y="173601"/>
                    <a:pt x="33578" y="171283"/>
                  </a:cubicBezTo>
                  <a:close/>
                  <a:moveTo>
                    <a:pt x="114536" y="212617"/>
                  </a:moveTo>
                  <a:cubicBezTo>
                    <a:pt x="110738" y="221090"/>
                    <a:pt x="103735" y="214883"/>
                    <a:pt x="99316" y="220189"/>
                  </a:cubicBezTo>
                  <a:cubicBezTo>
                    <a:pt x="95569" y="214729"/>
                    <a:pt x="108877" y="207029"/>
                    <a:pt x="114536" y="212617"/>
                  </a:cubicBezTo>
                  <a:close/>
                  <a:moveTo>
                    <a:pt x="163840" y="254518"/>
                  </a:moveTo>
                  <a:cubicBezTo>
                    <a:pt x="133684" y="168450"/>
                    <a:pt x="91719" y="84983"/>
                    <a:pt x="57325" y="-107"/>
                  </a:cubicBezTo>
                  <a:cubicBezTo>
                    <a:pt x="2259" y="52070"/>
                    <a:pt x="-15855" y="210660"/>
                    <a:pt x="14792" y="249058"/>
                  </a:cubicBezTo>
                  <a:cubicBezTo>
                    <a:pt x="56990" y="302059"/>
                    <a:pt x="120531" y="278675"/>
                    <a:pt x="163840" y="254518"/>
                  </a:cubicBezTo>
                  <a:close/>
                </a:path>
              </a:pathLst>
            </a:custGeom>
            <a:grpFill/>
            <a:ln w="25598" cap="flat">
              <a:noFill/>
              <a:prstDash val="solid"/>
              <a:round/>
            </a:ln>
          </p:spPr>
          <p:txBody>
            <a:bodyPr rtlCol="0" anchor="ctr"/>
            <a:lstStyle/>
            <a:p>
              <a:endParaRPr lang="en-LT"/>
            </a:p>
          </p:txBody>
        </p:sp>
        <p:sp>
          <p:nvSpPr>
            <p:cNvPr id="442" name="Freeform 185">
              <a:extLst>
                <a:ext uri="{FF2B5EF4-FFF2-40B4-BE49-F238E27FC236}">
                  <a16:creationId xmlns:a16="http://schemas.microsoft.com/office/drawing/2014/main" id="{61C49F57-F162-1B96-B3D5-DDCAD65329B3}"/>
                </a:ext>
              </a:extLst>
            </p:cNvPr>
            <p:cNvSpPr/>
            <p:nvPr/>
          </p:nvSpPr>
          <p:spPr>
            <a:xfrm rot="-1917689">
              <a:off x="5622252" y="2299690"/>
              <a:ext cx="34186" cy="45750"/>
            </a:xfrm>
            <a:custGeom>
              <a:avLst/>
              <a:gdLst>
                <a:gd name="connsiteX0" fmla="*/ 34149 w 34186"/>
                <a:gd name="connsiteY0" fmla="*/ 13146 h 45750"/>
                <a:gd name="connsiteX1" fmla="*/ -38 w 34186"/>
                <a:gd name="connsiteY1" fmla="*/ 1660 h 45750"/>
                <a:gd name="connsiteX2" fmla="*/ 20169 w 34186"/>
                <a:gd name="connsiteY2" fmla="*/ 45647 h 45750"/>
                <a:gd name="connsiteX3" fmla="*/ 34149 w 34186"/>
                <a:gd name="connsiteY3" fmla="*/ 13146 h 45750"/>
              </a:gdLst>
              <a:ahLst/>
              <a:cxnLst>
                <a:cxn ang="0">
                  <a:pos x="connsiteX0" y="connsiteY0"/>
                </a:cxn>
                <a:cxn ang="0">
                  <a:pos x="connsiteX1" y="connsiteY1"/>
                </a:cxn>
                <a:cxn ang="0">
                  <a:pos x="connsiteX2" y="connsiteY2"/>
                </a:cxn>
                <a:cxn ang="0">
                  <a:pos x="connsiteX3" y="connsiteY3"/>
                </a:cxn>
              </a:cxnLst>
              <a:rect l="l" t="t" r="r" b="b"/>
              <a:pathLst>
                <a:path w="34186" h="45750">
                  <a:moveTo>
                    <a:pt x="34149" y="13146"/>
                  </a:moveTo>
                  <a:cubicBezTo>
                    <a:pt x="22443" y="7789"/>
                    <a:pt x="9109" y="-4701"/>
                    <a:pt x="-38" y="1660"/>
                  </a:cubicBezTo>
                  <a:cubicBezTo>
                    <a:pt x="10169" y="15567"/>
                    <a:pt x="11125" y="31534"/>
                    <a:pt x="20169" y="45647"/>
                  </a:cubicBezTo>
                  <a:cubicBezTo>
                    <a:pt x="26836" y="34367"/>
                    <a:pt x="31668" y="23473"/>
                    <a:pt x="34149" y="13146"/>
                  </a:cubicBezTo>
                  <a:close/>
                </a:path>
              </a:pathLst>
            </a:custGeom>
            <a:grpFill/>
            <a:ln w="25598" cap="flat">
              <a:noFill/>
              <a:prstDash val="solid"/>
              <a:round/>
            </a:ln>
          </p:spPr>
          <p:txBody>
            <a:bodyPr rtlCol="0" anchor="ctr"/>
            <a:lstStyle/>
            <a:p>
              <a:endParaRPr lang="en-LT"/>
            </a:p>
          </p:txBody>
        </p:sp>
        <p:sp>
          <p:nvSpPr>
            <p:cNvPr id="443" name="Freeform 186">
              <a:extLst>
                <a:ext uri="{FF2B5EF4-FFF2-40B4-BE49-F238E27FC236}">
                  <a16:creationId xmlns:a16="http://schemas.microsoft.com/office/drawing/2014/main" id="{DD5FA8CF-49F3-5EFF-3562-EC4F055D8EA2}"/>
                </a:ext>
              </a:extLst>
            </p:cNvPr>
            <p:cNvSpPr/>
            <p:nvPr/>
          </p:nvSpPr>
          <p:spPr>
            <a:xfrm rot="-1917689">
              <a:off x="5598406" y="2289163"/>
              <a:ext cx="41249" cy="96910"/>
            </a:xfrm>
            <a:custGeom>
              <a:avLst/>
              <a:gdLst>
                <a:gd name="connsiteX0" fmla="*/ -38 w 41249"/>
                <a:gd name="connsiteY0" fmla="*/ -103 h 96910"/>
                <a:gd name="connsiteX1" fmla="*/ 38103 w 41249"/>
                <a:gd name="connsiteY1" fmla="*/ 96807 h 96910"/>
                <a:gd name="connsiteX2" fmla="*/ -38 w 41249"/>
                <a:gd name="connsiteY2" fmla="*/ -103 h 96910"/>
              </a:gdLst>
              <a:ahLst/>
              <a:cxnLst>
                <a:cxn ang="0">
                  <a:pos x="connsiteX0" y="connsiteY0"/>
                </a:cxn>
                <a:cxn ang="0">
                  <a:pos x="connsiteX1" y="connsiteY1"/>
                </a:cxn>
                <a:cxn ang="0">
                  <a:pos x="connsiteX2" y="connsiteY2"/>
                </a:cxn>
              </a:cxnLst>
              <a:rect l="l" t="t" r="r" b="b"/>
              <a:pathLst>
                <a:path w="41249" h="96910">
                  <a:moveTo>
                    <a:pt x="-38" y="-103"/>
                  </a:moveTo>
                  <a:cubicBezTo>
                    <a:pt x="7404" y="33325"/>
                    <a:pt x="22934" y="65028"/>
                    <a:pt x="38103" y="96807"/>
                  </a:cubicBezTo>
                  <a:cubicBezTo>
                    <a:pt x="48103" y="59542"/>
                    <a:pt x="33606" y="27634"/>
                    <a:pt x="-38" y="-103"/>
                  </a:cubicBezTo>
                  <a:close/>
                </a:path>
              </a:pathLst>
            </a:custGeom>
            <a:grpFill/>
            <a:ln w="25598" cap="flat">
              <a:noFill/>
              <a:prstDash val="solid"/>
              <a:round/>
            </a:ln>
          </p:spPr>
          <p:txBody>
            <a:bodyPr rtlCol="0" anchor="ctr"/>
            <a:lstStyle/>
            <a:p>
              <a:endParaRPr lang="en-LT"/>
            </a:p>
          </p:txBody>
        </p:sp>
        <p:sp>
          <p:nvSpPr>
            <p:cNvPr id="444" name="Freeform 187">
              <a:extLst>
                <a:ext uri="{FF2B5EF4-FFF2-40B4-BE49-F238E27FC236}">
                  <a16:creationId xmlns:a16="http://schemas.microsoft.com/office/drawing/2014/main" id="{F4F1D168-7DA4-4514-1284-DEB843DA7E03}"/>
                </a:ext>
              </a:extLst>
            </p:cNvPr>
            <p:cNvSpPr/>
            <p:nvPr/>
          </p:nvSpPr>
          <p:spPr>
            <a:xfrm rot="-1917689">
              <a:off x="5583680" y="2288598"/>
              <a:ext cx="58657" cy="140407"/>
            </a:xfrm>
            <a:custGeom>
              <a:avLst/>
              <a:gdLst>
                <a:gd name="connsiteX0" fmla="*/ 50067 w 58657"/>
                <a:gd name="connsiteY0" fmla="*/ 140305 h 140407"/>
                <a:gd name="connsiteX1" fmla="*/ 58620 w 58657"/>
                <a:gd name="connsiteY1" fmla="*/ 121608 h 140407"/>
                <a:gd name="connsiteX2" fmla="*/ 8696 w 58657"/>
                <a:gd name="connsiteY2" fmla="*/ -103 h 140407"/>
                <a:gd name="connsiteX3" fmla="*/ -38 w 58657"/>
                <a:gd name="connsiteY3" fmla="*/ 8087 h 140407"/>
                <a:gd name="connsiteX4" fmla="*/ 50067 w 58657"/>
                <a:gd name="connsiteY4" fmla="*/ 140305 h 140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7" h="140407">
                  <a:moveTo>
                    <a:pt x="50067" y="140305"/>
                  </a:moveTo>
                  <a:cubicBezTo>
                    <a:pt x="52987" y="134099"/>
                    <a:pt x="52134" y="128639"/>
                    <a:pt x="58620" y="121608"/>
                  </a:cubicBezTo>
                  <a:cubicBezTo>
                    <a:pt x="42082" y="81021"/>
                    <a:pt x="28749" y="39712"/>
                    <a:pt x="8696" y="-103"/>
                  </a:cubicBezTo>
                  <a:cubicBezTo>
                    <a:pt x="5802" y="2653"/>
                    <a:pt x="2236" y="2318"/>
                    <a:pt x="-38" y="8087"/>
                  </a:cubicBezTo>
                  <a:cubicBezTo>
                    <a:pt x="13193" y="52949"/>
                    <a:pt x="34692" y="95906"/>
                    <a:pt x="50067" y="140305"/>
                  </a:cubicBezTo>
                  <a:close/>
                </a:path>
              </a:pathLst>
            </a:custGeom>
            <a:grpFill/>
            <a:ln w="25598" cap="flat">
              <a:noFill/>
              <a:prstDash val="solid"/>
              <a:round/>
            </a:ln>
          </p:spPr>
          <p:txBody>
            <a:bodyPr rtlCol="0" anchor="ctr"/>
            <a:lstStyle/>
            <a:p>
              <a:endParaRPr lang="en-LT"/>
            </a:p>
          </p:txBody>
        </p:sp>
        <p:sp>
          <p:nvSpPr>
            <p:cNvPr id="445" name="Freeform 188">
              <a:extLst>
                <a:ext uri="{FF2B5EF4-FFF2-40B4-BE49-F238E27FC236}">
                  <a16:creationId xmlns:a16="http://schemas.microsoft.com/office/drawing/2014/main" id="{615F41C9-852D-09C1-8C2E-38A779831D8D}"/>
                </a:ext>
              </a:extLst>
            </p:cNvPr>
            <p:cNvSpPr/>
            <p:nvPr/>
          </p:nvSpPr>
          <p:spPr>
            <a:xfrm rot="-1917689">
              <a:off x="5715833" y="2310043"/>
              <a:ext cx="70828" cy="68150"/>
            </a:xfrm>
            <a:custGeom>
              <a:avLst/>
              <a:gdLst>
                <a:gd name="connsiteX0" fmla="*/ 35494 w 70828"/>
                <a:gd name="connsiteY0" fmla="*/ -106 h 68150"/>
                <a:gd name="connsiteX1" fmla="*/ -37 w 70828"/>
                <a:gd name="connsiteY1" fmla="*/ 49702 h 68150"/>
                <a:gd name="connsiteX2" fmla="*/ 58569 w 70828"/>
                <a:gd name="connsiteY2" fmla="*/ 66441 h 68150"/>
                <a:gd name="connsiteX3" fmla="*/ 70792 w 70828"/>
                <a:gd name="connsiteY3" fmla="*/ 25931 h 68150"/>
                <a:gd name="connsiteX4" fmla="*/ 35494 w 70828"/>
                <a:gd name="connsiteY4" fmla="*/ -106 h 6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8" h="68150">
                  <a:moveTo>
                    <a:pt x="35494" y="-106"/>
                  </a:moveTo>
                  <a:cubicBezTo>
                    <a:pt x="23245" y="13389"/>
                    <a:pt x="4666" y="32292"/>
                    <a:pt x="-37" y="49702"/>
                  </a:cubicBezTo>
                  <a:cubicBezTo>
                    <a:pt x="12651" y="57428"/>
                    <a:pt x="42316" y="73086"/>
                    <a:pt x="58569" y="66441"/>
                  </a:cubicBezTo>
                  <a:cubicBezTo>
                    <a:pt x="63014" y="52818"/>
                    <a:pt x="68854" y="38937"/>
                    <a:pt x="70792" y="25931"/>
                  </a:cubicBezTo>
                  <a:cubicBezTo>
                    <a:pt x="65055" y="16634"/>
                    <a:pt x="49602" y="616"/>
                    <a:pt x="35494" y="-106"/>
                  </a:cubicBezTo>
                  <a:close/>
                </a:path>
              </a:pathLst>
            </a:custGeom>
            <a:grpFill/>
            <a:ln w="25598" cap="flat">
              <a:noFill/>
              <a:prstDash val="solid"/>
              <a:round/>
            </a:ln>
          </p:spPr>
          <p:txBody>
            <a:bodyPr rtlCol="0" anchor="ctr"/>
            <a:lstStyle/>
            <a:p>
              <a:endParaRPr lang="en-LT"/>
            </a:p>
          </p:txBody>
        </p:sp>
        <p:sp>
          <p:nvSpPr>
            <p:cNvPr id="446" name="Freeform 189">
              <a:extLst>
                <a:ext uri="{FF2B5EF4-FFF2-40B4-BE49-F238E27FC236}">
                  <a16:creationId xmlns:a16="http://schemas.microsoft.com/office/drawing/2014/main" id="{4CECD368-A22B-97CC-478C-906A47F5DBAF}"/>
                </a:ext>
              </a:extLst>
            </p:cNvPr>
            <p:cNvSpPr/>
            <p:nvPr/>
          </p:nvSpPr>
          <p:spPr>
            <a:xfrm rot="-1917689">
              <a:off x="5556386" y="2306445"/>
              <a:ext cx="89847" cy="172863"/>
            </a:xfrm>
            <a:custGeom>
              <a:avLst/>
              <a:gdLst>
                <a:gd name="connsiteX0" fmla="*/ 34718 w 89847"/>
                <a:gd name="connsiteY0" fmla="*/ 47754 h 172863"/>
                <a:gd name="connsiteX1" fmla="*/ 47897 w 89847"/>
                <a:gd name="connsiteY1" fmla="*/ 59601 h 172863"/>
                <a:gd name="connsiteX2" fmla="*/ 34718 w 89847"/>
                <a:gd name="connsiteY2" fmla="*/ 47754 h 172863"/>
                <a:gd name="connsiteX3" fmla="*/ -37 w 89847"/>
                <a:gd name="connsiteY3" fmla="*/ 4771 h 172863"/>
                <a:gd name="connsiteX4" fmla="*/ 78983 w 89847"/>
                <a:gd name="connsiteY4" fmla="*/ 172761 h 172863"/>
                <a:gd name="connsiteX5" fmla="*/ 89810 w 89847"/>
                <a:gd name="connsiteY5" fmla="*/ 145153 h 172863"/>
                <a:gd name="connsiteX6" fmla="*/ 30584 w 89847"/>
                <a:gd name="connsiteY6" fmla="*/ 187 h 172863"/>
                <a:gd name="connsiteX7" fmla="*/ -37 w 89847"/>
                <a:gd name="connsiteY7" fmla="*/ 4771 h 17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847" h="172863">
                  <a:moveTo>
                    <a:pt x="34718" y="47754"/>
                  </a:moveTo>
                  <a:cubicBezTo>
                    <a:pt x="43272" y="45642"/>
                    <a:pt x="45882" y="54167"/>
                    <a:pt x="47897" y="59601"/>
                  </a:cubicBezTo>
                  <a:cubicBezTo>
                    <a:pt x="45339" y="63283"/>
                    <a:pt x="26140" y="53265"/>
                    <a:pt x="34718" y="47754"/>
                  </a:cubicBezTo>
                  <a:close/>
                  <a:moveTo>
                    <a:pt x="-37" y="4771"/>
                  </a:moveTo>
                  <a:cubicBezTo>
                    <a:pt x="28439" y="60296"/>
                    <a:pt x="52419" y="116799"/>
                    <a:pt x="78983" y="172761"/>
                  </a:cubicBezTo>
                  <a:cubicBezTo>
                    <a:pt x="86167" y="162820"/>
                    <a:pt x="85392" y="154554"/>
                    <a:pt x="89810" y="145153"/>
                  </a:cubicBezTo>
                  <a:cubicBezTo>
                    <a:pt x="68983" y="97072"/>
                    <a:pt x="55830" y="47342"/>
                    <a:pt x="30584" y="187"/>
                  </a:cubicBezTo>
                  <a:cubicBezTo>
                    <a:pt x="20868" y="4076"/>
                    <a:pt x="8284" y="-5350"/>
                    <a:pt x="-37" y="4771"/>
                  </a:cubicBezTo>
                  <a:close/>
                </a:path>
              </a:pathLst>
            </a:custGeom>
            <a:grpFill/>
            <a:ln w="25598" cap="flat">
              <a:noFill/>
              <a:prstDash val="solid"/>
              <a:round/>
            </a:ln>
          </p:spPr>
          <p:txBody>
            <a:bodyPr rtlCol="0" anchor="ctr"/>
            <a:lstStyle/>
            <a:p>
              <a:endParaRPr lang="en-LT"/>
            </a:p>
          </p:txBody>
        </p:sp>
        <p:sp>
          <p:nvSpPr>
            <p:cNvPr id="447" name="Freeform 190">
              <a:extLst>
                <a:ext uri="{FF2B5EF4-FFF2-40B4-BE49-F238E27FC236}">
                  <a16:creationId xmlns:a16="http://schemas.microsoft.com/office/drawing/2014/main" id="{C7A9E2DE-F3BB-130D-FF9C-7BD83EAE9381}"/>
                </a:ext>
              </a:extLst>
            </p:cNvPr>
            <p:cNvSpPr/>
            <p:nvPr/>
          </p:nvSpPr>
          <p:spPr>
            <a:xfrm rot="-1917689">
              <a:off x="5751954" y="2396151"/>
              <a:ext cx="22043" cy="49781"/>
            </a:xfrm>
            <a:custGeom>
              <a:avLst/>
              <a:gdLst>
                <a:gd name="connsiteX0" fmla="*/ 22008 w 22043"/>
                <a:gd name="connsiteY0" fmla="*/ 20472 h 49781"/>
                <a:gd name="connsiteX1" fmla="*/ 587 w 22043"/>
                <a:gd name="connsiteY1" fmla="*/ -105 h 49781"/>
                <a:gd name="connsiteX2" fmla="*/ 13610 w 22043"/>
                <a:gd name="connsiteY2" fmla="*/ 49676 h 49781"/>
                <a:gd name="connsiteX3" fmla="*/ 22008 w 22043"/>
                <a:gd name="connsiteY3" fmla="*/ 20472 h 49781"/>
              </a:gdLst>
              <a:ahLst/>
              <a:cxnLst>
                <a:cxn ang="0">
                  <a:pos x="connsiteX0" y="connsiteY0"/>
                </a:cxn>
                <a:cxn ang="0">
                  <a:pos x="connsiteX1" y="connsiteY1"/>
                </a:cxn>
                <a:cxn ang="0">
                  <a:pos x="connsiteX2" y="connsiteY2"/>
                </a:cxn>
                <a:cxn ang="0">
                  <a:pos x="connsiteX3" y="connsiteY3"/>
                </a:cxn>
              </a:cxnLst>
              <a:rect l="l" t="t" r="r" b="b"/>
              <a:pathLst>
                <a:path w="22043" h="49781">
                  <a:moveTo>
                    <a:pt x="22008" y="20472"/>
                  </a:moveTo>
                  <a:cubicBezTo>
                    <a:pt x="13843" y="13801"/>
                    <a:pt x="13042" y="5586"/>
                    <a:pt x="587" y="-105"/>
                  </a:cubicBezTo>
                  <a:cubicBezTo>
                    <a:pt x="-2979" y="18231"/>
                    <a:pt x="9786" y="32936"/>
                    <a:pt x="13610" y="49676"/>
                  </a:cubicBezTo>
                  <a:cubicBezTo>
                    <a:pt x="20561" y="39040"/>
                    <a:pt x="16117" y="30876"/>
                    <a:pt x="22008" y="20472"/>
                  </a:cubicBezTo>
                  <a:close/>
                </a:path>
              </a:pathLst>
            </a:custGeom>
            <a:grpFill/>
            <a:ln w="25598" cap="flat">
              <a:noFill/>
              <a:prstDash val="solid"/>
              <a:round/>
            </a:ln>
          </p:spPr>
          <p:txBody>
            <a:bodyPr rtlCol="0" anchor="ctr"/>
            <a:lstStyle/>
            <a:p>
              <a:endParaRPr lang="en-LT"/>
            </a:p>
          </p:txBody>
        </p:sp>
        <p:sp>
          <p:nvSpPr>
            <p:cNvPr id="448" name="Freeform 191">
              <a:extLst>
                <a:ext uri="{FF2B5EF4-FFF2-40B4-BE49-F238E27FC236}">
                  <a16:creationId xmlns:a16="http://schemas.microsoft.com/office/drawing/2014/main" id="{60C1C68F-4262-F8B0-8A81-953E2B88B0B8}"/>
                </a:ext>
              </a:extLst>
            </p:cNvPr>
            <p:cNvSpPr/>
            <p:nvPr/>
          </p:nvSpPr>
          <p:spPr>
            <a:xfrm rot="-1917689">
              <a:off x="5751957" y="2410671"/>
              <a:ext cx="19656" cy="63353"/>
            </a:xfrm>
            <a:custGeom>
              <a:avLst/>
              <a:gdLst>
                <a:gd name="connsiteX0" fmla="*/ 19523 w 19656"/>
                <a:gd name="connsiteY0" fmla="*/ 63248 h 63353"/>
                <a:gd name="connsiteX1" fmla="*/ 1357 w 19656"/>
                <a:gd name="connsiteY1" fmla="*/ -105 h 63353"/>
                <a:gd name="connsiteX2" fmla="*/ 19523 w 19656"/>
                <a:gd name="connsiteY2" fmla="*/ 63248 h 63353"/>
              </a:gdLst>
              <a:ahLst/>
              <a:cxnLst>
                <a:cxn ang="0">
                  <a:pos x="connsiteX0" y="connsiteY0"/>
                </a:cxn>
                <a:cxn ang="0">
                  <a:pos x="connsiteX1" y="connsiteY1"/>
                </a:cxn>
                <a:cxn ang="0">
                  <a:pos x="connsiteX2" y="connsiteY2"/>
                </a:cxn>
              </a:cxnLst>
              <a:rect l="l" t="t" r="r" b="b"/>
              <a:pathLst>
                <a:path w="19656" h="63353">
                  <a:moveTo>
                    <a:pt x="19523" y="63248"/>
                  </a:moveTo>
                  <a:cubicBezTo>
                    <a:pt x="20738" y="40533"/>
                    <a:pt x="10402" y="20343"/>
                    <a:pt x="1357" y="-105"/>
                  </a:cubicBezTo>
                  <a:cubicBezTo>
                    <a:pt x="-4922" y="23665"/>
                    <a:pt x="11616" y="42568"/>
                    <a:pt x="19523" y="63248"/>
                  </a:cubicBezTo>
                  <a:close/>
                </a:path>
              </a:pathLst>
            </a:custGeom>
            <a:grpFill/>
            <a:ln w="25598" cap="flat">
              <a:noFill/>
              <a:prstDash val="solid"/>
              <a:round/>
            </a:ln>
          </p:spPr>
          <p:txBody>
            <a:bodyPr rtlCol="0" anchor="ctr"/>
            <a:lstStyle/>
            <a:p>
              <a:endParaRPr lang="en-LT"/>
            </a:p>
          </p:txBody>
        </p:sp>
        <p:sp>
          <p:nvSpPr>
            <p:cNvPr id="449" name="Freeform 192">
              <a:extLst>
                <a:ext uri="{FF2B5EF4-FFF2-40B4-BE49-F238E27FC236}">
                  <a16:creationId xmlns:a16="http://schemas.microsoft.com/office/drawing/2014/main" id="{C0633813-A47F-F2CD-A6D2-047359001194}"/>
                </a:ext>
              </a:extLst>
            </p:cNvPr>
            <p:cNvSpPr/>
            <p:nvPr/>
          </p:nvSpPr>
          <p:spPr>
            <a:xfrm rot="-1917689">
              <a:off x="5746692" y="2429871"/>
              <a:ext cx="35126" cy="90909"/>
            </a:xfrm>
            <a:custGeom>
              <a:avLst/>
              <a:gdLst>
                <a:gd name="connsiteX0" fmla="*/ 10974 w 35126"/>
                <a:gd name="connsiteY0" fmla="*/ -105 h 90909"/>
                <a:gd name="connsiteX1" fmla="*/ -34 w 35126"/>
                <a:gd name="connsiteY1" fmla="*/ 17047 h 90909"/>
                <a:gd name="connsiteX2" fmla="*/ 28830 w 35126"/>
                <a:gd name="connsiteY2" fmla="*/ 90805 h 90909"/>
                <a:gd name="connsiteX3" fmla="*/ 10974 w 35126"/>
                <a:gd name="connsiteY3" fmla="*/ -105 h 90909"/>
              </a:gdLst>
              <a:ahLst/>
              <a:cxnLst>
                <a:cxn ang="0">
                  <a:pos x="connsiteX0" y="connsiteY0"/>
                </a:cxn>
                <a:cxn ang="0">
                  <a:pos x="connsiteX1" y="connsiteY1"/>
                </a:cxn>
                <a:cxn ang="0">
                  <a:pos x="connsiteX2" y="connsiteY2"/>
                </a:cxn>
                <a:cxn ang="0">
                  <a:pos x="connsiteX3" y="connsiteY3"/>
                </a:cxn>
              </a:cxnLst>
              <a:rect l="l" t="t" r="r" b="b"/>
              <a:pathLst>
                <a:path w="35126" h="90909">
                  <a:moveTo>
                    <a:pt x="10974" y="-105"/>
                  </a:moveTo>
                  <a:cubicBezTo>
                    <a:pt x="7330" y="5612"/>
                    <a:pt x="3661" y="11355"/>
                    <a:pt x="-34" y="17047"/>
                  </a:cubicBezTo>
                  <a:cubicBezTo>
                    <a:pt x="12421" y="41023"/>
                    <a:pt x="15987" y="66931"/>
                    <a:pt x="28830" y="90805"/>
                  </a:cubicBezTo>
                  <a:cubicBezTo>
                    <a:pt x="46970" y="55265"/>
                    <a:pt x="20922" y="29383"/>
                    <a:pt x="10974" y="-105"/>
                  </a:cubicBezTo>
                  <a:close/>
                </a:path>
              </a:pathLst>
            </a:custGeom>
            <a:grpFill/>
            <a:ln w="25598" cap="flat">
              <a:noFill/>
              <a:prstDash val="solid"/>
              <a:round/>
            </a:ln>
          </p:spPr>
          <p:txBody>
            <a:bodyPr rtlCol="0" anchor="ctr"/>
            <a:lstStyle/>
            <a:p>
              <a:endParaRPr lang="en-LT"/>
            </a:p>
          </p:txBody>
        </p:sp>
        <p:sp>
          <p:nvSpPr>
            <p:cNvPr id="450" name="Freeform 193">
              <a:extLst>
                <a:ext uri="{FF2B5EF4-FFF2-40B4-BE49-F238E27FC236}">
                  <a16:creationId xmlns:a16="http://schemas.microsoft.com/office/drawing/2014/main" id="{F9181D09-F310-905C-DC3E-69B83FCE68F4}"/>
                </a:ext>
              </a:extLst>
            </p:cNvPr>
            <p:cNvSpPr/>
            <p:nvPr/>
          </p:nvSpPr>
          <p:spPr>
            <a:xfrm rot="-1917689">
              <a:off x="5743303" y="2458407"/>
              <a:ext cx="37823" cy="94051"/>
            </a:xfrm>
            <a:custGeom>
              <a:avLst/>
              <a:gdLst>
                <a:gd name="connsiteX0" fmla="*/ 11905 w 37823"/>
                <a:gd name="connsiteY0" fmla="*/ -105 h 94051"/>
                <a:gd name="connsiteX1" fmla="*/ -34 w 37823"/>
                <a:gd name="connsiteY1" fmla="*/ 13081 h 94051"/>
                <a:gd name="connsiteX2" fmla="*/ 34644 w 37823"/>
                <a:gd name="connsiteY2" fmla="*/ 93947 h 94051"/>
                <a:gd name="connsiteX3" fmla="*/ 11905 w 37823"/>
                <a:gd name="connsiteY3" fmla="*/ -105 h 94051"/>
              </a:gdLst>
              <a:ahLst/>
              <a:cxnLst>
                <a:cxn ang="0">
                  <a:pos x="connsiteX0" y="connsiteY0"/>
                </a:cxn>
                <a:cxn ang="0">
                  <a:pos x="connsiteX1" y="connsiteY1"/>
                </a:cxn>
                <a:cxn ang="0">
                  <a:pos x="connsiteX2" y="connsiteY2"/>
                </a:cxn>
                <a:cxn ang="0">
                  <a:pos x="connsiteX3" y="connsiteY3"/>
                </a:cxn>
              </a:cxnLst>
              <a:rect l="l" t="t" r="r" b="b"/>
              <a:pathLst>
                <a:path w="37823" h="94051">
                  <a:moveTo>
                    <a:pt x="11905" y="-105"/>
                  </a:moveTo>
                  <a:cubicBezTo>
                    <a:pt x="8804" y="8548"/>
                    <a:pt x="3610" y="7286"/>
                    <a:pt x="-34" y="13081"/>
                  </a:cubicBezTo>
                  <a:cubicBezTo>
                    <a:pt x="12473" y="39839"/>
                    <a:pt x="20923" y="67472"/>
                    <a:pt x="34644" y="93947"/>
                  </a:cubicBezTo>
                  <a:cubicBezTo>
                    <a:pt x="46944" y="58278"/>
                    <a:pt x="19734" y="31237"/>
                    <a:pt x="11905" y="-105"/>
                  </a:cubicBezTo>
                  <a:close/>
                </a:path>
              </a:pathLst>
            </a:custGeom>
            <a:grpFill/>
            <a:ln w="25598" cap="flat">
              <a:noFill/>
              <a:prstDash val="solid"/>
              <a:round/>
            </a:ln>
          </p:spPr>
          <p:txBody>
            <a:bodyPr rtlCol="0" anchor="ctr"/>
            <a:lstStyle/>
            <a:p>
              <a:endParaRPr lang="en-LT"/>
            </a:p>
          </p:txBody>
        </p:sp>
        <p:sp>
          <p:nvSpPr>
            <p:cNvPr id="451" name="Freeform 194">
              <a:extLst>
                <a:ext uri="{FF2B5EF4-FFF2-40B4-BE49-F238E27FC236}">
                  <a16:creationId xmlns:a16="http://schemas.microsoft.com/office/drawing/2014/main" id="{9F56E053-A674-FCA5-0424-2917F4930164}"/>
                </a:ext>
              </a:extLst>
            </p:cNvPr>
            <p:cNvSpPr/>
            <p:nvPr/>
          </p:nvSpPr>
          <p:spPr>
            <a:xfrm rot="-1917689">
              <a:off x="5747722" y="2484533"/>
              <a:ext cx="35820" cy="95313"/>
            </a:xfrm>
            <a:custGeom>
              <a:avLst/>
              <a:gdLst>
                <a:gd name="connsiteX0" fmla="*/ 35653 w 35820"/>
                <a:gd name="connsiteY0" fmla="*/ 95209 h 95313"/>
                <a:gd name="connsiteX1" fmla="*/ -33 w 35820"/>
                <a:gd name="connsiteY1" fmla="*/ -105 h 95313"/>
                <a:gd name="connsiteX2" fmla="*/ 35653 w 35820"/>
                <a:gd name="connsiteY2" fmla="*/ 95209 h 95313"/>
              </a:gdLst>
              <a:ahLst/>
              <a:cxnLst>
                <a:cxn ang="0">
                  <a:pos x="connsiteX0" y="connsiteY0"/>
                </a:cxn>
                <a:cxn ang="0">
                  <a:pos x="connsiteX1" y="connsiteY1"/>
                </a:cxn>
                <a:cxn ang="0">
                  <a:pos x="connsiteX2" y="connsiteY2"/>
                </a:cxn>
              </a:cxnLst>
              <a:rect l="l" t="t" r="r" b="b"/>
              <a:pathLst>
                <a:path w="35820" h="95313">
                  <a:moveTo>
                    <a:pt x="35653" y="95209"/>
                  </a:moveTo>
                  <a:cubicBezTo>
                    <a:pt x="37720" y="61703"/>
                    <a:pt x="15471" y="22584"/>
                    <a:pt x="-33" y="-105"/>
                  </a:cubicBezTo>
                  <a:cubicBezTo>
                    <a:pt x="2938" y="33581"/>
                    <a:pt x="24386" y="63326"/>
                    <a:pt x="35653" y="95209"/>
                  </a:cubicBezTo>
                  <a:close/>
                </a:path>
              </a:pathLst>
            </a:custGeom>
            <a:grpFill/>
            <a:ln w="25598" cap="flat">
              <a:noFill/>
              <a:prstDash val="solid"/>
              <a:round/>
            </a:ln>
          </p:spPr>
          <p:txBody>
            <a:bodyPr rtlCol="0" anchor="ctr"/>
            <a:lstStyle/>
            <a:p>
              <a:endParaRPr lang="en-LT"/>
            </a:p>
          </p:txBody>
        </p:sp>
        <p:sp>
          <p:nvSpPr>
            <p:cNvPr id="452" name="Freeform 195">
              <a:extLst>
                <a:ext uri="{FF2B5EF4-FFF2-40B4-BE49-F238E27FC236}">
                  <a16:creationId xmlns:a16="http://schemas.microsoft.com/office/drawing/2014/main" id="{4EDD11F8-9BF3-80E5-BFBD-183EAEE8142E}"/>
                </a:ext>
              </a:extLst>
            </p:cNvPr>
            <p:cNvSpPr/>
            <p:nvPr/>
          </p:nvSpPr>
          <p:spPr>
            <a:xfrm rot="-1917689">
              <a:off x="5862367" y="2500713"/>
              <a:ext cx="61319" cy="150941"/>
            </a:xfrm>
            <a:custGeom>
              <a:avLst/>
              <a:gdLst>
                <a:gd name="connsiteX0" fmla="*/ 51856 w 61319"/>
                <a:gd name="connsiteY0" fmla="*/ 150834 h 150941"/>
                <a:gd name="connsiteX1" fmla="*/ 61288 w 61319"/>
                <a:gd name="connsiteY1" fmla="*/ 136181 h 150941"/>
                <a:gd name="connsiteX2" fmla="*/ 10279 w 61319"/>
                <a:gd name="connsiteY2" fmla="*/ -107 h 150941"/>
                <a:gd name="connsiteX3" fmla="*/ -31 w 61319"/>
                <a:gd name="connsiteY3" fmla="*/ 10581 h 150941"/>
                <a:gd name="connsiteX4" fmla="*/ 39169 w 61319"/>
                <a:gd name="connsiteY4" fmla="*/ 122042 h 150941"/>
                <a:gd name="connsiteX5" fmla="*/ 51856 w 61319"/>
                <a:gd name="connsiteY5" fmla="*/ 150834 h 15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9" h="150941">
                  <a:moveTo>
                    <a:pt x="51856" y="150834"/>
                  </a:moveTo>
                  <a:cubicBezTo>
                    <a:pt x="55009" y="145941"/>
                    <a:pt x="58135" y="141074"/>
                    <a:pt x="61288" y="136181"/>
                  </a:cubicBezTo>
                  <a:cubicBezTo>
                    <a:pt x="45241" y="91885"/>
                    <a:pt x="33380" y="35690"/>
                    <a:pt x="10279" y="-107"/>
                  </a:cubicBezTo>
                  <a:cubicBezTo>
                    <a:pt x="7462" y="6099"/>
                    <a:pt x="3870" y="9036"/>
                    <a:pt x="-31" y="10581"/>
                  </a:cubicBezTo>
                  <a:cubicBezTo>
                    <a:pt x="10021" y="45348"/>
                    <a:pt x="27850" y="87893"/>
                    <a:pt x="39169" y="122042"/>
                  </a:cubicBezTo>
                  <a:cubicBezTo>
                    <a:pt x="42786" y="132781"/>
                    <a:pt x="40538" y="150139"/>
                    <a:pt x="51856" y="150834"/>
                  </a:cubicBezTo>
                  <a:close/>
                </a:path>
              </a:pathLst>
            </a:custGeom>
            <a:grpFill/>
            <a:ln w="25598" cap="flat">
              <a:noFill/>
              <a:prstDash val="solid"/>
              <a:round/>
            </a:ln>
          </p:spPr>
          <p:txBody>
            <a:bodyPr rtlCol="0" anchor="ctr"/>
            <a:lstStyle/>
            <a:p>
              <a:endParaRPr lang="en-LT"/>
            </a:p>
          </p:txBody>
        </p:sp>
        <p:sp>
          <p:nvSpPr>
            <p:cNvPr id="453" name="Freeform 196">
              <a:extLst>
                <a:ext uri="{FF2B5EF4-FFF2-40B4-BE49-F238E27FC236}">
                  <a16:creationId xmlns:a16="http://schemas.microsoft.com/office/drawing/2014/main" id="{01C91093-7101-3DA5-4253-D5F3EDAD8BAC}"/>
                </a:ext>
              </a:extLst>
            </p:cNvPr>
            <p:cNvSpPr/>
            <p:nvPr/>
          </p:nvSpPr>
          <p:spPr>
            <a:xfrm rot="-1917689">
              <a:off x="5861367" y="2525953"/>
              <a:ext cx="55246" cy="155628"/>
            </a:xfrm>
            <a:custGeom>
              <a:avLst/>
              <a:gdLst>
                <a:gd name="connsiteX0" fmla="*/ 6274 w 55246"/>
                <a:gd name="connsiteY0" fmla="*/ -107 h 155628"/>
                <a:gd name="connsiteX1" fmla="*/ -31 w 55246"/>
                <a:gd name="connsiteY1" fmla="*/ 9705 h 155628"/>
                <a:gd name="connsiteX2" fmla="*/ 55216 w 55246"/>
                <a:gd name="connsiteY2" fmla="*/ 155521 h 155628"/>
                <a:gd name="connsiteX3" fmla="*/ 6274 w 55246"/>
                <a:gd name="connsiteY3" fmla="*/ -107 h 155628"/>
              </a:gdLst>
              <a:ahLst/>
              <a:cxnLst>
                <a:cxn ang="0">
                  <a:pos x="connsiteX0" y="connsiteY0"/>
                </a:cxn>
                <a:cxn ang="0">
                  <a:pos x="connsiteX1" y="connsiteY1"/>
                </a:cxn>
                <a:cxn ang="0">
                  <a:pos x="connsiteX2" y="connsiteY2"/>
                </a:cxn>
                <a:cxn ang="0">
                  <a:pos x="connsiteX3" y="connsiteY3"/>
                </a:cxn>
              </a:cxnLst>
              <a:rect l="l" t="t" r="r" b="b"/>
              <a:pathLst>
                <a:path w="55246" h="155628">
                  <a:moveTo>
                    <a:pt x="6274" y="-107"/>
                  </a:moveTo>
                  <a:cubicBezTo>
                    <a:pt x="4155" y="3138"/>
                    <a:pt x="2062" y="6409"/>
                    <a:pt x="-31" y="9705"/>
                  </a:cubicBezTo>
                  <a:cubicBezTo>
                    <a:pt x="21003" y="57710"/>
                    <a:pt x="36714" y="106899"/>
                    <a:pt x="55216" y="155521"/>
                  </a:cubicBezTo>
                  <a:cubicBezTo>
                    <a:pt x="47929" y="101645"/>
                    <a:pt x="25189" y="51168"/>
                    <a:pt x="6274" y="-107"/>
                  </a:cubicBezTo>
                  <a:close/>
                </a:path>
              </a:pathLst>
            </a:custGeom>
            <a:grpFill/>
            <a:ln w="25598" cap="flat">
              <a:noFill/>
              <a:prstDash val="solid"/>
              <a:round/>
            </a:ln>
          </p:spPr>
          <p:txBody>
            <a:bodyPr rtlCol="0" anchor="ctr"/>
            <a:lstStyle/>
            <a:p>
              <a:endParaRPr lang="en-LT"/>
            </a:p>
          </p:txBody>
        </p:sp>
        <p:sp>
          <p:nvSpPr>
            <p:cNvPr id="454" name="Freeform 197">
              <a:extLst>
                <a:ext uri="{FF2B5EF4-FFF2-40B4-BE49-F238E27FC236}">
                  <a16:creationId xmlns:a16="http://schemas.microsoft.com/office/drawing/2014/main" id="{CCE3842E-9C7A-4A50-BB86-ADBF7C90E6ED}"/>
                </a:ext>
              </a:extLst>
            </p:cNvPr>
            <p:cNvSpPr/>
            <p:nvPr/>
          </p:nvSpPr>
          <p:spPr>
            <a:xfrm rot="-1917689">
              <a:off x="6008260" y="2610868"/>
              <a:ext cx="57402" cy="175200"/>
            </a:xfrm>
            <a:custGeom>
              <a:avLst/>
              <a:gdLst>
                <a:gd name="connsiteX0" fmla="*/ 35348 w 57402"/>
                <a:gd name="connsiteY0" fmla="*/ 62420 h 175200"/>
                <a:gd name="connsiteX1" fmla="*/ 22427 w 57402"/>
                <a:gd name="connsiteY1" fmla="*/ 61055 h 175200"/>
                <a:gd name="connsiteX2" fmla="*/ 13280 w 57402"/>
                <a:gd name="connsiteY2" fmla="*/ -109 h 175200"/>
                <a:gd name="connsiteX3" fmla="*/ -28 w 57402"/>
                <a:gd name="connsiteY3" fmla="*/ 25927 h 175200"/>
                <a:gd name="connsiteX4" fmla="*/ 49586 w 57402"/>
                <a:gd name="connsiteY4" fmla="*/ 175092 h 175200"/>
                <a:gd name="connsiteX5" fmla="*/ 35348 w 57402"/>
                <a:gd name="connsiteY5" fmla="*/ 62420 h 17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402" h="175200">
                  <a:moveTo>
                    <a:pt x="35348" y="62420"/>
                  </a:moveTo>
                  <a:cubicBezTo>
                    <a:pt x="29456" y="54308"/>
                    <a:pt x="28422" y="69142"/>
                    <a:pt x="22427" y="61055"/>
                  </a:cubicBezTo>
                  <a:cubicBezTo>
                    <a:pt x="29921" y="38392"/>
                    <a:pt x="19404" y="19644"/>
                    <a:pt x="13280" y="-109"/>
                  </a:cubicBezTo>
                  <a:cubicBezTo>
                    <a:pt x="4313" y="9548"/>
                    <a:pt x="7052" y="16630"/>
                    <a:pt x="-28" y="25927"/>
                  </a:cubicBezTo>
                  <a:cubicBezTo>
                    <a:pt x="19869" y="74910"/>
                    <a:pt x="31110" y="125799"/>
                    <a:pt x="49586" y="175092"/>
                  </a:cubicBezTo>
                  <a:cubicBezTo>
                    <a:pt x="73411" y="131311"/>
                    <a:pt x="34934" y="101128"/>
                    <a:pt x="35348" y="62420"/>
                  </a:cubicBezTo>
                  <a:close/>
                </a:path>
              </a:pathLst>
            </a:custGeom>
            <a:grpFill/>
            <a:ln w="25598" cap="flat">
              <a:noFill/>
              <a:prstDash val="solid"/>
              <a:round/>
            </a:ln>
          </p:spPr>
          <p:txBody>
            <a:bodyPr rtlCol="0" anchor="ctr"/>
            <a:lstStyle/>
            <a:p>
              <a:endParaRPr lang="en-LT"/>
            </a:p>
          </p:txBody>
        </p:sp>
        <p:sp>
          <p:nvSpPr>
            <p:cNvPr id="455" name="Freeform 198">
              <a:extLst>
                <a:ext uri="{FF2B5EF4-FFF2-40B4-BE49-F238E27FC236}">
                  <a16:creationId xmlns:a16="http://schemas.microsoft.com/office/drawing/2014/main" id="{5AF33DC1-7DC2-EB50-9F4F-FA123DD6934C}"/>
                </a:ext>
              </a:extLst>
            </p:cNvPr>
            <p:cNvSpPr/>
            <p:nvPr/>
          </p:nvSpPr>
          <p:spPr>
            <a:xfrm rot="-1917689">
              <a:off x="5424791" y="2640998"/>
              <a:ext cx="138453" cy="219110"/>
            </a:xfrm>
            <a:custGeom>
              <a:avLst/>
              <a:gdLst>
                <a:gd name="connsiteX0" fmla="*/ 71005 w 138453"/>
                <a:gd name="connsiteY0" fmla="*/ 128875 h 219110"/>
                <a:gd name="connsiteX1" fmla="*/ 92608 w 138453"/>
                <a:gd name="connsiteY1" fmla="*/ 111543 h 219110"/>
                <a:gd name="connsiteX2" fmla="*/ 71005 w 138453"/>
                <a:gd name="connsiteY2" fmla="*/ 128875 h 219110"/>
                <a:gd name="connsiteX3" fmla="*/ 138423 w 138453"/>
                <a:gd name="connsiteY3" fmla="*/ 137348 h 219110"/>
                <a:gd name="connsiteX4" fmla="*/ 63873 w 138453"/>
                <a:gd name="connsiteY4" fmla="*/ -98 h 219110"/>
                <a:gd name="connsiteX5" fmla="*/ -30 w 138453"/>
                <a:gd name="connsiteY5" fmla="*/ 93851 h 219110"/>
                <a:gd name="connsiteX6" fmla="*/ 21572 w 138453"/>
                <a:gd name="connsiteY6" fmla="*/ 124858 h 219110"/>
                <a:gd name="connsiteX7" fmla="*/ 44493 w 138453"/>
                <a:gd name="connsiteY7" fmla="*/ 94598 h 219110"/>
                <a:gd name="connsiteX8" fmla="*/ 24906 w 138453"/>
                <a:gd name="connsiteY8" fmla="*/ 130472 h 219110"/>
                <a:gd name="connsiteX9" fmla="*/ 82349 w 138453"/>
                <a:gd name="connsiteY9" fmla="*/ 219013 h 219110"/>
                <a:gd name="connsiteX10" fmla="*/ 138423 w 138453"/>
                <a:gd name="connsiteY10" fmla="*/ 137348 h 2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453" h="219110">
                  <a:moveTo>
                    <a:pt x="71005" y="128875"/>
                  </a:moveTo>
                  <a:cubicBezTo>
                    <a:pt x="77414" y="119398"/>
                    <a:pt x="85166" y="116308"/>
                    <a:pt x="92608" y="111543"/>
                  </a:cubicBezTo>
                  <a:cubicBezTo>
                    <a:pt x="93125" y="114557"/>
                    <a:pt x="80024" y="137297"/>
                    <a:pt x="71005" y="128875"/>
                  </a:cubicBezTo>
                  <a:close/>
                  <a:moveTo>
                    <a:pt x="138423" y="137348"/>
                  </a:moveTo>
                  <a:cubicBezTo>
                    <a:pt x="112764" y="91687"/>
                    <a:pt x="94029" y="44533"/>
                    <a:pt x="63873" y="-98"/>
                  </a:cubicBezTo>
                  <a:cubicBezTo>
                    <a:pt x="41651" y="27046"/>
                    <a:pt x="21004" y="61221"/>
                    <a:pt x="-30" y="93851"/>
                  </a:cubicBezTo>
                  <a:cubicBezTo>
                    <a:pt x="6998" y="104255"/>
                    <a:pt x="13097" y="114788"/>
                    <a:pt x="21572" y="124858"/>
                  </a:cubicBezTo>
                  <a:cubicBezTo>
                    <a:pt x="29480" y="116050"/>
                    <a:pt x="35139" y="96761"/>
                    <a:pt x="44493" y="94598"/>
                  </a:cubicBezTo>
                  <a:cubicBezTo>
                    <a:pt x="35733" y="107088"/>
                    <a:pt x="28834" y="119115"/>
                    <a:pt x="24906" y="130472"/>
                  </a:cubicBezTo>
                  <a:cubicBezTo>
                    <a:pt x="43433" y="160114"/>
                    <a:pt x="58860" y="190452"/>
                    <a:pt x="82349" y="219013"/>
                  </a:cubicBezTo>
                  <a:cubicBezTo>
                    <a:pt x="100877" y="191096"/>
                    <a:pt x="118578" y="159445"/>
                    <a:pt x="138423" y="137348"/>
                  </a:cubicBezTo>
                  <a:close/>
                </a:path>
              </a:pathLst>
            </a:custGeom>
            <a:grpFill/>
            <a:ln w="25598" cap="flat">
              <a:noFill/>
              <a:prstDash val="solid"/>
              <a:round/>
            </a:ln>
          </p:spPr>
          <p:txBody>
            <a:bodyPr rtlCol="0" anchor="ctr"/>
            <a:lstStyle/>
            <a:p>
              <a:endParaRPr lang="en-LT"/>
            </a:p>
          </p:txBody>
        </p:sp>
        <p:sp>
          <p:nvSpPr>
            <p:cNvPr id="456" name="Freeform 199">
              <a:extLst>
                <a:ext uri="{FF2B5EF4-FFF2-40B4-BE49-F238E27FC236}">
                  <a16:creationId xmlns:a16="http://schemas.microsoft.com/office/drawing/2014/main" id="{37733E1F-2BDD-5E6C-7C5F-85F1ED6DD726}"/>
                </a:ext>
              </a:extLst>
            </p:cNvPr>
            <p:cNvSpPr/>
            <p:nvPr/>
          </p:nvSpPr>
          <p:spPr>
            <a:xfrm rot="-1917689">
              <a:off x="5981341" y="2688688"/>
              <a:ext cx="49573" cy="111667"/>
            </a:xfrm>
            <a:custGeom>
              <a:avLst/>
              <a:gdLst>
                <a:gd name="connsiteX0" fmla="*/ 49547 w 49573"/>
                <a:gd name="connsiteY0" fmla="*/ 42308 h 111667"/>
                <a:gd name="connsiteX1" fmla="*/ 31794 w 49573"/>
                <a:gd name="connsiteY1" fmla="*/ -108 h 111667"/>
                <a:gd name="connsiteX2" fmla="*/ 11949 w 49573"/>
                <a:gd name="connsiteY2" fmla="*/ 111559 h 111667"/>
                <a:gd name="connsiteX3" fmla="*/ 49547 w 49573"/>
                <a:gd name="connsiteY3" fmla="*/ 42308 h 111667"/>
              </a:gdLst>
              <a:ahLst/>
              <a:cxnLst>
                <a:cxn ang="0">
                  <a:pos x="connsiteX0" y="connsiteY0"/>
                </a:cxn>
                <a:cxn ang="0">
                  <a:pos x="connsiteX1" y="connsiteY1"/>
                </a:cxn>
                <a:cxn ang="0">
                  <a:pos x="connsiteX2" y="connsiteY2"/>
                </a:cxn>
                <a:cxn ang="0">
                  <a:pos x="connsiteX3" y="connsiteY3"/>
                </a:cxn>
              </a:cxnLst>
              <a:rect l="l" t="t" r="r" b="b"/>
              <a:pathLst>
                <a:path w="49573" h="111667">
                  <a:moveTo>
                    <a:pt x="49547" y="42308"/>
                  </a:moveTo>
                  <a:cubicBezTo>
                    <a:pt x="42260" y="28478"/>
                    <a:pt x="42828" y="12897"/>
                    <a:pt x="31794" y="-108"/>
                  </a:cubicBezTo>
                  <a:cubicBezTo>
                    <a:pt x="13344" y="39732"/>
                    <a:pt x="-17019" y="82045"/>
                    <a:pt x="11949" y="111559"/>
                  </a:cubicBezTo>
                  <a:cubicBezTo>
                    <a:pt x="24765" y="88381"/>
                    <a:pt x="31975" y="66490"/>
                    <a:pt x="49547" y="42308"/>
                  </a:cubicBezTo>
                  <a:close/>
                </a:path>
              </a:pathLst>
            </a:custGeom>
            <a:grpFill/>
            <a:ln w="25598" cap="flat">
              <a:noFill/>
              <a:prstDash val="solid"/>
              <a:round/>
            </a:ln>
          </p:spPr>
          <p:txBody>
            <a:bodyPr rtlCol="0" anchor="ctr"/>
            <a:lstStyle/>
            <a:p>
              <a:endParaRPr lang="en-LT"/>
            </a:p>
          </p:txBody>
        </p:sp>
        <p:sp>
          <p:nvSpPr>
            <p:cNvPr id="457" name="Freeform 200">
              <a:extLst>
                <a:ext uri="{FF2B5EF4-FFF2-40B4-BE49-F238E27FC236}">
                  <a16:creationId xmlns:a16="http://schemas.microsoft.com/office/drawing/2014/main" id="{6FB9D51A-AB2D-AAB7-587E-84E99625B752}"/>
                </a:ext>
              </a:extLst>
            </p:cNvPr>
            <p:cNvSpPr/>
            <p:nvPr/>
          </p:nvSpPr>
          <p:spPr>
            <a:xfrm rot="-1917689">
              <a:off x="5652202" y="2687059"/>
              <a:ext cx="234605" cy="458927"/>
            </a:xfrm>
            <a:custGeom>
              <a:avLst/>
              <a:gdLst>
                <a:gd name="connsiteX0" fmla="*/ 234581 w 234605"/>
                <a:gd name="connsiteY0" fmla="*/ 392020 h 458927"/>
                <a:gd name="connsiteX1" fmla="*/ 53542 w 234605"/>
                <a:gd name="connsiteY1" fmla="*/ -103 h 458927"/>
                <a:gd name="connsiteX2" fmla="*/ -25 w 234605"/>
                <a:gd name="connsiteY2" fmla="*/ 83133 h 458927"/>
                <a:gd name="connsiteX3" fmla="*/ 198533 w 234605"/>
                <a:gd name="connsiteY3" fmla="*/ 458824 h 458927"/>
                <a:gd name="connsiteX4" fmla="*/ 234581 w 234605"/>
                <a:gd name="connsiteY4" fmla="*/ 392020 h 45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05" h="458927">
                  <a:moveTo>
                    <a:pt x="234581" y="392020"/>
                  </a:moveTo>
                  <a:cubicBezTo>
                    <a:pt x="180367" y="259930"/>
                    <a:pt x="121270" y="129000"/>
                    <a:pt x="53542" y="-103"/>
                  </a:cubicBezTo>
                  <a:cubicBezTo>
                    <a:pt x="35660" y="27659"/>
                    <a:pt x="17831" y="55396"/>
                    <a:pt x="-25" y="83133"/>
                  </a:cubicBezTo>
                  <a:cubicBezTo>
                    <a:pt x="73724" y="206775"/>
                    <a:pt x="133338" y="333379"/>
                    <a:pt x="198533" y="458824"/>
                  </a:cubicBezTo>
                  <a:cubicBezTo>
                    <a:pt x="208895" y="436882"/>
                    <a:pt x="219748" y="414863"/>
                    <a:pt x="234581" y="392020"/>
                  </a:cubicBezTo>
                  <a:close/>
                </a:path>
              </a:pathLst>
            </a:custGeom>
            <a:grpFill/>
            <a:ln w="25598" cap="flat">
              <a:noFill/>
              <a:prstDash val="solid"/>
              <a:round/>
            </a:ln>
          </p:spPr>
          <p:txBody>
            <a:bodyPr rtlCol="0" anchor="ctr"/>
            <a:lstStyle/>
            <a:p>
              <a:endParaRPr lang="en-LT"/>
            </a:p>
          </p:txBody>
        </p:sp>
        <p:sp>
          <p:nvSpPr>
            <p:cNvPr id="458" name="Freeform 201">
              <a:extLst>
                <a:ext uri="{FF2B5EF4-FFF2-40B4-BE49-F238E27FC236}">
                  <a16:creationId xmlns:a16="http://schemas.microsoft.com/office/drawing/2014/main" id="{4E2E5E57-4FF6-37CA-4145-1754457AF9C6}"/>
                </a:ext>
              </a:extLst>
            </p:cNvPr>
            <p:cNvSpPr/>
            <p:nvPr/>
          </p:nvSpPr>
          <p:spPr>
            <a:xfrm rot="-1917689">
              <a:off x="5423845" y="2777213"/>
              <a:ext cx="40440" cy="60468"/>
            </a:xfrm>
            <a:custGeom>
              <a:avLst/>
              <a:gdLst>
                <a:gd name="connsiteX0" fmla="*/ 40411 w 40440"/>
                <a:gd name="connsiteY0" fmla="*/ 30988 h 60468"/>
                <a:gd name="connsiteX1" fmla="*/ 18860 w 40440"/>
                <a:gd name="connsiteY1" fmla="*/ -97 h 60468"/>
                <a:gd name="connsiteX2" fmla="*/ -29 w 40440"/>
                <a:gd name="connsiteY2" fmla="*/ 29262 h 60468"/>
                <a:gd name="connsiteX3" fmla="*/ 21547 w 40440"/>
                <a:gd name="connsiteY3" fmla="*/ 60372 h 60468"/>
                <a:gd name="connsiteX4" fmla="*/ 40411 w 40440"/>
                <a:gd name="connsiteY4" fmla="*/ 30988 h 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0" h="60468">
                  <a:moveTo>
                    <a:pt x="40411" y="30988"/>
                  </a:moveTo>
                  <a:cubicBezTo>
                    <a:pt x="29971" y="21356"/>
                    <a:pt x="29351" y="9561"/>
                    <a:pt x="18860" y="-97"/>
                  </a:cubicBezTo>
                  <a:cubicBezTo>
                    <a:pt x="12555" y="9741"/>
                    <a:pt x="6276" y="19502"/>
                    <a:pt x="-29" y="29262"/>
                  </a:cubicBezTo>
                  <a:cubicBezTo>
                    <a:pt x="6973" y="39667"/>
                    <a:pt x="13072" y="50277"/>
                    <a:pt x="21547" y="60372"/>
                  </a:cubicBezTo>
                  <a:cubicBezTo>
                    <a:pt x="27827" y="50560"/>
                    <a:pt x="34132" y="40774"/>
                    <a:pt x="40411" y="30988"/>
                  </a:cubicBezTo>
                  <a:close/>
                </a:path>
              </a:pathLst>
            </a:custGeom>
            <a:grpFill/>
            <a:ln w="25598" cap="flat">
              <a:noFill/>
              <a:prstDash val="solid"/>
              <a:round/>
            </a:ln>
          </p:spPr>
          <p:txBody>
            <a:bodyPr rtlCol="0" anchor="ctr"/>
            <a:lstStyle/>
            <a:p>
              <a:endParaRPr lang="en-LT"/>
            </a:p>
          </p:txBody>
        </p:sp>
        <p:sp>
          <p:nvSpPr>
            <p:cNvPr id="459" name="Freeform 202">
              <a:extLst>
                <a:ext uri="{FF2B5EF4-FFF2-40B4-BE49-F238E27FC236}">
                  <a16:creationId xmlns:a16="http://schemas.microsoft.com/office/drawing/2014/main" id="{C9B6802F-0ED1-9A3D-D4D3-38DDCEFC6E1E}"/>
                </a:ext>
              </a:extLst>
            </p:cNvPr>
            <p:cNvSpPr/>
            <p:nvPr/>
          </p:nvSpPr>
          <p:spPr>
            <a:xfrm rot="-1917689">
              <a:off x="5477106" y="2781773"/>
              <a:ext cx="74782" cy="117899"/>
            </a:xfrm>
            <a:custGeom>
              <a:avLst/>
              <a:gdLst>
                <a:gd name="connsiteX0" fmla="*/ 74754 w 74782"/>
                <a:gd name="connsiteY0" fmla="*/ 90863 h 117899"/>
                <a:gd name="connsiteX1" fmla="*/ 18861 w 74782"/>
                <a:gd name="connsiteY1" fmla="*/ -98 h 117899"/>
                <a:gd name="connsiteX2" fmla="*/ -28 w 74782"/>
                <a:gd name="connsiteY2" fmla="*/ 29261 h 117899"/>
                <a:gd name="connsiteX3" fmla="*/ 57415 w 74782"/>
                <a:gd name="connsiteY3" fmla="*/ 117802 h 117899"/>
                <a:gd name="connsiteX4" fmla="*/ 74754 w 74782"/>
                <a:gd name="connsiteY4" fmla="*/ 90863 h 1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82" h="117899">
                  <a:moveTo>
                    <a:pt x="74754" y="90863"/>
                  </a:moveTo>
                  <a:cubicBezTo>
                    <a:pt x="57622" y="60243"/>
                    <a:pt x="36407" y="30446"/>
                    <a:pt x="18861" y="-98"/>
                  </a:cubicBezTo>
                  <a:cubicBezTo>
                    <a:pt x="12582" y="9689"/>
                    <a:pt x="6277" y="19501"/>
                    <a:pt x="-28" y="29261"/>
                  </a:cubicBezTo>
                  <a:cubicBezTo>
                    <a:pt x="20593" y="58440"/>
                    <a:pt x="34340" y="89164"/>
                    <a:pt x="57415" y="117802"/>
                  </a:cubicBezTo>
                  <a:cubicBezTo>
                    <a:pt x="63178" y="108839"/>
                    <a:pt x="68940" y="99851"/>
                    <a:pt x="74754" y="90863"/>
                  </a:cubicBezTo>
                  <a:close/>
                </a:path>
              </a:pathLst>
            </a:custGeom>
            <a:grpFill/>
            <a:ln w="25598" cap="flat">
              <a:noFill/>
              <a:prstDash val="solid"/>
              <a:round/>
            </a:ln>
          </p:spPr>
          <p:txBody>
            <a:bodyPr rtlCol="0" anchor="ctr"/>
            <a:lstStyle/>
            <a:p>
              <a:endParaRPr lang="en-LT"/>
            </a:p>
          </p:txBody>
        </p:sp>
        <p:sp>
          <p:nvSpPr>
            <p:cNvPr id="460" name="Freeform 203">
              <a:extLst>
                <a:ext uri="{FF2B5EF4-FFF2-40B4-BE49-F238E27FC236}">
                  <a16:creationId xmlns:a16="http://schemas.microsoft.com/office/drawing/2014/main" id="{A9B8B050-745B-CE2C-5BBC-E9E6111F6D7E}"/>
                </a:ext>
              </a:extLst>
            </p:cNvPr>
            <p:cNvSpPr/>
            <p:nvPr/>
          </p:nvSpPr>
          <p:spPr>
            <a:xfrm rot="-1917689">
              <a:off x="5437816" y="2932768"/>
              <a:ext cx="98633" cy="162993"/>
            </a:xfrm>
            <a:custGeom>
              <a:avLst/>
              <a:gdLst>
                <a:gd name="connsiteX0" fmla="*/ 26720 w 98633"/>
                <a:gd name="connsiteY0" fmla="*/ -96 h 162993"/>
                <a:gd name="connsiteX1" fmla="*/ -25 w 98633"/>
                <a:gd name="connsiteY1" fmla="*/ 41521 h 162993"/>
                <a:gd name="connsiteX2" fmla="*/ 70933 w 98633"/>
                <a:gd name="connsiteY2" fmla="*/ 162897 h 162993"/>
                <a:gd name="connsiteX3" fmla="*/ 98608 w 98633"/>
                <a:gd name="connsiteY3" fmla="*/ 125272 h 162993"/>
                <a:gd name="connsiteX4" fmla="*/ 26720 w 98633"/>
                <a:gd name="connsiteY4" fmla="*/ -96 h 162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33" h="162993">
                  <a:moveTo>
                    <a:pt x="26720" y="-96"/>
                  </a:moveTo>
                  <a:cubicBezTo>
                    <a:pt x="17831" y="13759"/>
                    <a:pt x="8890" y="27640"/>
                    <a:pt x="-25" y="41521"/>
                  </a:cubicBezTo>
                  <a:cubicBezTo>
                    <a:pt x="22508" y="82212"/>
                    <a:pt x="45299" y="122825"/>
                    <a:pt x="70933" y="162897"/>
                  </a:cubicBezTo>
                  <a:cubicBezTo>
                    <a:pt x="79305" y="146209"/>
                    <a:pt x="90262" y="141934"/>
                    <a:pt x="98608" y="125272"/>
                  </a:cubicBezTo>
                  <a:cubicBezTo>
                    <a:pt x="73130" y="83757"/>
                    <a:pt x="53232" y="41109"/>
                    <a:pt x="26720" y="-96"/>
                  </a:cubicBezTo>
                  <a:close/>
                </a:path>
              </a:pathLst>
            </a:custGeom>
            <a:grpFill/>
            <a:ln w="25598" cap="flat">
              <a:noFill/>
              <a:prstDash val="solid"/>
              <a:round/>
            </a:ln>
          </p:spPr>
          <p:txBody>
            <a:bodyPr rtlCol="0" anchor="ctr"/>
            <a:lstStyle/>
            <a:p>
              <a:endParaRPr lang="en-LT"/>
            </a:p>
          </p:txBody>
        </p:sp>
        <p:sp>
          <p:nvSpPr>
            <p:cNvPr id="461" name="Freeform 204">
              <a:extLst>
                <a:ext uri="{FF2B5EF4-FFF2-40B4-BE49-F238E27FC236}">
                  <a16:creationId xmlns:a16="http://schemas.microsoft.com/office/drawing/2014/main" id="{0CB1F254-C587-B942-D60C-ED93CDECF12F}"/>
                </a:ext>
              </a:extLst>
            </p:cNvPr>
            <p:cNvSpPr/>
            <p:nvPr/>
          </p:nvSpPr>
          <p:spPr>
            <a:xfrm rot="-1917689">
              <a:off x="5363617" y="3012543"/>
              <a:ext cx="220677" cy="318982"/>
            </a:xfrm>
            <a:custGeom>
              <a:avLst/>
              <a:gdLst>
                <a:gd name="connsiteX0" fmla="*/ 147605 w 220677"/>
                <a:gd name="connsiteY0" fmla="*/ 70186 h 318982"/>
                <a:gd name="connsiteX1" fmla="*/ 141791 w 220677"/>
                <a:gd name="connsiteY1" fmla="*/ 63001 h 318982"/>
                <a:gd name="connsiteX2" fmla="*/ 151274 w 220677"/>
                <a:gd name="connsiteY2" fmla="*/ 48322 h 318982"/>
                <a:gd name="connsiteX3" fmla="*/ 160422 w 220677"/>
                <a:gd name="connsiteY3" fmla="*/ 61095 h 318982"/>
                <a:gd name="connsiteX4" fmla="*/ 147605 w 220677"/>
                <a:gd name="connsiteY4" fmla="*/ 70186 h 318982"/>
                <a:gd name="connsiteX5" fmla="*/ 164091 w 220677"/>
                <a:gd name="connsiteY5" fmla="*/ 87596 h 318982"/>
                <a:gd name="connsiteX6" fmla="*/ 200862 w 220677"/>
                <a:gd name="connsiteY6" fmla="*/ 149069 h 318982"/>
                <a:gd name="connsiteX7" fmla="*/ 171275 w 220677"/>
                <a:gd name="connsiteY7" fmla="*/ 81853 h 318982"/>
                <a:gd name="connsiteX8" fmla="*/ 209622 w 220677"/>
                <a:gd name="connsiteY8" fmla="*/ 140880 h 318982"/>
                <a:gd name="connsiteX9" fmla="*/ 220656 w 220677"/>
                <a:gd name="connsiteY9" fmla="*/ 123754 h 318982"/>
                <a:gd name="connsiteX10" fmla="*/ 151274 w 220677"/>
                <a:gd name="connsiteY10" fmla="*/ -95 h 318982"/>
                <a:gd name="connsiteX11" fmla="*/ 142153 w 220677"/>
                <a:gd name="connsiteY11" fmla="*/ 35625 h 318982"/>
                <a:gd name="connsiteX12" fmla="*/ 126028 w 220677"/>
                <a:gd name="connsiteY12" fmla="*/ 39102 h 318982"/>
                <a:gd name="connsiteX13" fmla="*/ -22 w 220677"/>
                <a:gd name="connsiteY13" fmla="*/ 186541 h 318982"/>
                <a:gd name="connsiteX14" fmla="*/ 31194 w 220677"/>
                <a:gd name="connsiteY14" fmla="*/ 213376 h 318982"/>
                <a:gd name="connsiteX15" fmla="*/ 88146 w 220677"/>
                <a:gd name="connsiteY15" fmla="*/ 318888 h 318982"/>
                <a:gd name="connsiteX16" fmla="*/ 112074 w 220677"/>
                <a:gd name="connsiteY16" fmla="*/ 254736 h 318982"/>
                <a:gd name="connsiteX17" fmla="*/ 190526 w 220677"/>
                <a:gd name="connsiteY17" fmla="*/ 159757 h 318982"/>
                <a:gd name="connsiteX18" fmla="*/ 164091 w 220677"/>
                <a:gd name="connsiteY18" fmla="*/ 87596 h 3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677" h="318982">
                  <a:moveTo>
                    <a:pt x="147605" y="70186"/>
                  </a:moveTo>
                  <a:cubicBezTo>
                    <a:pt x="146494" y="67611"/>
                    <a:pt x="145254" y="65062"/>
                    <a:pt x="141791" y="63001"/>
                  </a:cubicBezTo>
                  <a:cubicBezTo>
                    <a:pt x="144969" y="58134"/>
                    <a:pt x="148096" y="53215"/>
                    <a:pt x="151274" y="48322"/>
                  </a:cubicBezTo>
                  <a:cubicBezTo>
                    <a:pt x="157683" y="51850"/>
                    <a:pt x="156417" y="57026"/>
                    <a:pt x="160422" y="61095"/>
                  </a:cubicBezTo>
                  <a:cubicBezTo>
                    <a:pt x="155822" y="62692"/>
                    <a:pt x="152205" y="68564"/>
                    <a:pt x="147605" y="70186"/>
                  </a:cubicBezTo>
                  <a:close/>
                  <a:moveTo>
                    <a:pt x="164091" y="87596"/>
                  </a:moveTo>
                  <a:cubicBezTo>
                    <a:pt x="178950" y="104954"/>
                    <a:pt x="184764" y="146005"/>
                    <a:pt x="200862" y="149069"/>
                  </a:cubicBezTo>
                  <a:cubicBezTo>
                    <a:pt x="195384" y="127102"/>
                    <a:pt x="167864" y="98747"/>
                    <a:pt x="171275" y="81853"/>
                  </a:cubicBezTo>
                  <a:cubicBezTo>
                    <a:pt x="186650" y="99777"/>
                    <a:pt x="192077" y="130372"/>
                    <a:pt x="209622" y="140880"/>
                  </a:cubicBezTo>
                  <a:cubicBezTo>
                    <a:pt x="213292" y="135163"/>
                    <a:pt x="216961" y="129471"/>
                    <a:pt x="220656" y="123754"/>
                  </a:cubicBezTo>
                  <a:cubicBezTo>
                    <a:pt x="197193" y="82574"/>
                    <a:pt x="176185" y="40827"/>
                    <a:pt x="151274" y="-95"/>
                  </a:cubicBezTo>
                  <a:cubicBezTo>
                    <a:pt x="140912" y="13374"/>
                    <a:pt x="133083" y="26328"/>
                    <a:pt x="142153" y="35625"/>
                  </a:cubicBezTo>
                  <a:cubicBezTo>
                    <a:pt x="133625" y="42193"/>
                    <a:pt x="131377" y="32097"/>
                    <a:pt x="126028" y="39102"/>
                  </a:cubicBezTo>
                  <a:cubicBezTo>
                    <a:pt x="85381" y="94524"/>
                    <a:pt x="39902" y="127977"/>
                    <a:pt x="-22" y="186541"/>
                  </a:cubicBezTo>
                  <a:cubicBezTo>
                    <a:pt x="4449" y="196816"/>
                    <a:pt x="17291" y="205238"/>
                    <a:pt x="31194" y="213376"/>
                  </a:cubicBezTo>
                  <a:cubicBezTo>
                    <a:pt x="13984" y="255251"/>
                    <a:pt x="37654" y="298697"/>
                    <a:pt x="88146" y="318888"/>
                  </a:cubicBezTo>
                  <a:cubicBezTo>
                    <a:pt x="117966" y="311986"/>
                    <a:pt x="119284" y="272686"/>
                    <a:pt x="112074" y="254736"/>
                  </a:cubicBezTo>
                  <a:cubicBezTo>
                    <a:pt x="135357" y="229060"/>
                    <a:pt x="162954" y="191923"/>
                    <a:pt x="190526" y="159757"/>
                  </a:cubicBezTo>
                  <a:cubicBezTo>
                    <a:pt x="182076" y="135626"/>
                    <a:pt x="157760" y="114998"/>
                    <a:pt x="164091" y="87596"/>
                  </a:cubicBezTo>
                  <a:close/>
                </a:path>
              </a:pathLst>
            </a:custGeom>
            <a:grpFill/>
            <a:ln w="25598" cap="flat">
              <a:noFill/>
              <a:prstDash val="solid"/>
              <a:round/>
            </a:ln>
          </p:spPr>
          <p:txBody>
            <a:bodyPr rtlCol="0" anchor="ctr"/>
            <a:lstStyle/>
            <a:p>
              <a:endParaRPr lang="en-LT"/>
            </a:p>
          </p:txBody>
        </p:sp>
        <p:sp>
          <p:nvSpPr>
            <p:cNvPr id="462" name="Freeform 205">
              <a:extLst>
                <a:ext uri="{FF2B5EF4-FFF2-40B4-BE49-F238E27FC236}">
                  <a16:creationId xmlns:a16="http://schemas.microsoft.com/office/drawing/2014/main" id="{7C094B6E-4AA3-77AA-D3BE-4DA9333C0658}"/>
                </a:ext>
              </a:extLst>
            </p:cNvPr>
            <p:cNvSpPr/>
            <p:nvPr/>
          </p:nvSpPr>
          <p:spPr>
            <a:xfrm rot="-1917689">
              <a:off x="5606714" y="3094781"/>
              <a:ext cx="66332" cy="106362"/>
            </a:xfrm>
            <a:custGeom>
              <a:avLst/>
              <a:gdLst>
                <a:gd name="connsiteX0" fmla="*/ 66311 w 66332"/>
                <a:gd name="connsiteY0" fmla="*/ 106263 h 106362"/>
                <a:gd name="connsiteX1" fmla="*/ 13468 w 66332"/>
                <a:gd name="connsiteY1" fmla="*/ -99 h 106362"/>
                <a:gd name="connsiteX2" fmla="*/ -21 w 66332"/>
                <a:gd name="connsiteY2" fmla="*/ 15457 h 106362"/>
                <a:gd name="connsiteX3" fmla="*/ 66311 w 66332"/>
                <a:gd name="connsiteY3" fmla="*/ 106263 h 106362"/>
              </a:gdLst>
              <a:ahLst/>
              <a:cxnLst>
                <a:cxn ang="0">
                  <a:pos x="connsiteX0" y="connsiteY0"/>
                </a:cxn>
                <a:cxn ang="0">
                  <a:pos x="connsiteX1" y="connsiteY1"/>
                </a:cxn>
                <a:cxn ang="0">
                  <a:pos x="connsiteX2" y="connsiteY2"/>
                </a:cxn>
                <a:cxn ang="0">
                  <a:pos x="connsiteX3" y="connsiteY3"/>
                </a:cxn>
              </a:cxnLst>
              <a:rect l="l" t="t" r="r" b="b"/>
              <a:pathLst>
                <a:path w="66332" h="106362">
                  <a:moveTo>
                    <a:pt x="66311" y="106263"/>
                  </a:moveTo>
                  <a:cubicBezTo>
                    <a:pt x="48171" y="70904"/>
                    <a:pt x="35122" y="34514"/>
                    <a:pt x="13468" y="-99"/>
                  </a:cubicBezTo>
                  <a:cubicBezTo>
                    <a:pt x="9617" y="8374"/>
                    <a:pt x="3493" y="5748"/>
                    <a:pt x="-21" y="15457"/>
                  </a:cubicBezTo>
                  <a:cubicBezTo>
                    <a:pt x="16956" y="45459"/>
                    <a:pt x="17654" y="90168"/>
                    <a:pt x="66311" y="106263"/>
                  </a:cubicBezTo>
                  <a:close/>
                </a:path>
              </a:pathLst>
            </a:custGeom>
            <a:grpFill/>
            <a:ln w="25598" cap="flat">
              <a:noFill/>
              <a:prstDash val="solid"/>
              <a:round/>
            </a:ln>
          </p:spPr>
          <p:txBody>
            <a:bodyPr rtlCol="0" anchor="ctr"/>
            <a:lstStyle/>
            <a:p>
              <a:endParaRPr lang="en-LT"/>
            </a:p>
          </p:txBody>
        </p:sp>
        <p:sp>
          <p:nvSpPr>
            <p:cNvPr id="463" name="Freeform 206">
              <a:extLst>
                <a:ext uri="{FF2B5EF4-FFF2-40B4-BE49-F238E27FC236}">
                  <a16:creationId xmlns:a16="http://schemas.microsoft.com/office/drawing/2014/main" id="{9959ABF1-F38A-E2F5-4AE8-E95617088914}"/>
                </a:ext>
              </a:extLst>
            </p:cNvPr>
            <p:cNvSpPr/>
            <p:nvPr/>
          </p:nvSpPr>
          <p:spPr>
            <a:xfrm rot="-1917689">
              <a:off x="5603413" y="3133769"/>
              <a:ext cx="28480" cy="52691"/>
            </a:xfrm>
            <a:custGeom>
              <a:avLst/>
              <a:gdLst>
                <a:gd name="connsiteX0" fmla="*/ 34 w 28480"/>
                <a:gd name="connsiteY0" fmla="*/ -98 h 52691"/>
                <a:gd name="connsiteX1" fmla="*/ 28459 w 28480"/>
                <a:gd name="connsiteY1" fmla="*/ 52594 h 52691"/>
                <a:gd name="connsiteX2" fmla="*/ 34 w 28480"/>
                <a:gd name="connsiteY2" fmla="*/ -98 h 52691"/>
              </a:gdLst>
              <a:ahLst/>
              <a:cxnLst>
                <a:cxn ang="0">
                  <a:pos x="connsiteX0" y="connsiteY0"/>
                </a:cxn>
                <a:cxn ang="0">
                  <a:pos x="connsiteX1" y="connsiteY1"/>
                </a:cxn>
                <a:cxn ang="0">
                  <a:pos x="connsiteX2" y="connsiteY2"/>
                </a:cxn>
              </a:cxnLst>
              <a:rect l="l" t="t" r="r" b="b"/>
              <a:pathLst>
                <a:path w="28480" h="52691">
                  <a:moveTo>
                    <a:pt x="34" y="-98"/>
                  </a:moveTo>
                  <a:cubicBezTo>
                    <a:pt x="-947" y="18342"/>
                    <a:pt x="11198" y="45074"/>
                    <a:pt x="28459" y="52594"/>
                  </a:cubicBezTo>
                  <a:cubicBezTo>
                    <a:pt x="19286" y="34952"/>
                    <a:pt x="15074" y="16204"/>
                    <a:pt x="34" y="-98"/>
                  </a:cubicBezTo>
                  <a:close/>
                </a:path>
              </a:pathLst>
            </a:custGeom>
            <a:grpFill/>
            <a:ln w="25598" cap="flat">
              <a:noFill/>
              <a:prstDash val="solid"/>
              <a:round/>
            </a:ln>
          </p:spPr>
          <p:txBody>
            <a:bodyPr rtlCol="0" anchor="ctr"/>
            <a:lstStyle/>
            <a:p>
              <a:endParaRPr lang="en-LT"/>
            </a:p>
          </p:txBody>
        </p:sp>
        <p:sp>
          <p:nvSpPr>
            <p:cNvPr id="464" name="Freeform 207">
              <a:extLst>
                <a:ext uri="{FF2B5EF4-FFF2-40B4-BE49-F238E27FC236}">
                  <a16:creationId xmlns:a16="http://schemas.microsoft.com/office/drawing/2014/main" id="{BC393E6A-737E-A4DE-EBBE-03408698A8CF}"/>
                </a:ext>
              </a:extLst>
            </p:cNvPr>
            <p:cNvSpPr/>
            <p:nvPr/>
          </p:nvSpPr>
          <p:spPr>
            <a:xfrm rot="-1917689">
              <a:off x="5588774" y="3158973"/>
              <a:ext cx="16528" cy="18719"/>
            </a:xfrm>
            <a:custGeom>
              <a:avLst/>
              <a:gdLst>
                <a:gd name="connsiteX0" fmla="*/ 16507 w 16528"/>
                <a:gd name="connsiteY0" fmla="*/ 18239 h 18719"/>
                <a:gd name="connsiteX1" fmla="*/ 4000 w 16528"/>
                <a:gd name="connsiteY1" fmla="*/ -98 h 18719"/>
                <a:gd name="connsiteX2" fmla="*/ 16507 w 16528"/>
                <a:gd name="connsiteY2" fmla="*/ 18239 h 18719"/>
              </a:gdLst>
              <a:ahLst/>
              <a:cxnLst>
                <a:cxn ang="0">
                  <a:pos x="connsiteX0" y="connsiteY0"/>
                </a:cxn>
                <a:cxn ang="0">
                  <a:pos x="connsiteX1" y="connsiteY1"/>
                </a:cxn>
                <a:cxn ang="0">
                  <a:pos x="connsiteX2" y="connsiteY2"/>
                </a:cxn>
              </a:cxnLst>
              <a:rect l="l" t="t" r="r" b="b"/>
              <a:pathLst>
                <a:path w="16528" h="18719">
                  <a:moveTo>
                    <a:pt x="16507" y="18239"/>
                  </a:moveTo>
                  <a:cubicBezTo>
                    <a:pt x="8341" y="13011"/>
                    <a:pt x="13251" y="4925"/>
                    <a:pt x="4000" y="-98"/>
                  </a:cubicBezTo>
                  <a:cubicBezTo>
                    <a:pt x="-7705" y="8247"/>
                    <a:pt x="9143" y="20995"/>
                    <a:pt x="16507" y="18239"/>
                  </a:cubicBezTo>
                  <a:close/>
                </a:path>
              </a:pathLst>
            </a:custGeom>
            <a:grpFill/>
            <a:ln w="25598" cap="flat">
              <a:noFill/>
              <a:prstDash val="solid"/>
              <a:round/>
            </a:ln>
          </p:spPr>
          <p:txBody>
            <a:bodyPr rtlCol="0" anchor="ctr"/>
            <a:lstStyle/>
            <a:p>
              <a:endParaRPr lang="en-LT"/>
            </a:p>
          </p:txBody>
        </p:sp>
        <p:sp>
          <p:nvSpPr>
            <p:cNvPr id="465" name="Freeform 208">
              <a:extLst>
                <a:ext uri="{FF2B5EF4-FFF2-40B4-BE49-F238E27FC236}">
                  <a16:creationId xmlns:a16="http://schemas.microsoft.com/office/drawing/2014/main" id="{0D076FAC-2431-99A2-2DEE-63B9D637FC0E}"/>
                </a:ext>
              </a:extLst>
            </p:cNvPr>
            <p:cNvSpPr/>
            <p:nvPr/>
          </p:nvSpPr>
          <p:spPr>
            <a:xfrm rot="-1917689">
              <a:off x="5588974" y="3169080"/>
              <a:ext cx="58916" cy="54803"/>
            </a:xfrm>
            <a:custGeom>
              <a:avLst/>
              <a:gdLst>
                <a:gd name="connsiteX0" fmla="*/ -20 w 58916"/>
                <a:gd name="connsiteY0" fmla="*/ 17003 h 54803"/>
                <a:gd name="connsiteX1" fmla="*/ 58896 w 58916"/>
                <a:gd name="connsiteY1" fmla="*/ 54705 h 54803"/>
                <a:gd name="connsiteX2" fmla="*/ 10988 w 58916"/>
                <a:gd name="connsiteY2" fmla="*/ -98 h 54803"/>
                <a:gd name="connsiteX3" fmla="*/ -20 w 58916"/>
                <a:gd name="connsiteY3" fmla="*/ 17003 h 54803"/>
              </a:gdLst>
              <a:ahLst/>
              <a:cxnLst>
                <a:cxn ang="0">
                  <a:pos x="connsiteX0" y="connsiteY0"/>
                </a:cxn>
                <a:cxn ang="0">
                  <a:pos x="connsiteX1" y="connsiteY1"/>
                </a:cxn>
                <a:cxn ang="0">
                  <a:pos x="connsiteX2" y="connsiteY2"/>
                </a:cxn>
                <a:cxn ang="0">
                  <a:pos x="connsiteX3" y="connsiteY3"/>
                </a:cxn>
              </a:cxnLst>
              <a:rect l="l" t="t" r="r" b="b"/>
              <a:pathLst>
                <a:path w="58916" h="54803">
                  <a:moveTo>
                    <a:pt x="-20" y="17003"/>
                  </a:moveTo>
                  <a:cubicBezTo>
                    <a:pt x="23805" y="27278"/>
                    <a:pt x="37707" y="50868"/>
                    <a:pt x="58896" y="54705"/>
                  </a:cubicBezTo>
                  <a:cubicBezTo>
                    <a:pt x="50705" y="34772"/>
                    <a:pt x="31428" y="17182"/>
                    <a:pt x="10988" y="-98"/>
                  </a:cubicBezTo>
                  <a:cubicBezTo>
                    <a:pt x="7318" y="5619"/>
                    <a:pt x="3623" y="11311"/>
                    <a:pt x="-20" y="17003"/>
                  </a:cubicBezTo>
                  <a:close/>
                </a:path>
              </a:pathLst>
            </a:custGeom>
            <a:grpFill/>
            <a:ln w="25598" cap="flat">
              <a:noFill/>
              <a:prstDash val="solid"/>
              <a:round/>
            </a:ln>
          </p:spPr>
          <p:txBody>
            <a:bodyPr rtlCol="0" anchor="ctr"/>
            <a:lstStyle/>
            <a:p>
              <a:endParaRPr lang="en-LT"/>
            </a:p>
          </p:txBody>
        </p:sp>
        <p:sp>
          <p:nvSpPr>
            <p:cNvPr id="466" name="Freeform 209">
              <a:extLst>
                <a:ext uri="{FF2B5EF4-FFF2-40B4-BE49-F238E27FC236}">
                  <a16:creationId xmlns:a16="http://schemas.microsoft.com/office/drawing/2014/main" id="{FFF6516E-BFA8-4A29-7229-DB5CB10BB39C}"/>
                </a:ext>
              </a:extLst>
            </p:cNvPr>
            <p:cNvSpPr/>
            <p:nvPr/>
          </p:nvSpPr>
          <p:spPr>
            <a:xfrm rot="-1917689">
              <a:off x="5676546" y="3175694"/>
              <a:ext cx="31877" cy="25378"/>
            </a:xfrm>
            <a:custGeom>
              <a:avLst/>
              <a:gdLst>
                <a:gd name="connsiteX0" fmla="*/ 22100 w 31877"/>
                <a:gd name="connsiteY0" fmla="*/ 15108 h 25378"/>
                <a:gd name="connsiteX1" fmla="*/ 6466 w 31877"/>
                <a:gd name="connsiteY1" fmla="*/ 1613 h 25378"/>
                <a:gd name="connsiteX2" fmla="*/ -20 w 31877"/>
                <a:gd name="connsiteY2" fmla="*/ 969 h 25378"/>
                <a:gd name="connsiteX3" fmla="*/ 22100 w 31877"/>
                <a:gd name="connsiteY3" fmla="*/ 15108 h 25378"/>
              </a:gdLst>
              <a:ahLst/>
              <a:cxnLst>
                <a:cxn ang="0">
                  <a:pos x="connsiteX0" y="connsiteY0"/>
                </a:cxn>
                <a:cxn ang="0">
                  <a:pos x="connsiteX1" y="connsiteY1"/>
                </a:cxn>
                <a:cxn ang="0">
                  <a:pos x="connsiteX2" y="connsiteY2"/>
                </a:cxn>
                <a:cxn ang="0">
                  <a:pos x="connsiteX3" y="connsiteY3"/>
                </a:cxn>
              </a:cxnLst>
              <a:rect l="l" t="t" r="r" b="b"/>
              <a:pathLst>
                <a:path w="31877" h="25378">
                  <a:moveTo>
                    <a:pt x="22100" y="15108"/>
                  </a:moveTo>
                  <a:cubicBezTo>
                    <a:pt x="15356" y="9159"/>
                    <a:pt x="24942" y="9365"/>
                    <a:pt x="6466" y="1613"/>
                  </a:cubicBezTo>
                  <a:cubicBezTo>
                    <a:pt x="5407" y="1175"/>
                    <a:pt x="84" y="-1580"/>
                    <a:pt x="-20" y="969"/>
                  </a:cubicBezTo>
                  <a:cubicBezTo>
                    <a:pt x="-200" y="6403"/>
                    <a:pt x="53264" y="42535"/>
                    <a:pt x="22100" y="15108"/>
                  </a:cubicBezTo>
                  <a:close/>
                </a:path>
              </a:pathLst>
            </a:custGeom>
            <a:grpFill/>
            <a:ln w="25598" cap="flat">
              <a:noFill/>
              <a:prstDash val="solid"/>
              <a:round/>
            </a:ln>
          </p:spPr>
          <p:txBody>
            <a:bodyPr rtlCol="0" anchor="ctr"/>
            <a:lstStyle/>
            <a:p>
              <a:endParaRPr lang="en-LT"/>
            </a:p>
          </p:txBody>
        </p:sp>
        <p:sp>
          <p:nvSpPr>
            <p:cNvPr id="467" name="Freeform 210">
              <a:extLst>
                <a:ext uri="{FF2B5EF4-FFF2-40B4-BE49-F238E27FC236}">
                  <a16:creationId xmlns:a16="http://schemas.microsoft.com/office/drawing/2014/main" id="{653D76B9-E0CC-8FB7-4B57-E79B9B52990B}"/>
                </a:ext>
              </a:extLst>
            </p:cNvPr>
            <p:cNvSpPr/>
            <p:nvPr/>
          </p:nvSpPr>
          <p:spPr>
            <a:xfrm rot="-1917689">
              <a:off x="5889555" y="3182606"/>
              <a:ext cx="68763" cy="47308"/>
            </a:xfrm>
            <a:custGeom>
              <a:avLst/>
              <a:gdLst>
                <a:gd name="connsiteX0" fmla="*/ 68255 w 68763"/>
                <a:gd name="connsiteY0" fmla="*/ 29383 h 47308"/>
                <a:gd name="connsiteX1" fmla="*/ 527 w 68763"/>
                <a:gd name="connsiteY1" fmla="*/ -104 h 47308"/>
                <a:gd name="connsiteX2" fmla="*/ 63733 w 68763"/>
                <a:gd name="connsiteY2" fmla="*/ 47205 h 47308"/>
                <a:gd name="connsiteX3" fmla="*/ 68255 w 68763"/>
                <a:gd name="connsiteY3" fmla="*/ 29383 h 47308"/>
              </a:gdLst>
              <a:ahLst/>
              <a:cxnLst>
                <a:cxn ang="0">
                  <a:pos x="connsiteX0" y="connsiteY0"/>
                </a:cxn>
                <a:cxn ang="0">
                  <a:pos x="connsiteX1" y="connsiteY1"/>
                </a:cxn>
                <a:cxn ang="0">
                  <a:pos x="connsiteX2" y="connsiteY2"/>
                </a:cxn>
                <a:cxn ang="0">
                  <a:pos x="connsiteX3" y="connsiteY3"/>
                </a:cxn>
              </a:cxnLst>
              <a:rect l="l" t="t" r="r" b="b"/>
              <a:pathLst>
                <a:path w="68763" h="47308">
                  <a:moveTo>
                    <a:pt x="68255" y="29383"/>
                  </a:moveTo>
                  <a:cubicBezTo>
                    <a:pt x="46291" y="22482"/>
                    <a:pt x="23965" y="13468"/>
                    <a:pt x="527" y="-104"/>
                  </a:cubicBezTo>
                  <a:cubicBezTo>
                    <a:pt x="-5700" y="25675"/>
                    <a:pt x="43009" y="39428"/>
                    <a:pt x="63733" y="47205"/>
                  </a:cubicBezTo>
                  <a:cubicBezTo>
                    <a:pt x="67506" y="40741"/>
                    <a:pt x="69806" y="34637"/>
                    <a:pt x="68255" y="29383"/>
                  </a:cubicBezTo>
                  <a:close/>
                </a:path>
              </a:pathLst>
            </a:custGeom>
            <a:grpFill/>
            <a:ln w="25598" cap="flat">
              <a:noFill/>
              <a:prstDash val="solid"/>
              <a:round/>
            </a:ln>
          </p:spPr>
          <p:txBody>
            <a:bodyPr rtlCol="0" anchor="ctr"/>
            <a:lstStyle/>
            <a:p>
              <a:endParaRPr lang="en-LT"/>
            </a:p>
          </p:txBody>
        </p:sp>
        <p:sp>
          <p:nvSpPr>
            <p:cNvPr id="468" name="Freeform 211">
              <a:extLst>
                <a:ext uri="{FF2B5EF4-FFF2-40B4-BE49-F238E27FC236}">
                  <a16:creationId xmlns:a16="http://schemas.microsoft.com/office/drawing/2014/main" id="{2CAEF501-CBCA-92FD-2681-DC23CBDDFCB9}"/>
                </a:ext>
              </a:extLst>
            </p:cNvPr>
            <p:cNvSpPr/>
            <p:nvPr/>
          </p:nvSpPr>
          <p:spPr>
            <a:xfrm rot="-1917689">
              <a:off x="5823948" y="3192074"/>
              <a:ext cx="22164" cy="12543"/>
            </a:xfrm>
            <a:custGeom>
              <a:avLst/>
              <a:gdLst>
                <a:gd name="connsiteX0" fmla="*/ 22146 w 22164"/>
                <a:gd name="connsiteY0" fmla="*/ 12441 h 12543"/>
                <a:gd name="connsiteX1" fmla="*/ 22146 w 22164"/>
                <a:gd name="connsiteY1" fmla="*/ 12441 h 12543"/>
              </a:gdLst>
              <a:ahLst/>
              <a:cxnLst>
                <a:cxn ang="0">
                  <a:pos x="connsiteX0" y="connsiteY0"/>
                </a:cxn>
                <a:cxn ang="0">
                  <a:pos x="connsiteX1" y="connsiteY1"/>
                </a:cxn>
              </a:cxnLst>
              <a:rect l="l" t="t" r="r" b="b"/>
              <a:pathLst>
                <a:path w="22164" h="12543">
                  <a:moveTo>
                    <a:pt x="22146" y="12441"/>
                  </a:moveTo>
                  <a:cubicBezTo>
                    <a:pt x="-8811" y="-11381"/>
                    <a:pt x="-5969" y="4637"/>
                    <a:pt x="22146" y="12441"/>
                  </a:cubicBezTo>
                  <a:close/>
                </a:path>
              </a:pathLst>
            </a:custGeom>
            <a:grpFill/>
            <a:ln w="25598" cap="flat">
              <a:noFill/>
              <a:prstDash val="solid"/>
              <a:round/>
            </a:ln>
          </p:spPr>
          <p:txBody>
            <a:bodyPr rtlCol="0" anchor="ctr"/>
            <a:lstStyle/>
            <a:p>
              <a:endParaRPr lang="en-LT"/>
            </a:p>
          </p:txBody>
        </p:sp>
        <p:sp>
          <p:nvSpPr>
            <p:cNvPr id="469" name="Freeform 212">
              <a:extLst>
                <a:ext uri="{FF2B5EF4-FFF2-40B4-BE49-F238E27FC236}">
                  <a16:creationId xmlns:a16="http://schemas.microsoft.com/office/drawing/2014/main" id="{9E698952-6CF5-867A-9603-EA15779529CF}"/>
                </a:ext>
              </a:extLst>
            </p:cNvPr>
            <p:cNvSpPr/>
            <p:nvPr/>
          </p:nvSpPr>
          <p:spPr>
            <a:xfrm rot="-1917689">
              <a:off x="5675727" y="3196137"/>
              <a:ext cx="14798" cy="13377"/>
            </a:xfrm>
            <a:custGeom>
              <a:avLst/>
              <a:gdLst>
                <a:gd name="connsiteX0" fmla="*/ 14779 w 14798"/>
                <a:gd name="connsiteY0" fmla="*/ 13278 h 13377"/>
                <a:gd name="connsiteX1" fmla="*/ 14779 w 14798"/>
                <a:gd name="connsiteY1" fmla="*/ 13278 h 13377"/>
              </a:gdLst>
              <a:ahLst/>
              <a:cxnLst>
                <a:cxn ang="0">
                  <a:pos x="connsiteX0" y="connsiteY0"/>
                </a:cxn>
                <a:cxn ang="0">
                  <a:pos x="connsiteX1" y="connsiteY1"/>
                </a:cxn>
              </a:cxnLst>
              <a:rect l="l" t="t" r="r" b="b"/>
              <a:pathLst>
                <a:path w="14798" h="13377">
                  <a:moveTo>
                    <a:pt x="14779" y="13278"/>
                  </a:moveTo>
                  <a:cubicBezTo>
                    <a:pt x="4365" y="-13969"/>
                    <a:pt x="-12535" y="7973"/>
                    <a:pt x="14779" y="13278"/>
                  </a:cubicBezTo>
                  <a:close/>
                </a:path>
              </a:pathLst>
            </a:custGeom>
            <a:grpFill/>
            <a:ln w="25598" cap="flat">
              <a:noFill/>
              <a:prstDash val="solid"/>
              <a:round/>
            </a:ln>
          </p:spPr>
          <p:txBody>
            <a:bodyPr rtlCol="0" anchor="ctr"/>
            <a:lstStyle/>
            <a:p>
              <a:endParaRPr lang="en-LT"/>
            </a:p>
          </p:txBody>
        </p:sp>
        <p:sp>
          <p:nvSpPr>
            <p:cNvPr id="470" name="Freeform 213">
              <a:extLst>
                <a:ext uri="{FF2B5EF4-FFF2-40B4-BE49-F238E27FC236}">
                  <a16:creationId xmlns:a16="http://schemas.microsoft.com/office/drawing/2014/main" id="{475B4C54-B8A9-2E18-6A01-8A29AD0CCE06}"/>
                </a:ext>
              </a:extLst>
            </p:cNvPr>
            <p:cNvSpPr/>
            <p:nvPr/>
          </p:nvSpPr>
          <p:spPr>
            <a:xfrm rot="-1917689">
              <a:off x="5700177" y="3191848"/>
              <a:ext cx="30440" cy="24698"/>
            </a:xfrm>
            <a:custGeom>
              <a:avLst/>
              <a:gdLst>
                <a:gd name="connsiteX0" fmla="*/ 30421 w 30440"/>
                <a:gd name="connsiteY0" fmla="*/ 22769 h 24698"/>
                <a:gd name="connsiteX1" fmla="*/ -20 w 30440"/>
                <a:gd name="connsiteY1" fmla="*/ -100 h 24698"/>
                <a:gd name="connsiteX2" fmla="*/ 30421 w 30440"/>
                <a:gd name="connsiteY2" fmla="*/ 22769 h 24698"/>
              </a:gdLst>
              <a:ahLst/>
              <a:cxnLst>
                <a:cxn ang="0">
                  <a:pos x="connsiteX0" y="connsiteY0"/>
                </a:cxn>
                <a:cxn ang="0">
                  <a:pos x="connsiteX1" y="connsiteY1"/>
                </a:cxn>
                <a:cxn ang="0">
                  <a:pos x="connsiteX2" y="connsiteY2"/>
                </a:cxn>
              </a:cxnLst>
              <a:rect l="l" t="t" r="r" b="b"/>
              <a:pathLst>
                <a:path w="30440" h="24698">
                  <a:moveTo>
                    <a:pt x="30421" y="22769"/>
                  </a:moveTo>
                  <a:cubicBezTo>
                    <a:pt x="26570" y="15146"/>
                    <a:pt x="4012" y="570"/>
                    <a:pt x="-20" y="-100"/>
                  </a:cubicBezTo>
                  <a:cubicBezTo>
                    <a:pt x="4864" y="6647"/>
                    <a:pt x="17836" y="31474"/>
                    <a:pt x="30421" y="22769"/>
                  </a:cubicBezTo>
                  <a:close/>
                </a:path>
              </a:pathLst>
            </a:custGeom>
            <a:grpFill/>
            <a:ln w="25598" cap="flat">
              <a:noFill/>
              <a:prstDash val="solid"/>
              <a:round/>
            </a:ln>
          </p:spPr>
          <p:txBody>
            <a:bodyPr rtlCol="0" anchor="ctr"/>
            <a:lstStyle/>
            <a:p>
              <a:endParaRPr lang="en-LT"/>
            </a:p>
          </p:txBody>
        </p:sp>
        <p:sp>
          <p:nvSpPr>
            <p:cNvPr id="471" name="Freeform 214">
              <a:extLst>
                <a:ext uri="{FF2B5EF4-FFF2-40B4-BE49-F238E27FC236}">
                  <a16:creationId xmlns:a16="http://schemas.microsoft.com/office/drawing/2014/main" id="{85D5BEF3-E056-2A8C-74A7-2A94493D0894}"/>
                </a:ext>
              </a:extLst>
            </p:cNvPr>
            <p:cNvSpPr/>
            <p:nvPr/>
          </p:nvSpPr>
          <p:spPr>
            <a:xfrm rot="-1917689">
              <a:off x="5770119" y="3191559"/>
              <a:ext cx="47135" cy="29510"/>
            </a:xfrm>
            <a:custGeom>
              <a:avLst/>
              <a:gdLst>
                <a:gd name="connsiteX0" fmla="*/ 47117 w 47135"/>
                <a:gd name="connsiteY0" fmla="*/ 29152 h 29510"/>
                <a:gd name="connsiteX1" fmla="*/ 2929 w 47135"/>
                <a:gd name="connsiteY1" fmla="*/ 926 h 29510"/>
                <a:gd name="connsiteX2" fmla="*/ 47117 w 47135"/>
                <a:gd name="connsiteY2" fmla="*/ 29152 h 29510"/>
              </a:gdLst>
              <a:ahLst/>
              <a:cxnLst>
                <a:cxn ang="0">
                  <a:pos x="connsiteX0" y="connsiteY0"/>
                </a:cxn>
                <a:cxn ang="0">
                  <a:pos x="connsiteX1" y="connsiteY1"/>
                </a:cxn>
                <a:cxn ang="0">
                  <a:pos x="connsiteX2" y="connsiteY2"/>
                </a:cxn>
              </a:cxnLst>
              <a:rect l="l" t="t" r="r" b="b"/>
              <a:pathLst>
                <a:path w="47135" h="29510">
                  <a:moveTo>
                    <a:pt x="47117" y="29152"/>
                  </a:moveTo>
                  <a:cubicBezTo>
                    <a:pt x="34403" y="21142"/>
                    <a:pt x="4997" y="2085"/>
                    <a:pt x="2929" y="926"/>
                  </a:cubicBezTo>
                  <a:cubicBezTo>
                    <a:pt x="-11179" y="-6929"/>
                    <a:pt x="28951" y="32963"/>
                    <a:pt x="47117" y="29152"/>
                  </a:cubicBezTo>
                  <a:close/>
                </a:path>
              </a:pathLst>
            </a:custGeom>
            <a:grpFill/>
            <a:ln w="25598" cap="flat">
              <a:noFill/>
              <a:prstDash val="solid"/>
              <a:round/>
            </a:ln>
          </p:spPr>
          <p:txBody>
            <a:bodyPr rtlCol="0" anchor="ctr"/>
            <a:lstStyle/>
            <a:p>
              <a:endParaRPr lang="en-LT"/>
            </a:p>
          </p:txBody>
        </p:sp>
        <p:sp>
          <p:nvSpPr>
            <p:cNvPr id="472" name="Freeform 215">
              <a:extLst>
                <a:ext uri="{FF2B5EF4-FFF2-40B4-BE49-F238E27FC236}">
                  <a16:creationId xmlns:a16="http://schemas.microsoft.com/office/drawing/2014/main" id="{2C86FF5F-E9CB-7B0E-8F55-2DF221F5E60C}"/>
                </a:ext>
              </a:extLst>
            </p:cNvPr>
            <p:cNvSpPr/>
            <p:nvPr/>
          </p:nvSpPr>
          <p:spPr>
            <a:xfrm rot="-1917689">
              <a:off x="5597240" y="3190566"/>
              <a:ext cx="68761" cy="43991"/>
            </a:xfrm>
            <a:custGeom>
              <a:avLst/>
              <a:gdLst>
                <a:gd name="connsiteX0" fmla="*/ -20 w 68761"/>
                <a:gd name="connsiteY0" fmla="*/ -67 h 43991"/>
                <a:gd name="connsiteX1" fmla="*/ 68742 w 68761"/>
                <a:gd name="connsiteY1" fmla="*/ 43894 h 43991"/>
                <a:gd name="connsiteX2" fmla="*/ -20 w 68761"/>
                <a:gd name="connsiteY2" fmla="*/ -67 h 43991"/>
              </a:gdLst>
              <a:ahLst/>
              <a:cxnLst>
                <a:cxn ang="0">
                  <a:pos x="connsiteX0" y="connsiteY0"/>
                </a:cxn>
                <a:cxn ang="0">
                  <a:pos x="connsiteX1" y="connsiteY1"/>
                </a:cxn>
                <a:cxn ang="0">
                  <a:pos x="connsiteX2" y="connsiteY2"/>
                </a:cxn>
              </a:cxnLst>
              <a:rect l="l" t="t" r="r" b="b"/>
              <a:pathLst>
                <a:path w="68761" h="43991">
                  <a:moveTo>
                    <a:pt x="-20" y="-67"/>
                  </a:moveTo>
                  <a:cubicBezTo>
                    <a:pt x="17216" y="14380"/>
                    <a:pt x="47061" y="37352"/>
                    <a:pt x="68742" y="43894"/>
                  </a:cubicBezTo>
                  <a:cubicBezTo>
                    <a:pt x="49000" y="30708"/>
                    <a:pt x="22306" y="-1227"/>
                    <a:pt x="-20" y="-67"/>
                  </a:cubicBezTo>
                  <a:close/>
                </a:path>
              </a:pathLst>
            </a:custGeom>
            <a:grpFill/>
            <a:ln w="25598" cap="flat">
              <a:noFill/>
              <a:prstDash val="solid"/>
              <a:round/>
            </a:ln>
          </p:spPr>
          <p:txBody>
            <a:bodyPr rtlCol="0" anchor="ctr"/>
            <a:lstStyle/>
            <a:p>
              <a:endParaRPr lang="en-LT"/>
            </a:p>
          </p:txBody>
        </p:sp>
        <p:sp>
          <p:nvSpPr>
            <p:cNvPr id="473" name="Freeform 216">
              <a:extLst>
                <a:ext uri="{FF2B5EF4-FFF2-40B4-BE49-F238E27FC236}">
                  <a16:creationId xmlns:a16="http://schemas.microsoft.com/office/drawing/2014/main" id="{1DF673AC-30BF-F359-561D-C64901666403}"/>
                </a:ext>
              </a:extLst>
            </p:cNvPr>
            <p:cNvSpPr/>
            <p:nvPr/>
          </p:nvSpPr>
          <p:spPr>
            <a:xfrm rot="-1917689">
              <a:off x="5822172" y="3202226"/>
              <a:ext cx="50699" cy="28947"/>
            </a:xfrm>
            <a:custGeom>
              <a:avLst/>
              <a:gdLst>
                <a:gd name="connsiteX0" fmla="*/ -19 w 50699"/>
                <a:gd name="connsiteY0" fmla="*/ -102 h 28947"/>
                <a:gd name="connsiteX1" fmla="*/ 50681 w 50699"/>
                <a:gd name="connsiteY1" fmla="*/ 28845 h 28947"/>
                <a:gd name="connsiteX2" fmla="*/ -19 w 50699"/>
                <a:gd name="connsiteY2" fmla="*/ -102 h 28947"/>
              </a:gdLst>
              <a:ahLst/>
              <a:cxnLst>
                <a:cxn ang="0">
                  <a:pos x="connsiteX0" y="connsiteY0"/>
                </a:cxn>
                <a:cxn ang="0">
                  <a:pos x="connsiteX1" y="connsiteY1"/>
                </a:cxn>
                <a:cxn ang="0">
                  <a:pos x="connsiteX2" y="connsiteY2"/>
                </a:cxn>
              </a:cxnLst>
              <a:rect l="l" t="t" r="r" b="b"/>
              <a:pathLst>
                <a:path w="50699" h="28947">
                  <a:moveTo>
                    <a:pt x="-19" y="-102"/>
                  </a:moveTo>
                  <a:cubicBezTo>
                    <a:pt x="16571" y="8267"/>
                    <a:pt x="35512" y="27196"/>
                    <a:pt x="50681" y="28845"/>
                  </a:cubicBezTo>
                  <a:cubicBezTo>
                    <a:pt x="46133" y="12363"/>
                    <a:pt x="14426" y="1391"/>
                    <a:pt x="-19" y="-102"/>
                  </a:cubicBezTo>
                  <a:close/>
                </a:path>
              </a:pathLst>
            </a:custGeom>
            <a:grpFill/>
            <a:ln w="25598" cap="flat">
              <a:noFill/>
              <a:prstDash val="solid"/>
              <a:round/>
            </a:ln>
          </p:spPr>
          <p:txBody>
            <a:bodyPr rtlCol="0" anchor="ctr"/>
            <a:lstStyle/>
            <a:p>
              <a:endParaRPr lang="en-LT"/>
            </a:p>
          </p:txBody>
        </p:sp>
        <p:sp>
          <p:nvSpPr>
            <p:cNvPr id="474" name="Freeform 217">
              <a:extLst>
                <a:ext uri="{FF2B5EF4-FFF2-40B4-BE49-F238E27FC236}">
                  <a16:creationId xmlns:a16="http://schemas.microsoft.com/office/drawing/2014/main" id="{0B8363CC-8DB9-C054-7236-3DC53BBE76E3}"/>
                </a:ext>
              </a:extLst>
            </p:cNvPr>
            <p:cNvSpPr/>
            <p:nvPr/>
          </p:nvSpPr>
          <p:spPr>
            <a:xfrm rot="-1917689">
              <a:off x="5919505" y="3210199"/>
              <a:ext cx="48993" cy="55583"/>
            </a:xfrm>
            <a:custGeom>
              <a:avLst/>
              <a:gdLst>
                <a:gd name="connsiteX0" fmla="*/ 48976 w 48993"/>
                <a:gd name="connsiteY0" fmla="*/ 21202 h 55583"/>
                <a:gd name="connsiteX1" fmla="*/ -18 w 48993"/>
                <a:gd name="connsiteY1" fmla="*/ 213 h 55583"/>
                <a:gd name="connsiteX2" fmla="*/ 26908 w 48993"/>
                <a:gd name="connsiteY2" fmla="*/ 55480 h 55583"/>
                <a:gd name="connsiteX3" fmla="*/ 48976 w 48993"/>
                <a:gd name="connsiteY3" fmla="*/ 21202 h 55583"/>
              </a:gdLst>
              <a:ahLst/>
              <a:cxnLst>
                <a:cxn ang="0">
                  <a:pos x="connsiteX0" y="connsiteY0"/>
                </a:cxn>
                <a:cxn ang="0">
                  <a:pos x="connsiteX1" y="connsiteY1"/>
                </a:cxn>
                <a:cxn ang="0">
                  <a:pos x="connsiteX2" y="connsiteY2"/>
                </a:cxn>
                <a:cxn ang="0">
                  <a:pos x="connsiteX3" y="connsiteY3"/>
                </a:cxn>
              </a:cxnLst>
              <a:rect l="l" t="t" r="r" b="b"/>
              <a:pathLst>
                <a:path w="48993" h="55583">
                  <a:moveTo>
                    <a:pt x="48976" y="21202"/>
                  </a:moveTo>
                  <a:cubicBezTo>
                    <a:pt x="33058" y="16206"/>
                    <a:pt x="14091" y="-2775"/>
                    <a:pt x="-18" y="213"/>
                  </a:cubicBezTo>
                  <a:cubicBezTo>
                    <a:pt x="11869" y="18034"/>
                    <a:pt x="16727" y="37272"/>
                    <a:pt x="26908" y="55480"/>
                  </a:cubicBezTo>
                  <a:cubicBezTo>
                    <a:pt x="34221" y="44071"/>
                    <a:pt x="41611" y="32585"/>
                    <a:pt x="48976" y="21202"/>
                  </a:cubicBezTo>
                  <a:close/>
                </a:path>
              </a:pathLst>
            </a:custGeom>
            <a:grpFill/>
            <a:ln w="25598" cap="flat">
              <a:noFill/>
              <a:prstDash val="solid"/>
              <a:round/>
            </a:ln>
          </p:spPr>
          <p:txBody>
            <a:bodyPr rtlCol="0" anchor="ctr"/>
            <a:lstStyle/>
            <a:p>
              <a:endParaRPr lang="en-LT"/>
            </a:p>
          </p:txBody>
        </p:sp>
        <p:sp>
          <p:nvSpPr>
            <p:cNvPr id="475" name="Freeform 218">
              <a:extLst>
                <a:ext uri="{FF2B5EF4-FFF2-40B4-BE49-F238E27FC236}">
                  <a16:creationId xmlns:a16="http://schemas.microsoft.com/office/drawing/2014/main" id="{88094C1B-C5A8-5D74-0FC2-4B7AFD2D289E}"/>
                </a:ext>
              </a:extLst>
            </p:cNvPr>
            <p:cNvSpPr/>
            <p:nvPr/>
          </p:nvSpPr>
          <p:spPr>
            <a:xfrm rot="-1917689">
              <a:off x="5824356" y="3176492"/>
              <a:ext cx="122384" cy="189725"/>
            </a:xfrm>
            <a:custGeom>
              <a:avLst/>
              <a:gdLst>
                <a:gd name="connsiteX0" fmla="*/ 122363 w 122384"/>
                <a:gd name="connsiteY0" fmla="*/ 143782 h 189725"/>
                <a:gd name="connsiteX1" fmla="*/ 90864 w 122384"/>
                <a:gd name="connsiteY1" fmla="*/ 57971 h 189725"/>
                <a:gd name="connsiteX2" fmla="*/ -17 w 122384"/>
                <a:gd name="connsiteY2" fmla="*/ -103 h 189725"/>
                <a:gd name="connsiteX3" fmla="*/ 85954 w 122384"/>
                <a:gd name="connsiteY3" fmla="*/ 189623 h 189725"/>
                <a:gd name="connsiteX4" fmla="*/ 122363 w 122384"/>
                <a:gd name="connsiteY4" fmla="*/ 143782 h 189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84" h="189725">
                  <a:moveTo>
                    <a:pt x="122363" y="143782"/>
                  </a:moveTo>
                  <a:cubicBezTo>
                    <a:pt x="122699" y="112852"/>
                    <a:pt x="99675" y="86944"/>
                    <a:pt x="90864" y="57971"/>
                  </a:cubicBezTo>
                  <a:cubicBezTo>
                    <a:pt x="56806" y="40819"/>
                    <a:pt x="29544" y="11048"/>
                    <a:pt x="-17" y="-103"/>
                  </a:cubicBezTo>
                  <a:cubicBezTo>
                    <a:pt x="32464" y="62246"/>
                    <a:pt x="54584" y="126913"/>
                    <a:pt x="85954" y="189623"/>
                  </a:cubicBezTo>
                  <a:cubicBezTo>
                    <a:pt x="97660" y="177081"/>
                    <a:pt x="112880" y="135309"/>
                    <a:pt x="122363" y="143782"/>
                  </a:cubicBezTo>
                  <a:close/>
                </a:path>
              </a:pathLst>
            </a:custGeom>
            <a:grpFill/>
            <a:ln w="25598" cap="flat">
              <a:noFill/>
              <a:prstDash val="solid"/>
              <a:round/>
            </a:ln>
          </p:spPr>
          <p:txBody>
            <a:bodyPr rtlCol="0" anchor="ctr"/>
            <a:lstStyle/>
            <a:p>
              <a:endParaRPr lang="en-LT"/>
            </a:p>
          </p:txBody>
        </p:sp>
        <p:sp>
          <p:nvSpPr>
            <p:cNvPr id="476" name="Freeform 219">
              <a:extLst>
                <a:ext uri="{FF2B5EF4-FFF2-40B4-BE49-F238E27FC236}">
                  <a16:creationId xmlns:a16="http://schemas.microsoft.com/office/drawing/2014/main" id="{27C5B4C5-2B72-B2D0-FB0B-D9762AA13426}"/>
                </a:ext>
              </a:extLst>
            </p:cNvPr>
            <p:cNvSpPr/>
            <p:nvPr/>
          </p:nvSpPr>
          <p:spPr>
            <a:xfrm rot="-1917689">
              <a:off x="5712989" y="3218388"/>
              <a:ext cx="17713" cy="26496"/>
            </a:xfrm>
            <a:custGeom>
              <a:avLst/>
              <a:gdLst>
                <a:gd name="connsiteX0" fmla="*/ -19 w 17713"/>
                <a:gd name="connsiteY0" fmla="*/ -52 h 26496"/>
                <a:gd name="connsiteX1" fmla="*/ 14219 w 17713"/>
                <a:gd name="connsiteY1" fmla="*/ 26397 h 26496"/>
                <a:gd name="connsiteX2" fmla="*/ -19 w 17713"/>
                <a:gd name="connsiteY2" fmla="*/ -52 h 26496"/>
              </a:gdLst>
              <a:ahLst/>
              <a:cxnLst>
                <a:cxn ang="0">
                  <a:pos x="connsiteX0" y="connsiteY0"/>
                </a:cxn>
                <a:cxn ang="0">
                  <a:pos x="connsiteX1" y="connsiteY1"/>
                </a:cxn>
                <a:cxn ang="0">
                  <a:pos x="connsiteX2" y="connsiteY2"/>
                </a:cxn>
              </a:cxnLst>
              <a:rect l="l" t="t" r="r" b="b"/>
              <a:pathLst>
                <a:path w="17713" h="26496">
                  <a:moveTo>
                    <a:pt x="-19" y="-52"/>
                  </a:moveTo>
                  <a:cubicBezTo>
                    <a:pt x="7242" y="8214"/>
                    <a:pt x="9542" y="17589"/>
                    <a:pt x="14219" y="26397"/>
                  </a:cubicBezTo>
                  <a:cubicBezTo>
                    <a:pt x="23703" y="15761"/>
                    <a:pt x="12049" y="-1108"/>
                    <a:pt x="-19" y="-52"/>
                  </a:cubicBezTo>
                  <a:close/>
                </a:path>
              </a:pathLst>
            </a:custGeom>
            <a:grpFill/>
            <a:ln w="25598" cap="flat">
              <a:noFill/>
              <a:prstDash val="solid"/>
              <a:round/>
            </a:ln>
          </p:spPr>
          <p:txBody>
            <a:bodyPr rtlCol="0" anchor="ctr"/>
            <a:lstStyle/>
            <a:p>
              <a:endParaRPr lang="en-LT"/>
            </a:p>
          </p:txBody>
        </p:sp>
        <p:sp>
          <p:nvSpPr>
            <p:cNvPr id="477" name="Freeform 220">
              <a:extLst>
                <a:ext uri="{FF2B5EF4-FFF2-40B4-BE49-F238E27FC236}">
                  <a16:creationId xmlns:a16="http://schemas.microsoft.com/office/drawing/2014/main" id="{C0697A18-C463-6B52-37C1-196E53CC285E}"/>
                </a:ext>
              </a:extLst>
            </p:cNvPr>
            <p:cNvSpPr/>
            <p:nvPr/>
          </p:nvSpPr>
          <p:spPr>
            <a:xfrm rot="-1917689">
              <a:off x="5683451" y="1771367"/>
              <a:ext cx="172365" cy="298678"/>
            </a:xfrm>
            <a:custGeom>
              <a:avLst/>
              <a:gdLst>
                <a:gd name="connsiteX0" fmla="*/ 139932 w 172365"/>
                <a:gd name="connsiteY0" fmla="*/ 120665 h 298678"/>
                <a:gd name="connsiteX1" fmla="*/ 109311 w 172365"/>
                <a:gd name="connsiteY1" fmla="*/ 38924 h 298678"/>
                <a:gd name="connsiteX2" fmla="*/ 139932 w 172365"/>
                <a:gd name="connsiteY2" fmla="*/ 120665 h 298678"/>
                <a:gd name="connsiteX3" fmla="*/ 164119 w 172365"/>
                <a:gd name="connsiteY3" fmla="*/ 66995 h 298678"/>
                <a:gd name="connsiteX4" fmla="*/ -46 w 172365"/>
                <a:gd name="connsiteY4" fmla="*/ 31198 h 298678"/>
                <a:gd name="connsiteX5" fmla="*/ 115565 w 172365"/>
                <a:gd name="connsiteY5" fmla="*/ 298570 h 298678"/>
                <a:gd name="connsiteX6" fmla="*/ 132232 w 172365"/>
                <a:gd name="connsiteY6" fmla="*/ 278122 h 298678"/>
                <a:gd name="connsiteX7" fmla="*/ 109182 w 172365"/>
                <a:gd name="connsiteY7" fmla="*/ 211549 h 298678"/>
                <a:gd name="connsiteX8" fmla="*/ 136961 w 172365"/>
                <a:gd name="connsiteY8" fmla="*/ 270731 h 298678"/>
                <a:gd name="connsiteX9" fmla="*/ 164119 w 172365"/>
                <a:gd name="connsiteY9" fmla="*/ 66995 h 2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365" h="298678">
                  <a:moveTo>
                    <a:pt x="139932" y="120665"/>
                  </a:moveTo>
                  <a:cubicBezTo>
                    <a:pt x="135695" y="108767"/>
                    <a:pt x="135953" y="59913"/>
                    <a:pt x="109311" y="38924"/>
                  </a:cubicBezTo>
                  <a:cubicBezTo>
                    <a:pt x="140785" y="53114"/>
                    <a:pt x="138821" y="92826"/>
                    <a:pt x="139932" y="120665"/>
                  </a:cubicBezTo>
                  <a:close/>
                  <a:moveTo>
                    <a:pt x="164119" y="66995"/>
                  </a:moveTo>
                  <a:cubicBezTo>
                    <a:pt x="142465" y="-8179"/>
                    <a:pt x="55382" y="-20309"/>
                    <a:pt x="-46" y="31198"/>
                  </a:cubicBezTo>
                  <a:cubicBezTo>
                    <a:pt x="43366" y="119275"/>
                    <a:pt x="70344" y="210931"/>
                    <a:pt x="115565" y="298570"/>
                  </a:cubicBezTo>
                  <a:cubicBezTo>
                    <a:pt x="120578" y="289196"/>
                    <a:pt x="126263" y="282887"/>
                    <a:pt x="132232" y="278122"/>
                  </a:cubicBezTo>
                  <a:cubicBezTo>
                    <a:pt x="126392" y="255536"/>
                    <a:pt x="113601" y="234419"/>
                    <a:pt x="109182" y="211549"/>
                  </a:cubicBezTo>
                  <a:cubicBezTo>
                    <a:pt x="120113" y="230916"/>
                    <a:pt x="122438" y="252214"/>
                    <a:pt x="136961" y="270731"/>
                  </a:cubicBezTo>
                  <a:cubicBezTo>
                    <a:pt x="173809" y="212502"/>
                    <a:pt x="179985" y="122391"/>
                    <a:pt x="164119" y="66995"/>
                  </a:cubicBezTo>
                  <a:close/>
                </a:path>
              </a:pathLst>
            </a:custGeom>
            <a:grpFill/>
            <a:ln w="25598" cap="flat">
              <a:noFill/>
              <a:prstDash val="solid"/>
              <a:round/>
            </a:ln>
          </p:spPr>
          <p:txBody>
            <a:bodyPr rtlCol="0" anchor="ctr"/>
            <a:lstStyle/>
            <a:p>
              <a:endParaRPr lang="en-LT"/>
            </a:p>
          </p:txBody>
        </p:sp>
        <p:sp>
          <p:nvSpPr>
            <p:cNvPr id="478" name="Freeform 221">
              <a:extLst>
                <a:ext uri="{FF2B5EF4-FFF2-40B4-BE49-F238E27FC236}">
                  <a16:creationId xmlns:a16="http://schemas.microsoft.com/office/drawing/2014/main" id="{184DCB64-FFD0-EC49-4254-CD111776D4F8}"/>
                </a:ext>
              </a:extLst>
            </p:cNvPr>
            <p:cNvSpPr/>
            <p:nvPr/>
          </p:nvSpPr>
          <p:spPr>
            <a:xfrm rot="-1917689">
              <a:off x="5535033" y="2320352"/>
              <a:ext cx="123646" cy="252255"/>
            </a:xfrm>
            <a:custGeom>
              <a:avLst/>
              <a:gdLst>
                <a:gd name="connsiteX0" fmla="*/ -36 w 123646"/>
                <a:gd name="connsiteY0" fmla="*/ 18364 h 252255"/>
                <a:gd name="connsiteX1" fmla="*/ 95600 w 123646"/>
                <a:gd name="connsiteY1" fmla="*/ 252154 h 252255"/>
                <a:gd name="connsiteX2" fmla="*/ 108882 w 123646"/>
                <a:gd name="connsiteY2" fmla="*/ 177726 h 252255"/>
                <a:gd name="connsiteX3" fmla="*/ 118882 w 123646"/>
                <a:gd name="connsiteY3" fmla="*/ 194466 h 252255"/>
                <a:gd name="connsiteX4" fmla="*/ 123611 w 123646"/>
                <a:gd name="connsiteY4" fmla="*/ 187152 h 252255"/>
                <a:gd name="connsiteX5" fmla="*/ 36037 w 123646"/>
                <a:gd name="connsiteY5" fmla="*/ -102 h 252255"/>
                <a:gd name="connsiteX6" fmla="*/ -36 w 123646"/>
                <a:gd name="connsiteY6" fmla="*/ 18364 h 25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646" h="252255">
                  <a:moveTo>
                    <a:pt x="-36" y="18364"/>
                  </a:moveTo>
                  <a:cubicBezTo>
                    <a:pt x="39190" y="94697"/>
                    <a:pt x="59837" y="175099"/>
                    <a:pt x="95600" y="252154"/>
                  </a:cubicBezTo>
                  <a:cubicBezTo>
                    <a:pt x="109631" y="225293"/>
                    <a:pt x="121285" y="198895"/>
                    <a:pt x="108882" y="177726"/>
                  </a:cubicBezTo>
                  <a:cubicBezTo>
                    <a:pt x="114618" y="182799"/>
                    <a:pt x="111595" y="189830"/>
                    <a:pt x="118882" y="194466"/>
                  </a:cubicBezTo>
                  <a:cubicBezTo>
                    <a:pt x="120458" y="192045"/>
                    <a:pt x="122035" y="189599"/>
                    <a:pt x="123611" y="187152"/>
                  </a:cubicBezTo>
                  <a:cubicBezTo>
                    <a:pt x="96892" y="124210"/>
                    <a:pt x="72059" y="60857"/>
                    <a:pt x="36037" y="-102"/>
                  </a:cubicBezTo>
                  <a:cubicBezTo>
                    <a:pt x="24590" y="8526"/>
                    <a:pt x="10791" y="6491"/>
                    <a:pt x="-36" y="18364"/>
                  </a:cubicBezTo>
                  <a:close/>
                </a:path>
              </a:pathLst>
            </a:custGeom>
            <a:grpFill/>
            <a:ln w="25598" cap="flat">
              <a:noFill/>
              <a:prstDash val="solid"/>
              <a:round/>
            </a:ln>
          </p:spPr>
          <p:txBody>
            <a:bodyPr rtlCol="0" anchor="ctr"/>
            <a:lstStyle/>
            <a:p>
              <a:endParaRPr lang="en-LT"/>
            </a:p>
          </p:txBody>
        </p:sp>
        <p:sp>
          <p:nvSpPr>
            <p:cNvPr id="479" name="Freeform 222">
              <a:extLst>
                <a:ext uri="{FF2B5EF4-FFF2-40B4-BE49-F238E27FC236}">
                  <a16:creationId xmlns:a16="http://schemas.microsoft.com/office/drawing/2014/main" id="{C628EC3A-B627-6E5D-E81A-D417D200BB73}"/>
                </a:ext>
              </a:extLst>
            </p:cNvPr>
            <p:cNvSpPr/>
            <p:nvPr/>
          </p:nvSpPr>
          <p:spPr>
            <a:xfrm rot="-1917689">
              <a:off x="5853419" y="2498660"/>
              <a:ext cx="12474" cy="47575"/>
            </a:xfrm>
            <a:custGeom>
              <a:avLst/>
              <a:gdLst>
                <a:gd name="connsiteX0" fmla="*/ 10407 w 12474"/>
                <a:gd name="connsiteY0" fmla="*/ 37622 h 47575"/>
                <a:gd name="connsiteX1" fmla="*/ -33 w 12474"/>
                <a:gd name="connsiteY1" fmla="*/ -107 h 47575"/>
                <a:gd name="connsiteX2" fmla="*/ 10407 w 12474"/>
                <a:gd name="connsiteY2" fmla="*/ 37622 h 47575"/>
              </a:gdLst>
              <a:ahLst/>
              <a:cxnLst>
                <a:cxn ang="0">
                  <a:pos x="connsiteX0" y="connsiteY0"/>
                </a:cxn>
                <a:cxn ang="0">
                  <a:pos x="connsiteX1" y="connsiteY1"/>
                </a:cxn>
                <a:cxn ang="0">
                  <a:pos x="connsiteX2" y="connsiteY2"/>
                </a:cxn>
              </a:cxnLst>
              <a:rect l="l" t="t" r="r" b="b"/>
              <a:pathLst>
                <a:path w="12474" h="47575">
                  <a:moveTo>
                    <a:pt x="10407" y="37622"/>
                  </a:moveTo>
                  <a:cubicBezTo>
                    <a:pt x="8598" y="30334"/>
                    <a:pt x="7332" y="15345"/>
                    <a:pt x="-33" y="-107"/>
                  </a:cubicBezTo>
                  <a:cubicBezTo>
                    <a:pt x="794" y="15525"/>
                    <a:pt x="18288" y="69376"/>
                    <a:pt x="10407" y="37622"/>
                  </a:cubicBezTo>
                  <a:close/>
                </a:path>
              </a:pathLst>
            </a:custGeom>
            <a:grpFill/>
            <a:ln w="25598" cap="flat">
              <a:noFill/>
              <a:prstDash val="solid"/>
              <a:round/>
            </a:ln>
          </p:spPr>
          <p:txBody>
            <a:bodyPr rtlCol="0" anchor="ctr"/>
            <a:lstStyle/>
            <a:p>
              <a:endParaRPr lang="en-LT"/>
            </a:p>
          </p:txBody>
        </p:sp>
        <p:sp>
          <p:nvSpPr>
            <p:cNvPr id="480" name="Freeform 223">
              <a:extLst>
                <a:ext uri="{FF2B5EF4-FFF2-40B4-BE49-F238E27FC236}">
                  <a16:creationId xmlns:a16="http://schemas.microsoft.com/office/drawing/2014/main" id="{5A63BBA8-ADA3-0E4C-D365-03F014DF3850}"/>
                </a:ext>
              </a:extLst>
            </p:cNvPr>
            <p:cNvSpPr/>
            <p:nvPr/>
          </p:nvSpPr>
          <p:spPr>
            <a:xfrm rot="-1917689">
              <a:off x="5773209" y="2467034"/>
              <a:ext cx="144009" cy="324571"/>
            </a:xfrm>
            <a:custGeom>
              <a:avLst/>
              <a:gdLst>
                <a:gd name="connsiteX0" fmla="*/ 102375 w 144009"/>
                <a:gd name="connsiteY0" fmla="*/ 234998 h 324571"/>
                <a:gd name="connsiteX1" fmla="*/ 89765 w 144009"/>
                <a:gd name="connsiteY1" fmla="*/ 206154 h 324571"/>
                <a:gd name="connsiteX2" fmla="*/ 99352 w 144009"/>
                <a:gd name="connsiteY2" fmla="*/ 201982 h 324571"/>
                <a:gd name="connsiteX3" fmla="*/ 102375 w 144009"/>
                <a:gd name="connsiteY3" fmla="*/ 234998 h 324571"/>
                <a:gd name="connsiteX4" fmla="*/ 143979 w 144009"/>
                <a:gd name="connsiteY4" fmla="*/ 251223 h 324571"/>
                <a:gd name="connsiteX5" fmla="*/ 114288 w 144009"/>
                <a:gd name="connsiteY5" fmla="*/ 173524 h 324571"/>
                <a:gd name="connsiteX6" fmla="*/ 79791 w 144009"/>
                <a:gd name="connsiteY6" fmla="*/ 103114 h 324571"/>
                <a:gd name="connsiteX7" fmla="*/ 113771 w 144009"/>
                <a:gd name="connsiteY7" fmla="*/ 190470 h 324571"/>
                <a:gd name="connsiteX8" fmla="*/ 31831 w 144009"/>
                <a:gd name="connsiteY8" fmla="*/ -106 h 324571"/>
                <a:gd name="connsiteX9" fmla="*/ -31 w 144009"/>
                <a:gd name="connsiteY9" fmla="*/ 27888 h 324571"/>
                <a:gd name="connsiteX10" fmla="*/ 107259 w 144009"/>
                <a:gd name="connsiteY10" fmla="*/ 324465 h 324571"/>
                <a:gd name="connsiteX11" fmla="*/ 143979 w 144009"/>
                <a:gd name="connsiteY11" fmla="*/ 251223 h 324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9" h="324571">
                  <a:moveTo>
                    <a:pt x="102375" y="234998"/>
                  </a:moveTo>
                  <a:cubicBezTo>
                    <a:pt x="98396" y="225340"/>
                    <a:pt x="96070" y="215348"/>
                    <a:pt x="89765" y="206154"/>
                  </a:cubicBezTo>
                  <a:cubicBezTo>
                    <a:pt x="92711" y="203553"/>
                    <a:pt x="96484" y="205098"/>
                    <a:pt x="99352" y="201982"/>
                  </a:cubicBezTo>
                  <a:cubicBezTo>
                    <a:pt x="103771" y="212258"/>
                    <a:pt x="105967" y="222997"/>
                    <a:pt x="102375" y="234998"/>
                  </a:cubicBezTo>
                  <a:close/>
                  <a:moveTo>
                    <a:pt x="143979" y="251223"/>
                  </a:moveTo>
                  <a:cubicBezTo>
                    <a:pt x="136381" y="227349"/>
                    <a:pt x="124081" y="199793"/>
                    <a:pt x="114288" y="173524"/>
                  </a:cubicBezTo>
                  <a:cubicBezTo>
                    <a:pt x="105114" y="149007"/>
                    <a:pt x="100721" y="110351"/>
                    <a:pt x="79791" y="103114"/>
                  </a:cubicBezTo>
                  <a:cubicBezTo>
                    <a:pt x="92866" y="131803"/>
                    <a:pt x="105450" y="160673"/>
                    <a:pt x="113771" y="190470"/>
                  </a:cubicBezTo>
                  <a:cubicBezTo>
                    <a:pt x="85760" y="127091"/>
                    <a:pt x="63873" y="62398"/>
                    <a:pt x="31831" y="-106"/>
                  </a:cubicBezTo>
                  <a:cubicBezTo>
                    <a:pt x="21546" y="10891"/>
                    <a:pt x="11546" y="23175"/>
                    <a:pt x="-31" y="27888"/>
                  </a:cubicBezTo>
                  <a:cubicBezTo>
                    <a:pt x="38834" y="126035"/>
                    <a:pt x="71108" y="225701"/>
                    <a:pt x="107259" y="324465"/>
                  </a:cubicBezTo>
                  <a:cubicBezTo>
                    <a:pt x="119585" y="300051"/>
                    <a:pt x="132040" y="275585"/>
                    <a:pt x="143979" y="251223"/>
                  </a:cubicBezTo>
                  <a:close/>
                </a:path>
              </a:pathLst>
            </a:custGeom>
            <a:grpFill/>
            <a:ln w="25598" cap="flat">
              <a:noFill/>
              <a:prstDash val="solid"/>
              <a:round/>
            </a:ln>
          </p:spPr>
          <p:txBody>
            <a:bodyPr rtlCol="0" anchor="ctr"/>
            <a:lstStyle/>
            <a:p>
              <a:endParaRPr lang="en-LT"/>
            </a:p>
          </p:txBody>
        </p:sp>
        <p:sp>
          <p:nvSpPr>
            <p:cNvPr id="481" name="Freeform 224">
              <a:extLst>
                <a:ext uri="{FF2B5EF4-FFF2-40B4-BE49-F238E27FC236}">
                  <a16:creationId xmlns:a16="http://schemas.microsoft.com/office/drawing/2014/main" id="{CF305961-1780-2150-6619-F2D4308455DF}"/>
                </a:ext>
              </a:extLst>
            </p:cNvPr>
            <p:cNvSpPr/>
            <p:nvPr/>
          </p:nvSpPr>
          <p:spPr>
            <a:xfrm rot="-1917689">
              <a:off x="5991541" y="2671545"/>
              <a:ext cx="16873" cy="38372"/>
            </a:xfrm>
            <a:custGeom>
              <a:avLst/>
              <a:gdLst>
                <a:gd name="connsiteX0" fmla="*/ 16845 w 16873"/>
                <a:gd name="connsiteY0" fmla="*/ 38264 h 38372"/>
                <a:gd name="connsiteX1" fmla="*/ -28 w 16873"/>
                <a:gd name="connsiteY1" fmla="*/ -109 h 38372"/>
                <a:gd name="connsiteX2" fmla="*/ 16845 w 16873"/>
                <a:gd name="connsiteY2" fmla="*/ 38264 h 38372"/>
              </a:gdLst>
              <a:ahLst/>
              <a:cxnLst>
                <a:cxn ang="0">
                  <a:pos x="connsiteX0" y="connsiteY0"/>
                </a:cxn>
                <a:cxn ang="0">
                  <a:pos x="connsiteX1" y="connsiteY1"/>
                </a:cxn>
                <a:cxn ang="0">
                  <a:pos x="connsiteX2" y="connsiteY2"/>
                </a:cxn>
              </a:cxnLst>
              <a:rect l="l" t="t" r="r" b="b"/>
              <a:pathLst>
                <a:path w="16873" h="38372">
                  <a:moveTo>
                    <a:pt x="16845" y="38264"/>
                  </a:moveTo>
                  <a:cubicBezTo>
                    <a:pt x="9610" y="27216"/>
                    <a:pt x="11445" y="3085"/>
                    <a:pt x="-28" y="-109"/>
                  </a:cubicBezTo>
                  <a:cubicBezTo>
                    <a:pt x="6096" y="11223"/>
                    <a:pt x="9248" y="34247"/>
                    <a:pt x="16845" y="38264"/>
                  </a:cubicBezTo>
                  <a:close/>
                </a:path>
              </a:pathLst>
            </a:custGeom>
            <a:grpFill/>
            <a:ln w="25598" cap="flat">
              <a:noFill/>
              <a:prstDash val="solid"/>
              <a:round/>
            </a:ln>
          </p:spPr>
          <p:txBody>
            <a:bodyPr rtlCol="0" anchor="ctr"/>
            <a:lstStyle/>
            <a:p>
              <a:endParaRPr lang="en-LT"/>
            </a:p>
          </p:txBody>
        </p:sp>
        <p:sp>
          <p:nvSpPr>
            <p:cNvPr id="482" name="Freeform 225">
              <a:extLst>
                <a:ext uri="{FF2B5EF4-FFF2-40B4-BE49-F238E27FC236}">
                  <a16:creationId xmlns:a16="http://schemas.microsoft.com/office/drawing/2014/main" id="{F93A58D3-01DC-D327-42F8-C3E3C2DF5A40}"/>
                </a:ext>
              </a:extLst>
            </p:cNvPr>
            <p:cNvSpPr/>
            <p:nvPr/>
          </p:nvSpPr>
          <p:spPr>
            <a:xfrm rot="-1917689">
              <a:off x="5200568" y="2999564"/>
              <a:ext cx="1228017" cy="1141935"/>
            </a:xfrm>
            <a:custGeom>
              <a:avLst/>
              <a:gdLst>
                <a:gd name="connsiteX0" fmla="*/ 629954 w 1228017"/>
                <a:gd name="connsiteY0" fmla="*/ 970395 h 1141935"/>
                <a:gd name="connsiteX1" fmla="*/ 870090 w 1228017"/>
                <a:gd name="connsiteY1" fmla="*/ 591870 h 1141935"/>
                <a:gd name="connsiteX2" fmla="*/ 906783 w 1228017"/>
                <a:gd name="connsiteY2" fmla="*/ 604953 h 1141935"/>
                <a:gd name="connsiteX3" fmla="*/ 629954 w 1228017"/>
                <a:gd name="connsiteY3" fmla="*/ 970395 h 1141935"/>
                <a:gd name="connsiteX4" fmla="*/ 649877 w 1228017"/>
                <a:gd name="connsiteY4" fmla="*/ 858728 h 1141935"/>
                <a:gd name="connsiteX5" fmla="*/ 633391 w 1228017"/>
                <a:gd name="connsiteY5" fmla="*/ 889761 h 1141935"/>
                <a:gd name="connsiteX6" fmla="*/ 649877 w 1228017"/>
                <a:gd name="connsiteY6" fmla="*/ 858728 h 1141935"/>
                <a:gd name="connsiteX7" fmla="*/ 725435 w 1228017"/>
                <a:gd name="connsiteY7" fmla="*/ 741292 h 1141935"/>
                <a:gd name="connsiteX8" fmla="*/ 704297 w 1228017"/>
                <a:gd name="connsiteY8" fmla="*/ 779510 h 1141935"/>
                <a:gd name="connsiteX9" fmla="*/ 725435 w 1228017"/>
                <a:gd name="connsiteY9" fmla="*/ 741292 h 1141935"/>
                <a:gd name="connsiteX10" fmla="*/ 774092 w 1228017"/>
                <a:gd name="connsiteY10" fmla="*/ 654889 h 1141935"/>
                <a:gd name="connsiteX11" fmla="*/ 834817 w 1228017"/>
                <a:gd name="connsiteY11" fmla="*/ 565911 h 1141935"/>
                <a:gd name="connsiteX12" fmla="*/ 749105 w 1228017"/>
                <a:gd name="connsiteY12" fmla="*/ 704516 h 1141935"/>
                <a:gd name="connsiteX13" fmla="*/ 774092 w 1228017"/>
                <a:gd name="connsiteY13" fmla="*/ 654889 h 1141935"/>
                <a:gd name="connsiteX14" fmla="*/ 897636 w 1228017"/>
                <a:gd name="connsiteY14" fmla="*/ 505853 h 1141935"/>
                <a:gd name="connsiteX15" fmla="*/ 945777 w 1228017"/>
                <a:gd name="connsiteY15" fmla="*/ 522799 h 1141935"/>
                <a:gd name="connsiteX16" fmla="*/ 919187 w 1228017"/>
                <a:gd name="connsiteY16" fmla="*/ 574898 h 1141935"/>
                <a:gd name="connsiteX17" fmla="*/ 873216 w 1228017"/>
                <a:gd name="connsiteY17" fmla="*/ 538560 h 1141935"/>
                <a:gd name="connsiteX18" fmla="*/ 897636 w 1228017"/>
                <a:gd name="connsiteY18" fmla="*/ 505853 h 1141935"/>
                <a:gd name="connsiteX19" fmla="*/ 904638 w 1228017"/>
                <a:gd name="connsiteY19" fmla="*/ 759088 h 1141935"/>
                <a:gd name="connsiteX20" fmla="*/ 922675 w 1228017"/>
                <a:gd name="connsiteY20" fmla="*/ 725660 h 1141935"/>
                <a:gd name="connsiteX21" fmla="*/ 904638 w 1228017"/>
                <a:gd name="connsiteY21" fmla="*/ 759088 h 1141935"/>
                <a:gd name="connsiteX22" fmla="*/ 698431 w 1228017"/>
                <a:gd name="connsiteY22" fmla="*/ 1041835 h 1141935"/>
                <a:gd name="connsiteX23" fmla="*/ 736598 w 1228017"/>
                <a:gd name="connsiteY23" fmla="*/ 1004055 h 1141935"/>
                <a:gd name="connsiteX24" fmla="*/ 698431 w 1228017"/>
                <a:gd name="connsiteY24" fmla="*/ 1041835 h 1141935"/>
                <a:gd name="connsiteX25" fmla="*/ 595405 w 1228017"/>
                <a:gd name="connsiteY25" fmla="*/ 937997 h 1141935"/>
                <a:gd name="connsiteX26" fmla="*/ 605535 w 1228017"/>
                <a:gd name="connsiteY26" fmla="*/ 916828 h 1141935"/>
                <a:gd name="connsiteX27" fmla="*/ 595405 w 1228017"/>
                <a:gd name="connsiteY27" fmla="*/ 937997 h 1141935"/>
                <a:gd name="connsiteX28" fmla="*/ 538272 w 1228017"/>
                <a:gd name="connsiteY28" fmla="*/ 638870 h 1141935"/>
                <a:gd name="connsiteX29" fmla="*/ 554706 w 1228017"/>
                <a:gd name="connsiteY29" fmla="*/ 607966 h 1141935"/>
                <a:gd name="connsiteX30" fmla="*/ 538272 w 1228017"/>
                <a:gd name="connsiteY30" fmla="*/ 638870 h 1141935"/>
                <a:gd name="connsiteX31" fmla="*/ 366019 w 1228017"/>
                <a:gd name="connsiteY31" fmla="*/ 1057390 h 1141935"/>
                <a:gd name="connsiteX32" fmla="*/ 388371 w 1228017"/>
                <a:gd name="connsiteY32" fmla="*/ 995659 h 1141935"/>
                <a:gd name="connsiteX33" fmla="*/ 366019 w 1228017"/>
                <a:gd name="connsiteY33" fmla="*/ 1057390 h 1141935"/>
                <a:gd name="connsiteX34" fmla="*/ 545688 w 1228017"/>
                <a:gd name="connsiteY34" fmla="*/ 422541 h 1141935"/>
                <a:gd name="connsiteX35" fmla="*/ 532458 w 1228017"/>
                <a:gd name="connsiteY35" fmla="*/ 448578 h 1141935"/>
                <a:gd name="connsiteX36" fmla="*/ 545688 w 1228017"/>
                <a:gd name="connsiteY36" fmla="*/ 422541 h 1141935"/>
                <a:gd name="connsiteX37" fmla="*/ 667965 w 1228017"/>
                <a:gd name="connsiteY37" fmla="*/ 286459 h 1141935"/>
                <a:gd name="connsiteX38" fmla="*/ 671480 w 1228017"/>
                <a:gd name="connsiteY38" fmla="*/ 302530 h 1141935"/>
                <a:gd name="connsiteX39" fmla="*/ 649050 w 1228017"/>
                <a:gd name="connsiteY39" fmla="*/ 315844 h 1141935"/>
                <a:gd name="connsiteX40" fmla="*/ 667965 w 1228017"/>
                <a:gd name="connsiteY40" fmla="*/ 286459 h 1141935"/>
                <a:gd name="connsiteX41" fmla="*/ 798486 w 1228017"/>
                <a:gd name="connsiteY41" fmla="*/ 977992 h 1141935"/>
                <a:gd name="connsiteX42" fmla="*/ 986449 w 1228017"/>
                <a:gd name="connsiteY42" fmla="*/ 718036 h 1141935"/>
                <a:gd name="connsiteX43" fmla="*/ 943890 w 1228017"/>
                <a:gd name="connsiteY43" fmla="*/ 601064 h 1141935"/>
                <a:gd name="connsiteX44" fmla="*/ 1008827 w 1228017"/>
                <a:gd name="connsiteY44" fmla="*/ 473224 h 1141935"/>
                <a:gd name="connsiteX45" fmla="*/ 1035495 w 1228017"/>
                <a:gd name="connsiteY45" fmla="*/ 469567 h 1141935"/>
                <a:gd name="connsiteX46" fmla="*/ 1228006 w 1228017"/>
                <a:gd name="connsiteY46" fmla="*/ 143476 h 1141935"/>
                <a:gd name="connsiteX47" fmla="*/ 1181700 w 1228017"/>
                <a:gd name="connsiteY47" fmla="*/ -100 h 1141935"/>
                <a:gd name="connsiteX48" fmla="*/ 1067950 w 1228017"/>
                <a:gd name="connsiteY48" fmla="*/ 203585 h 1141935"/>
                <a:gd name="connsiteX49" fmla="*/ 1105419 w 1228017"/>
                <a:gd name="connsiteY49" fmla="*/ 307011 h 1141935"/>
                <a:gd name="connsiteX50" fmla="*/ 1064126 w 1228017"/>
                <a:gd name="connsiteY50" fmla="*/ 214916 h 1141935"/>
                <a:gd name="connsiteX51" fmla="*/ 1027200 w 1228017"/>
                <a:gd name="connsiteY51" fmla="*/ 277703 h 1141935"/>
                <a:gd name="connsiteX52" fmla="*/ 1066219 w 1228017"/>
                <a:gd name="connsiteY52" fmla="*/ 378683 h 1141935"/>
                <a:gd name="connsiteX53" fmla="*/ 1020921 w 1228017"/>
                <a:gd name="connsiteY53" fmla="*/ 287490 h 1141935"/>
                <a:gd name="connsiteX54" fmla="*/ 1018957 w 1228017"/>
                <a:gd name="connsiteY54" fmla="*/ 317364 h 1141935"/>
                <a:gd name="connsiteX55" fmla="*/ 1008336 w 1228017"/>
                <a:gd name="connsiteY55" fmla="*/ 307088 h 1141935"/>
                <a:gd name="connsiteX56" fmla="*/ 1038751 w 1228017"/>
                <a:gd name="connsiteY56" fmla="*/ 426739 h 1141935"/>
                <a:gd name="connsiteX57" fmla="*/ 992548 w 1228017"/>
                <a:gd name="connsiteY57" fmla="*/ 331580 h 1141935"/>
                <a:gd name="connsiteX58" fmla="*/ 928799 w 1228017"/>
                <a:gd name="connsiteY58" fmla="*/ 435933 h 1141935"/>
                <a:gd name="connsiteX59" fmla="*/ 930918 w 1228017"/>
                <a:gd name="connsiteY59" fmla="*/ 464931 h 1141935"/>
                <a:gd name="connsiteX60" fmla="*/ 912029 w 1228017"/>
                <a:gd name="connsiteY60" fmla="*/ 445925 h 1141935"/>
                <a:gd name="connsiteX61" fmla="*/ 847092 w 1228017"/>
                <a:gd name="connsiteY61" fmla="*/ 525349 h 1141935"/>
                <a:gd name="connsiteX62" fmla="*/ 800682 w 1228017"/>
                <a:gd name="connsiteY62" fmla="*/ 554399 h 1141935"/>
                <a:gd name="connsiteX63" fmla="*/ 549978 w 1228017"/>
                <a:gd name="connsiteY63" fmla="*/ 933207 h 1141935"/>
                <a:gd name="connsiteX64" fmla="*/ 542665 w 1228017"/>
                <a:gd name="connsiteY64" fmla="*/ 928468 h 1141935"/>
                <a:gd name="connsiteX65" fmla="*/ 831122 w 1228017"/>
                <a:gd name="connsiteY65" fmla="*/ 490968 h 1141935"/>
                <a:gd name="connsiteX66" fmla="*/ 729543 w 1228017"/>
                <a:gd name="connsiteY66" fmla="*/ 287850 h 1141935"/>
                <a:gd name="connsiteX67" fmla="*/ 378448 w 1228017"/>
                <a:gd name="connsiteY67" fmla="*/ 844203 h 1141935"/>
                <a:gd name="connsiteX68" fmla="*/ 299299 w 1228017"/>
                <a:gd name="connsiteY68" fmla="*/ 810903 h 1141935"/>
                <a:gd name="connsiteX69" fmla="*/ 709698 w 1228017"/>
                <a:gd name="connsiteY69" fmla="*/ 264801 h 1141935"/>
                <a:gd name="connsiteX70" fmla="*/ 610496 w 1228017"/>
                <a:gd name="connsiteY70" fmla="*/ 149554 h 1141935"/>
                <a:gd name="connsiteX71" fmla="*/ 128519 w 1228017"/>
                <a:gd name="connsiteY71" fmla="*/ 763929 h 1141935"/>
                <a:gd name="connsiteX72" fmla="*/ -11 w 1228017"/>
                <a:gd name="connsiteY72" fmla="*/ 775081 h 1141935"/>
                <a:gd name="connsiteX73" fmla="*/ 121491 w 1228017"/>
                <a:gd name="connsiteY73" fmla="*/ 780231 h 1141935"/>
                <a:gd name="connsiteX74" fmla="*/ 112421 w 1228017"/>
                <a:gd name="connsiteY74" fmla="*/ 815823 h 1141935"/>
                <a:gd name="connsiteX75" fmla="*/ 29989 w 1228017"/>
                <a:gd name="connsiteY75" fmla="*/ 960068 h 1141935"/>
                <a:gd name="connsiteX76" fmla="*/ 77174 w 1228017"/>
                <a:gd name="connsiteY76" fmla="*/ 972970 h 1141935"/>
                <a:gd name="connsiteX77" fmla="*/ 209736 w 1228017"/>
                <a:gd name="connsiteY77" fmla="*/ 874618 h 1141935"/>
                <a:gd name="connsiteX78" fmla="*/ 229400 w 1228017"/>
                <a:gd name="connsiteY78" fmla="*/ 887211 h 1141935"/>
                <a:gd name="connsiteX79" fmla="*/ 288265 w 1228017"/>
                <a:gd name="connsiteY79" fmla="*/ 828055 h 1141935"/>
                <a:gd name="connsiteX80" fmla="*/ 372996 w 1228017"/>
                <a:gd name="connsiteY80" fmla="*/ 858032 h 1141935"/>
                <a:gd name="connsiteX81" fmla="*/ 329455 w 1228017"/>
                <a:gd name="connsiteY81" fmla="*/ 958008 h 1141935"/>
                <a:gd name="connsiteX82" fmla="*/ 347517 w 1228017"/>
                <a:gd name="connsiteY82" fmla="*/ 973022 h 1141935"/>
                <a:gd name="connsiteX83" fmla="*/ 317594 w 1228017"/>
                <a:gd name="connsiteY83" fmla="*/ 1067898 h 1141935"/>
                <a:gd name="connsiteX84" fmla="*/ 97071 w 1228017"/>
                <a:gd name="connsiteY84" fmla="*/ 1044385 h 1141935"/>
                <a:gd name="connsiteX85" fmla="*/ 270022 w 1228017"/>
                <a:gd name="connsiteY85" fmla="*/ 1071992 h 1141935"/>
                <a:gd name="connsiteX86" fmla="*/ 319791 w 1228017"/>
                <a:gd name="connsiteY86" fmla="*/ 1096948 h 1141935"/>
                <a:gd name="connsiteX87" fmla="*/ 240719 w 1228017"/>
                <a:gd name="connsiteY87" fmla="*/ 1112091 h 1141935"/>
                <a:gd name="connsiteX88" fmla="*/ 335993 w 1228017"/>
                <a:gd name="connsiteY88" fmla="*/ 1141836 h 1141935"/>
                <a:gd name="connsiteX89" fmla="*/ 454885 w 1228017"/>
                <a:gd name="connsiteY89" fmla="*/ 1134908 h 1141935"/>
                <a:gd name="connsiteX90" fmla="*/ 427132 w 1228017"/>
                <a:gd name="connsiteY90" fmla="*/ 1124092 h 1141935"/>
                <a:gd name="connsiteX91" fmla="*/ 567032 w 1228017"/>
                <a:gd name="connsiteY91" fmla="*/ 1116752 h 1141935"/>
                <a:gd name="connsiteX92" fmla="*/ 408682 w 1228017"/>
                <a:gd name="connsiteY92" fmla="*/ 1088140 h 1141935"/>
                <a:gd name="connsiteX93" fmla="*/ 437520 w 1228017"/>
                <a:gd name="connsiteY93" fmla="*/ 1027078 h 1141935"/>
                <a:gd name="connsiteX94" fmla="*/ 456978 w 1228017"/>
                <a:gd name="connsiteY94" fmla="*/ 1029190 h 1141935"/>
                <a:gd name="connsiteX95" fmla="*/ 537910 w 1228017"/>
                <a:gd name="connsiteY95" fmla="*/ 935885 h 1141935"/>
                <a:gd name="connsiteX96" fmla="*/ 577730 w 1228017"/>
                <a:gd name="connsiteY96" fmla="*/ 992363 h 1141935"/>
                <a:gd name="connsiteX97" fmla="*/ 621659 w 1228017"/>
                <a:gd name="connsiteY97" fmla="*/ 1048042 h 1141935"/>
                <a:gd name="connsiteX98" fmla="*/ 798486 w 1228017"/>
                <a:gd name="connsiteY98" fmla="*/ 977992 h 114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28017" h="1141935">
                  <a:moveTo>
                    <a:pt x="629954" y="970395"/>
                  </a:moveTo>
                  <a:cubicBezTo>
                    <a:pt x="714504" y="843559"/>
                    <a:pt x="790630" y="711057"/>
                    <a:pt x="870090" y="591870"/>
                  </a:cubicBezTo>
                  <a:cubicBezTo>
                    <a:pt x="877919" y="576238"/>
                    <a:pt x="894793" y="601682"/>
                    <a:pt x="906783" y="604953"/>
                  </a:cubicBezTo>
                  <a:cubicBezTo>
                    <a:pt x="810605" y="708945"/>
                    <a:pt x="734530" y="904646"/>
                    <a:pt x="629954" y="970395"/>
                  </a:cubicBezTo>
                  <a:close/>
                  <a:moveTo>
                    <a:pt x="649877" y="858728"/>
                  </a:moveTo>
                  <a:cubicBezTo>
                    <a:pt x="657293" y="857955"/>
                    <a:pt x="637499" y="881030"/>
                    <a:pt x="633391" y="889761"/>
                  </a:cubicBezTo>
                  <a:cubicBezTo>
                    <a:pt x="625923" y="890534"/>
                    <a:pt x="645743" y="867484"/>
                    <a:pt x="649877" y="858728"/>
                  </a:cubicBezTo>
                  <a:close/>
                  <a:moveTo>
                    <a:pt x="725435" y="741292"/>
                  </a:moveTo>
                  <a:cubicBezTo>
                    <a:pt x="731766" y="742734"/>
                    <a:pt x="709672" y="768513"/>
                    <a:pt x="704297" y="779510"/>
                  </a:cubicBezTo>
                  <a:cubicBezTo>
                    <a:pt x="697966" y="777991"/>
                    <a:pt x="720060" y="752314"/>
                    <a:pt x="725435" y="741292"/>
                  </a:cubicBezTo>
                  <a:close/>
                  <a:moveTo>
                    <a:pt x="774092" y="654889"/>
                  </a:moveTo>
                  <a:cubicBezTo>
                    <a:pt x="789364" y="628620"/>
                    <a:pt x="814352" y="591201"/>
                    <a:pt x="834817" y="565911"/>
                  </a:cubicBezTo>
                  <a:cubicBezTo>
                    <a:pt x="817479" y="593492"/>
                    <a:pt x="767038" y="679381"/>
                    <a:pt x="749105" y="704516"/>
                  </a:cubicBezTo>
                  <a:cubicBezTo>
                    <a:pt x="714814" y="752572"/>
                    <a:pt x="767296" y="666478"/>
                    <a:pt x="774092" y="654889"/>
                  </a:cubicBezTo>
                  <a:close/>
                  <a:moveTo>
                    <a:pt x="897636" y="505853"/>
                  </a:moveTo>
                  <a:cubicBezTo>
                    <a:pt x="915130" y="517829"/>
                    <a:pt x="931952" y="527306"/>
                    <a:pt x="945777" y="522799"/>
                  </a:cubicBezTo>
                  <a:cubicBezTo>
                    <a:pt x="951332" y="536964"/>
                    <a:pt x="926525" y="557824"/>
                    <a:pt x="919187" y="574898"/>
                  </a:cubicBezTo>
                  <a:cubicBezTo>
                    <a:pt x="900995" y="563387"/>
                    <a:pt x="887765" y="550793"/>
                    <a:pt x="873216" y="538560"/>
                  </a:cubicBezTo>
                  <a:cubicBezTo>
                    <a:pt x="880659" y="524267"/>
                    <a:pt x="889470" y="516387"/>
                    <a:pt x="897636" y="505853"/>
                  </a:cubicBezTo>
                  <a:close/>
                  <a:moveTo>
                    <a:pt x="904638" y="759088"/>
                  </a:moveTo>
                  <a:cubicBezTo>
                    <a:pt x="903527" y="748786"/>
                    <a:pt x="912804" y="732252"/>
                    <a:pt x="922675" y="725660"/>
                  </a:cubicBezTo>
                  <a:cubicBezTo>
                    <a:pt x="924587" y="735060"/>
                    <a:pt x="909367" y="748168"/>
                    <a:pt x="904638" y="759088"/>
                  </a:cubicBezTo>
                  <a:close/>
                  <a:moveTo>
                    <a:pt x="698431" y="1041835"/>
                  </a:moveTo>
                  <a:cubicBezTo>
                    <a:pt x="703083" y="1030555"/>
                    <a:pt x="725822" y="1019069"/>
                    <a:pt x="736598" y="1004055"/>
                  </a:cubicBezTo>
                  <a:cubicBezTo>
                    <a:pt x="733962" y="1024374"/>
                    <a:pt x="710628" y="1033182"/>
                    <a:pt x="698431" y="1041835"/>
                  </a:cubicBezTo>
                  <a:close/>
                  <a:moveTo>
                    <a:pt x="595405" y="937997"/>
                  </a:moveTo>
                  <a:cubicBezTo>
                    <a:pt x="586826" y="941809"/>
                    <a:pt x="602770" y="922468"/>
                    <a:pt x="605535" y="916828"/>
                  </a:cubicBezTo>
                  <a:cubicBezTo>
                    <a:pt x="614062" y="913068"/>
                    <a:pt x="598093" y="932306"/>
                    <a:pt x="595405" y="937997"/>
                  </a:cubicBezTo>
                  <a:close/>
                  <a:moveTo>
                    <a:pt x="538272" y="638870"/>
                  </a:moveTo>
                  <a:cubicBezTo>
                    <a:pt x="535791" y="630294"/>
                    <a:pt x="550469" y="617959"/>
                    <a:pt x="554706" y="607966"/>
                  </a:cubicBezTo>
                  <a:cubicBezTo>
                    <a:pt x="557885" y="607425"/>
                    <a:pt x="546980" y="636501"/>
                    <a:pt x="538272" y="638870"/>
                  </a:cubicBezTo>
                  <a:close/>
                  <a:moveTo>
                    <a:pt x="366019" y="1057390"/>
                  </a:moveTo>
                  <a:cubicBezTo>
                    <a:pt x="364882" y="1038668"/>
                    <a:pt x="377286" y="1017086"/>
                    <a:pt x="388371" y="995659"/>
                  </a:cubicBezTo>
                  <a:cubicBezTo>
                    <a:pt x="385865" y="1015257"/>
                    <a:pt x="378423" y="1035757"/>
                    <a:pt x="366019" y="1057390"/>
                  </a:cubicBezTo>
                  <a:close/>
                  <a:moveTo>
                    <a:pt x="545688" y="422541"/>
                  </a:moveTo>
                  <a:cubicBezTo>
                    <a:pt x="549228" y="429546"/>
                    <a:pt x="535714" y="440182"/>
                    <a:pt x="532458" y="448578"/>
                  </a:cubicBezTo>
                  <a:cubicBezTo>
                    <a:pt x="521941" y="440105"/>
                    <a:pt x="542355" y="429546"/>
                    <a:pt x="545688" y="422541"/>
                  </a:cubicBezTo>
                  <a:close/>
                  <a:moveTo>
                    <a:pt x="667965" y="286459"/>
                  </a:moveTo>
                  <a:cubicBezTo>
                    <a:pt x="673237" y="290940"/>
                    <a:pt x="668637" y="297585"/>
                    <a:pt x="671480" y="302530"/>
                  </a:cubicBezTo>
                  <a:cubicBezTo>
                    <a:pt x="664968" y="311569"/>
                    <a:pt x="655149" y="305208"/>
                    <a:pt x="649050" y="315844"/>
                  </a:cubicBezTo>
                  <a:cubicBezTo>
                    <a:pt x="646466" y="303405"/>
                    <a:pt x="663392" y="298306"/>
                    <a:pt x="667965" y="286459"/>
                  </a:cubicBezTo>
                  <a:close/>
                  <a:moveTo>
                    <a:pt x="798486" y="977992"/>
                  </a:moveTo>
                  <a:cubicBezTo>
                    <a:pt x="849624" y="910441"/>
                    <a:pt x="950867" y="792232"/>
                    <a:pt x="986449" y="718036"/>
                  </a:cubicBezTo>
                  <a:cubicBezTo>
                    <a:pt x="1010094" y="668719"/>
                    <a:pt x="968878" y="634106"/>
                    <a:pt x="943890" y="601064"/>
                  </a:cubicBezTo>
                  <a:cubicBezTo>
                    <a:pt x="974485" y="556923"/>
                    <a:pt x="976217" y="511133"/>
                    <a:pt x="1008827" y="473224"/>
                  </a:cubicBezTo>
                  <a:cubicBezTo>
                    <a:pt x="1016967" y="468434"/>
                    <a:pt x="1028750" y="480589"/>
                    <a:pt x="1035495" y="469567"/>
                  </a:cubicBezTo>
                  <a:cubicBezTo>
                    <a:pt x="1115419" y="365858"/>
                    <a:pt x="1156325" y="252439"/>
                    <a:pt x="1228006" y="143476"/>
                  </a:cubicBezTo>
                  <a:cubicBezTo>
                    <a:pt x="1214208" y="95266"/>
                    <a:pt x="1201804" y="46720"/>
                    <a:pt x="1181700" y="-100"/>
                  </a:cubicBezTo>
                  <a:cubicBezTo>
                    <a:pt x="1143766" y="67761"/>
                    <a:pt x="1105626" y="135724"/>
                    <a:pt x="1067950" y="203585"/>
                  </a:cubicBezTo>
                  <a:cubicBezTo>
                    <a:pt x="1080018" y="238172"/>
                    <a:pt x="1101207" y="270698"/>
                    <a:pt x="1105419" y="307011"/>
                  </a:cubicBezTo>
                  <a:cubicBezTo>
                    <a:pt x="1087434" y="277266"/>
                    <a:pt x="1081930" y="244713"/>
                    <a:pt x="1064126" y="214916"/>
                  </a:cubicBezTo>
                  <a:cubicBezTo>
                    <a:pt x="1049268" y="236343"/>
                    <a:pt x="1043893" y="255813"/>
                    <a:pt x="1027200" y="277703"/>
                  </a:cubicBezTo>
                  <a:cubicBezTo>
                    <a:pt x="1039526" y="311492"/>
                    <a:pt x="1069682" y="341392"/>
                    <a:pt x="1066219" y="378683"/>
                  </a:cubicBezTo>
                  <a:cubicBezTo>
                    <a:pt x="1049965" y="348525"/>
                    <a:pt x="1040895" y="316823"/>
                    <a:pt x="1020921" y="287490"/>
                  </a:cubicBezTo>
                  <a:cubicBezTo>
                    <a:pt x="1003039" y="299851"/>
                    <a:pt x="1028311" y="313835"/>
                    <a:pt x="1018957" y="317364"/>
                  </a:cubicBezTo>
                  <a:cubicBezTo>
                    <a:pt x="1018052" y="314067"/>
                    <a:pt x="1013091" y="296426"/>
                    <a:pt x="1008336" y="307088"/>
                  </a:cubicBezTo>
                  <a:cubicBezTo>
                    <a:pt x="993013" y="352517"/>
                    <a:pt x="1048182" y="382623"/>
                    <a:pt x="1038751" y="426739"/>
                  </a:cubicBezTo>
                  <a:cubicBezTo>
                    <a:pt x="1019319" y="395912"/>
                    <a:pt x="1013324" y="362123"/>
                    <a:pt x="992548" y="331580"/>
                  </a:cubicBezTo>
                  <a:cubicBezTo>
                    <a:pt x="967793" y="367119"/>
                    <a:pt x="954511" y="400213"/>
                    <a:pt x="928799" y="435933"/>
                  </a:cubicBezTo>
                  <a:cubicBezTo>
                    <a:pt x="924381" y="446260"/>
                    <a:pt x="943218" y="459677"/>
                    <a:pt x="930918" y="464931"/>
                  </a:cubicBezTo>
                  <a:cubicBezTo>
                    <a:pt x="923476" y="458956"/>
                    <a:pt x="926551" y="443813"/>
                    <a:pt x="912029" y="445925"/>
                  </a:cubicBezTo>
                  <a:cubicBezTo>
                    <a:pt x="887842" y="460965"/>
                    <a:pt x="867273" y="492281"/>
                    <a:pt x="847092" y="525349"/>
                  </a:cubicBezTo>
                  <a:cubicBezTo>
                    <a:pt x="828461" y="530165"/>
                    <a:pt x="813654" y="538869"/>
                    <a:pt x="800682" y="554399"/>
                  </a:cubicBezTo>
                  <a:cubicBezTo>
                    <a:pt x="709930" y="661997"/>
                    <a:pt x="651557" y="841885"/>
                    <a:pt x="549978" y="933207"/>
                  </a:cubicBezTo>
                  <a:cubicBezTo>
                    <a:pt x="547549" y="931636"/>
                    <a:pt x="545068" y="930039"/>
                    <a:pt x="542665" y="928468"/>
                  </a:cubicBezTo>
                  <a:cubicBezTo>
                    <a:pt x="628610" y="774797"/>
                    <a:pt x="738355" y="646184"/>
                    <a:pt x="831122" y="490968"/>
                  </a:cubicBezTo>
                  <a:cubicBezTo>
                    <a:pt x="795902" y="423545"/>
                    <a:pt x="765487" y="355067"/>
                    <a:pt x="729543" y="287850"/>
                  </a:cubicBezTo>
                  <a:cubicBezTo>
                    <a:pt x="609773" y="478503"/>
                    <a:pt x="482379" y="657954"/>
                    <a:pt x="378448" y="844203"/>
                  </a:cubicBezTo>
                  <a:cubicBezTo>
                    <a:pt x="351523" y="830631"/>
                    <a:pt x="326561" y="826201"/>
                    <a:pt x="299299" y="810903"/>
                  </a:cubicBezTo>
                  <a:cubicBezTo>
                    <a:pt x="440672" y="649738"/>
                    <a:pt x="568221" y="425657"/>
                    <a:pt x="709698" y="264801"/>
                  </a:cubicBezTo>
                  <a:cubicBezTo>
                    <a:pt x="721559" y="216564"/>
                    <a:pt x="648947" y="186768"/>
                    <a:pt x="610496" y="149554"/>
                  </a:cubicBezTo>
                  <a:cubicBezTo>
                    <a:pt x="449251" y="351616"/>
                    <a:pt x="291857" y="571602"/>
                    <a:pt x="128519" y="763929"/>
                  </a:cubicBezTo>
                  <a:cubicBezTo>
                    <a:pt x="85882" y="762229"/>
                    <a:pt x="26785" y="736888"/>
                    <a:pt x="-11" y="775081"/>
                  </a:cubicBezTo>
                  <a:cubicBezTo>
                    <a:pt x="39137" y="770677"/>
                    <a:pt x="79784" y="772994"/>
                    <a:pt x="121491" y="780231"/>
                  </a:cubicBezTo>
                  <a:cubicBezTo>
                    <a:pt x="106891" y="794550"/>
                    <a:pt x="114643" y="804105"/>
                    <a:pt x="112421" y="815823"/>
                  </a:cubicBezTo>
                  <a:cubicBezTo>
                    <a:pt x="79500" y="858702"/>
                    <a:pt x="35648" y="921927"/>
                    <a:pt x="29989" y="960068"/>
                  </a:cubicBezTo>
                  <a:cubicBezTo>
                    <a:pt x="51670" y="970858"/>
                    <a:pt x="58853" y="964832"/>
                    <a:pt x="77174" y="972970"/>
                  </a:cubicBezTo>
                  <a:cubicBezTo>
                    <a:pt x="122679" y="946109"/>
                    <a:pt x="169890" y="926923"/>
                    <a:pt x="209736" y="874618"/>
                  </a:cubicBezTo>
                  <a:cubicBezTo>
                    <a:pt x="216299" y="878790"/>
                    <a:pt x="222863" y="883013"/>
                    <a:pt x="229400" y="887211"/>
                  </a:cubicBezTo>
                  <a:cubicBezTo>
                    <a:pt x="249246" y="868540"/>
                    <a:pt x="268549" y="847113"/>
                    <a:pt x="288265" y="828055"/>
                  </a:cubicBezTo>
                  <a:cubicBezTo>
                    <a:pt x="316354" y="837198"/>
                    <a:pt x="343745" y="843533"/>
                    <a:pt x="372996" y="858032"/>
                  </a:cubicBezTo>
                  <a:cubicBezTo>
                    <a:pt x="351316" y="892877"/>
                    <a:pt x="341290" y="925326"/>
                    <a:pt x="329455" y="958008"/>
                  </a:cubicBezTo>
                  <a:cubicBezTo>
                    <a:pt x="334390" y="963287"/>
                    <a:pt x="349249" y="966403"/>
                    <a:pt x="347517" y="973022"/>
                  </a:cubicBezTo>
                  <a:cubicBezTo>
                    <a:pt x="335889" y="1005034"/>
                    <a:pt x="329713" y="1035835"/>
                    <a:pt x="317594" y="1067898"/>
                  </a:cubicBezTo>
                  <a:cubicBezTo>
                    <a:pt x="240538" y="1043664"/>
                    <a:pt x="165988" y="1031431"/>
                    <a:pt x="97071" y="1044385"/>
                  </a:cubicBezTo>
                  <a:cubicBezTo>
                    <a:pt x="152060" y="1057313"/>
                    <a:pt x="212888" y="1059116"/>
                    <a:pt x="270022" y="1071992"/>
                  </a:cubicBezTo>
                  <a:cubicBezTo>
                    <a:pt x="286405" y="1075727"/>
                    <a:pt x="315811" y="1075006"/>
                    <a:pt x="319791" y="1096948"/>
                  </a:cubicBezTo>
                  <a:cubicBezTo>
                    <a:pt x="294777" y="1101712"/>
                    <a:pt x="255732" y="1093935"/>
                    <a:pt x="240719" y="1112091"/>
                  </a:cubicBezTo>
                  <a:cubicBezTo>
                    <a:pt x="273019" y="1121079"/>
                    <a:pt x="311082" y="1109850"/>
                    <a:pt x="335993" y="1141836"/>
                  </a:cubicBezTo>
                  <a:cubicBezTo>
                    <a:pt x="368862" y="1115413"/>
                    <a:pt x="425995" y="1148043"/>
                    <a:pt x="454885" y="1134908"/>
                  </a:cubicBezTo>
                  <a:cubicBezTo>
                    <a:pt x="447468" y="1136840"/>
                    <a:pt x="425065" y="1138952"/>
                    <a:pt x="427132" y="1124092"/>
                  </a:cubicBezTo>
                  <a:cubicBezTo>
                    <a:pt x="472870" y="1117576"/>
                    <a:pt x="521036" y="1122109"/>
                    <a:pt x="567032" y="1116752"/>
                  </a:cubicBezTo>
                  <a:cubicBezTo>
                    <a:pt x="531993" y="1111421"/>
                    <a:pt x="462120" y="1113147"/>
                    <a:pt x="408682" y="1088140"/>
                  </a:cubicBezTo>
                  <a:cubicBezTo>
                    <a:pt x="423178" y="1066739"/>
                    <a:pt x="433101" y="1046316"/>
                    <a:pt x="437520" y="1027078"/>
                  </a:cubicBezTo>
                  <a:cubicBezTo>
                    <a:pt x="442869" y="1022623"/>
                    <a:pt x="453024" y="1040187"/>
                    <a:pt x="456978" y="1029190"/>
                  </a:cubicBezTo>
                  <a:cubicBezTo>
                    <a:pt x="485687" y="1006038"/>
                    <a:pt x="508969" y="958008"/>
                    <a:pt x="537910" y="935885"/>
                  </a:cubicBezTo>
                  <a:cubicBezTo>
                    <a:pt x="566386" y="947758"/>
                    <a:pt x="568454" y="976267"/>
                    <a:pt x="577730" y="992363"/>
                  </a:cubicBezTo>
                  <a:cubicBezTo>
                    <a:pt x="589049" y="1011910"/>
                    <a:pt x="602511" y="1032332"/>
                    <a:pt x="621659" y="1048042"/>
                  </a:cubicBezTo>
                  <a:cubicBezTo>
                    <a:pt x="706571" y="1117550"/>
                    <a:pt x="746650" y="1046316"/>
                    <a:pt x="798486" y="977992"/>
                  </a:cubicBezTo>
                  <a:close/>
                </a:path>
              </a:pathLst>
            </a:custGeom>
            <a:grpFill/>
            <a:ln w="25598" cap="flat">
              <a:noFill/>
              <a:prstDash val="solid"/>
              <a:round/>
            </a:ln>
          </p:spPr>
          <p:txBody>
            <a:bodyPr rtlCol="0" anchor="ctr"/>
            <a:lstStyle/>
            <a:p>
              <a:endParaRPr lang="en-LT"/>
            </a:p>
          </p:txBody>
        </p:sp>
        <p:sp>
          <p:nvSpPr>
            <p:cNvPr id="483" name="Freeform 226">
              <a:extLst>
                <a:ext uri="{FF2B5EF4-FFF2-40B4-BE49-F238E27FC236}">
                  <a16:creationId xmlns:a16="http://schemas.microsoft.com/office/drawing/2014/main" id="{7E808181-014E-85C9-E3DA-BE7D4040F054}"/>
                </a:ext>
              </a:extLst>
            </p:cNvPr>
            <p:cNvSpPr/>
            <p:nvPr/>
          </p:nvSpPr>
          <p:spPr>
            <a:xfrm rot="-1917689">
              <a:off x="5495934" y="2325758"/>
              <a:ext cx="395075" cy="751126"/>
            </a:xfrm>
            <a:custGeom>
              <a:avLst/>
              <a:gdLst>
                <a:gd name="connsiteX0" fmla="*/ 316309 w 395075"/>
                <a:gd name="connsiteY0" fmla="*/ 600109 h 751126"/>
                <a:gd name="connsiteX1" fmla="*/ 296722 w 395075"/>
                <a:gd name="connsiteY1" fmla="*/ 635983 h 751126"/>
                <a:gd name="connsiteX2" fmla="*/ 288350 w 395075"/>
                <a:gd name="connsiteY2" fmla="*/ 616797 h 751126"/>
                <a:gd name="connsiteX3" fmla="*/ 316309 w 395075"/>
                <a:gd name="connsiteY3" fmla="*/ 600109 h 751126"/>
                <a:gd name="connsiteX4" fmla="*/ 395045 w 395075"/>
                <a:gd name="connsiteY4" fmla="*/ 564054 h 751126"/>
                <a:gd name="connsiteX5" fmla="*/ 277032 w 395075"/>
                <a:gd name="connsiteY5" fmla="*/ 257175 h 751126"/>
                <a:gd name="connsiteX6" fmla="*/ 234317 w 395075"/>
                <a:gd name="connsiteY6" fmla="*/ 129618 h 751126"/>
                <a:gd name="connsiteX7" fmla="*/ 182585 w 395075"/>
                <a:gd name="connsiteY7" fmla="*/ -102 h 751126"/>
                <a:gd name="connsiteX8" fmla="*/ -30 w 395075"/>
                <a:gd name="connsiteY8" fmla="*/ 197530 h 751126"/>
                <a:gd name="connsiteX9" fmla="*/ 56871 w 395075"/>
                <a:gd name="connsiteY9" fmla="*/ 303016 h 751126"/>
                <a:gd name="connsiteX10" fmla="*/ 77646 w 395075"/>
                <a:gd name="connsiteY10" fmla="*/ 330135 h 751126"/>
                <a:gd name="connsiteX11" fmla="*/ 157623 w 395075"/>
                <a:gd name="connsiteY11" fmla="*/ 232709 h 751126"/>
                <a:gd name="connsiteX12" fmla="*/ 88680 w 395075"/>
                <a:gd name="connsiteY12" fmla="*/ 361348 h 751126"/>
                <a:gd name="connsiteX13" fmla="*/ 271347 w 395075"/>
                <a:gd name="connsiteY13" fmla="*/ 751024 h 751126"/>
                <a:gd name="connsiteX14" fmla="*/ 395045 w 395075"/>
                <a:gd name="connsiteY14" fmla="*/ 564054 h 75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075" h="751126">
                  <a:moveTo>
                    <a:pt x="316309" y="600109"/>
                  </a:moveTo>
                  <a:cubicBezTo>
                    <a:pt x="317756" y="610384"/>
                    <a:pt x="301994" y="624342"/>
                    <a:pt x="296722" y="635983"/>
                  </a:cubicBezTo>
                  <a:cubicBezTo>
                    <a:pt x="293492" y="629699"/>
                    <a:pt x="291554" y="623081"/>
                    <a:pt x="288350" y="616797"/>
                  </a:cubicBezTo>
                  <a:cubicBezTo>
                    <a:pt x="296774" y="607294"/>
                    <a:pt x="307420" y="607783"/>
                    <a:pt x="316309" y="600109"/>
                  </a:cubicBezTo>
                  <a:close/>
                  <a:moveTo>
                    <a:pt x="395045" y="564054"/>
                  </a:moveTo>
                  <a:cubicBezTo>
                    <a:pt x="350470" y="462894"/>
                    <a:pt x="333829" y="355656"/>
                    <a:pt x="277032" y="257175"/>
                  </a:cubicBezTo>
                  <a:cubicBezTo>
                    <a:pt x="274319" y="212004"/>
                    <a:pt x="250054" y="172008"/>
                    <a:pt x="234317" y="129618"/>
                  </a:cubicBezTo>
                  <a:cubicBezTo>
                    <a:pt x="218296" y="86713"/>
                    <a:pt x="202559" y="38322"/>
                    <a:pt x="182585" y="-102"/>
                  </a:cubicBezTo>
                  <a:cubicBezTo>
                    <a:pt x="114495" y="32888"/>
                    <a:pt x="57026" y="114295"/>
                    <a:pt x="-30" y="197530"/>
                  </a:cubicBezTo>
                  <a:cubicBezTo>
                    <a:pt x="24467" y="228280"/>
                    <a:pt x="40669" y="270953"/>
                    <a:pt x="56871" y="303016"/>
                  </a:cubicBezTo>
                  <a:cubicBezTo>
                    <a:pt x="62375" y="313807"/>
                    <a:pt x="69016" y="328100"/>
                    <a:pt x="77646" y="330135"/>
                  </a:cubicBezTo>
                  <a:cubicBezTo>
                    <a:pt x="103900" y="295908"/>
                    <a:pt x="127441" y="249346"/>
                    <a:pt x="157623" y="232709"/>
                  </a:cubicBezTo>
                  <a:cubicBezTo>
                    <a:pt x="159380" y="270206"/>
                    <a:pt x="111368" y="318520"/>
                    <a:pt x="88680" y="361348"/>
                  </a:cubicBezTo>
                  <a:cubicBezTo>
                    <a:pt x="152868" y="490450"/>
                    <a:pt x="216022" y="619861"/>
                    <a:pt x="271347" y="751024"/>
                  </a:cubicBezTo>
                  <a:cubicBezTo>
                    <a:pt x="310831" y="676416"/>
                    <a:pt x="366827" y="634824"/>
                    <a:pt x="395045" y="564054"/>
                  </a:cubicBezTo>
                  <a:close/>
                </a:path>
              </a:pathLst>
            </a:custGeom>
            <a:grpFill/>
            <a:ln w="25598" cap="flat">
              <a:noFill/>
              <a:prstDash val="solid"/>
              <a:round/>
            </a:ln>
          </p:spPr>
          <p:txBody>
            <a:bodyPr rtlCol="0" anchor="ctr"/>
            <a:lstStyle/>
            <a:p>
              <a:endParaRPr lang="en-LT"/>
            </a:p>
          </p:txBody>
        </p:sp>
        <p:sp>
          <p:nvSpPr>
            <p:cNvPr id="484" name="Freeform 227">
              <a:extLst>
                <a:ext uri="{FF2B5EF4-FFF2-40B4-BE49-F238E27FC236}">
                  <a16:creationId xmlns:a16="http://schemas.microsoft.com/office/drawing/2014/main" id="{E049BF60-D764-2ECA-99A4-65503A1AA310}"/>
                </a:ext>
              </a:extLst>
            </p:cNvPr>
            <p:cNvSpPr/>
            <p:nvPr/>
          </p:nvSpPr>
          <p:spPr>
            <a:xfrm rot="-1917689">
              <a:off x="5665027" y="2786882"/>
              <a:ext cx="213111" cy="395419"/>
            </a:xfrm>
            <a:custGeom>
              <a:avLst/>
              <a:gdLst>
                <a:gd name="connsiteX0" fmla="*/ 210447 w 213111"/>
                <a:gd name="connsiteY0" fmla="*/ 391789 h 395419"/>
                <a:gd name="connsiteX1" fmla="*/ 197346 w 213111"/>
                <a:gd name="connsiteY1" fmla="*/ 341982 h 395419"/>
                <a:gd name="connsiteX2" fmla="*/ 18866 w 213111"/>
                <a:gd name="connsiteY2" fmla="*/ -102 h 395419"/>
                <a:gd name="connsiteX3" fmla="*/ -24 w 213111"/>
                <a:gd name="connsiteY3" fmla="*/ 29257 h 395419"/>
                <a:gd name="connsiteX4" fmla="*/ 128765 w 213111"/>
                <a:gd name="connsiteY4" fmla="*/ 260085 h 395419"/>
                <a:gd name="connsiteX5" fmla="*/ 130497 w 213111"/>
                <a:gd name="connsiteY5" fmla="*/ 270309 h 395419"/>
                <a:gd name="connsiteX6" fmla="*/ 204866 w 213111"/>
                <a:gd name="connsiteY6" fmla="*/ 395111 h 395419"/>
                <a:gd name="connsiteX7" fmla="*/ 210447 w 213111"/>
                <a:gd name="connsiteY7" fmla="*/ 391789 h 39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111" h="395419">
                  <a:moveTo>
                    <a:pt x="210447" y="391789"/>
                  </a:moveTo>
                  <a:cubicBezTo>
                    <a:pt x="219181" y="374405"/>
                    <a:pt x="204013" y="355785"/>
                    <a:pt x="197346" y="341982"/>
                  </a:cubicBezTo>
                  <a:cubicBezTo>
                    <a:pt x="141841" y="226220"/>
                    <a:pt x="82330" y="110999"/>
                    <a:pt x="18866" y="-102"/>
                  </a:cubicBezTo>
                  <a:cubicBezTo>
                    <a:pt x="12561" y="9684"/>
                    <a:pt x="6255" y="19496"/>
                    <a:pt x="-24" y="29257"/>
                  </a:cubicBezTo>
                  <a:cubicBezTo>
                    <a:pt x="44990" y="105745"/>
                    <a:pt x="77549" y="184937"/>
                    <a:pt x="128765" y="260085"/>
                  </a:cubicBezTo>
                  <a:cubicBezTo>
                    <a:pt x="128972" y="263099"/>
                    <a:pt x="129670" y="266627"/>
                    <a:pt x="130497" y="270309"/>
                  </a:cubicBezTo>
                  <a:cubicBezTo>
                    <a:pt x="159231" y="311051"/>
                    <a:pt x="177552" y="354060"/>
                    <a:pt x="204866" y="395111"/>
                  </a:cubicBezTo>
                  <a:cubicBezTo>
                    <a:pt x="207036" y="395755"/>
                    <a:pt x="209026" y="394956"/>
                    <a:pt x="210447" y="391789"/>
                  </a:cubicBezTo>
                  <a:close/>
                </a:path>
              </a:pathLst>
            </a:custGeom>
            <a:grpFill/>
            <a:ln w="25598" cap="flat">
              <a:noFill/>
              <a:prstDash val="solid"/>
              <a:round/>
            </a:ln>
          </p:spPr>
          <p:txBody>
            <a:bodyPr rtlCol="0" anchor="ctr"/>
            <a:lstStyle/>
            <a:p>
              <a:endParaRPr lang="en-LT"/>
            </a:p>
          </p:txBody>
        </p:sp>
        <p:sp>
          <p:nvSpPr>
            <p:cNvPr id="485" name="Freeform 228">
              <a:extLst>
                <a:ext uri="{FF2B5EF4-FFF2-40B4-BE49-F238E27FC236}">
                  <a16:creationId xmlns:a16="http://schemas.microsoft.com/office/drawing/2014/main" id="{82882C42-12BF-BDA9-58AD-057180E4766E}"/>
                </a:ext>
              </a:extLst>
            </p:cNvPr>
            <p:cNvSpPr/>
            <p:nvPr/>
          </p:nvSpPr>
          <p:spPr>
            <a:xfrm rot="-1917689">
              <a:off x="5827547" y="3030662"/>
              <a:ext cx="2661" cy="4893"/>
            </a:xfrm>
            <a:custGeom>
              <a:avLst/>
              <a:gdLst>
                <a:gd name="connsiteX0" fmla="*/ 2639 w 2661"/>
                <a:gd name="connsiteY0" fmla="*/ 4790 h 4893"/>
                <a:gd name="connsiteX1" fmla="*/ 2432 w 2661"/>
                <a:gd name="connsiteY1" fmla="*/ 3657 h 4893"/>
                <a:gd name="connsiteX2" fmla="*/ -22 w 2661"/>
                <a:gd name="connsiteY2" fmla="*/ -103 h 4893"/>
                <a:gd name="connsiteX3" fmla="*/ 2639 w 2661"/>
                <a:gd name="connsiteY3" fmla="*/ 4790 h 4893"/>
              </a:gdLst>
              <a:ahLst/>
              <a:cxnLst>
                <a:cxn ang="0">
                  <a:pos x="connsiteX0" y="connsiteY0"/>
                </a:cxn>
                <a:cxn ang="0">
                  <a:pos x="connsiteX1" y="connsiteY1"/>
                </a:cxn>
                <a:cxn ang="0">
                  <a:pos x="connsiteX2" y="connsiteY2"/>
                </a:cxn>
                <a:cxn ang="0">
                  <a:pos x="connsiteX3" y="connsiteY3"/>
                </a:cxn>
              </a:cxnLst>
              <a:rect l="l" t="t" r="r" b="b"/>
              <a:pathLst>
                <a:path w="2661" h="4893">
                  <a:moveTo>
                    <a:pt x="2639" y="4790"/>
                  </a:moveTo>
                  <a:cubicBezTo>
                    <a:pt x="2536" y="4378"/>
                    <a:pt x="2536" y="4043"/>
                    <a:pt x="2432" y="3657"/>
                  </a:cubicBezTo>
                  <a:cubicBezTo>
                    <a:pt x="1554" y="2421"/>
                    <a:pt x="882" y="1133"/>
                    <a:pt x="-22" y="-103"/>
                  </a:cubicBezTo>
                  <a:cubicBezTo>
                    <a:pt x="856" y="1468"/>
                    <a:pt x="1735" y="3219"/>
                    <a:pt x="2639" y="4790"/>
                  </a:cubicBezTo>
                  <a:close/>
                </a:path>
              </a:pathLst>
            </a:custGeom>
            <a:grpFill/>
            <a:ln w="25598" cap="flat">
              <a:noFill/>
              <a:prstDash val="solid"/>
              <a:round/>
            </a:ln>
          </p:spPr>
          <p:txBody>
            <a:bodyPr rtlCol="0" anchor="ctr"/>
            <a:lstStyle/>
            <a:p>
              <a:endParaRPr lang="en-LT"/>
            </a:p>
          </p:txBody>
        </p:sp>
        <p:sp>
          <p:nvSpPr>
            <p:cNvPr id="486" name="Freeform 229">
              <a:extLst>
                <a:ext uri="{FF2B5EF4-FFF2-40B4-BE49-F238E27FC236}">
                  <a16:creationId xmlns:a16="http://schemas.microsoft.com/office/drawing/2014/main" id="{EE975A76-1567-0145-F161-8D5F901CD3D7}"/>
                </a:ext>
              </a:extLst>
            </p:cNvPr>
            <p:cNvSpPr/>
            <p:nvPr/>
          </p:nvSpPr>
          <p:spPr>
            <a:xfrm rot="-1917689">
              <a:off x="5862100" y="3005744"/>
              <a:ext cx="69896" cy="135900"/>
            </a:xfrm>
            <a:custGeom>
              <a:avLst/>
              <a:gdLst>
                <a:gd name="connsiteX0" fmla="*/ 66286 w 69896"/>
                <a:gd name="connsiteY0" fmla="*/ 135797 h 135900"/>
                <a:gd name="connsiteX1" fmla="*/ 54218 w 69896"/>
                <a:gd name="connsiteY1" fmla="*/ 100515 h 135900"/>
                <a:gd name="connsiteX2" fmla="*/ -21 w 69896"/>
                <a:gd name="connsiteY2" fmla="*/ -104 h 135900"/>
                <a:gd name="connsiteX3" fmla="*/ 45536 w 69896"/>
                <a:gd name="connsiteY3" fmla="*/ 108755 h 135900"/>
                <a:gd name="connsiteX4" fmla="*/ 66286 w 69896"/>
                <a:gd name="connsiteY4" fmla="*/ 135797 h 13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96" h="135900">
                  <a:moveTo>
                    <a:pt x="66286" y="135797"/>
                  </a:moveTo>
                  <a:cubicBezTo>
                    <a:pt x="77371" y="122096"/>
                    <a:pt x="59748" y="110507"/>
                    <a:pt x="54218" y="100515"/>
                  </a:cubicBezTo>
                  <a:cubicBezTo>
                    <a:pt x="35432" y="66520"/>
                    <a:pt x="17809" y="31856"/>
                    <a:pt x="-21" y="-104"/>
                  </a:cubicBezTo>
                  <a:cubicBezTo>
                    <a:pt x="7162" y="30105"/>
                    <a:pt x="31943" y="79294"/>
                    <a:pt x="45536" y="108755"/>
                  </a:cubicBezTo>
                  <a:cubicBezTo>
                    <a:pt x="50523" y="119598"/>
                    <a:pt x="57267" y="134689"/>
                    <a:pt x="66286" y="135797"/>
                  </a:cubicBezTo>
                  <a:close/>
                </a:path>
              </a:pathLst>
            </a:custGeom>
            <a:grpFill/>
            <a:ln w="25598" cap="flat">
              <a:noFill/>
              <a:prstDash val="solid"/>
              <a:round/>
            </a:ln>
          </p:spPr>
          <p:txBody>
            <a:bodyPr rtlCol="0" anchor="ctr"/>
            <a:lstStyle/>
            <a:p>
              <a:endParaRPr lang="en-LT"/>
            </a:p>
          </p:txBody>
        </p:sp>
        <p:sp>
          <p:nvSpPr>
            <p:cNvPr id="487" name="Freeform 230">
              <a:extLst>
                <a:ext uri="{FF2B5EF4-FFF2-40B4-BE49-F238E27FC236}">
                  <a16:creationId xmlns:a16="http://schemas.microsoft.com/office/drawing/2014/main" id="{9C3EA572-E020-5874-B2E6-88B7886BCB83}"/>
                </a:ext>
              </a:extLst>
            </p:cNvPr>
            <p:cNvSpPr/>
            <p:nvPr/>
          </p:nvSpPr>
          <p:spPr>
            <a:xfrm rot="-1917689">
              <a:off x="5629209" y="2848440"/>
              <a:ext cx="260704" cy="419756"/>
            </a:xfrm>
            <a:custGeom>
              <a:avLst/>
              <a:gdLst>
                <a:gd name="connsiteX0" fmla="*/ 182722 w 260704"/>
                <a:gd name="connsiteY0" fmla="*/ 321302 h 419756"/>
                <a:gd name="connsiteX1" fmla="*/ 177218 w 260704"/>
                <a:gd name="connsiteY1" fmla="*/ 286663 h 419756"/>
                <a:gd name="connsiteX2" fmla="*/ 182722 w 260704"/>
                <a:gd name="connsiteY2" fmla="*/ 321302 h 419756"/>
                <a:gd name="connsiteX3" fmla="*/ 153884 w 260704"/>
                <a:gd name="connsiteY3" fmla="*/ 247595 h 419756"/>
                <a:gd name="connsiteX4" fmla="*/ 169672 w 260704"/>
                <a:gd name="connsiteY4" fmla="*/ 271495 h 419756"/>
                <a:gd name="connsiteX5" fmla="*/ 153884 w 260704"/>
                <a:gd name="connsiteY5" fmla="*/ 247595 h 419756"/>
                <a:gd name="connsiteX6" fmla="*/ 260682 w 260704"/>
                <a:gd name="connsiteY6" fmla="*/ 378037 h 419756"/>
                <a:gd name="connsiteX7" fmla="*/ 63675 w 260704"/>
                <a:gd name="connsiteY7" fmla="*/ -102 h 419756"/>
                <a:gd name="connsiteX8" fmla="*/ -22 w 260704"/>
                <a:gd name="connsiteY8" fmla="*/ 104277 h 419756"/>
                <a:gd name="connsiteX9" fmla="*/ 125563 w 260704"/>
                <a:gd name="connsiteY9" fmla="*/ 340050 h 419756"/>
                <a:gd name="connsiteX10" fmla="*/ 140705 w 260704"/>
                <a:gd name="connsiteY10" fmla="*/ 370440 h 419756"/>
                <a:gd name="connsiteX11" fmla="*/ 233912 w 260704"/>
                <a:gd name="connsiteY11" fmla="*/ 419655 h 419756"/>
                <a:gd name="connsiteX12" fmla="*/ 260682 w 260704"/>
                <a:gd name="connsiteY12" fmla="*/ 378037 h 41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704" h="419756">
                  <a:moveTo>
                    <a:pt x="182722" y="321302"/>
                  </a:moveTo>
                  <a:cubicBezTo>
                    <a:pt x="175383" y="311001"/>
                    <a:pt x="173652" y="299411"/>
                    <a:pt x="177218" y="286663"/>
                  </a:cubicBezTo>
                  <a:cubicBezTo>
                    <a:pt x="181094" y="297789"/>
                    <a:pt x="194686" y="306751"/>
                    <a:pt x="182722" y="321302"/>
                  </a:cubicBezTo>
                  <a:close/>
                  <a:moveTo>
                    <a:pt x="153884" y="247595"/>
                  </a:moveTo>
                  <a:cubicBezTo>
                    <a:pt x="164297" y="246127"/>
                    <a:pt x="164194" y="264953"/>
                    <a:pt x="169672" y="271495"/>
                  </a:cubicBezTo>
                  <a:cubicBezTo>
                    <a:pt x="157269" y="273323"/>
                    <a:pt x="159026" y="254291"/>
                    <a:pt x="153884" y="247595"/>
                  </a:cubicBezTo>
                  <a:close/>
                  <a:moveTo>
                    <a:pt x="260682" y="378037"/>
                  </a:moveTo>
                  <a:cubicBezTo>
                    <a:pt x="197838" y="251330"/>
                    <a:pt x="145330" y="122485"/>
                    <a:pt x="63675" y="-102"/>
                  </a:cubicBezTo>
                  <a:cubicBezTo>
                    <a:pt x="46284" y="33841"/>
                    <a:pt x="22717" y="69098"/>
                    <a:pt x="-22" y="104277"/>
                  </a:cubicBezTo>
                  <a:cubicBezTo>
                    <a:pt x="44242" y="179787"/>
                    <a:pt x="87448" y="263794"/>
                    <a:pt x="125563" y="340050"/>
                  </a:cubicBezTo>
                  <a:cubicBezTo>
                    <a:pt x="130912" y="350712"/>
                    <a:pt x="135718" y="365418"/>
                    <a:pt x="140705" y="370440"/>
                  </a:cubicBezTo>
                  <a:cubicBezTo>
                    <a:pt x="166158" y="396219"/>
                    <a:pt x="205694" y="393953"/>
                    <a:pt x="233912" y="419655"/>
                  </a:cubicBezTo>
                  <a:cubicBezTo>
                    <a:pt x="242801" y="405799"/>
                    <a:pt x="251742" y="391918"/>
                    <a:pt x="260682" y="378037"/>
                  </a:cubicBezTo>
                  <a:close/>
                </a:path>
              </a:pathLst>
            </a:custGeom>
            <a:grpFill/>
            <a:ln w="25598" cap="flat">
              <a:noFill/>
              <a:prstDash val="solid"/>
              <a:round/>
            </a:ln>
          </p:spPr>
          <p:txBody>
            <a:bodyPr rtlCol="0" anchor="ctr"/>
            <a:lstStyle/>
            <a:p>
              <a:endParaRPr lang="en-LT"/>
            </a:p>
          </p:txBody>
        </p:sp>
        <p:sp>
          <p:nvSpPr>
            <p:cNvPr id="488" name="Freeform 231">
              <a:extLst>
                <a:ext uri="{FF2B5EF4-FFF2-40B4-BE49-F238E27FC236}">
                  <a16:creationId xmlns:a16="http://schemas.microsoft.com/office/drawing/2014/main" id="{9BD5081C-8A89-9538-CE6C-E01851705AF7}"/>
                </a:ext>
              </a:extLst>
            </p:cNvPr>
            <p:cNvSpPr/>
            <p:nvPr/>
          </p:nvSpPr>
          <p:spPr>
            <a:xfrm rot="-1917689">
              <a:off x="5623603" y="3005208"/>
              <a:ext cx="154836" cy="239764"/>
            </a:xfrm>
            <a:custGeom>
              <a:avLst/>
              <a:gdLst>
                <a:gd name="connsiteX0" fmla="*/ -21 w 154836"/>
                <a:gd name="connsiteY0" fmla="*/ 43990 h 239764"/>
                <a:gd name="connsiteX1" fmla="*/ 154815 w 154836"/>
                <a:gd name="connsiteY1" fmla="*/ 239665 h 239764"/>
                <a:gd name="connsiteX2" fmla="*/ 28326 w 154836"/>
                <a:gd name="connsiteY2" fmla="*/ -100 h 239764"/>
                <a:gd name="connsiteX3" fmla="*/ -21 w 154836"/>
                <a:gd name="connsiteY3" fmla="*/ 43990 h 239764"/>
              </a:gdLst>
              <a:ahLst/>
              <a:cxnLst>
                <a:cxn ang="0">
                  <a:pos x="connsiteX0" y="connsiteY0"/>
                </a:cxn>
                <a:cxn ang="0">
                  <a:pos x="connsiteX1" y="connsiteY1"/>
                </a:cxn>
                <a:cxn ang="0">
                  <a:pos x="connsiteX2" y="connsiteY2"/>
                </a:cxn>
                <a:cxn ang="0">
                  <a:pos x="connsiteX3" y="connsiteY3"/>
                </a:cxn>
              </a:cxnLst>
              <a:rect l="l" t="t" r="r" b="b"/>
              <a:pathLst>
                <a:path w="154836" h="239764">
                  <a:moveTo>
                    <a:pt x="-21" y="43990"/>
                  </a:moveTo>
                  <a:cubicBezTo>
                    <a:pt x="40057" y="112855"/>
                    <a:pt x="49851" y="192665"/>
                    <a:pt x="154815" y="239665"/>
                  </a:cubicBezTo>
                  <a:cubicBezTo>
                    <a:pt x="118096" y="158542"/>
                    <a:pt x="74632" y="78938"/>
                    <a:pt x="28326" y="-100"/>
                  </a:cubicBezTo>
                  <a:cubicBezTo>
                    <a:pt x="18868" y="14605"/>
                    <a:pt x="9462" y="29285"/>
                    <a:pt x="-21" y="43990"/>
                  </a:cubicBezTo>
                  <a:close/>
                </a:path>
              </a:pathLst>
            </a:custGeom>
            <a:grpFill/>
            <a:ln w="25598" cap="flat">
              <a:noFill/>
              <a:prstDash val="solid"/>
              <a:round/>
            </a:ln>
          </p:spPr>
          <p:txBody>
            <a:bodyPr rtlCol="0" anchor="ctr"/>
            <a:lstStyle/>
            <a:p>
              <a:endParaRPr lang="en-LT"/>
            </a:p>
          </p:txBody>
        </p:sp>
        <p:sp>
          <p:nvSpPr>
            <p:cNvPr id="489" name="Freeform 232">
              <a:extLst>
                <a:ext uri="{FF2B5EF4-FFF2-40B4-BE49-F238E27FC236}">
                  <a16:creationId xmlns:a16="http://schemas.microsoft.com/office/drawing/2014/main" id="{558888BA-B11D-DB62-5FBB-23A1A62EAD5A}"/>
                </a:ext>
              </a:extLst>
            </p:cNvPr>
            <p:cNvSpPr/>
            <p:nvPr/>
          </p:nvSpPr>
          <p:spPr>
            <a:xfrm rot="-1917689">
              <a:off x="5725460" y="4230670"/>
              <a:ext cx="51655" cy="8881"/>
            </a:xfrm>
            <a:custGeom>
              <a:avLst/>
              <a:gdLst>
                <a:gd name="connsiteX0" fmla="*/ 2 w 51655"/>
                <a:gd name="connsiteY0" fmla="*/ 4876 h 8881"/>
                <a:gd name="connsiteX1" fmla="*/ 51657 w 51655"/>
                <a:gd name="connsiteY1" fmla="*/ -94 h 8881"/>
                <a:gd name="connsiteX2" fmla="*/ 2 w 51655"/>
                <a:gd name="connsiteY2" fmla="*/ 4876 h 8881"/>
              </a:gdLst>
              <a:ahLst/>
              <a:cxnLst>
                <a:cxn ang="0">
                  <a:pos x="connsiteX0" y="connsiteY0"/>
                </a:cxn>
                <a:cxn ang="0">
                  <a:pos x="connsiteX1" y="connsiteY1"/>
                </a:cxn>
                <a:cxn ang="0">
                  <a:pos x="connsiteX2" y="connsiteY2"/>
                </a:cxn>
              </a:cxnLst>
              <a:rect l="l" t="t" r="r" b="b"/>
              <a:pathLst>
                <a:path w="51655" h="8881">
                  <a:moveTo>
                    <a:pt x="2" y="4876"/>
                  </a:moveTo>
                  <a:cubicBezTo>
                    <a:pt x="16126" y="4515"/>
                    <a:pt x="46101" y="16645"/>
                    <a:pt x="51657" y="-94"/>
                  </a:cubicBezTo>
                  <a:cubicBezTo>
                    <a:pt x="36385" y="4206"/>
                    <a:pt x="7341" y="-3340"/>
                    <a:pt x="2" y="4876"/>
                  </a:cubicBezTo>
                  <a:close/>
                </a:path>
              </a:pathLst>
            </a:custGeom>
            <a:grpFill/>
            <a:ln w="25598" cap="flat">
              <a:noFill/>
              <a:prstDash val="solid"/>
              <a:round/>
            </a:ln>
          </p:spPr>
          <p:txBody>
            <a:bodyPr rtlCol="0" anchor="ctr"/>
            <a:lstStyle/>
            <a:p>
              <a:endParaRPr lang="en-LT"/>
            </a:p>
          </p:txBody>
        </p:sp>
        <p:sp>
          <p:nvSpPr>
            <p:cNvPr id="490" name="Freeform 233">
              <a:extLst>
                <a:ext uri="{FF2B5EF4-FFF2-40B4-BE49-F238E27FC236}">
                  <a16:creationId xmlns:a16="http://schemas.microsoft.com/office/drawing/2014/main" id="{8D3F8F3F-8AC1-F82A-56AF-002510BA3FD5}"/>
                </a:ext>
              </a:extLst>
            </p:cNvPr>
            <p:cNvSpPr/>
            <p:nvPr/>
          </p:nvSpPr>
          <p:spPr>
            <a:xfrm rot="-1917689">
              <a:off x="5519663" y="4263724"/>
              <a:ext cx="223546" cy="24702"/>
            </a:xfrm>
            <a:custGeom>
              <a:avLst/>
              <a:gdLst>
                <a:gd name="connsiteX0" fmla="*/ 223548 w 223546"/>
                <a:gd name="connsiteY0" fmla="*/ 19245 h 24702"/>
                <a:gd name="connsiteX1" fmla="*/ 2 w 223546"/>
                <a:gd name="connsiteY1" fmla="*/ 11082 h 24702"/>
                <a:gd name="connsiteX2" fmla="*/ 203393 w 223546"/>
                <a:gd name="connsiteY2" fmla="*/ 23598 h 24702"/>
                <a:gd name="connsiteX3" fmla="*/ 223548 w 223546"/>
                <a:gd name="connsiteY3" fmla="*/ 19245 h 24702"/>
              </a:gdLst>
              <a:ahLst/>
              <a:cxnLst>
                <a:cxn ang="0">
                  <a:pos x="connsiteX0" y="connsiteY0"/>
                </a:cxn>
                <a:cxn ang="0">
                  <a:pos x="connsiteX1" y="connsiteY1"/>
                </a:cxn>
                <a:cxn ang="0">
                  <a:pos x="connsiteX2" y="connsiteY2"/>
                </a:cxn>
                <a:cxn ang="0">
                  <a:pos x="connsiteX3" y="connsiteY3"/>
                </a:cxn>
              </a:cxnLst>
              <a:rect l="l" t="t" r="r" b="b"/>
              <a:pathLst>
                <a:path w="223546" h="24702">
                  <a:moveTo>
                    <a:pt x="223548" y="19245"/>
                  </a:moveTo>
                  <a:cubicBezTo>
                    <a:pt x="150755" y="18035"/>
                    <a:pt x="59203" y="-17685"/>
                    <a:pt x="2" y="11082"/>
                  </a:cubicBezTo>
                  <a:cubicBezTo>
                    <a:pt x="66748" y="22388"/>
                    <a:pt x="142693" y="26791"/>
                    <a:pt x="203393" y="23598"/>
                  </a:cubicBezTo>
                  <a:cubicBezTo>
                    <a:pt x="210163" y="23186"/>
                    <a:pt x="222282" y="26920"/>
                    <a:pt x="223548" y="19245"/>
                  </a:cubicBezTo>
                  <a:close/>
                </a:path>
              </a:pathLst>
            </a:custGeom>
            <a:grpFill/>
            <a:ln w="25598" cap="flat">
              <a:noFill/>
              <a:prstDash val="solid"/>
              <a:round/>
            </a:ln>
          </p:spPr>
          <p:txBody>
            <a:bodyPr rtlCol="0" anchor="ctr"/>
            <a:lstStyle/>
            <a:p>
              <a:endParaRPr lang="en-LT"/>
            </a:p>
          </p:txBody>
        </p:sp>
        <p:sp>
          <p:nvSpPr>
            <p:cNvPr id="491" name="Freeform 234">
              <a:extLst>
                <a:ext uri="{FF2B5EF4-FFF2-40B4-BE49-F238E27FC236}">
                  <a16:creationId xmlns:a16="http://schemas.microsoft.com/office/drawing/2014/main" id="{F0DF28B8-57F3-EFAE-C04D-9B9ED8E8AA2B}"/>
                </a:ext>
              </a:extLst>
            </p:cNvPr>
            <p:cNvSpPr/>
            <p:nvPr/>
          </p:nvSpPr>
          <p:spPr>
            <a:xfrm rot="-1917689">
              <a:off x="5540538" y="4253345"/>
              <a:ext cx="63128" cy="11590"/>
            </a:xfrm>
            <a:custGeom>
              <a:avLst/>
              <a:gdLst>
                <a:gd name="connsiteX0" fmla="*/ 63130 w 63128"/>
                <a:gd name="connsiteY0" fmla="*/ 4794 h 11590"/>
                <a:gd name="connsiteX1" fmla="*/ 1 w 63128"/>
                <a:gd name="connsiteY1" fmla="*/ 5901 h 11590"/>
                <a:gd name="connsiteX2" fmla="*/ 63130 w 63128"/>
                <a:gd name="connsiteY2" fmla="*/ 4794 h 11590"/>
              </a:gdLst>
              <a:ahLst/>
              <a:cxnLst>
                <a:cxn ang="0">
                  <a:pos x="connsiteX0" y="connsiteY0"/>
                </a:cxn>
                <a:cxn ang="0">
                  <a:pos x="connsiteX1" y="connsiteY1"/>
                </a:cxn>
                <a:cxn ang="0">
                  <a:pos x="connsiteX2" y="connsiteY2"/>
                </a:cxn>
              </a:cxnLst>
              <a:rect l="l" t="t" r="r" b="b"/>
              <a:pathLst>
                <a:path w="63128" h="11590">
                  <a:moveTo>
                    <a:pt x="63130" y="4794"/>
                  </a:moveTo>
                  <a:cubicBezTo>
                    <a:pt x="43207" y="10434"/>
                    <a:pt x="17754" y="-9551"/>
                    <a:pt x="1" y="5901"/>
                  </a:cubicBezTo>
                  <a:cubicBezTo>
                    <a:pt x="21836" y="15610"/>
                    <a:pt x="51734" y="11000"/>
                    <a:pt x="63130" y="4794"/>
                  </a:cubicBezTo>
                  <a:close/>
                </a:path>
              </a:pathLst>
            </a:custGeom>
            <a:grpFill/>
            <a:ln w="25598" cap="flat">
              <a:noFill/>
              <a:prstDash val="solid"/>
              <a:round/>
            </a:ln>
          </p:spPr>
          <p:txBody>
            <a:bodyPr rtlCol="0" anchor="ctr"/>
            <a:lstStyle/>
            <a:p>
              <a:endParaRPr lang="en-LT"/>
            </a:p>
          </p:txBody>
        </p:sp>
        <p:sp>
          <p:nvSpPr>
            <p:cNvPr id="492" name="Freeform 235">
              <a:extLst>
                <a:ext uri="{FF2B5EF4-FFF2-40B4-BE49-F238E27FC236}">
                  <a16:creationId xmlns:a16="http://schemas.microsoft.com/office/drawing/2014/main" id="{BB7116C7-A2FD-B41D-F3CA-E44B25CC8865}"/>
                </a:ext>
              </a:extLst>
            </p:cNvPr>
            <p:cNvSpPr/>
            <p:nvPr/>
          </p:nvSpPr>
          <p:spPr>
            <a:xfrm rot="-1917689">
              <a:off x="5867773" y="2258160"/>
              <a:ext cx="238350" cy="486122"/>
            </a:xfrm>
            <a:custGeom>
              <a:avLst/>
              <a:gdLst>
                <a:gd name="connsiteX0" fmla="*/ 205296 w 238350"/>
                <a:gd name="connsiteY0" fmla="*/ 191265 h 486122"/>
                <a:gd name="connsiteX1" fmla="*/ 172091 w 238350"/>
                <a:gd name="connsiteY1" fmla="*/ 280603 h 486122"/>
                <a:gd name="connsiteX2" fmla="*/ 205296 w 238350"/>
                <a:gd name="connsiteY2" fmla="*/ 191265 h 486122"/>
                <a:gd name="connsiteX3" fmla="*/ 186355 w 238350"/>
                <a:gd name="connsiteY3" fmla="*/ 123842 h 486122"/>
                <a:gd name="connsiteX4" fmla="*/ 193539 w 238350"/>
                <a:gd name="connsiteY4" fmla="*/ 166516 h 486122"/>
                <a:gd name="connsiteX5" fmla="*/ 186355 w 238350"/>
                <a:gd name="connsiteY5" fmla="*/ 123842 h 486122"/>
                <a:gd name="connsiteX6" fmla="*/ 43612 w 238350"/>
                <a:gd name="connsiteY6" fmla="*/ 291755 h 486122"/>
                <a:gd name="connsiteX7" fmla="*/ 84802 w 238350"/>
                <a:gd name="connsiteY7" fmla="*/ 238600 h 486122"/>
                <a:gd name="connsiteX8" fmla="*/ 51571 w 238350"/>
                <a:gd name="connsiteY8" fmla="*/ 327964 h 486122"/>
                <a:gd name="connsiteX9" fmla="*/ 85319 w 238350"/>
                <a:gd name="connsiteY9" fmla="*/ 453152 h 486122"/>
                <a:gd name="connsiteX10" fmla="*/ 98885 w 238350"/>
                <a:gd name="connsiteY10" fmla="*/ 486013 h 486122"/>
                <a:gd name="connsiteX11" fmla="*/ 232455 w 238350"/>
                <a:gd name="connsiteY11" fmla="*/ 122245 h 486122"/>
                <a:gd name="connsiteX12" fmla="*/ 219069 w 238350"/>
                <a:gd name="connsiteY12" fmla="*/ 99891 h 486122"/>
                <a:gd name="connsiteX13" fmla="*/ 216253 w 238350"/>
                <a:gd name="connsiteY13" fmla="*/ 77357 h 486122"/>
                <a:gd name="connsiteX14" fmla="*/ 127439 w 238350"/>
                <a:gd name="connsiteY14" fmla="*/ -109 h 486122"/>
                <a:gd name="connsiteX15" fmla="*/ 83174 w 238350"/>
                <a:gd name="connsiteY15" fmla="*/ 57913 h 486122"/>
                <a:gd name="connsiteX16" fmla="*/ 113511 w 238350"/>
                <a:gd name="connsiteY16" fmla="*/ 80756 h 486122"/>
                <a:gd name="connsiteX17" fmla="*/ 78445 w 238350"/>
                <a:gd name="connsiteY17" fmla="*/ 65279 h 486122"/>
                <a:gd name="connsiteX18" fmla="*/ -32 w 238350"/>
                <a:gd name="connsiteY18" fmla="*/ 160206 h 486122"/>
                <a:gd name="connsiteX19" fmla="*/ 43612 w 238350"/>
                <a:gd name="connsiteY19" fmla="*/ 291755 h 48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8350" h="486122">
                  <a:moveTo>
                    <a:pt x="205296" y="191265"/>
                  </a:moveTo>
                  <a:cubicBezTo>
                    <a:pt x="199456" y="219954"/>
                    <a:pt x="185683" y="250317"/>
                    <a:pt x="172091" y="280603"/>
                  </a:cubicBezTo>
                  <a:cubicBezTo>
                    <a:pt x="176122" y="252507"/>
                    <a:pt x="174572" y="212331"/>
                    <a:pt x="205296" y="191265"/>
                  </a:cubicBezTo>
                  <a:close/>
                  <a:moveTo>
                    <a:pt x="186355" y="123842"/>
                  </a:moveTo>
                  <a:cubicBezTo>
                    <a:pt x="198965" y="135895"/>
                    <a:pt x="198991" y="150548"/>
                    <a:pt x="193539" y="166516"/>
                  </a:cubicBezTo>
                  <a:cubicBezTo>
                    <a:pt x="190050" y="152532"/>
                    <a:pt x="183125" y="139294"/>
                    <a:pt x="186355" y="123842"/>
                  </a:cubicBezTo>
                  <a:close/>
                  <a:moveTo>
                    <a:pt x="43612" y="291755"/>
                  </a:moveTo>
                  <a:cubicBezTo>
                    <a:pt x="55499" y="276741"/>
                    <a:pt x="63923" y="235303"/>
                    <a:pt x="84802" y="238600"/>
                  </a:cubicBezTo>
                  <a:cubicBezTo>
                    <a:pt x="88936" y="265074"/>
                    <a:pt x="60176" y="298708"/>
                    <a:pt x="51571" y="327964"/>
                  </a:cubicBezTo>
                  <a:cubicBezTo>
                    <a:pt x="54491" y="368140"/>
                    <a:pt x="74388" y="415088"/>
                    <a:pt x="85319" y="453152"/>
                  </a:cubicBezTo>
                  <a:cubicBezTo>
                    <a:pt x="89040" y="465977"/>
                    <a:pt x="85939" y="484185"/>
                    <a:pt x="98885" y="486013"/>
                  </a:cubicBezTo>
                  <a:cubicBezTo>
                    <a:pt x="152194" y="362345"/>
                    <a:pt x="265246" y="221680"/>
                    <a:pt x="232455" y="122245"/>
                  </a:cubicBezTo>
                  <a:cubicBezTo>
                    <a:pt x="229974" y="114725"/>
                    <a:pt x="221937" y="108004"/>
                    <a:pt x="219069" y="99891"/>
                  </a:cubicBezTo>
                  <a:cubicBezTo>
                    <a:pt x="216433" y="92448"/>
                    <a:pt x="219405" y="84001"/>
                    <a:pt x="216253" y="77357"/>
                  </a:cubicBezTo>
                  <a:cubicBezTo>
                    <a:pt x="202428" y="47895"/>
                    <a:pt x="163176" y="20596"/>
                    <a:pt x="127439" y="-109"/>
                  </a:cubicBezTo>
                  <a:cubicBezTo>
                    <a:pt x="112891" y="19927"/>
                    <a:pt x="97645" y="37284"/>
                    <a:pt x="83174" y="57913"/>
                  </a:cubicBezTo>
                  <a:cubicBezTo>
                    <a:pt x="92037" y="65819"/>
                    <a:pt x="111314" y="71408"/>
                    <a:pt x="113511" y="80756"/>
                  </a:cubicBezTo>
                  <a:cubicBezTo>
                    <a:pt x="103330" y="79675"/>
                    <a:pt x="84053" y="76250"/>
                    <a:pt x="78445" y="65279"/>
                  </a:cubicBezTo>
                  <a:cubicBezTo>
                    <a:pt x="52501" y="97702"/>
                    <a:pt x="27255" y="133551"/>
                    <a:pt x="-32" y="160206"/>
                  </a:cubicBezTo>
                  <a:cubicBezTo>
                    <a:pt x="14206" y="204090"/>
                    <a:pt x="25886" y="248592"/>
                    <a:pt x="43612" y="291755"/>
                  </a:cubicBezTo>
                  <a:close/>
                </a:path>
              </a:pathLst>
            </a:custGeom>
            <a:grpFill/>
            <a:ln w="25598" cap="flat">
              <a:noFill/>
              <a:prstDash val="solid"/>
              <a:round/>
            </a:ln>
          </p:spPr>
          <p:txBody>
            <a:bodyPr rtlCol="0" anchor="ctr"/>
            <a:lstStyle/>
            <a:p>
              <a:endParaRPr lang="en-LT"/>
            </a:p>
          </p:txBody>
        </p:sp>
        <p:sp>
          <p:nvSpPr>
            <p:cNvPr id="493" name="Freeform 236">
              <a:extLst>
                <a:ext uri="{FF2B5EF4-FFF2-40B4-BE49-F238E27FC236}">
                  <a16:creationId xmlns:a16="http://schemas.microsoft.com/office/drawing/2014/main" id="{8F0F4D9F-4655-03D2-B2DF-0FFBC7EEA71A}"/>
                </a:ext>
              </a:extLst>
            </p:cNvPr>
            <p:cNvSpPr/>
            <p:nvPr/>
          </p:nvSpPr>
          <p:spPr>
            <a:xfrm rot="-1917689">
              <a:off x="5422447" y="2809993"/>
              <a:ext cx="142071" cy="222502"/>
            </a:xfrm>
            <a:custGeom>
              <a:avLst/>
              <a:gdLst>
                <a:gd name="connsiteX0" fmla="*/ 90363 w 142071"/>
                <a:gd name="connsiteY0" fmla="*/ 35667 h 222502"/>
                <a:gd name="connsiteX1" fmla="*/ 46770 w 142071"/>
                <a:gd name="connsiteY1" fmla="*/ 87303 h 222502"/>
                <a:gd name="connsiteX2" fmla="*/ 86151 w 142071"/>
                <a:gd name="connsiteY2" fmla="*/ 26086 h 222502"/>
                <a:gd name="connsiteX3" fmla="*/ 61396 w 142071"/>
                <a:gd name="connsiteY3" fmla="*/ -79 h 222502"/>
                <a:gd name="connsiteX4" fmla="*/ -27 w 142071"/>
                <a:gd name="connsiteY4" fmla="*/ 95441 h 222502"/>
                <a:gd name="connsiteX5" fmla="*/ 74316 w 142071"/>
                <a:gd name="connsiteY5" fmla="*/ 222405 h 222502"/>
                <a:gd name="connsiteX6" fmla="*/ 142044 w 142071"/>
                <a:gd name="connsiteY6" fmla="*/ 117125 h 222502"/>
                <a:gd name="connsiteX7" fmla="*/ 90363 w 142071"/>
                <a:gd name="connsiteY7" fmla="*/ 35667 h 22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71" h="222502">
                  <a:moveTo>
                    <a:pt x="90363" y="35667"/>
                  </a:moveTo>
                  <a:cubicBezTo>
                    <a:pt x="74084" y="44784"/>
                    <a:pt x="64652" y="85448"/>
                    <a:pt x="46770" y="87303"/>
                  </a:cubicBezTo>
                  <a:cubicBezTo>
                    <a:pt x="60879" y="67241"/>
                    <a:pt x="76358" y="38577"/>
                    <a:pt x="86151" y="26086"/>
                  </a:cubicBezTo>
                  <a:cubicBezTo>
                    <a:pt x="76280" y="19030"/>
                    <a:pt x="74704" y="-775"/>
                    <a:pt x="61396" y="-79"/>
                  </a:cubicBezTo>
                  <a:cubicBezTo>
                    <a:pt x="47365" y="22532"/>
                    <a:pt x="19302" y="64794"/>
                    <a:pt x="-27" y="95441"/>
                  </a:cubicBezTo>
                  <a:cubicBezTo>
                    <a:pt x="24082" y="136518"/>
                    <a:pt x="46254" y="189080"/>
                    <a:pt x="74316" y="222405"/>
                  </a:cubicBezTo>
                  <a:cubicBezTo>
                    <a:pt x="96333" y="190986"/>
                    <a:pt x="132328" y="143677"/>
                    <a:pt x="142044" y="117125"/>
                  </a:cubicBezTo>
                  <a:cubicBezTo>
                    <a:pt x="126178" y="109116"/>
                    <a:pt x="122586" y="76692"/>
                    <a:pt x="90363" y="35667"/>
                  </a:cubicBezTo>
                  <a:close/>
                </a:path>
              </a:pathLst>
            </a:custGeom>
            <a:grpFill/>
            <a:ln w="25598" cap="flat">
              <a:noFill/>
              <a:prstDash val="solid"/>
              <a:round/>
            </a:ln>
          </p:spPr>
          <p:txBody>
            <a:bodyPr rtlCol="0" anchor="ctr"/>
            <a:lstStyle/>
            <a:p>
              <a:endParaRPr lang="en-LT"/>
            </a:p>
          </p:txBody>
        </p:sp>
        <p:sp>
          <p:nvSpPr>
            <p:cNvPr id="494" name="Freeform 237">
              <a:extLst>
                <a:ext uri="{FF2B5EF4-FFF2-40B4-BE49-F238E27FC236}">
                  <a16:creationId xmlns:a16="http://schemas.microsoft.com/office/drawing/2014/main" id="{F78F9704-7883-52AB-8433-E47AF65D5BF6}"/>
                </a:ext>
              </a:extLst>
            </p:cNvPr>
            <p:cNvSpPr/>
            <p:nvPr/>
          </p:nvSpPr>
          <p:spPr>
            <a:xfrm rot="-1917689">
              <a:off x="5803477" y="3184122"/>
              <a:ext cx="111010" cy="234975"/>
            </a:xfrm>
            <a:custGeom>
              <a:avLst/>
              <a:gdLst>
                <a:gd name="connsiteX0" fmla="*/ 110994 w 111010"/>
                <a:gd name="connsiteY0" fmla="*/ 212879 h 234975"/>
                <a:gd name="connsiteX1" fmla="*/ 15772 w 111010"/>
                <a:gd name="connsiteY1" fmla="*/ -102 h 234975"/>
                <a:gd name="connsiteX2" fmla="*/ 25746 w 111010"/>
                <a:gd name="connsiteY2" fmla="*/ 65054 h 234975"/>
                <a:gd name="connsiteX3" fmla="*/ 54377 w 111010"/>
                <a:gd name="connsiteY3" fmla="*/ 128228 h 234975"/>
                <a:gd name="connsiteX4" fmla="*/ -17 w 111010"/>
                <a:gd name="connsiteY4" fmla="*/ 24415 h 234975"/>
                <a:gd name="connsiteX5" fmla="*/ 96833 w 111010"/>
                <a:gd name="connsiteY5" fmla="*/ 234873 h 234975"/>
                <a:gd name="connsiteX6" fmla="*/ 110994 w 111010"/>
                <a:gd name="connsiteY6" fmla="*/ 212879 h 23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010" h="234975">
                  <a:moveTo>
                    <a:pt x="110994" y="212879"/>
                  </a:moveTo>
                  <a:cubicBezTo>
                    <a:pt x="78849" y="141877"/>
                    <a:pt x="53344" y="69613"/>
                    <a:pt x="15772" y="-102"/>
                  </a:cubicBezTo>
                  <a:cubicBezTo>
                    <a:pt x="-3298" y="22921"/>
                    <a:pt x="17374" y="47568"/>
                    <a:pt x="25746" y="65054"/>
                  </a:cubicBezTo>
                  <a:cubicBezTo>
                    <a:pt x="36057" y="86661"/>
                    <a:pt x="49029" y="106955"/>
                    <a:pt x="54377" y="128228"/>
                  </a:cubicBezTo>
                  <a:cubicBezTo>
                    <a:pt x="34971" y="93898"/>
                    <a:pt x="22671" y="58024"/>
                    <a:pt x="-17" y="24415"/>
                  </a:cubicBezTo>
                  <a:cubicBezTo>
                    <a:pt x="23266" y="96473"/>
                    <a:pt x="66109" y="164308"/>
                    <a:pt x="96833" y="234873"/>
                  </a:cubicBezTo>
                  <a:cubicBezTo>
                    <a:pt x="101536" y="227507"/>
                    <a:pt x="106265" y="220193"/>
                    <a:pt x="110994" y="212879"/>
                  </a:cubicBezTo>
                  <a:close/>
                </a:path>
              </a:pathLst>
            </a:custGeom>
            <a:grpFill/>
            <a:ln w="25598" cap="flat">
              <a:noFill/>
              <a:prstDash val="solid"/>
              <a:round/>
            </a:ln>
          </p:spPr>
          <p:txBody>
            <a:bodyPr rtlCol="0" anchor="ctr"/>
            <a:lstStyle/>
            <a:p>
              <a:endParaRPr lang="en-LT"/>
            </a:p>
          </p:txBody>
        </p:sp>
      </p:grpSp>
      <p:sp>
        <p:nvSpPr>
          <p:cNvPr id="50" name="TextBox 49">
            <a:extLst>
              <a:ext uri="{FF2B5EF4-FFF2-40B4-BE49-F238E27FC236}">
                <a16:creationId xmlns:a16="http://schemas.microsoft.com/office/drawing/2014/main" id="{192541D1-B05D-01D3-EB6F-C6F40B8E4107}"/>
              </a:ext>
            </a:extLst>
          </p:cNvPr>
          <p:cNvSpPr txBox="1"/>
          <p:nvPr/>
        </p:nvSpPr>
        <p:spPr>
          <a:xfrm>
            <a:off x="4712370" y="2696955"/>
            <a:ext cx="3127779" cy="584775"/>
          </a:xfrm>
          <a:prstGeom prst="rect">
            <a:avLst/>
          </a:prstGeom>
          <a:noFill/>
        </p:spPr>
        <p:txBody>
          <a:bodyPr wrap="none" rtlCol="0">
            <a:spAutoFit/>
          </a:bodyPr>
          <a:lstStyle/>
          <a:p>
            <a:pPr algn="ctr"/>
            <a:r>
              <a:rPr lang="en-IN" sz="3200" b="1" spc="300" dirty="0">
                <a:latin typeface="Montserrat" pitchFamily="2" charset="77"/>
              </a:rPr>
              <a:t>THANK YOU</a:t>
            </a:r>
            <a:endParaRPr lang="en-LT" sz="3200" b="1" spc="300" dirty="0">
              <a:latin typeface="Montserrat" pitchFamily="2" charset="77"/>
            </a:endParaRPr>
          </a:p>
        </p:txBody>
      </p:sp>
      <p:sp>
        <p:nvSpPr>
          <p:cNvPr id="498" name="TextBox 497">
            <a:extLst>
              <a:ext uri="{FF2B5EF4-FFF2-40B4-BE49-F238E27FC236}">
                <a16:creationId xmlns:a16="http://schemas.microsoft.com/office/drawing/2014/main" id="{8E5DF79F-C47C-E490-9FCB-C885DCC20374}"/>
              </a:ext>
            </a:extLst>
          </p:cNvPr>
          <p:cNvSpPr txBox="1"/>
          <p:nvPr/>
        </p:nvSpPr>
        <p:spPr>
          <a:xfrm>
            <a:off x="2543848" y="3639039"/>
            <a:ext cx="7426338" cy="461665"/>
          </a:xfrm>
          <a:prstGeom prst="rect">
            <a:avLst/>
          </a:prstGeom>
          <a:noFill/>
        </p:spPr>
        <p:txBody>
          <a:bodyPr wrap="square" rtlCol="0">
            <a:spAutoFit/>
          </a:bodyPr>
          <a:lstStyle/>
          <a:p>
            <a:pPr algn="ctr"/>
            <a:r>
              <a:rPr lang="en-IN" sz="2400" b="1" spc="300" dirty="0">
                <a:latin typeface="Montserrat" pitchFamily="2" charset="77"/>
              </a:rPr>
              <a:t>WE ARE OPEN FOR </a:t>
            </a:r>
            <a:r>
              <a:rPr lang="en-US" sz="2400" b="1" spc="300" dirty="0">
                <a:latin typeface="Montserrat" pitchFamily="2" charset="77"/>
              </a:rPr>
              <a:t>QUERIES </a:t>
            </a:r>
            <a:endParaRPr lang="en-LT" sz="2400" b="1" spc="300" dirty="0">
              <a:latin typeface="Montserrat" pitchFamily="2" charset="77"/>
            </a:endParaRPr>
          </a:p>
        </p:txBody>
      </p:sp>
      <p:pic>
        <p:nvPicPr>
          <p:cNvPr id="52" name="image1.png">
            <a:extLst>
              <a:ext uri="{FF2B5EF4-FFF2-40B4-BE49-F238E27FC236}">
                <a16:creationId xmlns:a16="http://schemas.microsoft.com/office/drawing/2014/main" id="{CF29E51B-727B-7D43-CBD7-96F354AE29DB}"/>
              </a:ext>
            </a:extLst>
          </p:cNvPr>
          <p:cNvPicPr>
            <a:picLocks noChangeAspect="1"/>
          </p:cNvPicPr>
          <p:nvPr/>
        </p:nvPicPr>
        <p:blipFill>
          <a:blip r:embed="rId29" cstate="print"/>
          <a:stretch>
            <a:fillRect/>
          </a:stretch>
        </p:blipFill>
        <p:spPr>
          <a:xfrm>
            <a:off x="47275" y="-4804"/>
            <a:ext cx="12144725" cy="918845"/>
          </a:xfrm>
          <a:prstGeom prst="rect">
            <a:avLst/>
          </a:prstGeom>
        </p:spPr>
      </p:pic>
    </p:spTree>
    <p:extLst>
      <p:ext uri="{BB962C8B-B14F-4D97-AF65-F5344CB8AC3E}">
        <p14:creationId xmlns:p14="http://schemas.microsoft.com/office/powerpoint/2010/main" val="26197793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498"/>
                                        </p:tgtEl>
                                        <p:attrNameLst>
                                          <p:attrName>style.visibility</p:attrName>
                                        </p:attrNameLst>
                                      </p:cBhvr>
                                      <p:to>
                                        <p:strVal val="visible"/>
                                      </p:to>
                                    </p:set>
                                    <p:animEffect transition="in" filter="fade">
                                      <p:cBhvr>
                                        <p:cTn id="10" dur="500"/>
                                        <p:tgtEl>
                                          <p:spTgt spid="498"/>
                                        </p:tgtEl>
                                      </p:cBhvr>
                                    </p:animEffect>
                                  </p:childTnLst>
                                </p:cTn>
                              </p:par>
                            </p:childTnLst>
                          </p:cTn>
                        </p:par>
                        <p:par>
                          <p:cTn id="11" fill="hold">
                            <p:stCondLst>
                              <p:cond delay="1250"/>
                            </p:stCondLst>
                            <p:childTnLst>
                              <p:par>
                                <p:cTn id="12" presetID="10" presetClass="entr" presetSubtype="0" fill="hold" nodeType="afterEffect">
                                  <p:stCondLst>
                                    <p:cond delay="750"/>
                                  </p:stCondLst>
                                  <p:childTnLst>
                                    <p:set>
                                      <p:cBhvr>
                                        <p:cTn id="13" dur="1" fill="hold">
                                          <p:stCondLst>
                                            <p:cond delay="0"/>
                                          </p:stCondLst>
                                        </p:cTn>
                                        <p:tgtEl>
                                          <p:spTgt spid="498">
                                            <p:txEl>
                                              <p:pRg st="0" end="0"/>
                                            </p:txEl>
                                          </p:spTgt>
                                        </p:tgtEl>
                                        <p:attrNameLst>
                                          <p:attrName>style.visibility</p:attrName>
                                        </p:attrNameLst>
                                      </p:cBhvr>
                                      <p:to>
                                        <p:strVal val="visible"/>
                                      </p:to>
                                    </p:set>
                                    <p:animEffect transition="in" filter="fade">
                                      <p:cBhvr>
                                        <p:cTn id="14" dur="500"/>
                                        <p:tgtEl>
                                          <p:spTgt spid="4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A9DAD5-4823-3602-88D7-5AFC742C6F3A}"/>
              </a:ext>
            </a:extLst>
          </p:cNvPr>
          <p:cNvSpPr txBox="1"/>
          <p:nvPr/>
        </p:nvSpPr>
        <p:spPr>
          <a:xfrm>
            <a:off x="405179" y="2613223"/>
            <a:ext cx="11381642" cy="1323439"/>
          </a:xfrm>
          <a:prstGeom prst="rect">
            <a:avLst/>
          </a:prstGeom>
          <a:noFill/>
        </p:spPr>
        <p:txBody>
          <a:bodyPr wrap="none" rtlCol="0">
            <a:spAutoFit/>
          </a:bodyPr>
          <a:lstStyle/>
          <a:p>
            <a:pPr algn="ctr"/>
            <a:r>
              <a:rPr lang="en-US" sz="4000" b="1" spc="300" dirty="0">
                <a:latin typeface="Montserrat" pitchFamily="2" charset="77"/>
              </a:rPr>
              <a:t>Contours and Colors:</a:t>
            </a:r>
          </a:p>
          <a:p>
            <a:pPr algn="ctr"/>
            <a:r>
              <a:rPr lang="en-US" sz="4000" b="1" spc="300" dirty="0">
                <a:latin typeface="Montserrat" pitchFamily="2" charset="77"/>
              </a:rPr>
              <a:t>The Science of Image Segmentation</a:t>
            </a:r>
            <a:r>
              <a:rPr lang="en-IN" sz="4000" b="1" spc="300" dirty="0">
                <a:latin typeface="Montserrat" pitchFamily="2" charset="77"/>
              </a:rPr>
              <a:t>!</a:t>
            </a:r>
            <a:endParaRPr lang="en-LT" sz="4000" b="1" spc="300" dirty="0">
              <a:latin typeface="Montserrat" pitchFamily="2" charset="77"/>
            </a:endParaRPr>
          </a:p>
        </p:txBody>
      </p:sp>
      <p:pic>
        <p:nvPicPr>
          <p:cNvPr id="8" name="Graphic 7">
            <a:extLst>
              <a:ext uri="{FF2B5EF4-FFF2-40B4-BE49-F238E27FC236}">
                <a16:creationId xmlns:a16="http://schemas.microsoft.com/office/drawing/2014/main" id="{0C7E434F-5B86-2EC2-9C3A-9C41EDFDE8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flipV="1">
            <a:off x="1620068" y="4170778"/>
            <a:ext cx="8950773" cy="259809"/>
          </a:xfrm>
          <a:prstGeom prst="rect">
            <a:avLst/>
          </a:prstGeom>
        </p:spPr>
      </p:pic>
      <p:pic>
        <p:nvPicPr>
          <p:cNvPr id="2" name="image1.png">
            <a:extLst>
              <a:ext uri="{FF2B5EF4-FFF2-40B4-BE49-F238E27FC236}">
                <a16:creationId xmlns:a16="http://schemas.microsoft.com/office/drawing/2014/main" id="{CAEFAD3D-561B-C9A7-E68A-F8FAD1635FDF}"/>
              </a:ext>
            </a:extLst>
          </p:cNvPr>
          <p:cNvPicPr>
            <a:picLocks noChangeAspect="1"/>
          </p:cNvPicPr>
          <p:nvPr/>
        </p:nvPicPr>
        <p:blipFill>
          <a:blip r:embed="rId4" cstate="print"/>
          <a:stretch>
            <a:fillRect/>
          </a:stretch>
        </p:blipFill>
        <p:spPr>
          <a:xfrm>
            <a:off x="254643" y="1"/>
            <a:ext cx="11840901" cy="1261640"/>
          </a:xfrm>
          <a:prstGeom prst="rect">
            <a:avLst/>
          </a:prstGeom>
        </p:spPr>
      </p:pic>
    </p:spTree>
    <p:extLst>
      <p:ext uri="{BB962C8B-B14F-4D97-AF65-F5344CB8AC3E}">
        <p14:creationId xmlns:p14="http://schemas.microsoft.com/office/powerpoint/2010/main" val="35875712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C50A0EF-EFF3-75C4-514E-6F6B84B75A40}"/>
              </a:ext>
            </a:extLst>
          </p:cNvPr>
          <p:cNvSpPr txBox="1"/>
          <p:nvPr/>
        </p:nvSpPr>
        <p:spPr>
          <a:xfrm>
            <a:off x="3102207" y="1816121"/>
            <a:ext cx="5987586" cy="523220"/>
          </a:xfrm>
          <a:prstGeom prst="rect">
            <a:avLst/>
          </a:prstGeom>
          <a:noFill/>
        </p:spPr>
        <p:txBody>
          <a:bodyPr wrap="square" rtlCol="0">
            <a:spAutoFit/>
          </a:bodyPr>
          <a:lstStyle/>
          <a:p>
            <a:pPr algn="ctr"/>
            <a:r>
              <a:rPr lang="en-IN" sz="2800" b="1" spc="300" dirty="0">
                <a:latin typeface="Montserrat" pitchFamily="2" charset="77"/>
              </a:rPr>
              <a:t>PROBLEM STATEMENT</a:t>
            </a:r>
          </a:p>
        </p:txBody>
      </p:sp>
      <p:pic>
        <p:nvPicPr>
          <p:cNvPr id="22" name="Graphic 21">
            <a:extLst>
              <a:ext uri="{FF2B5EF4-FFF2-40B4-BE49-F238E27FC236}">
                <a16:creationId xmlns:a16="http://schemas.microsoft.com/office/drawing/2014/main" id="{5D7E0890-BE35-443C-DC01-666E4460A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4323207" y="2371078"/>
            <a:ext cx="3638183" cy="131044"/>
          </a:xfrm>
          <a:prstGeom prst="rect">
            <a:avLst/>
          </a:prstGeom>
        </p:spPr>
      </p:pic>
      <p:sp>
        <p:nvSpPr>
          <p:cNvPr id="23" name="TextBox 22">
            <a:extLst>
              <a:ext uri="{FF2B5EF4-FFF2-40B4-BE49-F238E27FC236}">
                <a16:creationId xmlns:a16="http://schemas.microsoft.com/office/drawing/2014/main" id="{8FCFB5EA-F8D1-C013-1E1D-5DD8AA43B4A4}"/>
              </a:ext>
            </a:extLst>
          </p:cNvPr>
          <p:cNvSpPr txBox="1"/>
          <p:nvPr/>
        </p:nvSpPr>
        <p:spPr>
          <a:xfrm>
            <a:off x="2095648" y="2852738"/>
            <a:ext cx="8853706" cy="2554545"/>
          </a:xfrm>
          <a:prstGeom prst="rect">
            <a:avLst/>
          </a:prstGeom>
          <a:noFill/>
        </p:spPr>
        <p:txBody>
          <a:bodyPr wrap="none" rtlCol="0">
            <a:spAutoFit/>
          </a:bodyPr>
          <a:lstStyle/>
          <a:p>
            <a:pPr algn="just">
              <a:lnSpc>
                <a:spcPct val="150000"/>
              </a:lnSpc>
            </a:pPr>
            <a:r>
              <a:rPr lang="en-US" sz="1600" dirty="0">
                <a:latin typeface="Montserrat" pitchFamily="2" charset="77"/>
              </a:rPr>
              <a:t>“The problem statement of image segmentation involves dividing an image </a:t>
            </a:r>
          </a:p>
          <a:p>
            <a:pPr algn="just">
              <a:lnSpc>
                <a:spcPct val="150000"/>
              </a:lnSpc>
            </a:pPr>
            <a:r>
              <a:rPr lang="en-US" sz="1600" dirty="0">
                <a:latin typeface="Montserrat" pitchFamily="2" charset="77"/>
              </a:rPr>
              <a:t>into meaningful and semantically interpretable segments or regions. The </a:t>
            </a:r>
          </a:p>
          <a:p>
            <a:pPr algn="just">
              <a:lnSpc>
                <a:spcPct val="150000"/>
              </a:lnSpc>
            </a:pPr>
            <a:r>
              <a:rPr lang="en-US" sz="1600" dirty="0">
                <a:latin typeface="Montserrat" pitchFamily="2" charset="77"/>
              </a:rPr>
              <a:t>primary goal is to assign a label to each pixel or group of pixels in an image, </a:t>
            </a:r>
          </a:p>
          <a:p>
            <a:pPr algn="just">
              <a:lnSpc>
                <a:spcPct val="150000"/>
              </a:lnSpc>
            </a:pPr>
            <a:r>
              <a:rPr lang="en-US" sz="1600" dirty="0">
                <a:latin typeface="Montserrat" pitchFamily="2" charset="77"/>
              </a:rPr>
              <a:t>effectively creating a map that identifies different objects or areas within the image. </a:t>
            </a:r>
          </a:p>
          <a:p>
            <a:pPr algn="just">
              <a:lnSpc>
                <a:spcPct val="150000"/>
              </a:lnSpc>
            </a:pPr>
            <a:r>
              <a:rPr lang="en-US" sz="1600" dirty="0">
                <a:latin typeface="Montserrat" pitchFamily="2" charset="77"/>
              </a:rPr>
              <a:t>Image segmentation is a fundamental task in computer vision and is crucial for </a:t>
            </a:r>
          </a:p>
          <a:p>
            <a:pPr algn="just">
              <a:lnSpc>
                <a:spcPct val="150000"/>
              </a:lnSpc>
            </a:pPr>
            <a:r>
              <a:rPr lang="en-US" sz="1600" dirty="0">
                <a:latin typeface="Montserrat" pitchFamily="2" charset="77"/>
              </a:rPr>
              <a:t>various applications."</a:t>
            </a:r>
          </a:p>
          <a:p>
            <a:pPr algn="just"/>
            <a:endParaRPr lang="en-LT" sz="1600" dirty="0">
              <a:solidFill>
                <a:schemeClr val="bg1"/>
              </a:solidFill>
              <a:latin typeface="Montserrat" pitchFamily="2" charset="77"/>
            </a:endParaRPr>
          </a:p>
        </p:txBody>
      </p:sp>
      <p:pic>
        <p:nvPicPr>
          <p:cNvPr id="2" name="image1.png">
            <a:extLst>
              <a:ext uri="{FF2B5EF4-FFF2-40B4-BE49-F238E27FC236}">
                <a16:creationId xmlns:a16="http://schemas.microsoft.com/office/drawing/2014/main" id="{2ACF93C2-0F11-6F6B-75B8-353990F369E5}"/>
              </a:ext>
            </a:extLst>
          </p:cNvPr>
          <p:cNvPicPr>
            <a:picLocks noChangeAspect="1"/>
          </p:cNvPicPr>
          <p:nvPr/>
        </p:nvPicPr>
        <p:blipFill>
          <a:blip r:embed="rId4" cstate="print"/>
          <a:stretch>
            <a:fillRect/>
          </a:stretch>
        </p:blipFill>
        <p:spPr>
          <a:xfrm>
            <a:off x="92597" y="0"/>
            <a:ext cx="12099403" cy="918845"/>
          </a:xfrm>
          <a:prstGeom prst="rect">
            <a:avLst/>
          </a:prstGeom>
        </p:spPr>
      </p:pic>
    </p:spTree>
    <p:extLst>
      <p:ext uri="{BB962C8B-B14F-4D97-AF65-F5344CB8AC3E}">
        <p14:creationId xmlns:p14="http://schemas.microsoft.com/office/powerpoint/2010/main" val="2011638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C50A0EF-EFF3-75C4-514E-6F6B84B75A40}"/>
              </a:ext>
            </a:extLst>
          </p:cNvPr>
          <p:cNvSpPr txBox="1"/>
          <p:nvPr/>
        </p:nvSpPr>
        <p:spPr>
          <a:xfrm>
            <a:off x="3018767" y="1702095"/>
            <a:ext cx="5987586" cy="954107"/>
          </a:xfrm>
          <a:prstGeom prst="rect">
            <a:avLst/>
          </a:prstGeom>
          <a:noFill/>
        </p:spPr>
        <p:txBody>
          <a:bodyPr wrap="square" rtlCol="0">
            <a:spAutoFit/>
          </a:bodyPr>
          <a:lstStyle/>
          <a:p>
            <a:pPr algn="ctr"/>
            <a:r>
              <a:rPr lang="en-IN" sz="2800" b="1" spc="300" dirty="0">
                <a:latin typeface="Montserrat" pitchFamily="2" charset="77"/>
              </a:rPr>
              <a:t>ABSTRACT</a:t>
            </a:r>
          </a:p>
          <a:p>
            <a:pPr algn="ctr"/>
            <a:endParaRPr lang="en-IN" sz="2800" b="1" spc="300" dirty="0">
              <a:solidFill>
                <a:schemeClr val="bg1"/>
              </a:solidFill>
              <a:latin typeface="Montserrat" pitchFamily="2" charset="77"/>
            </a:endParaRPr>
          </a:p>
        </p:txBody>
      </p:sp>
      <p:pic>
        <p:nvPicPr>
          <p:cNvPr id="22" name="Graphic 21">
            <a:extLst>
              <a:ext uri="{FF2B5EF4-FFF2-40B4-BE49-F238E27FC236}">
                <a16:creationId xmlns:a16="http://schemas.microsoft.com/office/drawing/2014/main" id="{5D7E0890-BE35-443C-DC01-666E4460A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a:off x="4917085" y="2139691"/>
            <a:ext cx="2190951" cy="78916"/>
          </a:xfrm>
          <a:prstGeom prst="rect">
            <a:avLst/>
          </a:prstGeom>
        </p:spPr>
      </p:pic>
      <p:sp>
        <p:nvSpPr>
          <p:cNvPr id="23" name="TextBox 22">
            <a:extLst>
              <a:ext uri="{FF2B5EF4-FFF2-40B4-BE49-F238E27FC236}">
                <a16:creationId xmlns:a16="http://schemas.microsoft.com/office/drawing/2014/main" id="{8FCFB5EA-F8D1-C013-1E1D-5DD8AA43B4A4}"/>
              </a:ext>
            </a:extLst>
          </p:cNvPr>
          <p:cNvSpPr txBox="1"/>
          <p:nvPr/>
        </p:nvSpPr>
        <p:spPr>
          <a:xfrm>
            <a:off x="1371600" y="2494628"/>
            <a:ext cx="9672918" cy="2964401"/>
          </a:xfrm>
          <a:prstGeom prst="rect">
            <a:avLst/>
          </a:prstGeom>
          <a:noFill/>
        </p:spPr>
        <p:txBody>
          <a:bodyPr wrap="square" rtlCol="0">
            <a:spAutoFit/>
          </a:bodyPr>
          <a:lstStyle/>
          <a:p>
            <a:pPr algn="just">
              <a:lnSpc>
                <a:spcPct val="150000"/>
              </a:lnSpc>
            </a:pPr>
            <a:r>
              <a:rPr lang="en-US" sz="1400" dirty="0">
                <a:effectLst/>
                <a:latin typeface="Montserrat" panose="00000500000000000000" pitchFamily="2" charset="0"/>
                <a:ea typeface="Times New Roman" panose="02020603050405020304" pitchFamily="18" charset="0"/>
              </a:rPr>
              <a:t>Image segmentation, a cornerstone of computer vision, has been revolutionized through the application of machine learning techniques. This abstract provides an encompassing overview of diverse segmentation methodologies within this framework. From region-based techniques like watershed segmentation, which accurately separates overlapping cells in microscopic images, to edge-based methods such as Canny edge detection that enhance object boundaries for pedestrian detection in surveillance, and further to clustering segmentation exemplified by K-means clustering, effectively categorizing land cover types in satellite imagery. The abstract culminates in the prominence of deep learning, embodied by Mask R-CNN, which excels in instance segmentation, enabling precise detection and pixel-level masking of diverse objects in complex scenes</a:t>
            </a:r>
            <a:endParaRPr lang="en-LT" sz="1400" dirty="0">
              <a:latin typeface="Montserrat" panose="00000500000000000000" pitchFamily="2" charset="0"/>
            </a:endParaRPr>
          </a:p>
        </p:txBody>
      </p:sp>
      <p:pic>
        <p:nvPicPr>
          <p:cNvPr id="2" name="image1.png">
            <a:extLst>
              <a:ext uri="{FF2B5EF4-FFF2-40B4-BE49-F238E27FC236}">
                <a16:creationId xmlns:a16="http://schemas.microsoft.com/office/drawing/2014/main" id="{B877543E-1C24-11D3-984B-EFF42AA3B307}"/>
              </a:ext>
            </a:extLst>
          </p:cNvPr>
          <p:cNvPicPr>
            <a:picLocks noChangeAspect="1"/>
          </p:cNvPicPr>
          <p:nvPr/>
        </p:nvPicPr>
        <p:blipFill>
          <a:blip r:embed="rId4" cstate="print"/>
          <a:stretch>
            <a:fillRect/>
          </a:stretch>
        </p:blipFill>
        <p:spPr>
          <a:xfrm>
            <a:off x="92597" y="54061"/>
            <a:ext cx="12002947" cy="918845"/>
          </a:xfrm>
          <a:prstGeom prst="rect">
            <a:avLst/>
          </a:prstGeom>
        </p:spPr>
      </p:pic>
    </p:spTree>
    <p:extLst>
      <p:ext uri="{BB962C8B-B14F-4D97-AF65-F5344CB8AC3E}">
        <p14:creationId xmlns:p14="http://schemas.microsoft.com/office/powerpoint/2010/main" val="153484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C57BD2DD-26C0-D413-5BE3-6757A20A09D7}"/>
              </a:ext>
            </a:extLst>
          </p:cNvPr>
          <p:cNvPicPr>
            <a:picLocks noChangeAspect="1"/>
          </p:cNvPicPr>
          <p:nvPr/>
        </p:nvPicPr>
        <p:blipFill>
          <a:blip r:embed="rId2" cstate="print"/>
          <a:stretch>
            <a:fillRect/>
          </a:stretch>
        </p:blipFill>
        <p:spPr>
          <a:xfrm>
            <a:off x="92597" y="54061"/>
            <a:ext cx="12002947" cy="918845"/>
          </a:xfrm>
          <a:prstGeom prst="rect">
            <a:avLst/>
          </a:prstGeom>
        </p:spPr>
      </p:pic>
      <p:sp>
        <p:nvSpPr>
          <p:cNvPr id="5" name="TextBox 4">
            <a:extLst>
              <a:ext uri="{FF2B5EF4-FFF2-40B4-BE49-F238E27FC236}">
                <a16:creationId xmlns:a16="http://schemas.microsoft.com/office/drawing/2014/main" id="{3169460D-3913-5F99-3123-8EBF8C9BCE49}"/>
              </a:ext>
            </a:extLst>
          </p:cNvPr>
          <p:cNvSpPr txBox="1"/>
          <p:nvPr/>
        </p:nvSpPr>
        <p:spPr>
          <a:xfrm>
            <a:off x="3100277" y="1539022"/>
            <a:ext cx="5987586" cy="523220"/>
          </a:xfrm>
          <a:prstGeom prst="rect">
            <a:avLst/>
          </a:prstGeom>
          <a:noFill/>
        </p:spPr>
        <p:txBody>
          <a:bodyPr wrap="square" rtlCol="0">
            <a:spAutoFit/>
          </a:bodyPr>
          <a:lstStyle/>
          <a:p>
            <a:pPr algn="ctr"/>
            <a:r>
              <a:rPr lang="en-IN" sz="2800" b="1" spc="300" dirty="0">
                <a:latin typeface="Montserrat" pitchFamily="2" charset="77"/>
              </a:rPr>
              <a:t>DATA SET DESCRIPTION</a:t>
            </a:r>
          </a:p>
        </p:txBody>
      </p:sp>
      <p:pic>
        <p:nvPicPr>
          <p:cNvPr id="6" name="Graphic 5">
            <a:extLst>
              <a:ext uri="{FF2B5EF4-FFF2-40B4-BE49-F238E27FC236}">
                <a16:creationId xmlns:a16="http://schemas.microsoft.com/office/drawing/2014/main" id="{4FEB31D2-2804-FA7D-0A73-D425D66BC1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540000">
            <a:off x="4274978" y="2093979"/>
            <a:ext cx="3638183" cy="131044"/>
          </a:xfrm>
          <a:prstGeom prst="rect">
            <a:avLst/>
          </a:prstGeom>
        </p:spPr>
      </p:pic>
      <p:sp>
        <p:nvSpPr>
          <p:cNvPr id="8" name="TextBox 7">
            <a:extLst>
              <a:ext uri="{FF2B5EF4-FFF2-40B4-BE49-F238E27FC236}">
                <a16:creationId xmlns:a16="http://schemas.microsoft.com/office/drawing/2014/main" id="{AA466E8B-FEA5-8607-66F6-10E31C12CEDC}"/>
              </a:ext>
            </a:extLst>
          </p:cNvPr>
          <p:cNvSpPr txBox="1"/>
          <p:nvPr/>
        </p:nvSpPr>
        <p:spPr>
          <a:xfrm>
            <a:off x="932330" y="2366683"/>
            <a:ext cx="10399058" cy="3933897"/>
          </a:xfrm>
          <a:prstGeom prst="rect">
            <a:avLst/>
          </a:prstGeom>
          <a:noFill/>
        </p:spPr>
        <p:txBody>
          <a:bodyPr wrap="square">
            <a:spAutoFit/>
          </a:bodyPr>
          <a:lstStyle/>
          <a:p>
            <a:pPr>
              <a:lnSpc>
                <a:spcPct val="150000"/>
              </a:lnSpc>
            </a:pPr>
            <a:r>
              <a:rPr lang="en-IN" sz="1400" dirty="0">
                <a:latin typeface="Montserrat" panose="00000500000000000000" pitchFamily="2" charset="0"/>
              </a:rPr>
              <a:t>      Our dataset, consists of 11M diverse, high-resolution, licensed, and privacy protecting images and 1.1B high-quality segmentation masks collected with our data engine. We compare segment anything model with existing datasets and </a:t>
            </a:r>
            <a:r>
              <a:rPr lang="en-IN" sz="1400" dirty="0" err="1">
                <a:latin typeface="Montserrat" panose="00000500000000000000" pitchFamily="2" charset="0"/>
              </a:rPr>
              <a:t>analyze</a:t>
            </a:r>
            <a:r>
              <a:rPr lang="en-IN" sz="1400" dirty="0">
                <a:latin typeface="Montserrat" panose="00000500000000000000" pitchFamily="2" charset="0"/>
              </a:rPr>
              <a:t> mask quality and properties. We developed the model to aid future development of foundation models for computer vision. </a:t>
            </a:r>
          </a:p>
          <a:p>
            <a:pPr>
              <a:lnSpc>
                <a:spcPct val="150000"/>
              </a:lnSpc>
            </a:pPr>
            <a:endParaRPr lang="en-IN" sz="1400" dirty="0">
              <a:latin typeface="Montserrat" panose="00000500000000000000" pitchFamily="2" charset="0"/>
            </a:endParaRPr>
          </a:p>
          <a:p>
            <a:pPr>
              <a:lnSpc>
                <a:spcPct val="150000"/>
              </a:lnSpc>
            </a:pPr>
            <a:r>
              <a:rPr lang="en-IN" sz="1400" b="1" dirty="0">
                <a:latin typeface="Montserrat" panose="00000500000000000000" pitchFamily="2" charset="0"/>
              </a:rPr>
              <a:t>Images: </a:t>
            </a:r>
            <a:r>
              <a:rPr lang="en-IN" sz="1400" dirty="0">
                <a:latin typeface="Montserrat" panose="00000500000000000000" pitchFamily="2" charset="0"/>
              </a:rPr>
              <a:t>We licensed a new set of 11M images from a provider that works directly with photographers. These images are high resolution (3300×4950 pixels on average), and the resulting data size can present accessibility and storage challenges. Therefore, we developed down-sampled images with their shortest side set to 1500 pixels.</a:t>
            </a:r>
            <a:r>
              <a:rPr lang="en-US" sz="1400" dirty="0">
                <a:latin typeface="Montserrat" panose="00000500000000000000" pitchFamily="2" charset="0"/>
              </a:rPr>
              <a:t> </a:t>
            </a:r>
          </a:p>
          <a:p>
            <a:pPr>
              <a:lnSpc>
                <a:spcPct val="150000"/>
              </a:lnSpc>
            </a:pPr>
            <a:endParaRPr lang="en-US" sz="1400" dirty="0">
              <a:latin typeface="Montserrat" panose="00000500000000000000" pitchFamily="2" charset="0"/>
            </a:endParaRPr>
          </a:p>
          <a:p>
            <a:pPr>
              <a:lnSpc>
                <a:spcPct val="150000"/>
              </a:lnSpc>
            </a:pPr>
            <a:r>
              <a:rPr lang="en-US" sz="1400" b="1" dirty="0">
                <a:latin typeface="Montserrat" panose="00000500000000000000" pitchFamily="2" charset="0"/>
              </a:rPr>
              <a:t>Masks:</a:t>
            </a:r>
            <a:r>
              <a:rPr lang="en-US" sz="1400" dirty="0">
                <a:latin typeface="Montserrat" panose="00000500000000000000" pitchFamily="2" charset="0"/>
              </a:rPr>
              <a:t> Our data engine produced 1.1B masks, 99.1% of which were generated fully automatically. Therefore, the quality of the automatic masks is centrally important. We compare them directly to professional annotations and look at how various mask properties compare to prominent segmentation datasets.</a:t>
            </a:r>
            <a:endParaRPr lang="en-IN" sz="1400" dirty="0">
              <a:latin typeface="Montserrat" panose="00000500000000000000" pitchFamily="2" charset="0"/>
            </a:endParaRPr>
          </a:p>
        </p:txBody>
      </p:sp>
    </p:spTree>
    <p:extLst>
      <p:ext uri="{BB962C8B-B14F-4D97-AF65-F5344CB8AC3E}">
        <p14:creationId xmlns:p14="http://schemas.microsoft.com/office/powerpoint/2010/main" val="153741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E123A6FD-3F0D-4BAE-18D0-DC0F184A2B04}"/>
              </a:ext>
            </a:extLst>
          </p:cNvPr>
          <p:cNvPicPr>
            <a:picLocks noChangeAspect="1"/>
          </p:cNvPicPr>
          <p:nvPr/>
        </p:nvPicPr>
        <p:blipFill>
          <a:blip r:embed="rId2" cstate="print"/>
          <a:stretch>
            <a:fillRect/>
          </a:stretch>
        </p:blipFill>
        <p:spPr>
          <a:xfrm>
            <a:off x="0" y="54061"/>
            <a:ext cx="12191999" cy="918845"/>
          </a:xfrm>
          <a:prstGeom prst="rect">
            <a:avLst/>
          </a:prstGeom>
        </p:spPr>
      </p:pic>
      <p:sp>
        <p:nvSpPr>
          <p:cNvPr id="5" name="TextBox 4">
            <a:extLst>
              <a:ext uri="{FF2B5EF4-FFF2-40B4-BE49-F238E27FC236}">
                <a16:creationId xmlns:a16="http://schemas.microsoft.com/office/drawing/2014/main" id="{234329CA-E1BF-B7F9-4823-85BD85A625B3}"/>
              </a:ext>
            </a:extLst>
          </p:cNvPr>
          <p:cNvSpPr txBox="1"/>
          <p:nvPr/>
        </p:nvSpPr>
        <p:spPr>
          <a:xfrm>
            <a:off x="0" y="1539022"/>
            <a:ext cx="12192000" cy="523220"/>
          </a:xfrm>
          <a:prstGeom prst="rect">
            <a:avLst/>
          </a:prstGeom>
          <a:noFill/>
        </p:spPr>
        <p:txBody>
          <a:bodyPr wrap="square" rtlCol="0">
            <a:spAutoFit/>
          </a:bodyPr>
          <a:lstStyle/>
          <a:p>
            <a:pPr algn="ctr"/>
            <a:r>
              <a:rPr lang="en-IN" sz="2800" b="1" spc="300" dirty="0">
                <a:latin typeface="Montserrat" pitchFamily="2" charset="77"/>
              </a:rPr>
              <a:t>DATA PRE PROCESSING TECHNIQUES</a:t>
            </a:r>
          </a:p>
        </p:txBody>
      </p:sp>
      <p:pic>
        <p:nvPicPr>
          <p:cNvPr id="6" name="Graphic 5">
            <a:extLst>
              <a:ext uri="{FF2B5EF4-FFF2-40B4-BE49-F238E27FC236}">
                <a16:creationId xmlns:a16="http://schemas.microsoft.com/office/drawing/2014/main" id="{6E558B9F-6E87-9A56-C947-4BF414F286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540000">
            <a:off x="2992733" y="2133469"/>
            <a:ext cx="6222299" cy="89634"/>
          </a:xfrm>
          <a:prstGeom prst="rect">
            <a:avLst/>
          </a:prstGeom>
        </p:spPr>
      </p:pic>
      <p:sp>
        <p:nvSpPr>
          <p:cNvPr id="2" name="TextBox 1">
            <a:extLst>
              <a:ext uri="{FF2B5EF4-FFF2-40B4-BE49-F238E27FC236}">
                <a16:creationId xmlns:a16="http://schemas.microsoft.com/office/drawing/2014/main" id="{BD0F074C-3E0A-D190-3BFE-982BF1624CFD}"/>
              </a:ext>
            </a:extLst>
          </p:cNvPr>
          <p:cNvSpPr txBox="1"/>
          <p:nvPr/>
        </p:nvSpPr>
        <p:spPr>
          <a:xfrm>
            <a:off x="1272988" y="2752165"/>
            <a:ext cx="9870141" cy="1348574"/>
          </a:xfrm>
          <a:prstGeom prst="rect">
            <a:avLst/>
          </a:prstGeom>
          <a:noFill/>
        </p:spPr>
        <p:txBody>
          <a:bodyPr wrap="square" rtlCol="0">
            <a:spAutoFit/>
          </a:bodyPr>
          <a:lstStyle/>
          <a:p>
            <a:pPr>
              <a:lnSpc>
                <a:spcPct val="150000"/>
              </a:lnSpc>
            </a:pPr>
            <a:r>
              <a:rPr lang="en-US" sz="1400" dirty="0">
                <a:latin typeface="Montserrat" panose="00000500000000000000" pitchFamily="2" charset="0"/>
              </a:rPr>
              <a:t>We perform zero-shot and few-shot learning for dataset. we build a “data engine”, i.e., we iterate between using our efficient model to assist in data collection and using the newly collected data to improve the model. We introduce each interconnected component next, followed by the dataset we created and the experiments that demonstrate the effectiveness of our approach.</a:t>
            </a:r>
            <a:endParaRPr lang="en-IN" sz="1400" dirty="0">
              <a:latin typeface="Montserrat" panose="00000500000000000000" pitchFamily="2" charset="0"/>
            </a:endParaRPr>
          </a:p>
        </p:txBody>
      </p:sp>
      <p:sp>
        <p:nvSpPr>
          <p:cNvPr id="3" name="TextBox 2">
            <a:extLst>
              <a:ext uri="{FF2B5EF4-FFF2-40B4-BE49-F238E27FC236}">
                <a16:creationId xmlns:a16="http://schemas.microsoft.com/office/drawing/2014/main" id="{A5015FF8-C266-970D-211A-84965462E77C}"/>
              </a:ext>
            </a:extLst>
          </p:cNvPr>
          <p:cNvSpPr txBox="1"/>
          <p:nvPr/>
        </p:nvSpPr>
        <p:spPr>
          <a:xfrm>
            <a:off x="1272987" y="4293569"/>
            <a:ext cx="9870141" cy="1025409"/>
          </a:xfrm>
          <a:prstGeom prst="rect">
            <a:avLst/>
          </a:prstGeom>
          <a:noFill/>
        </p:spPr>
        <p:txBody>
          <a:bodyPr wrap="square" rtlCol="0">
            <a:spAutoFit/>
          </a:bodyPr>
          <a:lstStyle/>
          <a:p>
            <a:pPr>
              <a:lnSpc>
                <a:spcPct val="150000"/>
              </a:lnSpc>
            </a:pPr>
            <a:r>
              <a:rPr lang="en-US" sz="1400" dirty="0">
                <a:latin typeface="Montserrat" panose="00000500000000000000" pitchFamily="2" charset="0"/>
              </a:rPr>
              <a:t>      The data engine has three stages: (1) a model-assisted manual annotation stage, (2) a semi-automatic stage with a mix of automatically predicted masks and model-assisted annotation, and (3) a fully automatic stage in which our model generates masks without annotator input.</a:t>
            </a:r>
            <a:endParaRPr lang="en-IN" sz="1400" dirty="0">
              <a:latin typeface="Montserrat" panose="00000500000000000000" pitchFamily="2" charset="0"/>
            </a:endParaRPr>
          </a:p>
        </p:txBody>
      </p:sp>
    </p:spTree>
    <p:extLst>
      <p:ext uri="{BB962C8B-B14F-4D97-AF65-F5344CB8AC3E}">
        <p14:creationId xmlns:p14="http://schemas.microsoft.com/office/powerpoint/2010/main" val="228673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C50A0EF-EFF3-75C4-514E-6F6B84B75A40}"/>
              </a:ext>
            </a:extLst>
          </p:cNvPr>
          <p:cNvSpPr txBox="1"/>
          <p:nvPr/>
        </p:nvSpPr>
        <p:spPr>
          <a:xfrm>
            <a:off x="2846963" y="1370148"/>
            <a:ext cx="5987586" cy="954107"/>
          </a:xfrm>
          <a:prstGeom prst="rect">
            <a:avLst/>
          </a:prstGeom>
          <a:noFill/>
        </p:spPr>
        <p:txBody>
          <a:bodyPr wrap="square" rtlCol="0">
            <a:spAutoFit/>
          </a:bodyPr>
          <a:lstStyle/>
          <a:p>
            <a:pPr algn="ctr"/>
            <a:r>
              <a:rPr lang="en-IN" sz="2800" b="1" spc="300" dirty="0">
                <a:solidFill>
                  <a:srgbClr val="404040"/>
                </a:solidFill>
                <a:latin typeface="Montserrat" pitchFamily="2" charset="77"/>
              </a:rPr>
              <a:t>MODEL SELECTION-MODEL DEVELOPMENT </a:t>
            </a:r>
          </a:p>
        </p:txBody>
      </p:sp>
      <p:pic>
        <p:nvPicPr>
          <p:cNvPr id="22" name="Graphic 21">
            <a:extLst>
              <a:ext uri="{FF2B5EF4-FFF2-40B4-BE49-F238E27FC236}">
                <a16:creationId xmlns:a16="http://schemas.microsoft.com/office/drawing/2014/main" id="{5D7E0890-BE35-443C-DC01-666E4460A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540000" flipV="1">
            <a:off x="4640269" y="2347276"/>
            <a:ext cx="2638950" cy="95053"/>
          </a:xfrm>
          <a:prstGeom prst="rect">
            <a:avLst/>
          </a:prstGeom>
        </p:spPr>
      </p:pic>
      <p:sp>
        <p:nvSpPr>
          <p:cNvPr id="23" name="TextBox 22">
            <a:extLst>
              <a:ext uri="{FF2B5EF4-FFF2-40B4-BE49-F238E27FC236}">
                <a16:creationId xmlns:a16="http://schemas.microsoft.com/office/drawing/2014/main" id="{8FCFB5EA-F8D1-C013-1E1D-5DD8AA43B4A4}"/>
              </a:ext>
            </a:extLst>
          </p:cNvPr>
          <p:cNvSpPr txBox="1"/>
          <p:nvPr/>
        </p:nvSpPr>
        <p:spPr>
          <a:xfrm>
            <a:off x="665060" y="4384460"/>
            <a:ext cx="5582641" cy="738664"/>
          </a:xfrm>
          <a:prstGeom prst="rect">
            <a:avLst/>
          </a:prstGeom>
          <a:noFill/>
        </p:spPr>
        <p:txBody>
          <a:bodyPr wrap="square" rtlCol="0">
            <a:spAutoFit/>
          </a:bodyPr>
          <a:lstStyle/>
          <a:p>
            <a:r>
              <a:rPr lang="en-US" sz="1400" dirty="0">
                <a:solidFill>
                  <a:srgbClr val="404040"/>
                </a:solidFill>
                <a:latin typeface="Montserrat" pitchFamily="2" charset="77"/>
              </a:rPr>
              <a:t>Python &gt;= 3.8, </a:t>
            </a:r>
            <a:r>
              <a:rPr lang="en-US" sz="1400" dirty="0" err="1">
                <a:solidFill>
                  <a:srgbClr val="404040"/>
                </a:solidFill>
                <a:latin typeface="Montserrat" pitchFamily="2" charset="77"/>
              </a:rPr>
              <a:t>pytorch</a:t>
            </a:r>
            <a:r>
              <a:rPr lang="en-US" sz="1400" dirty="0">
                <a:solidFill>
                  <a:srgbClr val="404040"/>
                </a:solidFill>
                <a:latin typeface="Montserrat" pitchFamily="2" charset="77"/>
              </a:rPr>
              <a:t> &gt;= 1.7, </a:t>
            </a:r>
            <a:r>
              <a:rPr lang="en-US" sz="1400" dirty="0" err="1">
                <a:solidFill>
                  <a:srgbClr val="404040"/>
                </a:solidFill>
                <a:latin typeface="Montserrat" pitchFamily="2" charset="77"/>
              </a:rPr>
              <a:t>torchvision</a:t>
            </a:r>
            <a:r>
              <a:rPr lang="en-US" sz="1400" dirty="0">
                <a:solidFill>
                  <a:srgbClr val="404040"/>
                </a:solidFill>
                <a:latin typeface="Montserrat" pitchFamily="2" charset="77"/>
              </a:rPr>
              <a:t> &gt;= 0.8, </a:t>
            </a:r>
            <a:r>
              <a:rPr lang="en-US" sz="1400" dirty="0" err="1">
                <a:solidFill>
                  <a:srgbClr val="404040"/>
                </a:solidFill>
                <a:latin typeface="Montserrat" pitchFamily="2" charset="77"/>
              </a:rPr>
              <a:t>open_cvpython</a:t>
            </a:r>
            <a:r>
              <a:rPr lang="en-US" sz="1400" dirty="0">
                <a:solidFill>
                  <a:srgbClr val="404040"/>
                </a:solidFill>
                <a:latin typeface="Montserrat" pitchFamily="2" charset="77"/>
              </a:rPr>
              <a:t>, Matplotlib, SAM model and Model checkpoint.</a:t>
            </a:r>
          </a:p>
        </p:txBody>
      </p:sp>
      <p:sp>
        <p:nvSpPr>
          <p:cNvPr id="2" name="TextBox 1">
            <a:extLst>
              <a:ext uri="{FF2B5EF4-FFF2-40B4-BE49-F238E27FC236}">
                <a16:creationId xmlns:a16="http://schemas.microsoft.com/office/drawing/2014/main" id="{5C6DE066-CBBD-E104-65AD-86A947C9A6AD}"/>
              </a:ext>
            </a:extLst>
          </p:cNvPr>
          <p:cNvSpPr txBox="1"/>
          <p:nvPr/>
        </p:nvSpPr>
        <p:spPr>
          <a:xfrm>
            <a:off x="453113" y="3929334"/>
            <a:ext cx="5343645" cy="523220"/>
          </a:xfrm>
          <a:prstGeom prst="rect">
            <a:avLst/>
          </a:prstGeom>
          <a:noFill/>
        </p:spPr>
        <p:txBody>
          <a:bodyPr wrap="square" rtlCol="0">
            <a:spAutoFit/>
          </a:bodyPr>
          <a:lstStyle/>
          <a:p>
            <a:r>
              <a:rPr lang="en-IN" sz="2000" b="1" spc="300" dirty="0">
                <a:solidFill>
                  <a:srgbClr val="404040"/>
                </a:solidFill>
                <a:latin typeface="Montserrat" pitchFamily="2" charset="77"/>
              </a:rPr>
              <a:t>SOFTWARE REQUIREMENTS</a:t>
            </a:r>
            <a:r>
              <a:rPr lang="en-IN" sz="2800" b="1" spc="300" dirty="0">
                <a:solidFill>
                  <a:srgbClr val="404040"/>
                </a:solidFill>
                <a:latin typeface="Montserrat" pitchFamily="2" charset="77"/>
              </a:rPr>
              <a:t> </a:t>
            </a:r>
          </a:p>
        </p:txBody>
      </p:sp>
      <p:sp>
        <p:nvSpPr>
          <p:cNvPr id="4" name="TextBox 3">
            <a:extLst>
              <a:ext uri="{FF2B5EF4-FFF2-40B4-BE49-F238E27FC236}">
                <a16:creationId xmlns:a16="http://schemas.microsoft.com/office/drawing/2014/main" id="{8F331436-C59C-6FB8-82FE-B660398A686F}"/>
              </a:ext>
            </a:extLst>
          </p:cNvPr>
          <p:cNvSpPr txBox="1"/>
          <p:nvPr/>
        </p:nvSpPr>
        <p:spPr>
          <a:xfrm>
            <a:off x="453113" y="5297198"/>
            <a:ext cx="5582641" cy="523220"/>
          </a:xfrm>
          <a:prstGeom prst="rect">
            <a:avLst/>
          </a:prstGeom>
          <a:noFill/>
        </p:spPr>
        <p:txBody>
          <a:bodyPr wrap="square" rtlCol="0">
            <a:spAutoFit/>
          </a:bodyPr>
          <a:lstStyle/>
          <a:p>
            <a:r>
              <a:rPr lang="en-IN" sz="2000" b="1" spc="300" dirty="0">
                <a:solidFill>
                  <a:srgbClr val="404040"/>
                </a:solidFill>
                <a:latin typeface="Montserrat" pitchFamily="2" charset="77"/>
              </a:rPr>
              <a:t>HARDWARE REQUIREMENTS</a:t>
            </a:r>
            <a:r>
              <a:rPr lang="en-IN" sz="2800" b="1" spc="300" dirty="0">
                <a:solidFill>
                  <a:srgbClr val="404040"/>
                </a:solidFill>
                <a:latin typeface="Montserrat" pitchFamily="2" charset="77"/>
              </a:rPr>
              <a:t> </a:t>
            </a:r>
          </a:p>
        </p:txBody>
      </p:sp>
      <p:pic>
        <p:nvPicPr>
          <p:cNvPr id="3" name="image1.png">
            <a:extLst>
              <a:ext uri="{FF2B5EF4-FFF2-40B4-BE49-F238E27FC236}">
                <a16:creationId xmlns:a16="http://schemas.microsoft.com/office/drawing/2014/main" id="{713771AC-7287-3ADF-2726-6A7487E0D9AE}"/>
              </a:ext>
            </a:extLst>
          </p:cNvPr>
          <p:cNvPicPr>
            <a:picLocks noChangeAspect="1"/>
          </p:cNvPicPr>
          <p:nvPr/>
        </p:nvPicPr>
        <p:blipFill>
          <a:blip r:embed="rId4" cstate="print"/>
          <a:stretch>
            <a:fillRect/>
          </a:stretch>
        </p:blipFill>
        <p:spPr>
          <a:xfrm>
            <a:off x="92597" y="6508"/>
            <a:ext cx="12099403" cy="918845"/>
          </a:xfrm>
          <a:prstGeom prst="rect">
            <a:avLst/>
          </a:prstGeom>
        </p:spPr>
      </p:pic>
      <p:pic>
        <p:nvPicPr>
          <p:cNvPr id="4098" name="Picture 2" descr="Diagram Schema of a basic architecture CNN consists of two parts. Feature Extraction: Content 3 layers (Input, Convolution, and pooling layer). Classification: Content 2 layers (Fully Connected and Output layer).">
            <a:extLst>
              <a:ext uri="{FF2B5EF4-FFF2-40B4-BE49-F238E27FC236}">
                <a16:creationId xmlns:a16="http://schemas.microsoft.com/office/drawing/2014/main" id="{63DC2386-E64E-391D-BFEE-62501AC7A2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1386" y="2769050"/>
            <a:ext cx="4787487" cy="3293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35A7DA-A45A-5AAE-A3CD-52CC758EE747}"/>
              </a:ext>
            </a:extLst>
          </p:cNvPr>
          <p:cNvSpPr txBox="1"/>
          <p:nvPr/>
        </p:nvSpPr>
        <p:spPr>
          <a:xfrm>
            <a:off x="587516" y="2792042"/>
            <a:ext cx="5343645" cy="523220"/>
          </a:xfrm>
          <a:prstGeom prst="rect">
            <a:avLst/>
          </a:prstGeom>
          <a:noFill/>
        </p:spPr>
        <p:txBody>
          <a:bodyPr wrap="square" rtlCol="0">
            <a:spAutoFit/>
          </a:bodyPr>
          <a:lstStyle/>
          <a:p>
            <a:r>
              <a:rPr lang="en-IN" sz="2000" b="1" spc="300" dirty="0">
                <a:solidFill>
                  <a:srgbClr val="404040"/>
                </a:solidFill>
                <a:latin typeface="Montserrat" pitchFamily="2" charset="77"/>
              </a:rPr>
              <a:t>SOFTWARE REQUIREMENTS</a:t>
            </a:r>
            <a:r>
              <a:rPr lang="en-IN" sz="2800" b="1" spc="300" dirty="0">
                <a:solidFill>
                  <a:srgbClr val="404040"/>
                </a:solidFill>
                <a:latin typeface="Montserrat" pitchFamily="2" charset="77"/>
              </a:rPr>
              <a:t> </a:t>
            </a:r>
          </a:p>
        </p:txBody>
      </p:sp>
      <p:sp>
        <p:nvSpPr>
          <p:cNvPr id="7" name="TextBox 6">
            <a:extLst>
              <a:ext uri="{FF2B5EF4-FFF2-40B4-BE49-F238E27FC236}">
                <a16:creationId xmlns:a16="http://schemas.microsoft.com/office/drawing/2014/main" id="{8369A75C-48B5-8830-E8FD-3033026C503D}"/>
              </a:ext>
            </a:extLst>
          </p:cNvPr>
          <p:cNvSpPr txBox="1"/>
          <p:nvPr/>
        </p:nvSpPr>
        <p:spPr>
          <a:xfrm>
            <a:off x="706808" y="3259264"/>
            <a:ext cx="5640958" cy="523220"/>
          </a:xfrm>
          <a:prstGeom prst="rect">
            <a:avLst/>
          </a:prstGeom>
          <a:noFill/>
        </p:spPr>
        <p:txBody>
          <a:bodyPr wrap="square" rtlCol="0">
            <a:spAutoFit/>
          </a:bodyPr>
          <a:lstStyle/>
          <a:p>
            <a:pPr algn="just"/>
            <a:r>
              <a:rPr lang="en-US" sz="1400" dirty="0">
                <a:solidFill>
                  <a:srgbClr val="404040"/>
                </a:solidFill>
                <a:latin typeface="Montserrat" pitchFamily="2" charset="77"/>
              </a:rPr>
              <a:t>CNNs(Convolutional Neural Networks), Mask R-CNN(Region based Convolutional Neural Network).</a:t>
            </a:r>
          </a:p>
        </p:txBody>
      </p:sp>
      <p:sp>
        <p:nvSpPr>
          <p:cNvPr id="8" name="TextBox 7">
            <a:extLst>
              <a:ext uri="{FF2B5EF4-FFF2-40B4-BE49-F238E27FC236}">
                <a16:creationId xmlns:a16="http://schemas.microsoft.com/office/drawing/2014/main" id="{A7804B54-F44A-A967-6295-DB8B1276162C}"/>
              </a:ext>
            </a:extLst>
          </p:cNvPr>
          <p:cNvSpPr txBox="1"/>
          <p:nvPr/>
        </p:nvSpPr>
        <p:spPr>
          <a:xfrm>
            <a:off x="587516" y="5799662"/>
            <a:ext cx="5582641" cy="523220"/>
          </a:xfrm>
          <a:prstGeom prst="rect">
            <a:avLst/>
          </a:prstGeom>
          <a:noFill/>
        </p:spPr>
        <p:txBody>
          <a:bodyPr wrap="square" rtlCol="0">
            <a:spAutoFit/>
          </a:bodyPr>
          <a:lstStyle/>
          <a:p>
            <a:r>
              <a:rPr lang="en-IN" sz="1400" dirty="0">
                <a:latin typeface="Montserrat" panose="00000500000000000000" pitchFamily="2" charset="0"/>
              </a:rPr>
              <a:t>GPU(Graphic Processing Unit), sufficient storage, internet connection, </a:t>
            </a:r>
            <a:r>
              <a:rPr lang="en-IN" sz="1400" dirty="0" err="1">
                <a:latin typeface="Montserrat" panose="00000500000000000000" pitchFamily="2" charset="0"/>
              </a:rPr>
              <a:t>cuda</a:t>
            </a:r>
            <a:r>
              <a:rPr lang="en-IN" sz="1400" dirty="0">
                <a:latin typeface="Montserrat" panose="00000500000000000000" pitchFamily="2" charset="0"/>
              </a:rPr>
              <a:t> compatibility.</a:t>
            </a:r>
          </a:p>
        </p:txBody>
      </p:sp>
    </p:spTree>
    <p:extLst>
      <p:ext uri="{BB962C8B-B14F-4D97-AF65-F5344CB8AC3E}">
        <p14:creationId xmlns:p14="http://schemas.microsoft.com/office/powerpoint/2010/main" val="8246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E123A6FD-3F0D-4BAE-18D0-DC0F184A2B04}"/>
              </a:ext>
            </a:extLst>
          </p:cNvPr>
          <p:cNvPicPr>
            <a:picLocks noChangeAspect="1"/>
          </p:cNvPicPr>
          <p:nvPr/>
        </p:nvPicPr>
        <p:blipFill>
          <a:blip r:embed="rId2" cstate="print"/>
          <a:stretch>
            <a:fillRect/>
          </a:stretch>
        </p:blipFill>
        <p:spPr>
          <a:xfrm>
            <a:off x="0" y="54061"/>
            <a:ext cx="12191999" cy="918845"/>
          </a:xfrm>
          <a:prstGeom prst="rect">
            <a:avLst/>
          </a:prstGeom>
        </p:spPr>
      </p:pic>
      <p:sp>
        <p:nvSpPr>
          <p:cNvPr id="5" name="TextBox 4">
            <a:extLst>
              <a:ext uri="{FF2B5EF4-FFF2-40B4-BE49-F238E27FC236}">
                <a16:creationId xmlns:a16="http://schemas.microsoft.com/office/drawing/2014/main" id="{234329CA-E1BF-B7F9-4823-85BD85A625B3}"/>
              </a:ext>
            </a:extLst>
          </p:cNvPr>
          <p:cNvSpPr txBox="1"/>
          <p:nvPr/>
        </p:nvSpPr>
        <p:spPr>
          <a:xfrm>
            <a:off x="0" y="1539022"/>
            <a:ext cx="12192000" cy="523220"/>
          </a:xfrm>
          <a:prstGeom prst="rect">
            <a:avLst/>
          </a:prstGeom>
          <a:noFill/>
        </p:spPr>
        <p:txBody>
          <a:bodyPr wrap="square" rtlCol="0">
            <a:spAutoFit/>
          </a:bodyPr>
          <a:lstStyle/>
          <a:p>
            <a:pPr algn="ctr"/>
            <a:r>
              <a:rPr lang="en-IN" sz="2800" b="1" spc="300" dirty="0">
                <a:latin typeface="Montserrat" pitchFamily="2" charset="77"/>
              </a:rPr>
              <a:t>MODEL TRAINING &amp; TESTING</a:t>
            </a:r>
          </a:p>
        </p:txBody>
      </p:sp>
      <p:pic>
        <p:nvPicPr>
          <p:cNvPr id="6" name="Graphic 5">
            <a:extLst>
              <a:ext uri="{FF2B5EF4-FFF2-40B4-BE49-F238E27FC236}">
                <a16:creationId xmlns:a16="http://schemas.microsoft.com/office/drawing/2014/main" id="{6E558B9F-6E87-9A56-C947-4BF414F286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540000">
            <a:off x="2992733" y="2133469"/>
            <a:ext cx="6222299" cy="89634"/>
          </a:xfrm>
          <a:prstGeom prst="rect">
            <a:avLst/>
          </a:prstGeom>
        </p:spPr>
      </p:pic>
      <p:sp>
        <p:nvSpPr>
          <p:cNvPr id="2" name="TextBox 1">
            <a:extLst>
              <a:ext uri="{FF2B5EF4-FFF2-40B4-BE49-F238E27FC236}">
                <a16:creationId xmlns:a16="http://schemas.microsoft.com/office/drawing/2014/main" id="{88D2F83A-DF6E-DD28-6751-864059E813F1}"/>
              </a:ext>
            </a:extLst>
          </p:cNvPr>
          <p:cNvSpPr txBox="1"/>
          <p:nvPr/>
        </p:nvSpPr>
        <p:spPr>
          <a:xfrm>
            <a:off x="1113905" y="2693324"/>
            <a:ext cx="10047154" cy="1994200"/>
          </a:xfrm>
          <a:prstGeom prst="rect">
            <a:avLst/>
          </a:prstGeom>
          <a:noFill/>
        </p:spPr>
        <p:txBody>
          <a:bodyPr wrap="square" rtlCol="0">
            <a:spAutoFit/>
          </a:bodyPr>
          <a:lstStyle/>
          <a:p>
            <a:pPr>
              <a:lnSpc>
                <a:spcPct val="150000"/>
              </a:lnSpc>
            </a:pPr>
            <a:r>
              <a:rPr lang="en-US" sz="1400" dirty="0">
                <a:latin typeface="Montserrat" panose="00000500000000000000" pitchFamily="2" charset="0"/>
              </a:rPr>
              <a:t>We co-develop our model with model-in-the-looped dataset annotation. Our data engine has three stages : assisted-manual, semi-automatic, and fully automatic. In the first stage, SAM assists annotators in annotating masks, similar to a classic interactive segmentation setup. In the second stage, SAM can automatically generate masks for a subset of objects by prompting it and annotators focus on annotating the remaining objects, helping increase mask diversity. In the final stage, we prompt SAM with a regular grid of foreground points, yielding on average ∼100 high-quality masks per image.</a:t>
            </a:r>
            <a:endParaRPr lang="en-IN" sz="1400" dirty="0">
              <a:latin typeface="Montserrat" panose="00000500000000000000" pitchFamily="2" charset="0"/>
            </a:endParaRPr>
          </a:p>
        </p:txBody>
      </p:sp>
    </p:spTree>
    <p:extLst>
      <p:ext uri="{BB962C8B-B14F-4D97-AF65-F5344CB8AC3E}">
        <p14:creationId xmlns:p14="http://schemas.microsoft.com/office/powerpoint/2010/main" val="408980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E123A6FD-3F0D-4BAE-18D0-DC0F184A2B04}"/>
              </a:ext>
            </a:extLst>
          </p:cNvPr>
          <p:cNvPicPr>
            <a:picLocks noChangeAspect="1"/>
          </p:cNvPicPr>
          <p:nvPr/>
        </p:nvPicPr>
        <p:blipFill>
          <a:blip r:embed="rId2" cstate="print"/>
          <a:stretch>
            <a:fillRect/>
          </a:stretch>
        </p:blipFill>
        <p:spPr>
          <a:xfrm>
            <a:off x="0" y="54061"/>
            <a:ext cx="12191999" cy="918845"/>
          </a:xfrm>
          <a:prstGeom prst="rect">
            <a:avLst/>
          </a:prstGeom>
        </p:spPr>
      </p:pic>
      <p:sp>
        <p:nvSpPr>
          <p:cNvPr id="5" name="TextBox 4">
            <a:extLst>
              <a:ext uri="{FF2B5EF4-FFF2-40B4-BE49-F238E27FC236}">
                <a16:creationId xmlns:a16="http://schemas.microsoft.com/office/drawing/2014/main" id="{234329CA-E1BF-B7F9-4823-85BD85A625B3}"/>
              </a:ext>
            </a:extLst>
          </p:cNvPr>
          <p:cNvSpPr txBox="1"/>
          <p:nvPr/>
        </p:nvSpPr>
        <p:spPr>
          <a:xfrm>
            <a:off x="0" y="1539022"/>
            <a:ext cx="12192000" cy="523220"/>
          </a:xfrm>
          <a:prstGeom prst="rect">
            <a:avLst/>
          </a:prstGeom>
          <a:noFill/>
        </p:spPr>
        <p:txBody>
          <a:bodyPr wrap="square" rtlCol="0">
            <a:spAutoFit/>
          </a:bodyPr>
          <a:lstStyle/>
          <a:p>
            <a:pPr algn="ctr"/>
            <a:r>
              <a:rPr lang="en-IN" sz="2800" b="1" spc="300" dirty="0">
                <a:latin typeface="Montserrat" pitchFamily="2" charset="77"/>
              </a:rPr>
              <a:t>MODEL EVALUATION METRICS</a:t>
            </a:r>
          </a:p>
        </p:txBody>
      </p:sp>
      <p:pic>
        <p:nvPicPr>
          <p:cNvPr id="6" name="Graphic 5">
            <a:extLst>
              <a:ext uri="{FF2B5EF4-FFF2-40B4-BE49-F238E27FC236}">
                <a16:creationId xmlns:a16="http://schemas.microsoft.com/office/drawing/2014/main" id="{6E558B9F-6E87-9A56-C947-4BF414F286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540000">
            <a:off x="2992733" y="2133469"/>
            <a:ext cx="6222299" cy="89634"/>
          </a:xfrm>
          <a:prstGeom prst="rect">
            <a:avLst/>
          </a:prstGeom>
        </p:spPr>
      </p:pic>
      <p:sp>
        <p:nvSpPr>
          <p:cNvPr id="2" name="TextBox 1">
            <a:extLst>
              <a:ext uri="{FF2B5EF4-FFF2-40B4-BE49-F238E27FC236}">
                <a16:creationId xmlns:a16="http://schemas.microsoft.com/office/drawing/2014/main" id="{B44A0A64-4451-317A-8BBB-4795D59CCA24}"/>
              </a:ext>
            </a:extLst>
          </p:cNvPr>
          <p:cNvSpPr txBox="1"/>
          <p:nvPr/>
        </p:nvSpPr>
        <p:spPr>
          <a:xfrm>
            <a:off x="1192306" y="2628358"/>
            <a:ext cx="10452847" cy="2964401"/>
          </a:xfrm>
          <a:prstGeom prst="rect">
            <a:avLst/>
          </a:prstGeom>
          <a:noFill/>
        </p:spPr>
        <p:txBody>
          <a:bodyPr wrap="square" rtlCol="0">
            <a:spAutoFit/>
          </a:bodyPr>
          <a:lstStyle/>
          <a:p>
            <a:pPr>
              <a:lnSpc>
                <a:spcPct val="150000"/>
              </a:lnSpc>
            </a:pPr>
            <a:r>
              <a:rPr lang="en-US" sz="1400" dirty="0">
                <a:latin typeface="Montserrat" panose="00000500000000000000" pitchFamily="2" charset="0"/>
              </a:rPr>
              <a:t>We evaluated SAM on a variety of metrics based on the downstream task in our experiments.</a:t>
            </a:r>
          </a:p>
          <a:p>
            <a:pPr>
              <a:lnSpc>
                <a:spcPct val="150000"/>
              </a:lnSpc>
            </a:pPr>
            <a:endParaRPr lang="en-US" sz="1400" dirty="0">
              <a:latin typeface="Montserrat" panose="00000500000000000000" pitchFamily="2" charset="0"/>
            </a:endParaRPr>
          </a:p>
          <a:p>
            <a:pPr marL="285750" indent="-285750">
              <a:lnSpc>
                <a:spcPct val="150000"/>
              </a:lnSpc>
              <a:buFont typeface="Arial" panose="020B0604020202020204" pitchFamily="34" charset="0"/>
              <a:buChar char="•"/>
            </a:pPr>
            <a:r>
              <a:rPr lang="en-US" sz="1400" dirty="0">
                <a:latin typeface="Montserrat" panose="00000500000000000000" pitchFamily="2" charset="0"/>
              </a:rPr>
              <a:t>  </a:t>
            </a:r>
            <a:r>
              <a:rPr lang="en-US" sz="1400" dirty="0" err="1">
                <a:latin typeface="Montserrat" panose="00000500000000000000" pitchFamily="2" charset="0"/>
              </a:rPr>
              <a:t>mIoU</a:t>
            </a:r>
            <a:r>
              <a:rPr lang="en-US" sz="1400" dirty="0">
                <a:latin typeface="Montserrat" panose="00000500000000000000" pitchFamily="2" charset="0"/>
              </a:rPr>
              <a:t>: We used the mean intersection-over-union after a given number of prompts to evaluate the segmentation quality of a mask when prompted with points.</a:t>
            </a:r>
          </a:p>
          <a:p>
            <a:pPr marL="285750" indent="-285750">
              <a:lnSpc>
                <a:spcPct val="150000"/>
              </a:lnSpc>
              <a:buFont typeface="Arial" panose="020B0604020202020204" pitchFamily="34" charset="0"/>
              <a:buChar char="•"/>
            </a:pPr>
            <a:r>
              <a:rPr lang="en-US" sz="1400" dirty="0">
                <a:latin typeface="Montserrat" panose="00000500000000000000" pitchFamily="2" charset="0"/>
              </a:rPr>
              <a:t> Human evaluation: We compared the masks generated by SAM to a baseline state-of-the-art interactive segmentation model, using a perceptual quality scale from 1 to 10. </a:t>
            </a:r>
          </a:p>
          <a:p>
            <a:pPr marL="285750" indent="-285750">
              <a:lnSpc>
                <a:spcPct val="150000"/>
              </a:lnSpc>
              <a:buFont typeface="Arial" panose="020B0604020202020204" pitchFamily="34" charset="0"/>
              <a:buChar char="•"/>
            </a:pPr>
            <a:r>
              <a:rPr lang="en-US" sz="1400" dirty="0">
                <a:latin typeface="Montserrat" panose="00000500000000000000" pitchFamily="2" charset="0"/>
              </a:rPr>
              <a:t> AP: We used average precision to evaluate instance segmentation for a edge detection.</a:t>
            </a:r>
          </a:p>
          <a:p>
            <a:pPr marL="285750" indent="-285750">
              <a:lnSpc>
                <a:spcPct val="150000"/>
              </a:lnSpc>
              <a:buFont typeface="Arial" panose="020B0604020202020204" pitchFamily="34" charset="0"/>
              <a:buChar char="•"/>
            </a:pPr>
            <a:r>
              <a:rPr lang="en-US" sz="1400" dirty="0">
                <a:latin typeface="Montserrat" panose="00000500000000000000" pitchFamily="2" charset="0"/>
              </a:rPr>
              <a:t> AR@1000: We used average recall to evaluate object proposal generation.</a:t>
            </a:r>
          </a:p>
          <a:p>
            <a:pPr marL="285750" indent="-285750">
              <a:lnSpc>
                <a:spcPct val="150000"/>
              </a:lnSpc>
              <a:buFont typeface="Arial" panose="020B0604020202020204" pitchFamily="34" charset="0"/>
              <a:buChar char="•"/>
            </a:pPr>
            <a:r>
              <a:rPr lang="en-US" sz="1400" dirty="0">
                <a:latin typeface="Montserrat" panose="00000500000000000000" pitchFamily="2" charset="0"/>
              </a:rPr>
              <a:t> ODS, OIS, AP, R50: We used the standard edge detection evaluation metrics from BSDS500 [72, 3].</a:t>
            </a:r>
            <a:endParaRPr lang="en-IN" sz="1400" dirty="0">
              <a:latin typeface="Montserrat" panose="00000500000000000000" pitchFamily="2" charset="0"/>
            </a:endParaRPr>
          </a:p>
        </p:txBody>
      </p:sp>
    </p:spTree>
    <p:extLst>
      <p:ext uri="{BB962C8B-B14F-4D97-AF65-F5344CB8AC3E}">
        <p14:creationId xmlns:p14="http://schemas.microsoft.com/office/powerpoint/2010/main" val="75964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923</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Calibri Light</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Chandrakanth Srinath</cp:lastModifiedBy>
  <cp:revision>38</cp:revision>
  <dcterms:created xsi:type="dcterms:W3CDTF">2020-07-14T16:36:24Z</dcterms:created>
  <dcterms:modified xsi:type="dcterms:W3CDTF">2023-12-03T02:33:10Z</dcterms:modified>
</cp:coreProperties>
</file>