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2E391-78AB-4C98-876A-71FA98EB3940}" type="datetimeFigureOut">
              <a:rPr lang="hr-HR" smtClean="0"/>
              <a:t>14.1.2015.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33DD1-1896-421F-BCF1-9E8E9CC1E1C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2945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33DD1-1896-421F-BCF1-9E8E9CC1E1C6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9825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33DD1-1896-421F-BCF1-9E8E9CC1E1C6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483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6731-0C60-49A1-8F52-F08821E76649}" type="datetime1">
              <a:rPr lang="hr-HR" smtClean="0"/>
              <a:t>14.1.2015.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Tko to tipka?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3EC1-014C-4E6E-9D19-CCA93FF201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0384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1E82-E137-48D3-AA59-B1E49F9F64EE}" type="datetime1">
              <a:rPr lang="hr-HR" smtClean="0"/>
              <a:t>14.1.2015.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Tko to tipka?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3EC1-014C-4E6E-9D19-CCA93FF201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0403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B91E-8A30-454B-867A-7F1715949055}" type="datetime1">
              <a:rPr lang="hr-HR" smtClean="0"/>
              <a:t>14.1.2015.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Tko to tipka?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3EC1-014C-4E6E-9D19-CCA93FF201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7405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D5CE-54E7-470D-ACB2-C169296B8E00}" type="datetime1">
              <a:rPr lang="hr-HR" smtClean="0"/>
              <a:t>14.1.2015.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Tko to tipka?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3EC1-014C-4E6E-9D19-CCA93FF201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2329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CEAE-9ACC-4F2B-B7B8-02B3C1E528D9}" type="datetime1">
              <a:rPr lang="hr-HR" smtClean="0"/>
              <a:t>14.1.2015.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Tko to tipka?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3EC1-014C-4E6E-9D19-CCA93FF201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6255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0AEE-C28F-4611-B9C4-EAA88244A702}" type="datetime1">
              <a:rPr lang="hr-HR" smtClean="0"/>
              <a:t>14.1.2015.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Tko to tipka?</a:t>
            </a: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3EC1-014C-4E6E-9D19-CCA93FF201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6653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A740-26EA-4192-8274-713E1725EAE7}" type="datetime1">
              <a:rPr lang="hr-HR" smtClean="0"/>
              <a:t>14.1.2015.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Tko to tipka?</a:t>
            </a:r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3EC1-014C-4E6E-9D19-CCA93FF201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4597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4EE7-0E8D-48CF-9990-BFD6DF89CAC9}" type="datetime1">
              <a:rPr lang="hr-HR" smtClean="0"/>
              <a:t>14.1.2015.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Tko to tipka?</a:t>
            </a:r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3EC1-014C-4E6E-9D19-CCA93FF201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8361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6DA8-DDC2-4375-8F30-AE0D0836FF7F}" type="datetime1">
              <a:rPr lang="hr-HR" smtClean="0"/>
              <a:t>14.1.2015.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Tko to tipka?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3EC1-014C-4E6E-9D19-CCA93FF201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0932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41256-79BF-4A1C-8924-BADEBC920F27}" type="datetime1">
              <a:rPr lang="hr-HR" smtClean="0"/>
              <a:t>14.1.2015.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Tko to tipka?</a:t>
            </a: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3EC1-014C-4E6E-9D19-CCA93FF201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5655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56EA-10AF-4348-B189-D843ED9DD326}" type="datetime1">
              <a:rPr lang="hr-HR" smtClean="0"/>
              <a:t>14.1.2015.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Tko to tipka?</a:t>
            </a: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3EC1-014C-4E6E-9D19-CCA93FF201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0445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CE7B4-B50D-4C2B-8ACF-09F9343E6D83}" type="datetime1">
              <a:rPr lang="hr-HR" smtClean="0"/>
              <a:t>14.1.2015.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r-HR" smtClean="0"/>
              <a:t>Tko to tipka?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F3EC1-014C-4E6E-9D19-CCA93FF201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8074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986/Home/Tes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986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1064"/>
            <a:ext cx="9144000" cy="1706921"/>
          </a:xfrm>
          <a:solidFill>
            <a:schemeClr val="tx1">
              <a:alpha val="70000"/>
            </a:schemeClr>
          </a:solidFill>
        </p:spPr>
        <p:txBody>
          <a:bodyPr anchor="ctr"/>
          <a:lstStyle/>
          <a:p>
            <a:r>
              <a:rPr lang="hr-HR" b="1" dirty="0" smtClean="0">
                <a:solidFill>
                  <a:srgbClr val="FFC000"/>
                </a:solidFill>
              </a:rPr>
              <a:t>Tko to tipka?</a:t>
            </a:r>
            <a:endParaRPr lang="hr-HR" b="1" dirty="0">
              <a:solidFill>
                <a:srgbClr val="FFC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058529" y="3207434"/>
            <a:ext cx="4074942" cy="3066757"/>
          </a:xfrm>
          <a:solidFill>
            <a:schemeClr val="tx1">
              <a:alpha val="70000"/>
            </a:schemeClr>
          </a:solidFill>
        </p:spPr>
        <p:txBody>
          <a:bodyPr anchor="t">
            <a:normAutofit/>
          </a:bodyPr>
          <a:lstStyle/>
          <a:p>
            <a:r>
              <a:rPr lang="hr-HR" dirty="0" smtClean="0">
                <a:solidFill>
                  <a:srgbClr val="FFC000"/>
                </a:solidFill>
              </a:rPr>
              <a:t>Mentor</a:t>
            </a:r>
            <a:r>
              <a:rPr lang="hr-HR" dirty="0" smtClean="0">
                <a:solidFill>
                  <a:schemeClr val="bg1"/>
                </a:solidFill>
              </a:rPr>
              <a:t/>
            </a:r>
            <a:br>
              <a:rPr lang="hr-HR" dirty="0" smtClean="0">
                <a:solidFill>
                  <a:schemeClr val="bg1"/>
                </a:solidFill>
              </a:rPr>
            </a:br>
            <a:r>
              <a:rPr lang="hr-HR" dirty="0" smtClean="0">
                <a:solidFill>
                  <a:schemeClr val="bg1"/>
                </a:solidFill>
              </a:rPr>
              <a:t>Doc. dr. sc. Ante Đerek</a:t>
            </a:r>
          </a:p>
          <a:p>
            <a:endParaRPr lang="hr-HR" dirty="0" smtClean="0">
              <a:solidFill>
                <a:schemeClr val="bg1"/>
              </a:solidFill>
            </a:endParaRPr>
          </a:p>
          <a:p>
            <a:r>
              <a:rPr lang="hr-HR" dirty="0" smtClean="0">
                <a:solidFill>
                  <a:srgbClr val="FFC000"/>
                </a:solidFill>
              </a:rPr>
              <a:t>Tim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Tomislav Gudelj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Jelena Kopčić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Arijana Brlek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9001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097" y="365124"/>
            <a:ext cx="11296357" cy="6134149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pPr algn="ctr"/>
            <a:r>
              <a:rPr lang="hr-HR" dirty="0" smtClean="0">
                <a:hlinkClick r:id="rId2"/>
              </a:rPr>
              <a:t>DEMO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7885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097" y="365124"/>
            <a:ext cx="11296357" cy="6134149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pPr algn="ctr"/>
            <a:r>
              <a:rPr lang="hr-HR" b="1" dirty="0" smtClean="0">
                <a:solidFill>
                  <a:srgbClr val="FFC000"/>
                </a:solidFill>
              </a:rPr>
              <a:t>Hvala na pažnji! </a:t>
            </a:r>
            <a:r>
              <a:rPr lang="hr-HR" b="1" dirty="0" smtClean="0">
                <a:solidFill>
                  <a:srgbClr val="FFC000"/>
                </a:solidFill>
                <a:sym typeface="Wingdings" panose="05000000000000000000" pitchFamily="2" charset="2"/>
              </a:rPr>
              <a:t></a:t>
            </a:r>
            <a:endParaRPr lang="hr-HR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22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097" y="365124"/>
            <a:ext cx="11296357" cy="6134149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hr-HR" b="1" dirty="0" smtClean="0">
                <a:solidFill>
                  <a:srgbClr val="FFC000"/>
                </a:solidFill>
              </a:rPr>
              <a:t>Biometričke metode autorizacije</a:t>
            </a:r>
            <a:endParaRPr lang="hr-HR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/>
            <a:r>
              <a:rPr lang="hr-HR" dirty="0">
                <a:solidFill>
                  <a:schemeClr val="bg1"/>
                </a:solidFill>
              </a:rPr>
              <a:t>N</a:t>
            </a:r>
            <a:r>
              <a:rPr lang="hr-HR" dirty="0" smtClean="0">
                <a:solidFill>
                  <a:schemeClr val="bg1"/>
                </a:solidFill>
              </a:rPr>
              <a:t>ačin </a:t>
            </a:r>
            <a:r>
              <a:rPr lang="hr-HR" dirty="0">
                <a:solidFill>
                  <a:schemeClr val="bg1"/>
                </a:solidFill>
              </a:rPr>
              <a:t>i ritam tipkanja </a:t>
            </a:r>
          </a:p>
          <a:p>
            <a:pPr lvl="1"/>
            <a:r>
              <a:rPr lang="hr-HR" dirty="0">
                <a:solidFill>
                  <a:schemeClr val="bg1"/>
                </a:solidFill>
              </a:rPr>
              <a:t>biometrijske značajke specifične za svakog pojedinca</a:t>
            </a:r>
          </a:p>
          <a:p>
            <a:pPr lvl="1"/>
            <a:r>
              <a:rPr lang="hr-HR" dirty="0">
                <a:solidFill>
                  <a:schemeClr val="bg1"/>
                </a:solidFill>
              </a:rPr>
              <a:t>autentifikacija </a:t>
            </a:r>
            <a:r>
              <a:rPr lang="hr-HR" dirty="0" smtClean="0">
                <a:solidFill>
                  <a:schemeClr val="bg1"/>
                </a:solidFill>
              </a:rPr>
              <a:t>korisnika</a:t>
            </a:r>
          </a:p>
          <a:p>
            <a:pPr marL="457200" lvl="1" indent="0">
              <a:buNone/>
            </a:pPr>
            <a:endParaRPr lang="hr-HR" dirty="0">
              <a:solidFill>
                <a:schemeClr val="bg1"/>
              </a:solidFill>
            </a:endParaRPr>
          </a:p>
          <a:p>
            <a:pPr lvl="0"/>
            <a:r>
              <a:rPr lang="hr-HR" dirty="0" smtClean="0">
                <a:solidFill>
                  <a:schemeClr val="bg1"/>
                </a:solidFill>
              </a:rPr>
              <a:t>Podaci </a:t>
            </a:r>
            <a:r>
              <a:rPr lang="hr-HR" dirty="0">
                <a:solidFill>
                  <a:schemeClr val="bg1"/>
                </a:solidFill>
              </a:rPr>
              <a:t>koji se mogu prikupiti s bilo koje tipkovnice</a:t>
            </a:r>
          </a:p>
          <a:p>
            <a:pPr lvl="1"/>
            <a:r>
              <a:rPr lang="hr-HR" dirty="0">
                <a:solidFill>
                  <a:schemeClr val="bg1"/>
                </a:solidFill>
              </a:rPr>
              <a:t>trenutak pritiska tipke</a:t>
            </a:r>
          </a:p>
          <a:p>
            <a:pPr lvl="1"/>
            <a:r>
              <a:rPr lang="hr-HR" dirty="0">
                <a:solidFill>
                  <a:schemeClr val="bg1"/>
                </a:solidFill>
              </a:rPr>
              <a:t>trenutak puštanja </a:t>
            </a:r>
            <a:r>
              <a:rPr lang="hr-HR" dirty="0" smtClean="0">
                <a:solidFill>
                  <a:schemeClr val="bg1"/>
                </a:solidFill>
              </a:rPr>
              <a:t>tipke</a:t>
            </a:r>
          </a:p>
          <a:p>
            <a:pPr marL="457200" lvl="1" indent="0">
              <a:buNone/>
            </a:pPr>
            <a:endParaRPr lang="hr-HR" dirty="0">
              <a:solidFill>
                <a:schemeClr val="bg1"/>
              </a:solidFill>
            </a:endParaRPr>
          </a:p>
          <a:p>
            <a:r>
              <a:rPr lang="hr-HR" dirty="0">
                <a:solidFill>
                  <a:schemeClr val="bg1"/>
                </a:solidFill>
              </a:rPr>
              <a:t>P</a:t>
            </a:r>
            <a:r>
              <a:rPr lang="hr-HR" dirty="0" smtClean="0">
                <a:solidFill>
                  <a:schemeClr val="bg1"/>
                </a:solidFill>
              </a:rPr>
              <a:t>onašajna biometrija vs. fizička biometrija</a:t>
            </a:r>
            <a:endParaRPr lang="hr-H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52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893" y="379192"/>
            <a:ext cx="11296357" cy="6134149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pPr algn="ctr"/>
            <a:r>
              <a:rPr lang="hr-HR" dirty="0" smtClean="0">
                <a:solidFill>
                  <a:srgbClr val="FFC000"/>
                </a:solidFill>
                <a:hlinkClick r:id="rId2"/>
              </a:rPr>
              <a:t>DEMO</a:t>
            </a:r>
            <a:endParaRPr lang="hr-H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4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097" y="365124"/>
            <a:ext cx="11296357" cy="6134149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C000"/>
                </a:solidFill>
              </a:rPr>
              <a:t>Tehnički detalji</a:t>
            </a:r>
            <a:endParaRPr lang="hr-HR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bg1"/>
                </a:solidFill>
              </a:rPr>
              <a:t>Model-View-Controller obrazac (MVC) 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Backend </a:t>
            </a:r>
          </a:p>
          <a:p>
            <a:pPr lvl="1"/>
            <a:r>
              <a:rPr lang="hr-HR" dirty="0" smtClean="0">
                <a:solidFill>
                  <a:schemeClr val="bg1"/>
                </a:solidFill>
              </a:rPr>
              <a:t>C# 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Frontend </a:t>
            </a:r>
          </a:p>
          <a:p>
            <a:pPr lvl="1"/>
            <a:r>
              <a:rPr lang="hr-HR" dirty="0" smtClean="0">
                <a:solidFill>
                  <a:schemeClr val="bg1"/>
                </a:solidFill>
              </a:rPr>
              <a:t>HTML/CSS </a:t>
            </a:r>
          </a:p>
          <a:p>
            <a:pPr lvl="1"/>
            <a:r>
              <a:rPr lang="hr-HR" dirty="0" smtClean="0">
                <a:solidFill>
                  <a:schemeClr val="bg1"/>
                </a:solidFill>
              </a:rPr>
              <a:t>Bootstrap </a:t>
            </a:r>
          </a:p>
          <a:p>
            <a:pPr lvl="1"/>
            <a:r>
              <a:rPr lang="hr-HR" dirty="0" smtClean="0">
                <a:solidFill>
                  <a:schemeClr val="bg1"/>
                </a:solidFill>
              </a:rPr>
              <a:t>Javascript/JQuery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Baza podataka </a:t>
            </a:r>
          </a:p>
          <a:p>
            <a:pPr lvl="1"/>
            <a:r>
              <a:rPr lang="hr-HR" dirty="0" smtClean="0">
                <a:solidFill>
                  <a:schemeClr val="bg1"/>
                </a:solidFill>
              </a:rPr>
              <a:t>SQLite3</a:t>
            </a:r>
          </a:p>
        </p:txBody>
      </p:sp>
    </p:spTree>
    <p:extLst>
      <p:ext uri="{BB962C8B-B14F-4D97-AF65-F5344CB8AC3E}">
        <p14:creationId xmlns:p14="http://schemas.microsoft.com/office/powerpoint/2010/main" val="53843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097" y="365124"/>
            <a:ext cx="11296357" cy="6134149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C000"/>
                </a:solidFill>
              </a:rPr>
              <a:t>Korak po korak...</a:t>
            </a:r>
            <a:endParaRPr lang="hr-HR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hr-HR" sz="3600" dirty="0" smtClean="0">
                <a:solidFill>
                  <a:schemeClr val="bg1"/>
                </a:solidFill>
              </a:rPr>
              <a:t>Faza učenja</a:t>
            </a:r>
          </a:p>
          <a:p>
            <a:pPr marL="514350" indent="-514350">
              <a:buAutoNum type="arabicPeriod"/>
            </a:pPr>
            <a:endParaRPr lang="hr-HR" sz="800" dirty="0" smtClean="0">
              <a:solidFill>
                <a:schemeClr val="bg1"/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hr-HR" sz="3200" dirty="0" smtClean="0">
                <a:solidFill>
                  <a:schemeClr val="bg1"/>
                </a:solidFill>
              </a:rPr>
              <a:t>Unos korisničkog imena</a:t>
            </a:r>
          </a:p>
          <a:p>
            <a:pPr marL="1028700" lvl="1" indent="-571500">
              <a:buFont typeface="+mj-lt"/>
              <a:buAutoNum type="romanUcPeriod"/>
            </a:pPr>
            <a:endParaRPr lang="hr-HR" sz="1400" dirty="0" smtClean="0">
              <a:solidFill>
                <a:schemeClr val="bg1"/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hr-HR" sz="3200" dirty="0" smtClean="0">
                <a:solidFill>
                  <a:schemeClr val="bg1"/>
                </a:solidFill>
              </a:rPr>
              <a:t>Unos zadanog teksta</a:t>
            </a:r>
          </a:p>
          <a:p>
            <a:pPr marL="1028700" lvl="1" indent="-571500">
              <a:buFont typeface="+mj-lt"/>
              <a:buAutoNum type="romanUcPeriod"/>
            </a:pPr>
            <a:endParaRPr lang="hr-HR" sz="1050" dirty="0" smtClean="0">
              <a:solidFill>
                <a:schemeClr val="bg1"/>
              </a:solidFill>
            </a:endParaRPr>
          </a:p>
          <a:p>
            <a:pPr lvl="2"/>
            <a:r>
              <a:rPr lang="hr-HR" sz="2400" dirty="0" smtClean="0">
                <a:solidFill>
                  <a:schemeClr val="bg1"/>
                </a:solidFill>
              </a:rPr>
              <a:t>skripta mjeri trenutak u kojem je tipka pritisnuta i puštena</a:t>
            </a:r>
          </a:p>
          <a:p>
            <a:pPr lvl="2"/>
            <a:r>
              <a:rPr lang="hr-HR" sz="2400" dirty="0" smtClean="0">
                <a:solidFill>
                  <a:schemeClr val="bg1"/>
                </a:solidFill>
              </a:rPr>
              <a:t>tekst mora biti barem 70% sličan (Levensthein distance)</a:t>
            </a:r>
            <a:endParaRPr lang="hr-HR" sz="2400" dirty="0" smtClean="0">
              <a:solidFill>
                <a:schemeClr val="bg1"/>
              </a:solidFill>
            </a:endParaRPr>
          </a:p>
          <a:p>
            <a:pPr lvl="1"/>
            <a:endParaRPr lang="hr-HR" dirty="0" smtClean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r>
              <a:rPr lang="hr-HR" dirty="0" smtClean="0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1550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097" y="365124"/>
            <a:ext cx="11296357" cy="6134149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C000"/>
                </a:solidFill>
              </a:rPr>
              <a:t>Korak po korak...</a:t>
            </a:r>
            <a:endParaRPr lang="hr-HR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hr-HR" sz="3600" dirty="0" smtClean="0">
                <a:solidFill>
                  <a:schemeClr val="bg1"/>
                </a:solidFill>
              </a:rPr>
              <a:t>Faza prepoznavanja</a:t>
            </a:r>
          </a:p>
          <a:p>
            <a:pPr marL="514350" indent="-514350">
              <a:buFont typeface="+mj-lt"/>
              <a:buAutoNum type="arabicPeriod" startAt="2"/>
            </a:pPr>
            <a:endParaRPr lang="hr-HR" sz="1050" dirty="0" smtClean="0">
              <a:solidFill>
                <a:schemeClr val="bg1"/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hr-HR" sz="3200" dirty="0" smtClean="0">
                <a:solidFill>
                  <a:schemeClr val="bg1"/>
                </a:solidFill>
              </a:rPr>
              <a:t>Unos zadanog teksta</a:t>
            </a:r>
          </a:p>
          <a:p>
            <a:pPr marL="1028700" lvl="1" indent="-571500">
              <a:buFont typeface="+mj-lt"/>
              <a:buAutoNum type="romanUcPeriod"/>
            </a:pPr>
            <a:endParaRPr lang="hr-HR" sz="800" dirty="0" smtClean="0">
              <a:solidFill>
                <a:schemeClr val="bg1"/>
              </a:solidFill>
            </a:endParaRPr>
          </a:p>
          <a:p>
            <a:pPr lvl="2"/>
            <a:r>
              <a:rPr lang="hr-HR" sz="2400" dirty="0" smtClean="0">
                <a:solidFill>
                  <a:schemeClr val="bg1"/>
                </a:solidFill>
              </a:rPr>
              <a:t>skripta ponovno mjeri vremena</a:t>
            </a:r>
          </a:p>
          <a:p>
            <a:pPr lvl="2"/>
            <a:endParaRPr lang="hr-HR" sz="1050" dirty="0" smtClean="0">
              <a:solidFill>
                <a:schemeClr val="bg1"/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hr-HR" sz="3200" dirty="0" smtClean="0">
                <a:solidFill>
                  <a:schemeClr val="bg1"/>
                </a:solidFill>
              </a:rPr>
              <a:t>Prepoznavanje korisnika</a:t>
            </a:r>
          </a:p>
          <a:p>
            <a:pPr marL="1028700" lvl="1" indent="-571500">
              <a:buFont typeface="+mj-lt"/>
              <a:buAutoNum type="romanUcPeriod"/>
            </a:pPr>
            <a:endParaRPr lang="hr-HR" sz="800" dirty="0" smtClean="0">
              <a:solidFill>
                <a:schemeClr val="bg1"/>
              </a:solidFill>
            </a:endParaRPr>
          </a:p>
          <a:p>
            <a:pPr lvl="2"/>
            <a:r>
              <a:rPr lang="hr-HR" sz="2400" dirty="0" smtClean="0">
                <a:solidFill>
                  <a:schemeClr val="bg1"/>
                </a:solidFill>
              </a:rPr>
              <a:t>- uspoređivanje s ostalim korisnicima u bazi (k-NN algoritam)</a:t>
            </a:r>
          </a:p>
          <a:p>
            <a:pPr marL="1428750" lvl="2" indent="-514350">
              <a:buFont typeface="+mj-lt"/>
              <a:buAutoNum type="arabicPeriod"/>
            </a:pPr>
            <a:endParaRPr lang="hr-HR" dirty="0" smtClean="0"/>
          </a:p>
          <a:p>
            <a:pPr marL="914400" lvl="2" indent="0">
              <a:buNone/>
            </a:pPr>
            <a:endParaRPr lang="hr-HR" dirty="0" smtClean="0"/>
          </a:p>
          <a:p>
            <a:pPr marL="971550" lvl="1" indent="-514350">
              <a:buFont typeface="+mj-lt"/>
              <a:buAutoNum type="romanUcPeriod"/>
            </a:pPr>
            <a:endParaRPr lang="hr-HR" dirty="0" smtClean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0307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097" y="365124"/>
            <a:ext cx="11296357" cy="6134149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C000"/>
                </a:solidFill>
              </a:rPr>
              <a:t>Algoritam k najbližih susjeda (k-NN)</a:t>
            </a:r>
            <a:endParaRPr lang="hr-HR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bg1"/>
                </a:solidFill>
              </a:rPr>
              <a:t>k - Nearest Neighbors Algorithm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Algoritam strojnog učenja, </a:t>
            </a:r>
            <a:r>
              <a:rPr lang="hr-HR" i="1" dirty="0" smtClean="0">
                <a:solidFill>
                  <a:schemeClr val="bg1"/>
                </a:solidFill>
              </a:rPr>
              <a:t>supervised algorithm</a:t>
            </a:r>
          </a:p>
          <a:p>
            <a:endParaRPr lang="hr-HR" sz="1400" i="1" dirty="0" smtClean="0">
              <a:solidFill>
                <a:schemeClr val="bg1"/>
              </a:solidFill>
            </a:endParaRPr>
          </a:p>
          <a:p>
            <a:r>
              <a:rPr lang="hr-HR" dirty="0" smtClean="0">
                <a:solidFill>
                  <a:schemeClr val="bg1"/>
                </a:solidFill>
              </a:rPr>
              <a:t>Cilj</a:t>
            </a:r>
          </a:p>
          <a:p>
            <a:pPr lvl="1"/>
            <a:r>
              <a:rPr lang="hr-HR" dirty="0" smtClean="0">
                <a:solidFill>
                  <a:schemeClr val="bg1"/>
                </a:solidFill>
              </a:rPr>
              <a:t>odrediti </a:t>
            </a:r>
            <a:r>
              <a:rPr lang="hr-HR" dirty="0">
                <a:solidFill>
                  <a:schemeClr val="bg1"/>
                </a:solidFill>
              </a:rPr>
              <a:t>kojoj klasi pripada </a:t>
            </a:r>
            <a:r>
              <a:rPr lang="hr-HR" dirty="0" smtClean="0">
                <a:solidFill>
                  <a:schemeClr val="bg1"/>
                </a:solidFill>
              </a:rPr>
              <a:t>X</a:t>
            </a:r>
          </a:p>
          <a:p>
            <a:r>
              <a:rPr lang="hr-HR" dirty="0">
                <a:solidFill>
                  <a:schemeClr val="bg1"/>
                </a:solidFill>
              </a:rPr>
              <a:t>P</a:t>
            </a:r>
            <a:r>
              <a:rPr lang="hr-HR" dirty="0" smtClean="0">
                <a:solidFill>
                  <a:schemeClr val="bg1"/>
                </a:solidFill>
              </a:rPr>
              <a:t>ostupak</a:t>
            </a:r>
            <a:endParaRPr lang="hr-HR" dirty="0">
              <a:solidFill>
                <a:schemeClr val="bg1"/>
              </a:solidFill>
            </a:endParaRPr>
          </a:p>
          <a:p>
            <a:pPr lvl="1"/>
            <a:r>
              <a:rPr lang="hr-HR" dirty="0" smtClean="0">
                <a:solidFill>
                  <a:schemeClr val="bg1"/>
                </a:solidFill>
              </a:rPr>
              <a:t>izračunaju </a:t>
            </a:r>
            <a:r>
              <a:rPr lang="hr-HR" dirty="0">
                <a:solidFill>
                  <a:schemeClr val="bg1"/>
                </a:solidFill>
              </a:rPr>
              <a:t>se udaljenosti između novog primjera i svih primjera iz </a:t>
            </a:r>
            <a:r>
              <a:rPr lang="hr-HR" dirty="0" smtClean="0">
                <a:solidFill>
                  <a:schemeClr val="bg1"/>
                </a:solidFill>
              </a:rPr>
              <a:t>baze</a:t>
            </a:r>
            <a:endParaRPr lang="hr-HR" dirty="0">
              <a:solidFill>
                <a:schemeClr val="bg1"/>
              </a:solidFill>
            </a:endParaRPr>
          </a:p>
          <a:p>
            <a:pPr lvl="1"/>
            <a:r>
              <a:rPr lang="hr-HR" dirty="0" smtClean="0">
                <a:solidFill>
                  <a:schemeClr val="bg1"/>
                </a:solidFill>
              </a:rPr>
              <a:t>odredi </a:t>
            </a:r>
            <a:r>
              <a:rPr lang="hr-HR" dirty="0">
                <a:solidFill>
                  <a:schemeClr val="bg1"/>
                </a:solidFill>
              </a:rPr>
              <a:t>se k najblizih </a:t>
            </a:r>
            <a:r>
              <a:rPr lang="hr-HR" dirty="0" smtClean="0">
                <a:solidFill>
                  <a:schemeClr val="bg1"/>
                </a:solidFill>
              </a:rPr>
              <a:t>susjeda</a:t>
            </a:r>
            <a:endParaRPr lang="hr-HR" dirty="0">
              <a:solidFill>
                <a:schemeClr val="bg1"/>
              </a:solidFill>
            </a:endParaRPr>
          </a:p>
          <a:p>
            <a:pPr lvl="1"/>
            <a:r>
              <a:rPr lang="hr-HR" dirty="0" smtClean="0">
                <a:solidFill>
                  <a:schemeClr val="bg1"/>
                </a:solidFill>
              </a:rPr>
              <a:t>X-u </a:t>
            </a:r>
            <a:r>
              <a:rPr lang="hr-HR" dirty="0">
                <a:solidFill>
                  <a:schemeClr val="bg1"/>
                </a:solidFill>
              </a:rPr>
              <a:t>se pridjeli klasa koja je najcesca među susjedima</a:t>
            </a:r>
          </a:p>
        </p:txBody>
      </p:sp>
    </p:spTree>
    <p:extLst>
      <p:ext uri="{BB962C8B-B14F-4D97-AF65-F5344CB8AC3E}">
        <p14:creationId xmlns:p14="http://schemas.microsoft.com/office/powerpoint/2010/main" val="59613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097" y="365124"/>
            <a:ext cx="11296357" cy="6134149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C000"/>
                </a:solidFill>
              </a:rPr>
              <a:t>Statistički podaci</a:t>
            </a:r>
            <a:endParaRPr lang="hr-HR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bg1"/>
                </a:solidFill>
              </a:rPr>
              <a:t>Dobiveni podaci iz uzorka tipkanja: </a:t>
            </a:r>
          </a:p>
          <a:p>
            <a:pPr lvl="1"/>
            <a:r>
              <a:rPr lang="hr-HR" dirty="0" smtClean="0">
                <a:solidFill>
                  <a:schemeClr val="bg1"/>
                </a:solidFill>
              </a:rPr>
              <a:t>trenuci u kojima je svaka tipka pritisnuta i puštena</a:t>
            </a:r>
          </a:p>
          <a:p>
            <a:endParaRPr lang="hr-HR" dirty="0" smtClean="0">
              <a:solidFill>
                <a:schemeClr val="bg1"/>
              </a:solidFill>
            </a:endParaRPr>
          </a:p>
          <a:p>
            <a:r>
              <a:rPr lang="hr-HR" dirty="0" smtClean="0">
                <a:solidFill>
                  <a:schemeClr val="bg1"/>
                </a:solidFill>
              </a:rPr>
              <a:t>Izračunati parametri za usporedbu:</a:t>
            </a:r>
          </a:p>
          <a:p>
            <a:pPr lvl="1"/>
            <a:r>
              <a:rPr lang="hr-HR" dirty="0">
                <a:solidFill>
                  <a:schemeClr val="bg1"/>
                </a:solidFill>
              </a:rPr>
              <a:t>b</a:t>
            </a:r>
            <a:r>
              <a:rPr lang="hr-HR" dirty="0" smtClean="0">
                <a:solidFill>
                  <a:schemeClr val="bg1"/>
                </a:solidFill>
              </a:rPr>
              <a:t>roj CaspLockova</a:t>
            </a:r>
          </a:p>
          <a:p>
            <a:pPr lvl="1"/>
            <a:r>
              <a:rPr lang="hr-HR" dirty="0">
                <a:solidFill>
                  <a:schemeClr val="bg1"/>
                </a:solidFill>
              </a:rPr>
              <a:t>u</a:t>
            </a:r>
            <a:r>
              <a:rPr lang="hr-HR" dirty="0" smtClean="0">
                <a:solidFill>
                  <a:schemeClr val="bg1"/>
                </a:solidFill>
              </a:rPr>
              <a:t>kupno trajanje tipkanja</a:t>
            </a:r>
          </a:p>
          <a:p>
            <a:pPr lvl="1"/>
            <a:r>
              <a:rPr lang="hr-HR" dirty="0">
                <a:solidFill>
                  <a:schemeClr val="bg1"/>
                </a:solidFill>
              </a:rPr>
              <a:t>p</a:t>
            </a:r>
            <a:r>
              <a:rPr lang="hr-HR" dirty="0" smtClean="0">
                <a:solidFill>
                  <a:schemeClr val="bg1"/>
                </a:solidFill>
              </a:rPr>
              <a:t>rosječno trajanje držanja svake tipke</a:t>
            </a:r>
          </a:p>
          <a:p>
            <a:pPr lvl="1"/>
            <a:r>
              <a:rPr lang="hr-HR" dirty="0" smtClean="0">
                <a:solidFill>
                  <a:schemeClr val="bg1"/>
                </a:solidFill>
              </a:rPr>
              <a:t>prosječni razmak između puštanja jedne tipke i pritiska sljedeće</a:t>
            </a:r>
            <a:endParaRPr lang="hr-H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86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097" y="365124"/>
            <a:ext cx="11296357" cy="6134149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C000"/>
                </a:solidFill>
              </a:rPr>
              <a:t>Efikasnost</a:t>
            </a:r>
            <a:endParaRPr lang="hr-HR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bg1"/>
                </a:solidFill>
              </a:rPr>
              <a:t>Baza</a:t>
            </a:r>
          </a:p>
          <a:p>
            <a:pPr lvl="1"/>
            <a:r>
              <a:rPr lang="hr-HR" dirty="0" smtClean="0">
                <a:solidFill>
                  <a:schemeClr val="bg1"/>
                </a:solidFill>
              </a:rPr>
              <a:t>cca. 150 zapisa</a:t>
            </a:r>
          </a:p>
          <a:p>
            <a:pPr lvl="1"/>
            <a:r>
              <a:rPr lang="hr-HR" dirty="0" smtClean="0">
                <a:solidFill>
                  <a:schemeClr val="bg1"/>
                </a:solidFill>
              </a:rPr>
              <a:t>6 korisnika</a:t>
            </a:r>
          </a:p>
          <a:p>
            <a:pPr lvl="1"/>
            <a:endParaRPr lang="hr-HR" dirty="0">
              <a:solidFill>
                <a:schemeClr val="bg1"/>
              </a:solidFill>
            </a:endParaRPr>
          </a:p>
          <a:p>
            <a:r>
              <a:rPr lang="hr-HR" dirty="0" smtClean="0">
                <a:solidFill>
                  <a:schemeClr val="bg1"/>
                </a:solidFill>
              </a:rPr>
              <a:t>Prosječna uspješnost prepoznavanja 71.56%</a:t>
            </a:r>
            <a:endParaRPr lang="hr-HR" dirty="0" smtClean="0">
              <a:solidFill>
                <a:schemeClr val="bg1"/>
              </a:solidFill>
            </a:endParaRPr>
          </a:p>
          <a:p>
            <a:pPr lvl="1"/>
            <a:r>
              <a:rPr lang="hr-HR" dirty="0" smtClean="0">
                <a:solidFill>
                  <a:schemeClr val="bg1"/>
                </a:solidFill>
              </a:rPr>
              <a:t>provedeno 10 testiranja</a:t>
            </a:r>
            <a:endParaRPr lang="hr-H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3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C000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232</Words>
  <Application>Microsoft Office PowerPoint</Application>
  <PresentationFormat>Widescreen</PresentationFormat>
  <Paragraphs>81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Tko to tipka?</vt:lpstr>
      <vt:lpstr>Biometričke metode autorizacije</vt:lpstr>
      <vt:lpstr>DEMO</vt:lpstr>
      <vt:lpstr>Tehnički detalji</vt:lpstr>
      <vt:lpstr>Korak po korak...</vt:lpstr>
      <vt:lpstr>Korak po korak...</vt:lpstr>
      <vt:lpstr>Algoritam k najbližih susjeda (k-NN)</vt:lpstr>
      <vt:lpstr>Statistički podaci</vt:lpstr>
      <vt:lpstr>Efikasnost</vt:lpstr>
      <vt:lpstr>DEMO</vt:lpstr>
      <vt:lpstr>Hvala na pažnji!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Tko to tipka?</dc:title>
  <dc:creator>Arijana</dc:creator>
  <cp:lastModifiedBy>Arijana</cp:lastModifiedBy>
  <cp:revision>17</cp:revision>
  <dcterms:created xsi:type="dcterms:W3CDTF">2015-01-14T13:07:56Z</dcterms:created>
  <dcterms:modified xsi:type="dcterms:W3CDTF">2015-01-14T14:46:43Z</dcterms:modified>
</cp:coreProperties>
</file>