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66" r:id="rId2"/>
  </p:sldMasterIdLst>
  <p:notesMasterIdLst>
    <p:notesMasterId r:id="rId57"/>
  </p:notesMasterIdLst>
  <p:handoutMasterIdLst>
    <p:handoutMasterId r:id="rId58"/>
  </p:handoutMasterIdLst>
  <p:sldIdLst>
    <p:sldId id="256" r:id="rId3"/>
    <p:sldId id="257" r:id="rId4"/>
    <p:sldId id="343" r:id="rId5"/>
    <p:sldId id="314" r:id="rId6"/>
    <p:sldId id="315" r:id="rId7"/>
    <p:sldId id="316" r:id="rId8"/>
    <p:sldId id="317" r:id="rId9"/>
    <p:sldId id="339" r:id="rId10"/>
    <p:sldId id="340" r:id="rId11"/>
    <p:sldId id="341" r:id="rId12"/>
    <p:sldId id="361" r:id="rId13"/>
    <p:sldId id="342" r:id="rId14"/>
    <p:sldId id="344" r:id="rId15"/>
    <p:sldId id="318" r:id="rId16"/>
    <p:sldId id="319" r:id="rId17"/>
    <p:sldId id="366" r:id="rId18"/>
    <p:sldId id="367" r:id="rId19"/>
    <p:sldId id="368" r:id="rId20"/>
    <p:sldId id="320" r:id="rId21"/>
    <p:sldId id="321" r:id="rId22"/>
    <p:sldId id="325" r:id="rId23"/>
    <p:sldId id="326" r:id="rId24"/>
    <p:sldId id="327" r:id="rId25"/>
    <p:sldId id="345" r:id="rId26"/>
    <p:sldId id="338" r:id="rId27"/>
    <p:sldId id="347" r:id="rId28"/>
    <p:sldId id="362" r:id="rId29"/>
    <p:sldId id="363" r:id="rId30"/>
    <p:sldId id="346" r:id="rId31"/>
    <p:sldId id="348" r:id="rId32"/>
    <p:sldId id="349" r:id="rId33"/>
    <p:sldId id="350" r:id="rId34"/>
    <p:sldId id="351" r:id="rId35"/>
    <p:sldId id="365" r:id="rId36"/>
    <p:sldId id="352" r:id="rId37"/>
    <p:sldId id="353" r:id="rId38"/>
    <p:sldId id="354" r:id="rId39"/>
    <p:sldId id="355" r:id="rId40"/>
    <p:sldId id="356" r:id="rId41"/>
    <p:sldId id="332" r:id="rId42"/>
    <p:sldId id="334" r:id="rId43"/>
    <p:sldId id="335" r:id="rId44"/>
    <p:sldId id="330" r:id="rId45"/>
    <p:sldId id="333" r:id="rId46"/>
    <p:sldId id="357" r:id="rId47"/>
    <p:sldId id="358" r:id="rId48"/>
    <p:sldId id="359" r:id="rId49"/>
    <p:sldId id="360" r:id="rId50"/>
    <p:sldId id="369" r:id="rId51"/>
    <p:sldId id="337" r:id="rId52"/>
    <p:sldId id="364" r:id="rId53"/>
    <p:sldId id="329" r:id="rId54"/>
    <p:sldId id="331" r:id="rId55"/>
    <p:sldId id="336" r:id="rId56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047B547-34CA-406C-ACFE-9F214FE036E2}">
          <p14:sldIdLst>
            <p14:sldId id="256"/>
            <p14:sldId id="257"/>
            <p14:sldId id="343"/>
            <p14:sldId id="314"/>
            <p14:sldId id="315"/>
            <p14:sldId id="316"/>
            <p14:sldId id="317"/>
            <p14:sldId id="339"/>
            <p14:sldId id="340"/>
            <p14:sldId id="341"/>
            <p14:sldId id="361"/>
            <p14:sldId id="342"/>
            <p14:sldId id="344"/>
            <p14:sldId id="318"/>
            <p14:sldId id="319"/>
            <p14:sldId id="366"/>
            <p14:sldId id="367"/>
            <p14:sldId id="368"/>
            <p14:sldId id="320"/>
            <p14:sldId id="321"/>
            <p14:sldId id="325"/>
            <p14:sldId id="326"/>
            <p14:sldId id="327"/>
            <p14:sldId id="345"/>
            <p14:sldId id="338"/>
            <p14:sldId id="347"/>
            <p14:sldId id="362"/>
            <p14:sldId id="363"/>
            <p14:sldId id="346"/>
            <p14:sldId id="348"/>
            <p14:sldId id="349"/>
            <p14:sldId id="350"/>
            <p14:sldId id="351"/>
            <p14:sldId id="365"/>
            <p14:sldId id="352"/>
            <p14:sldId id="353"/>
            <p14:sldId id="354"/>
            <p14:sldId id="355"/>
            <p14:sldId id="356"/>
            <p14:sldId id="332"/>
            <p14:sldId id="334"/>
            <p14:sldId id="335"/>
            <p14:sldId id="330"/>
            <p14:sldId id="333"/>
            <p14:sldId id="357"/>
            <p14:sldId id="358"/>
            <p14:sldId id="359"/>
            <p14:sldId id="360"/>
            <p14:sldId id="369"/>
            <p14:sldId id="337"/>
            <p14:sldId id="364"/>
            <p14:sldId id="329"/>
            <p14:sldId id="331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pos="298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277"/>
    <a:srgbClr val="A1D0E5"/>
    <a:srgbClr val="32578A"/>
    <a:srgbClr val="4876A8"/>
    <a:srgbClr val="649FCA"/>
    <a:srgbClr val="85BDDC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18" autoAdjust="0"/>
  </p:normalViewPr>
  <p:slideViewPr>
    <p:cSldViewPr>
      <p:cViewPr varScale="1">
        <p:scale>
          <a:sx n="119" d="100"/>
          <a:sy n="119" d="100"/>
        </p:scale>
        <p:origin x="1714" y="91"/>
      </p:cViewPr>
      <p:guideLst>
        <p:guide pos="2880"/>
        <p:guide pos="2980"/>
        <p:guide orient="horz" pos="2160"/>
        <p:guide orient="horz" pos="22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D93506-367F-4CD0-B9B9-41D13445DE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44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60A340-2167-4270-89CF-50EB6C0DB4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15326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94675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53702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19266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17534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92388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49354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57533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82355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56710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48795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97417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69591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81184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04223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13976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41508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242379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28953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149017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Klemens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604487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78248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614898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605895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466563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938267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041519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245391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76954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51467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107731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655564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4994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5790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0518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06942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91543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70853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82299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71550" y="2702572"/>
            <a:ext cx="7740650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0">
                <a:solidFill>
                  <a:srgbClr val="A1D0E5"/>
                </a:solidFill>
              </a:defRPr>
            </a:lvl1pPr>
          </a:lstStyle>
          <a:p>
            <a:r>
              <a:rPr lang="de-DE" altLang="de-DE" dirty="0"/>
              <a:t>Veranstaltung</a:t>
            </a:r>
            <a:br>
              <a:rPr lang="de-DE" altLang="de-DE" dirty="0"/>
            </a:br>
            <a:r>
              <a:rPr lang="de-DE" altLang="de-DE" dirty="0"/>
              <a:t>Name des Vortragenden</a:t>
            </a:r>
            <a:br>
              <a:rPr lang="de-DE" altLang="de-DE" dirty="0"/>
            </a:br>
            <a:r>
              <a:rPr lang="de-DE" altLang="de-DE" dirty="0"/>
              <a:t>Ort, Datum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 dirty="0">
                <a:solidFill>
                  <a:srgbClr val="A4A7A6"/>
                </a:solidFill>
              </a:rPr>
              <a:t>Hochschule Mannheim University </a:t>
            </a:r>
            <a:r>
              <a:rPr lang="de-DE" altLang="de-DE" sz="1000" dirty="0" err="1">
                <a:solidFill>
                  <a:srgbClr val="A4A7A6"/>
                </a:solidFill>
              </a:rPr>
              <a:t>of</a:t>
            </a:r>
            <a:r>
              <a:rPr lang="de-DE" altLang="de-DE" sz="1000" dirty="0">
                <a:solidFill>
                  <a:srgbClr val="A4A7A6"/>
                </a:solidFill>
              </a:rPr>
              <a:t> Applied </a:t>
            </a:r>
            <a:r>
              <a:rPr lang="de-DE" altLang="de-DE" sz="1000" dirty="0" err="1">
                <a:solidFill>
                  <a:srgbClr val="A4A7A6"/>
                </a:solidFill>
              </a:rPr>
              <a:t>Sciences</a:t>
            </a:r>
            <a:endParaRPr lang="de-DE" altLang="de-DE" sz="1000" dirty="0">
              <a:solidFill>
                <a:srgbClr val="A4A7A6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71550" y="1835300"/>
            <a:ext cx="7740650" cy="86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der Presentation</a:t>
            </a:r>
            <a:endParaRPr lang="de-DE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0" y="1435616"/>
            <a:ext cx="7740650" cy="396508"/>
          </a:xfrm>
        </p:spPr>
        <p:txBody>
          <a:bodyPr/>
          <a:lstStyle>
            <a:lvl1pPr>
              <a:defRPr sz="2200">
                <a:solidFill>
                  <a:srgbClr val="A1D0E5"/>
                </a:solidFill>
              </a:defRPr>
            </a:lvl1pPr>
          </a:lstStyle>
          <a:p>
            <a:pPr lvl="0"/>
            <a:r>
              <a:rPr lang="en-US" dirty="0"/>
              <a:t>Name der </a:t>
            </a:r>
            <a:r>
              <a:rPr lang="en-US" dirty="0" err="1"/>
              <a:t>Fakult</a:t>
            </a:r>
            <a:r>
              <a:rPr lang="de-DE" dirty="0" err="1"/>
              <a:t>ät</a:t>
            </a:r>
            <a:r>
              <a:rPr lang="de-DE" dirty="0"/>
              <a:t> oder Einrichtung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71550" y="2293938"/>
            <a:ext cx="7740650" cy="39433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Veranstaltung</a:t>
            </a:r>
            <a:endParaRPr lang="en-US" dirty="0"/>
          </a:p>
          <a:p>
            <a:pPr lvl="0"/>
            <a:r>
              <a:rPr lang="en-US" dirty="0"/>
              <a:t>Name des </a:t>
            </a:r>
            <a:r>
              <a:rPr lang="en-US" dirty="0" err="1"/>
              <a:t>Vortragenden</a:t>
            </a:r>
            <a:endParaRPr lang="en-US" dirty="0"/>
          </a:p>
          <a:p>
            <a:pPr lvl="0"/>
            <a:r>
              <a:rPr lang="en-US" dirty="0"/>
              <a:t>Ort, Datum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Danke</a:t>
            </a:r>
            <a:r>
              <a:rPr lang="en-US" dirty="0"/>
              <a:t> f</a:t>
            </a:r>
            <a:r>
              <a:rPr lang="de-DE" dirty="0"/>
              <a:t>ü</a:t>
            </a:r>
            <a:r>
              <a:rPr lang="en-US" dirty="0"/>
              <a:t>r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4446298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71550" y="2702572"/>
            <a:ext cx="7740650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0">
                <a:solidFill>
                  <a:srgbClr val="A1D0E5"/>
                </a:solidFill>
              </a:defRPr>
            </a:lvl1pPr>
          </a:lstStyle>
          <a:p>
            <a:r>
              <a:rPr lang="de-DE" altLang="de-DE" dirty="0"/>
              <a:t>Veranstaltung</a:t>
            </a:r>
            <a:br>
              <a:rPr lang="de-DE" altLang="de-DE" dirty="0"/>
            </a:br>
            <a:r>
              <a:rPr lang="de-DE" altLang="de-DE" dirty="0"/>
              <a:t>Name des Vortragenden</a:t>
            </a:r>
            <a:br>
              <a:rPr lang="de-DE" altLang="de-DE" dirty="0"/>
            </a:br>
            <a:r>
              <a:rPr lang="de-DE" altLang="de-DE" dirty="0"/>
              <a:t>Ort, Datum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 dirty="0">
                <a:solidFill>
                  <a:srgbClr val="A4A7A6"/>
                </a:solidFill>
              </a:rPr>
              <a:t>Hochschule Mannheim University </a:t>
            </a:r>
            <a:r>
              <a:rPr lang="de-DE" altLang="de-DE" sz="1000" dirty="0" err="1">
                <a:solidFill>
                  <a:srgbClr val="A4A7A6"/>
                </a:solidFill>
              </a:rPr>
              <a:t>of</a:t>
            </a:r>
            <a:r>
              <a:rPr lang="de-DE" altLang="de-DE" sz="1000" dirty="0">
                <a:solidFill>
                  <a:srgbClr val="A4A7A6"/>
                </a:solidFill>
              </a:rPr>
              <a:t> Applied </a:t>
            </a:r>
            <a:r>
              <a:rPr lang="de-DE" altLang="de-DE" sz="1000" dirty="0" err="1">
                <a:solidFill>
                  <a:srgbClr val="A4A7A6"/>
                </a:solidFill>
              </a:rPr>
              <a:t>Sciences</a:t>
            </a:r>
            <a:endParaRPr lang="de-DE" altLang="de-DE" sz="1000" dirty="0">
              <a:solidFill>
                <a:srgbClr val="A4A7A6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71550" y="1835300"/>
            <a:ext cx="7740650" cy="86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der Presentation</a:t>
            </a:r>
            <a:endParaRPr lang="de-DE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0" y="1435616"/>
            <a:ext cx="7740650" cy="396508"/>
          </a:xfrm>
        </p:spPr>
        <p:txBody>
          <a:bodyPr/>
          <a:lstStyle>
            <a:lvl1pPr>
              <a:defRPr sz="2200">
                <a:solidFill>
                  <a:srgbClr val="A1D0E5"/>
                </a:solidFill>
              </a:defRPr>
            </a:lvl1pPr>
          </a:lstStyle>
          <a:p>
            <a:pPr lvl="0"/>
            <a:r>
              <a:rPr lang="en-US" dirty="0"/>
              <a:t>Name der </a:t>
            </a:r>
            <a:r>
              <a:rPr lang="en-US" dirty="0" err="1"/>
              <a:t>Fakult</a:t>
            </a:r>
            <a:r>
              <a:rPr lang="de-DE" dirty="0" err="1"/>
              <a:t>ät</a:t>
            </a:r>
            <a:r>
              <a:rPr lang="de-DE" dirty="0"/>
              <a:t> oder Einrichtung</a:t>
            </a:r>
          </a:p>
        </p:txBody>
      </p:sp>
    </p:spTree>
    <p:extLst>
      <p:ext uri="{BB962C8B-B14F-4D97-AF65-F5344CB8AC3E}">
        <p14:creationId xmlns:p14="http://schemas.microsoft.com/office/powerpoint/2010/main" val="156991915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1425575"/>
            <a:ext cx="7740650" cy="481171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en-US" dirty="0" err="1"/>
              <a:t>Textfolien</a:t>
            </a:r>
            <a:endParaRPr lang="en-US" dirty="0"/>
          </a:p>
          <a:p>
            <a:pPr lvl="0"/>
            <a:r>
              <a:rPr lang="en-US" dirty="0" err="1"/>
              <a:t>Bildfolien</a:t>
            </a:r>
            <a:endParaRPr lang="en-US" dirty="0"/>
          </a:p>
          <a:p>
            <a:pPr lvl="0"/>
            <a:r>
              <a:rPr lang="en-US" dirty="0" err="1"/>
              <a:t>Diagrammfolien</a:t>
            </a:r>
            <a:endParaRPr lang="en-US" dirty="0"/>
          </a:p>
          <a:p>
            <a:pPr lvl="0"/>
            <a:r>
              <a:rPr lang="en-US" dirty="0" err="1"/>
              <a:t>Grafikfolien</a:t>
            </a:r>
            <a:endParaRPr lang="en-US" dirty="0"/>
          </a:p>
          <a:p>
            <a:pPr lvl="0"/>
            <a:r>
              <a:rPr lang="en-US" dirty="0" err="1"/>
              <a:t>Pr</a:t>
            </a:r>
            <a:r>
              <a:rPr lang="de-DE" dirty="0" err="1"/>
              <a:t>äsentationsabschluss</a:t>
            </a:r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971550" y="404664"/>
            <a:ext cx="5112618" cy="771674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Inhalt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118217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74090" y="1425575"/>
            <a:ext cx="7744460" cy="48117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altLang="de-DE" kern="0" dirty="0"/>
              <a:t>seiner Aufnahme in die Elite war Knechts Leben auf eine andre Ebene verpflanzt, es war der erste und entscheidende Schritt in seiner Entwicklung geschehen.</a:t>
            </a:r>
          </a:p>
          <a:p>
            <a:r>
              <a:rPr lang="de-DE" altLang="de-DE" kern="0" dirty="0"/>
              <a:t>Es geht durchaus nicht allen Eliteschülern so, dass 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 Das ist Gnade, oder wenn man es banal ausdrücken will: es ist ein Glücksfall.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404813"/>
            <a:ext cx="5113338" cy="771525"/>
          </a:xfrm>
        </p:spPr>
        <p:txBody>
          <a:bodyPr anchor="b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der </a:t>
            </a:r>
            <a:r>
              <a:rPr lang="en-US" dirty="0" err="1"/>
              <a:t>Textfolie</a:t>
            </a:r>
            <a:r>
              <a:rPr lang="en-US" dirty="0"/>
              <a:t> Arial bold 20 </a:t>
            </a:r>
            <a:r>
              <a:rPr lang="en-US" dirty="0" err="1"/>
              <a:t>pt</a:t>
            </a:r>
            <a:r>
              <a:rPr lang="en-US" dirty="0"/>
              <a:t>, maximal </a:t>
            </a:r>
            <a:r>
              <a:rPr lang="en-US" dirty="0" err="1"/>
              <a:t>zweil</a:t>
            </a:r>
            <a:r>
              <a:rPr lang="en-US" dirty="0"/>
              <a:t> </a:t>
            </a:r>
            <a:r>
              <a:rPr lang="en-US" dirty="0" err="1"/>
              <a:t>Zeilen</a:t>
            </a:r>
            <a:r>
              <a:rPr lang="en-US" dirty="0"/>
              <a:t> </a:t>
            </a:r>
            <a:r>
              <a:rPr lang="en-US" dirty="0" err="1"/>
              <a:t>Folien</a:t>
            </a:r>
            <a:r>
              <a:rPr lang="de-DE" dirty="0"/>
              <a:t>ü</a:t>
            </a:r>
            <a:r>
              <a:rPr lang="en-US" dirty="0" err="1"/>
              <a:t>berschrift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8698225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mit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74726" y="1425575"/>
            <a:ext cx="7734299" cy="4811713"/>
          </a:xfrm>
        </p:spPr>
        <p:txBody>
          <a:bodyPr/>
          <a:lstStyle>
            <a:lvl2pPr marL="287338" indent="-285750">
              <a:buFont typeface="Arial" panose="020B0604020202020204" pitchFamily="34" charset="0"/>
              <a:buChar char="•"/>
              <a:defRPr/>
            </a:lvl2pPr>
            <a:lvl3pPr marL="285750" indent="-285750">
              <a:buFont typeface="Arial" panose="020B0604020202020204" pitchFamily="34" charset="0"/>
              <a:buChar char="•"/>
              <a:defRPr/>
            </a:lvl3pPr>
          </a:lstStyle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Textfolie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Gliederung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691100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972318" y="1425575"/>
            <a:ext cx="7739882" cy="4811713"/>
          </a:xfrm>
        </p:spPr>
        <p:txBody>
          <a:bodyPr/>
          <a:lstStyle>
            <a:lvl1pPr eaLnBrk="1" hangingPunct="1">
              <a:spcBef>
                <a:spcPct val="30000"/>
              </a:spcBef>
              <a:defRPr baseline="0"/>
            </a:lvl1pPr>
          </a:lstStyle>
          <a:p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404813"/>
            <a:ext cx="5113338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Bildfolie</a:t>
            </a:r>
            <a:r>
              <a:rPr lang="en-US" dirty="0"/>
              <a:t> - </a:t>
            </a:r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910517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zwei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971550" y="1425576"/>
            <a:ext cx="3600450" cy="38036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5112010" y="1425575"/>
            <a:ext cx="3600450" cy="380364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5408613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5112060" y="5408612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Bilder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Text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51751762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Text-Bild-Komb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71550" y="1425575"/>
            <a:ext cx="3600450" cy="4811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111750" y="1425575"/>
            <a:ext cx="3600450" cy="4811713"/>
          </a:xfrm>
        </p:spPr>
        <p:txBody>
          <a:bodyPr/>
          <a:lstStyle/>
          <a:p>
            <a:r>
              <a:rPr lang="de-DE" altLang="de-DE" kern="0" dirty="0"/>
              <a:t>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Text-</a:t>
            </a:r>
            <a:r>
              <a:rPr lang="en-US" dirty="0" err="1"/>
              <a:t>Bild</a:t>
            </a:r>
            <a:r>
              <a:rPr lang="en-US" dirty="0"/>
              <a:t>-</a:t>
            </a:r>
            <a:r>
              <a:rPr lang="en-US" dirty="0" err="1"/>
              <a:t>kombination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3817971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 hasCustomPrompt="1"/>
          </p:nvPr>
        </p:nvSpPr>
        <p:spPr>
          <a:xfrm>
            <a:off x="971550" y="1425575"/>
            <a:ext cx="5940710" cy="4811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8143396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971550" y="1425575"/>
            <a:ext cx="7740650" cy="4811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244449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2292350"/>
            <a:ext cx="7740650" cy="3944938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en-US" dirty="0" err="1"/>
              <a:t>Textfolien</a:t>
            </a:r>
            <a:endParaRPr lang="en-US" dirty="0"/>
          </a:p>
          <a:p>
            <a:pPr lvl="0"/>
            <a:r>
              <a:rPr lang="en-US" dirty="0" err="1"/>
              <a:t>Bildfolien</a:t>
            </a:r>
            <a:endParaRPr lang="en-US" dirty="0"/>
          </a:p>
          <a:p>
            <a:pPr lvl="0"/>
            <a:r>
              <a:rPr lang="en-US" dirty="0" err="1"/>
              <a:t>Diagrammfolien</a:t>
            </a:r>
            <a:endParaRPr lang="en-US" dirty="0"/>
          </a:p>
          <a:p>
            <a:pPr lvl="0"/>
            <a:r>
              <a:rPr lang="en-US" dirty="0" err="1"/>
              <a:t>Grafikfolien</a:t>
            </a:r>
            <a:endParaRPr lang="en-US" dirty="0"/>
          </a:p>
          <a:p>
            <a:pPr lvl="0"/>
            <a:r>
              <a:rPr lang="en-US" dirty="0" err="1"/>
              <a:t>Pr</a:t>
            </a:r>
            <a:r>
              <a:rPr lang="de-DE" dirty="0" err="1"/>
              <a:t>äsentationsabschluss</a:t>
            </a:r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Inhalt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6610988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71550" y="1425575"/>
            <a:ext cx="7740650" cy="48117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Veranstaltung</a:t>
            </a:r>
            <a:endParaRPr lang="en-US" dirty="0"/>
          </a:p>
          <a:p>
            <a:pPr lvl="0"/>
            <a:r>
              <a:rPr lang="en-US" dirty="0"/>
              <a:t>Name des </a:t>
            </a:r>
            <a:r>
              <a:rPr lang="en-US" dirty="0" err="1"/>
              <a:t>Vortragenden</a:t>
            </a:r>
            <a:endParaRPr lang="en-US" dirty="0"/>
          </a:p>
          <a:p>
            <a:pPr lvl="0"/>
            <a:r>
              <a:rPr lang="en-US" dirty="0"/>
              <a:t>Ort, Datum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359" y="404813"/>
            <a:ext cx="511430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Danke</a:t>
            </a:r>
            <a:r>
              <a:rPr lang="en-US" dirty="0"/>
              <a:t> f</a:t>
            </a:r>
            <a:r>
              <a:rPr lang="de-DE" dirty="0"/>
              <a:t>ü</a:t>
            </a:r>
            <a:r>
              <a:rPr lang="en-US" dirty="0"/>
              <a:t>r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70339897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74090" y="2292351"/>
            <a:ext cx="7744460" cy="39449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altLang="de-DE" kern="0" dirty="0"/>
              <a:t>seiner Aufnahme in die Elite war Knechts Leben auf eine andre Ebene verpflanzt, es war der erste und entscheidende Schritt in seiner Entwicklung geschehen.</a:t>
            </a:r>
          </a:p>
          <a:p>
            <a:r>
              <a:rPr lang="de-DE" altLang="de-DE" kern="0" dirty="0"/>
              <a:t>Es geht durchaus nicht allen Eliteschülern so, dass 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 Das ist Gnade, oder wenn man es banal ausdrücken will: es ist ein Glücksfall.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lang="en-US" dirty="0" err="1"/>
              <a:t>Überschrift</a:t>
            </a:r>
            <a:r>
              <a:rPr lang="en-US" dirty="0"/>
              <a:t> der </a:t>
            </a:r>
            <a:r>
              <a:rPr lang="en-US" dirty="0" err="1"/>
              <a:t>Textfolie</a:t>
            </a:r>
            <a:r>
              <a:rPr lang="en-US" dirty="0"/>
              <a:t> Arial bold 22 </a:t>
            </a:r>
            <a:r>
              <a:rPr lang="en-US" dirty="0" err="1"/>
              <a:t>pt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maximal </a:t>
            </a:r>
            <a:r>
              <a:rPr lang="en-US" dirty="0" err="1"/>
              <a:t>zweil</a:t>
            </a:r>
            <a:r>
              <a:rPr lang="en-US" dirty="0"/>
              <a:t> </a:t>
            </a:r>
            <a:r>
              <a:rPr lang="en-US" dirty="0" err="1"/>
              <a:t>Zeilen</a:t>
            </a:r>
            <a:r>
              <a:rPr lang="en-US" dirty="0"/>
              <a:t> </a:t>
            </a:r>
            <a:r>
              <a:rPr lang="en-US" dirty="0" err="1"/>
              <a:t>Folien</a:t>
            </a:r>
            <a:r>
              <a:rPr lang="de-DE" dirty="0"/>
              <a:t>ü</a:t>
            </a:r>
            <a:r>
              <a:rPr lang="en-US" dirty="0" err="1"/>
              <a:t>berschrift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4421090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mit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74726" y="2292350"/>
            <a:ext cx="7734299" cy="3944938"/>
          </a:xfrm>
        </p:spPr>
        <p:txBody>
          <a:bodyPr/>
          <a:lstStyle>
            <a:lvl2pPr marL="287338" indent="-285750">
              <a:buFont typeface="Arial" panose="020B0604020202020204" pitchFamily="34" charset="0"/>
              <a:buChar char="•"/>
              <a:defRPr/>
            </a:lvl2pPr>
            <a:lvl3pPr marL="285750" indent="-285750">
              <a:buFont typeface="Arial" panose="020B0604020202020204" pitchFamily="34" charset="0"/>
              <a:buChar char="•"/>
              <a:defRPr/>
            </a:lvl3pPr>
          </a:lstStyle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Textfolie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Gliederung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0700176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972318" y="2292350"/>
            <a:ext cx="7739882" cy="3944938"/>
          </a:xfrm>
        </p:spPr>
        <p:txBody>
          <a:bodyPr/>
          <a:lstStyle>
            <a:lvl1pPr eaLnBrk="1" hangingPunct="1">
              <a:spcBef>
                <a:spcPct val="30000"/>
              </a:spcBef>
              <a:defRPr baseline="0"/>
            </a:lvl1pPr>
          </a:lstStyle>
          <a:p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Bildfolie</a:t>
            </a:r>
            <a:r>
              <a:rPr lang="en-US" dirty="0"/>
              <a:t> - </a:t>
            </a:r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4001276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zwei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971550" y="2292350"/>
            <a:ext cx="3600450" cy="29368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5112010" y="2292349"/>
            <a:ext cx="3600450" cy="29368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5408613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5112060" y="5408612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Bilder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Text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8370613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Text-Bild-Komb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71550" y="2293938"/>
            <a:ext cx="3600450" cy="3943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111750" y="2293938"/>
            <a:ext cx="3600450" cy="3943350"/>
          </a:xfrm>
        </p:spPr>
        <p:txBody>
          <a:bodyPr/>
          <a:lstStyle/>
          <a:p>
            <a:r>
              <a:rPr lang="de-DE" altLang="de-DE" kern="0" dirty="0"/>
              <a:t>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Text-</a:t>
            </a:r>
            <a:r>
              <a:rPr lang="en-US" dirty="0" err="1"/>
              <a:t>Bild</a:t>
            </a:r>
            <a:r>
              <a:rPr lang="en-US" dirty="0"/>
              <a:t>-</a:t>
            </a:r>
            <a:r>
              <a:rPr lang="en-US" dirty="0" err="1"/>
              <a:t>kombination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3293903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 hasCustomPrompt="1"/>
          </p:nvPr>
        </p:nvSpPr>
        <p:spPr>
          <a:xfrm>
            <a:off x="971550" y="2293938"/>
            <a:ext cx="5940710" cy="3943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8641456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971550" y="2293938"/>
            <a:ext cx="7740650" cy="3943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167800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291366"/>
            <a:ext cx="7740650" cy="394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427766"/>
            <a:ext cx="77406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Mastertitelformat bearbeiten</a:t>
            </a:r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588224" y="6550025"/>
            <a:ext cx="2133600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971550" y="6550025"/>
            <a:ext cx="5292638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98" userDrawn="1">
          <p15:clr>
            <a:srgbClr val="F26B43"/>
          </p15:clr>
        </p15:guide>
        <p15:guide id="2" pos="612" userDrawn="1">
          <p15:clr>
            <a:srgbClr val="F26B43"/>
          </p15:clr>
        </p15:guide>
        <p15:guide id="3" orient="horz" pos="3929" userDrawn="1">
          <p15:clr>
            <a:srgbClr val="F26B43"/>
          </p15:clr>
        </p15:guide>
        <p15:guide id="4" pos="5488" userDrawn="1">
          <p15:clr>
            <a:srgbClr val="F26B43"/>
          </p15:clr>
        </p15:guide>
        <p15:guide id="5" orient="horz" pos="741" userDrawn="1">
          <p15:clr>
            <a:srgbClr val="F26B43"/>
          </p15:clr>
        </p15:guide>
        <p15:guide id="6" orient="horz" pos="1445" userDrawn="1">
          <p15:clr>
            <a:srgbClr val="F26B43"/>
          </p15:clr>
        </p15:guide>
        <p15:guide id="7" pos="3220" userDrawn="1">
          <p15:clr>
            <a:srgbClr val="F26B43"/>
          </p15:clr>
        </p15:guide>
        <p15:guide id="8" orient="horz" pos="3294" userDrawn="1">
          <p15:clr>
            <a:srgbClr val="F26B43"/>
          </p15:clr>
        </p15:guide>
        <p15:guide id="9" orient="horz" pos="3407" userDrawn="1">
          <p15:clr>
            <a:srgbClr val="F26B43"/>
          </p15:clr>
        </p15:guide>
        <p15:guide id="10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291366"/>
            <a:ext cx="7740650" cy="394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427766"/>
            <a:ext cx="77406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Mastertitelformat bearbeiten</a:t>
            </a:r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588224" y="6550025"/>
            <a:ext cx="2133600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971550" y="6550025"/>
            <a:ext cx="5292638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5057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98">
          <p15:clr>
            <a:srgbClr val="F26B43"/>
          </p15:clr>
        </p15:guide>
        <p15:guide id="2" pos="612">
          <p15:clr>
            <a:srgbClr val="F26B43"/>
          </p15:clr>
        </p15:guide>
        <p15:guide id="3" orient="horz" pos="3929">
          <p15:clr>
            <a:srgbClr val="F26B43"/>
          </p15:clr>
        </p15:guide>
        <p15:guide id="4" pos="5488">
          <p15:clr>
            <a:srgbClr val="F26B43"/>
          </p15:clr>
        </p15:guide>
        <p15:guide id="5" orient="horz" pos="741">
          <p15:clr>
            <a:srgbClr val="F26B43"/>
          </p15:clr>
        </p15:guide>
        <p15:guide id="6" orient="horz" pos="1445">
          <p15:clr>
            <a:srgbClr val="F26B43"/>
          </p15:clr>
        </p15:guide>
        <p15:guide id="7" pos="3220">
          <p15:clr>
            <a:srgbClr val="F26B43"/>
          </p15:clr>
        </p15:guide>
        <p15:guide id="8" orient="horz" pos="3294">
          <p15:clr>
            <a:srgbClr val="F26B43"/>
          </p15:clr>
        </p15:guide>
        <p15:guide id="9" orient="horz" pos="3407">
          <p15:clr>
            <a:srgbClr val="F26B43"/>
          </p15:clr>
        </p15:guide>
        <p15:guide id="10" pos="2880">
          <p15:clr>
            <a:srgbClr val="F26B43"/>
          </p15:clr>
        </p15:guide>
        <p15:guide id="11" orient="horz" pos="255" userDrawn="1">
          <p15:clr>
            <a:srgbClr val="F26B43"/>
          </p15:clr>
        </p15:guide>
        <p15:guide id="12" pos="38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io.adafruit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io.adafruit.com/api/docs/#!/Feeds/al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ifttt.com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io.adafruit.com/logos/logo_2x.png%2005.11.2016" TargetMode="External"/><Relationship Id="rId13" Type="http://schemas.openxmlformats.org/officeDocument/2006/relationships/hyperlink" Target="https://learn.adafruit.com/adafruit-io/client-libraries" TargetMode="External"/><Relationship Id="rId3" Type="http://schemas.openxmlformats.org/officeDocument/2006/relationships/hyperlink" Target="http://howtomechatronics.com/wp-content/uploads/2016/01/DHT11-DDHT22-Working-Principle.png?x57244" TargetMode="External"/><Relationship Id="rId7" Type="http://schemas.openxmlformats.org/officeDocument/2006/relationships/hyperlink" Target="https://www.adafruit.com/about" TargetMode="External"/><Relationship Id="rId12" Type="http://schemas.openxmlformats.org/officeDocument/2006/relationships/hyperlink" Target="https://learn.adafruit.com/adafruit-io/overview" TargetMode="External"/><Relationship Id="rId2" Type="http://schemas.openxmlformats.org/officeDocument/2006/relationships/hyperlink" Target="http://blog.gemalto.com/wp-content/uploads/2015/01/M2M-world-of-connected-services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VelviRLkUeo" TargetMode="External"/><Relationship Id="rId11" Type="http://schemas.openxmlformats.org/officeDocument/2006/relationships/hyperlink" Target="https://www.adafruit.com/category/17" TargetMode="External"/><Relationship Id="rId5" Type="http://schemas.openxmlformats.org/officeDocument/2006/relationships/hyperlink" Target="http://www.micropik.com/PDF/dht11.pdf" TargetMode="External"/><Relationship Id="rId15" Type="http://schemas.openxmlformats.org/officeDocument/2006/relationships/hyperlink" Target="https://learn.adafruit.com/adafruit-io/mqtt-api" TargetMode="External"/><Relationship Id="rId10" Type="http://schemas.openxmlformats.org/officeDocument/2006/relationships/hyperlink" Target="http://www.umweltbundesamt.de/themen/gesundheit/umwelteinfluesse-auf-den-menschen/schimmel/richtig-lueften-schimmelbildung-vermeiden%2006.11.2016" TargetMode="External"/><Relationship Id="rId4" Type="http://schemas.openxmlformats.org/officeDocument/2006/relationships/hyperlink" Target="http://ic4l.net/wp-content/uploads/dht11-module-300x300.png" TargetMode="External"/><Relationship Id="rId9" Type="http://schemas.openxmlformats.org/officeDocument/2006/relationships/hyperlink" Target="http://4sitewebsolutions.com/hvac/wp-content/uploads/2013/04/carrier3.png%2006.11.2016" TargetMode="External"/><Relationship Id="rId14" Type="http://schemas.openxmlformats.org/officeDocument/2006/relationships/hyperlink" Target="https://learn.adafruit.com/adafruit-io/browser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io.adafruit.com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57078" y="3465004"/>
            <a:ext cx="7740650" cy="1584325"/>
          </a:xfrm>
        </p:spPr>
        <p:txBody>
          <a:bodyPr/>
          <a:lstStyle/>
          <a:p>
            <a:r>
              <a:rPr lang="en-US" dirty="0"/>
              <a:t>Julia </a:t>
            </a:r>
            <a:r>
              <a:rPr lang="en-US" dirty="0" err="1"/>
              <a:t>Geigl</a:t>
            </a:r>
            <a:r>
              <a:rPr lang="en-US" dirty="0"/>
              <a:t>, Kevin Höfle, </a:t>
            </a:r>
            <a:r>
              <a:rPr lang="en-US" dirty="0" err="1"/>
              <a:t>Klemens</a:t>
            </a:r>
            <a:r>
              <a:rPr lang="en-US" dirty="0"/>
              <a:t> Behr</a:t>
            </a:r>
          </a:p>
          <a:p>
            <a:r>
              <a:rPr lang="en-US" dirty="0"/>
              <a:t>Prof. Dr. Jens-Matthias </a:t>
            </a:r>
            <a:r>
              <a:rPr lang="en-US" dirty="0" err="1"/>
              <a:t>Bohli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IoT Projekt – Feuchtigkeits- und Temperaturüberwachung mit </a:t>
            </a:r>
            <a:r>
              <a:rPr lang="de-DE" dirty="0" err="1"/>
              <a:t>Arduino</a:t>
            </a:r>
            <a:r>
              <a:rPr lang="de-DE" dirty="0"/>
              <a:t> DUE und </a:t>
            </a:r>
            <a:r>
              <a:rPr lang="de-DE" dirty="0" err="1"/>
              <a:t>Adafruit</a:t>
            </a:r>
            <a:r>
              <a:rPr lang="de-DE" dirty="0"/>
              <a:t> 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Hochschule Mannheim PES</a:t>
            </a:r>
          </a:p>
        </p:txBody>
      </p:sp>
      <p:pic>
        <p:nvPicPr>
          <p:cNvPr id="5" name="Picture 2" descr="Adafru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404479"/>
            <a:ext cx="2457451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68301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 Bibliotheken einbinden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4572000" y="2255232"/>
            <a:ext cx="42434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  <a:ea typeface="Yu Gothic" panose="020B0400000000000000" pitchFamily="34" charset="-128"/>
              </a:rPr>
              <a:t>Speichern der Header Dateien unter:</a:t>
            </a:r>
          </a:p>
          <a:p>
            <a:pPr algn="l"/>
            <a:endParaRPr lang="de-DE" dirty="0">
              <a:latin typeface="+mj-lt"/>
              <a:ea typeface="Yu Gothic" panose="020B0400000000000000" pitchFamily="34" charset="-128"/>
            </a:endParaRPr>
          </a:p>
          <a:p>
            <a:pPr algn="l"/>
            <a:r>
              <a:rPr lang="de-DE" dirty="0">
                <a:latin typeface="+mj-lt"/>
                <a:ea typeface="Yu Gothic" panose="020B0400000000000000" pitchFamily="34" charset="-128"/>
              </a:rPr>
              <a:t>C://Program Files (x86)/Arduino…</a:t>
            </a:r>
            <a:br>
              <a:rPr lang="de-DE" dirty="0">
                <a:latin typeface="+mj-lt"/>
                <a:ea typeface="Yu Gothic" panose="020B0400000000000000" pitchFamily="34" charset="-128"/>
              </a:rPr>
            </a:br>
            <a:r>
              <a:rPr lang="de-DE" dirty="0">
                <a:latin typeface="+mj-lt"/>
                <a:ea typeface="Yu Gothic" panose="020B0400000000000000" pitchFamily="34" charset="-128"/>
              </a:rPr>
              <a:t>…/</a:t>
            </a:r>
            <a:r>
              <a:rPr lang="de-DE" dirty="0" err="1">
                <a:latin typeface="+mj-lt"/>
                <a:ea typeface="Yu Gothic" panose="020B0400000000000000" pitchFamily="34" charset="-128"/>
              </a:rPr>
              <a:t>libraries</a:t>
            </a:r>
            <a:r>
              <a:rPr lang="de-DE" dirty="0">
                <a:latin typeface="+mj-lt"/>
                <a:ea typeface="Yu Gothic" panose="020B0400000000000000" pitchFamily="34" charset="-128"/>
              </a:rPr>
              <a:t>/</a:t>
            </a:r>
            <a:r>
              <a:rPr lang="de-DE" dirty="0" err="1">
                <a:latin typeface="+mj-lt"/>
                <a:ea typeface="Yu Gothic" panose="020B0400000000000000" pitchFamily="34" charset="-128"/>
              </a:rPr>
              <a:t>EigeneBibliothek</a:t>
            </a:r>
            <a:endParaRPr lang="de-DE" dirty="0">
              <a:latin typeface="+mj-lt"/>
              <a:ea typeface="Yu Gothic" panose="020B0400000000000000" pitchFamily="34" charset="-128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6" y="2168860"/>
            <a:ext cx="3896815" cy="4123718"/>
          </a:xfrm>
          <a:prstGeom prst="rect">
            <a:avLst/>
          </a:prstGeom>
          <a:ln w="28575">
            <a:noFill/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343" y="3806919"/>
            <a:ext cx="2346901" cy="949936"/>
          </a:xfrm>
          <a:prstGeom prst="rect">
            <a:avLst/>
          </a:prstGeom>
          <a:ln w="19050">
            <a:noFill/>
          </a:ln>
        </p:spPr>
      </p:pic>
      <p:cxnSp>
        <p:nvCxnSpPr>
          <p:cNvPr id="9" name="Gerader Verbinder 8"/>
          <p:cNvCxnSpPr>
            <a:stCxn id="8" idx="1"/>
          </p:cNvCxnSpPr>
          <p:nvPr/>
        </p:nvCxnSpPr>
        <p:spPr>
          <a:xfrm flipH="1" flipV="1">
            <a:off x="1155934" y="3613173"/>
            <a:ext cx="3855409" cy="6687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225" y="4893111"/>
            <a:ext cx="2847975" cy="1209675"/>
          </a:xfrm>
          <a:prstGeom prst="rect">
            <a:avLst/>
          </a:prstGeom>
          <a:ln w="28575">
            <a:noFill/>
          </a:ln>
        </p:spPr>
      </p:pic>
      <p:cxnSp>
        <p:nvCxnSpPr>
          <p:cNvPr id="11" name="Gerader Verbinder 10"/>
          <p:cNvCxnSpPr>
            <a:stCxn id="10" idx="1"/>
          </p:cNvCxnSpPr>
          <p:nvPr/>
        </p:nvCxnSpPr>
        <p:spPr>
          <a:xfrm flipH="1">
            <a:off x="3131840" y="5497949"/>
            <a:ext cx="2732385" cy="1993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8843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Hauptprogramm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88840"/>
            <a:ext cx="4712500" cy="4284092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5076056" y="2600908"/>
            <a:ext cx="4912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Initialisierung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Serielle Schnittstelle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ESP8266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Endlosschleife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Ausgabe über Kontrollfenster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DHT11 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US-Daten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Zustand bestimmen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Versenden der Daten</a:t>
            </a:r>
          </a:p>
        </p:txBody>
      </p:sp>
    </p:spTree>
    <p:extLst>
      <p:ext uri="{BB962C8B-B14F-4D97-AF65-F5344CB8AC3E}">
        <p14:creationId xmlns:p14="http://schemas.microsoft.com/office/powerpoint/2010/main" val="140939326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Hauptprogramm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076056" y="2600908"/>
            <a:ext cx="4912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Initialisierung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Serielle Schnittstelle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ESP8266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Endlosschleife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Ausgabe über Kontrollfenster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DHT11 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US-Daten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Zustand bestimmen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Versenden der Daten</a:t>
            </a:r>
          </a:p>
        </p:txBody>
      </p:sp>
      <p:sp>
        <p:nvSpPr>
          <p:cNvPr id="8" name="Rechteck 7"/>
          <p:cNvSpPr/>
          <p:nvPr/>
        </p:nvSpPr>
        <p:spPr>
          <a:xfrm>
            <a:off x="1943708" y="2600908"/>
            <a:ext cx="132205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9" name="Rechteck 8"/>
          <p:cNvSpPr/>
          <p:nvPr/>
        </p:nvSpPr>
        <p:spPr>
          <a:xfrm>
            <a:off x="1947252" y="3561383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10" name="Rechteck 9"/>
          <p:cNvSpPr/>
          <p:nvPr/>
        </p:nvSpPr>
        <p:spPr>
          <a:xfrm>
            <a:off x="1950796" y="4511224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954341" y="5429168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V="1">
            <a:off x="2604700" y="3153801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0" idx="0"/>
            <a:endCxn id="9" idx="2"/>
          </p:cNvCxnSpPr>
          <p:nvPr/>
        </p:nvCxnSpPr>
        <p:spPr>
          <a:xfrm flipH="1" flipV="1">
            <a:off x="2604700" y="4114276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1" idx="0"/>
            <a:endCxn id="10" idx="2"/>
          </p:cNvCxnSpPr>
          <p:nvPr/>
        </p:nvCxnSpPr>
        <p:spPr>
          <a:xfrm flipH="1" flipV="1">
            <a:off x="2608244" y="5064117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/>
          <p:cNvCxnSpPr>
            <a:stCxn id="11" idx="2"/>
            <a:endCxn id="8" idx="0"/>
          </p:cNvCxnSpPr>
          <p:nvPr/>
        </p:nvCxnSpPr>
        <p:spPr>
          <a:xfrm rot="5400000" flipH="1">
            <a:off x="917686" y="4287959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76764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83568" y="2816932"/>
            <a:ext cx="7164796" cy="863600"/>
          </a:xfrm>
        </p:spPr>
        <p:txBody>
          <a:bodyPr/>
          <a:lstStyle/>
          <a:p>
            <a:r>
              <a:rPr lang="de-DE" sz="6600" dirty="0"/>
              <a:t>Sensoren &amp; Bibliotheken</a:t>
            </a:r>
            <a:br>
              <a:rPr lang="de-DE" sz="6600" dirty="0"/>
            </a:br>
            <a:endParaRPr lang="de-DE" sz="66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83568" y="4833156"/>
            <a:ext cx="889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Intro</a:t>
            </a:r>
            <a:r>
              <a:rPr lang="de-DE" dirty="0"/>
              <a:t> </a:t>
            </a:r>
            <a:r>
              <a:rPr lang="de-DE" dirty="0" err="1"/>
              <a:t>Sensoren&amp;Bibliotheken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Kommunikation Programmablauf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IoT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Platform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68907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Feuchtigkeitssensor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6" descr="http://howtomechatronics.com/wp-content/uploads/2016/01/DHT11-DDHT22-Working-Principle.png?x572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49447"/>
            <a:ext cx="2019036" cy="163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://ic4l.net/wp-content/uploads/dht11-module-300x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754446" y="219671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/>
          <p:nvPr/>
        </p:nvCxnSpPr>
        <p:spPr>
          <a:xfrm flipH="1">
            <a:off x="5766348" y="3268273"/>
            <a:ext cx="8583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5766349" y="2866164"/>
            <a:ext cx="785717" cy="243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5766349" y="3426483"/>
            <a:ext cx="785717" cy="252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6683774" y="3552805"/>
            <a:ext cx="2111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Single </a:t>
            </a:r>
            <a:r>
              <a:rPr lang="de-DE" dirty="0" err="1"/>
              <a:t>Wire</a:t>
            </a:r>
            <a:r>
              <a:rPr lang="de-DE" dirty="0"/>
              <a:t> Digital </a:t>
            </a:r>
            <a:r>
              <a:rPr lang="de-DE" dirty="0" err="1"/>
              <a:t>output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6683774" y="2634537"/>
            <a:ext cx="867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GND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683774" y="3153072"/>
            <a:ext cx="867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VCC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1259631" y="4201337"/>
            <a:ext cx="11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[2]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3857306" y="4201337"/>
            <a:ext cx="11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53788772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Spezifische Daten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09" y="1969509"/>
            <a:ext cx="8275132" cy="161390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187624" y="5805264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[4]</a:t>
            </a: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12365"/>
              </p:ext>
            </p:extLst>
          </p:nvPr>
        </p:nvGraphicFramePr>
        <p:xfrm>
          <a:off x="0" y="3144634"/>
          <a:ext cx="9144001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668">
                  <a:extLst>
                    <a:ext uri="{9D8B030D-6E8A-4147-A177-3AD203B41FA5}">
                      <a16:colId xmlns:a16="http://schemas.microsoft.com/office/drawing/2014/main" val="3717458139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7089958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32585347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78081678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65223837"/>
                    </a:ext>
                  </a:extLst>
                </a:gridCol>
                <a:gridCol w="1331641">
                  <a:extLst>
                    <a:ext uri="{9D8B030D-6E8A-4147-A177-3AD203B41FA5}">
                      <a16:colId xmlns:a16="http://schemas.microsoft.com/office/drawing/2014/main" val="246599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DHT11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Bedingungen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Reichweite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Response</a:t>
                      </a:r>
                      <a:r>
                        <a:rPr lang="de-DE" baseline="0" dirty="0"/>
                        <a:t> </a:t>
                      </a:r>
                    </a:p>
                    <a:p>
                      <a:pPr algn="ctr"/>
                      <a:r>
                        <a:rPr lang="de-DE" baseline="0" dirty="0"/>
                        <a:t>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Auflösung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207720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Feuchtigkeit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0°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30% - 90%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+ /</a:t>
                      </a:r>
                      <a:r>
                        <a:rPr lang="de-DE" baseline="0" dirty="0"/>
                        <a:t> - 5%</a:t>
                      </a:r>
                      <a:endParaRPr lang="de-DE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Min:</a:t>
                      </a:r>
                      <a:r>
                        <a:rPr lang="de-DE" baseline="0" dirty="0"/>
                        <a:t> 6s</a:t>
                      </a:r>
                      <a:br>
                        <a:rPr lang="de-DE" baseline="0" dirty="0"/>
                      </a:br>
                      <a:r>
                        <a:rPr lang="de-DE" baseline="0" dirty="0" err="1"/>
                        <a:t>Typical</a:t>
                      </a:r>
                      <a:r>
                        <a:rPr lang="de-DE" baseline="0" dirty="0"/>
                        <a:t>: 10 s</a:t>
                      </a:r>
                      <a:endParaRPr lang="de-DE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43928"/>
                  </a:ext>
                </a:extLst>
              </a:tr>
              <a:tr h="242147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25°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20% - 90%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730887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50°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20% - 80%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42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Temperatur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0°C – 50°C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3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65537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1895412"/>
            <a:ext cx="7740650" cy="3944938"/>
          </a:xfrm>
        </p:spPr>
        <p:txBody>
          <a:bodyPr/>
          <a:lstStyle/>
          <a:p>
            <a:r>
              <a:rPr lang="de-DE" dirty="0"/>
              <a:t>Reichweite:</a:t>
            </a:r>
          </a:p>
          <a:p>
            <a:pPr lvl="2"/>
            <a:r>
              <a:rPr lang="de-DE" dirty="0"/>
              <a:t>Temperatur:</a:t>
            </a:r>
          </a:p>
          <a:p>
            <a:pPr lvl="3"/>
            <a:r>
              <a:rPr lang="de-DE" dirty="0"/>
              <a:t> 0 – 50 C°</a:t>
            </a:r>
          </a:p>
          <a:p>
            <a:pPr lvl="2"/>
            <a:r>
              <a:rPr lang="de-DE" dirty="0"/>
              <a:t>Feuchtigkeit:</a:t>
            </a:r>
          </a:p>
          <a:p>
            <a:pPr lvl="3"/>
            <a:r>
              <a:rPr lang="de-DE" dirty="0"/>
              <a:t>0° C: 30% - 90%</a:t>
            </a:r>
          </a:p>
          <a:p>
            <a:pPr lvl="3"/>
            <a:r>
              <a:rPr lang="de-DE" dirty="0">
                <a:solidFill>
                  <a:srgbClr val="FF0000"/>
                </a:solidFill>
              </a:rPr>
              <a:t>25° C: 20% - 90%</a:t>
            </a:r>
          </a:p>
          <a:p>
            <a:pPr lvl="3"/>
            <a:r>
              <a:rPr lang="de-DE" dirty="0"/>
              <a:t>50° C: 20% - 80%</a:t>
            </a:r>
          </a:p>
          <a:p>
            <a:pPr marL="1588" lvl="1" indent="0">
              <a:buNone/>
            </a:pPr>
            <a:r>
              <a:rPr lang="de-DE" dirty="0"/>
              <a:t>2. Genauigkeit</a:t>
            </a:r>
          </a:p>
          <a:p>
            <a:pPr lvl="2"/>
            <a:r>
              <a:rPr lang="de-DE" dirty="0"/>
              <a:t>Temperatur: </a:t>
            </a:r>
          </a:p>
          <a:p>
            <a:pPr lvl="3"/>
            <a:r>
              <a:rPr lang="de-DE" dirty="0"/>
              <a:t>+ / - 2 °C</a:t>
            </a:r>
          </a:p>
          <a:p>
            <a:pPr lvl="2"/>
            <a:r>
              <a:rPr lang="de-DE" dirty="0"/>
              <a:t>Feuchtigkeit: </a:t>
            </a:r>
          </a:p>
          <a:p>
            <a:pPr lvl="3"/>
            <a:r>
              <a:rPr lang="de-DE" dirty="0"/>
              <a:t>+ / - 5° %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Spezifische Daten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8163192" y="6157891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53113127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3. Antwortzeiten: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Min: 6s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Max: 30s</a:t>
            </a:r>
          </a:p>
          <a:p>
            <a:pPr marL="209550" lvl="3" indent="0">
              <a:buNone/>
            </a:pPr>
            <a:endParaRPr lang="de-DE" dirty="0"/>
          </a:p>
          <a:p>
            <a:pPr marL="23813" lvl="2" indent="0">
              <a:buNone/>
            </a:pPr>
            <a:r>
              <a:rPr lang="de-DE" dirty="0"/>
              <a:t>4. Abtastfrequenz:</a:t>
            </a:r>
          </a:p>
          <a:p>
            <a:pPr marL="495300" lvl="3" indent="-285750"/>
            <a:r>
              <a:rPr lang="de-DE" dirty="0"/>
              <a:t>1 Hz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Spezifische Daten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028484" y="6087183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72161217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44732" y="1439736"/>
            <a:ext cx="7740650" cy="863600"/>
          </a:xfrm>
        </p:spPr>
        <p:txBody>
          <a:bodyPr/>
          <a:lstStyle/>
          <a:p>
            <a:r>
              <a:rPr lang="de-DE" dirty="0"/>
              <a:t>Datenpaket –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dirty="0"/>
              <a:t>Hochschule Mannheim | Julia </a:t>
            </a:r>
            <a:r>
              <a:rPr lang="de-DE" altLang="de-DE" dirty="0" err="1"/>
              <a:t>Geigl</a:t>
            </a:r>
            <a:r>
              <a:rPr lang="de-DE" altLang="de-DE" dirty="0"/>
              <a:t>, Klemens Behr, Kevin Höfle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467544" y="3176972"/>
            <a:ext cx="1584176" cy="936104"/>
          </a:xfrm>
          <a:prstGeom prst="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Integral</a:t>
            </a:r>
            <a:r>
              <a:rPr kumimoji="0" lang="de-DE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sz="1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Humdity</a:t>
            </a:r>
            <a:r>
              <a:rPr kumimoji="0" lang="de-DE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062048" y="3176972"/>
            <a:ext cx="1584176" cy="936104"/>
          </a:xfrm>
          <a:prstGeom prst="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Decimal</a:t>
            </a: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Humidity</a:t>
            </a: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10" name="Rechteck 9"/>
          <p:cNvSpPr/>
          <p:nvPr/>
        </p:nvSpPr>
        <p:spPr bwMode="auto">
          <a:xfrm>
            <a:off x="3656552" y="3176972"/>
            <a:ext cx="1584176" cy="936104"/>
          </a:xfrm>
          <a:prstGeom prst="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Integral</a:t>
            </a:r>
            <a:r>
              <a:rPr kumimoji="0" lang="de-DE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Temperatur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251056" y="3176972"/>
            <a:ext cx="1584176" cy="936104"/>
          </a:xfrm>
          <a:prstGeom prst="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Decimal</a:t>
            </a: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Temperature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6835232" y="3176972"/>
            <a:ext cx="1584176" cy="936104"/>
          </a:xfrm>
          <a:prstGeom prst="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Check </a:t>
            </a:r>
            <a:r>
              <a:rPr kumimoji="0" 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Sum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43846" y="2807640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185382" y="2807640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39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700681" y="2807640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963583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299890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15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587824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16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4856135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23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5240728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24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6407677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31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6791772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32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8163192" y="6093296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330161020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Verwendete Bibliothek „SimpleDHT11“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Einfach zu verwenden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Keine externe Abhängigkeit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 auslesen – Simple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3655079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>
          <a:xfrm>
            <a:off x="791580" y="6550025"/>
            <a:ext cx="5165576" cy="307975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  <a:p>
            <a:endParaRPr lang="en-US" dirty="0"/>
          </a:p>
          <a:p>
            <a:r>
              <a:rPr lang="en-US" dirty="0" err="1"/>
              <a:t>Sensoren</a:t>
            </a:r>
            <a:r>
              <a:rPr lang="en-US" dirty="0"/>
              <a:t> &amp; </a:t>
            </a:r>
            <a:r>
              <a:rPr lang="en-US" dirty="0" err="1"/>
              <a:t>Bibliotheken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Kommunikation</a:t>
            </a:r>
            <a:r>
              <a:rPr lang="en-US" dirty="0"/>
              <a:t> / ESP</a:t>
            </a:r>
          </a:p>
          <a:p>
            <a:endParaRPr lang="en-US" dirty="0"/>
          </a:p>
          <a:p>
            <a:r>
              <a:rPr lang="en-US" dirty="0" err="1"/>
              <a:t>Programmablauf</a:t>
            </a:r>
            <a:endParaRPr lang="en-US" dirty="0"/>
          </a:p>
          <a:p>
            <a:endParaRPr lang="en-US" dirty="0"/>
          </a:p>
          <a:p>
            <a:r>
              <a:rPr lang="en-US" dirty="0"/>
              <a:t>IoT </a:t>
            </a:r>
            <a:r>
              <a:rPr lang="en-US" dirty="0" err="1"/>
              <a:t>Platfrom</a:t>
            </a:r>
            <a:r>
              <a:rPr lang="en-US" dirty="0"/>
              <a:t> – </a:t>
            </a:r>
            <a:r>
              <a:rPr lang="en-US" dirty="0" err="1"/>
              <a:t>Adafruit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301612558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DHT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971550" y="2408437"/>
            <a:ext cx="5690267" cy="1496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de-DE" sz="1351" dirty="0"/>
              <a:t>+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read</a:t>
            </a:r>
            <a:r>
              <a:rPr lang="de-DE" sz="1351" dirty="0"/>
              <a:t>(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pin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ptemperature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phumidity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pdata</a:t>
            </a:r>
            <a:r>
              <a:rPr lang="de-DE" sz="1351" dirty="0"/>
              <a:t>[40])</a:t>
            </a:r>
          </a:p>
          <a:p>
            <a:pPr algn="l"/>
            <a:r>
              <a:rPr lang="de-DE" sz="1351" dirty="0"/>
              <a:t>- 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confirm</a:t>
            </a:r>
            <a:r>
              <a:rPr lang="de-DE" sz="1351" dirty="0"/>
              <a:t>(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pin</a:t>
            </a:r>
            <a:r>
              <a:rPr lang="de-DE" sz="1351" dirty="0"/>
              <a:t>, </a:t>
            </a:r>
            <a:r>
              <a:rPr lang="de-DE" sz="1351" dirty="0" err="1"/>
              <a:t>int</a:t>
            </a:r>
            <a:r>
              <a:rPr lang="de-DE" sz="1351" dirty="0"/>
              <a:t> </a:t>
            </a:r>
            <a:r>
              <a:rPr lang="de-DE" sz="1351" dirty="0" err="1"/>
              <a:t>us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level</a:t>
            </a:r>
            <a:r>
              <a:rPr lang="de-DE" sz="1351" dirty="0"/>
              <a:t>)</a:t>
            </a:r>
          </a:p>
          <a:p>
            <a:pPr algn="l"/>
            <a:r>
              <a:rPr lang="de-DE" sz="1351" dirty="0"/>
              <a:t>-  </a:t>
            </a:r>
            <a:r>
              <a:rPr lang="de-DE" sz="1351" dirty="0" err="1"/>
              <a:t>byte</a:t>
            </a:r>
            <a:r>
              <a:rPr lang="de-DE" sz="1351" dirty="0"/>
              <a:t> bits2byte (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data</a:t>
            </a:r>
            <a:r>
              <a:rPr lang="de-DE" sz="1351" dirty="0"/>
              <a:t>[8])</a:t>
            </a:r>
          </a:p>
          <a:p>
            <a:pPr algn="l"/>
            <a:r>
              <a:rPr lang="de-DE" sz="1351" dirty="0"/>
              <a:t>- 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sample(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pin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data</a:t>
            </a:r>
            <a:r>
              <a:rPr lang="de-DE" sz="1351" dirty="0"/>
              <a:t>[40])</a:t>
            </a:r>
            <a:br>
              <a:rPr lang="de-DE" sz="1351" dirty="0"/>
            </a:br>
            <a:r>
              <a:rPr lang="de-DE" sz="1351" dirty="0"/>
              <a:t>- 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parse(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data</a:t>
            </a:r>
            <a:r>
              <a:rPr lang="de-DE" sz="1351" dirty="0"/>
              <a:t>[40],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ptemperature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phumidity</a:t>
            </a:r>
            <a:r>
              <a:rPr lang="de-DE" sz="1351" dirty="0"/>
              <a:t>) </a:t>
            </a:r>
          </a:p>
        </p:txBody>
      </p:sp>
      <p:sp>
        <p:nvSpPr>
          <p:cNvPr id="7" name="Rechteck 6"/>
          <p:cNvSpPr/>
          <p:nvPr/>
        </p:nvSpPr>
        <p:spPr>
          <a:xfrm>
            <a:off x="971550" y="1915901"/>
            <a:ext cx="5690267" cy="492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1" dirty="0"/>
              <a:t>SimpleDHT11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71551" y="4074794"/>
            <a:ext cx="575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Von Interesse ist nur die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673235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50"/>
            <a:ext cx="7740650" cy="2432794"/>
          </a:xfrm>
        </p:spPr>
        <p:txBody>
          <a:bodyPr/>
          <a:lstStyle/>
          <a:p>
            <a:r>
              <a:rPr lang="de-DE" dirty="0"/>
              <a:t>Entweder über IDE oder:</a:t>
            </a:r>
          </a:p>
          <a:p>
            <a:pPr lvl="2"/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include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&lt;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SimpleDHT.h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de-DE" dirty="0"/>
              <a:t>Konstruktor Aufruf:</a:t>
            </a:r>
          </a:p>
          <a:p>
            <a:pPr lvl="2"/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SimpleDHT11 dht11</a:t>
            </a:r>
          </a:p>
          <a:p>
            <a:r>
              <a:rPr lang="de-DE" dirty="0"/>
              <a:t>Daten zyklisch auslesen mit:</a:t>
            </a:r>
          </a:p>
          <a:p>
            <a:pPr lvl="2"/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Dht11.read(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pin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,&amp;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temperature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,&amp;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humidity,NULL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Gewitterblitz 5"/>
          <p:cNvSpPr/>
          <p:nvPr/>
        </p:nvSpPr>
        <p:spPr bwMode="auto">
          <a:xfrm rot="21020744" flipH="1">
            <a:off x="7330987" y="1388357"/>
            <a:ext cx="648072" cy="1569682"/>
          </a:xfrm>
          <a:prstGeom prst="lightningBol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192180" y="3049410"/>
            <a:ext cx="312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Abtastfrequenz: 1 Hz </a:t>
            </a:r>
          </a:p>
          <a:p>
            <a:pPr algn="l"/>
            <a:r>
              <a:rPr lang="de-DE" dirty="0"/>
              <a:t>Reaktionszeit: 6s – 30s</a:t>
            </a:r>
          </a:p>
        </p:txBody>
      </p:sp>
      <p:cxnSp>
        <p:nvCxnSpPr>
          <p:cNvPr id="9" name="Gerade Verbindung mit Pfeil 8"/>
          <p:cNvCxnSpPr/>
          <p:nvPr/>
        </p:nvCxnSpPr>
        <p:spPr bwMode="auto">
          <a:xfrm flipV="1">
            <a:off x="1835696" y="4401108"/>
            <a:ext cx="864096" cy="779736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feld 10"/>
          <p:cNvSpPr txBox="1"/>
          <p:nvPr/>
        </p:nvSpPr>
        <p:spPr>
          <a:xfrm>
            <a:off x="251520" y="5106960"/>
            <a:ext cx="295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Data-</a:t>
            </a:r>
            <a:r>
              <a:rPr lang="de-DE" dirty="0" err="1"/>
              <a:t>pin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6" idx="0"/>
          </p:cNvCxnSpPr>
          <p:nvPr/>
        </p:nvCxnSpPr>
        <p:spPr bwMode="auto">
          <a:xfrm flipV="1">
            <a:off x="3023803" y="4429315"/>
            <a:ext cx="387053" cy="1060477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/>
          <p:cNvCxnSpPr>
            <a:stCxn id="17" idx="0"/>
          </p:cNvCxnSpPr>
          <p:nvPr/>
        </p:nvCxnSpPr>
        <p:spPr bwMode="auto">
          <a:xfrm flipH="1" flipV="1">
            <a:off x="4896036" y="4401108"/>
            <a:ext cx="684101" cy="1050747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feld 15"/>
          <p:cNvSpPr txBox="1"/>
          <p:nvPr/>
        </p:nvSpPr>
        <p:spPr>
          <a:xfrm>
            <a:off x="1547614" y="5489792"/>
            <a:ext cx="2952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Adresse der </a:t>
            </a:r>
          </a:p>
          <a:p>
            <a:r>
              <a:rPr lang="de-DE" dirty="0"/>
              <a:t>Temperatur-Variable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4103948" y="5451855"/>
            <a:ext cx="2952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Adresse der </a:t>
            </a:r>
          </a:p>
          <a:p>
            <a:r>
              <a:rPr lang="de-DE" dirty="0"/>
              <a:t>Feuchtigkeits-Variable</a:t>
            </a:r>
          </a:p>
        </p:txBody>
      </p:sp>
      <p:cxnSp>
        <p:nvCxnSpPr>
          <p:cNvPr id="10" name="Gerade Verbindung mit Pfeil 9"/>
          <p:cNvCxnSpPr/>
          <p:nvPr/>
        </p:nvCxnSpPr>
        <p:spPr bwMode="auto">
          <a:xfrm flipH="1" flipV="1">
            <a:off x="5868144" y="4401108"/>
            <a:ext cx="1152128" cy="648072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feld 13"/>
          <p:cNvSpPr txBox="1"/>
          <p:nvPr/>
        </p:nvSpPr>
        <p:spPr>
          <a:xfrm>
            <a:off x="7203956" y="4935170"/>
            <a:ext cx="122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Rawdata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234844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Ultraschallsensor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http://arduinosensors.com/wp-content/uploads/2014/05/Ultrasonic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92798" y="1952836"/>
            <a:ext cx="2990851" cy="299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62935" y="2294814"/>
            <a:ext cx="5807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Pins:</a:t>
            </a:r>
          </a:p>
          <a:p>
            <a:pPr algn="l"/>
            <a:endParaRPr lang="de-DE" dirty="0"/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VCC (5 V)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Trigger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Echo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275693079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Ultraschallsensor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http://arduinosensors.com/wp-content/uploads/2014/05/Ultrasonic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43828" y="4130862"/>
            <a:ext cx="1994005" cy="199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01019" y="1932425"/>
            <a:ext cx="58073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Funktionsweise</a:t>
            </a:r>
          </a:p>
          <a:p>
            <a:pPr algn="l"/>
            <a:endParaRPr lang="de-DE" dirty="0"/>
          </a:p>
          <a:p>
            <a:pPr marL="342891" indent="-342891" algn="l">
              <a:buFont typeface="+mj-lt"/>
              <a:buAutoNum type="arabicPeriod"/>
            </a:pPr>
            <a:r>
              <a:rPr lang="de-DE" dirty="0"/>
              <a:t>Ein Signal wird gesendet (Trigger Pin) – 330 m/s</a:t>
            </a:r>
          </a:p>
          <a:p>
            <a:pPr marL="342891" indent="-342891" algn="l">
              <a:buFont typeface="+mj-lt"/>
              <a:buAutoNum type="arabicPeriod"/>
            </a:pPr>
            <a:r>
              <a:rPr lang="de-DE" dirty="0"/>
              <a:t>Das Echo wird empfangen (Echo Pin)</a:t>
            </a:r>
          </a:p>
          <a:p>
            <a:pPr marL="342891" indent="-342891" algn="l">
              <a:buFont typeface="+mj-lt"/>
              <a:buAutoNum type="arabicPeriod"/>
            </a:pPr>
            <a:r>
              <a:rPr lang="de-DE" dirty="0"/>
              <a:t>Die Zeit zwischen Senden und Empfangen bestimmt die Distanz</a:t>
            </a:r>
          </a:p>
          <a:p>
            <a:pPr algn="l"/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461900" y="5076213"/>
            <a:ext cx="18711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1461900" y="5185217"/>
            <a:ext cx="1871191" cy="6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http://worldartsme.com/images/echo-sound-waves-clipart-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7"/>
          <a:stretch/>
        </p:blipFill>
        <p:spPr bwMode="auto">
          <a:xfrm>
            <a:off x="4611906" y="3872817"/>
            <a:ext cx="803489" cy="131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: abgerundete Ecken 10"/>
          <p:cNvSpPr/>
          <p:nvPr/>
        </p:nvSpPr>
        <p:spPr>
          <a:xfrm>
            <a:off x="5838065" y="3998987"/>
            <a:ext cx="1168736" cy="11808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Objekt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4592663" y="4761321"/>
            <a:ext cx="1245405" cy="7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4592663" y="4924919"/>
            <a:ext cx="1245405" cy="7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4628469" y="5040363"/>
            <a:ext cx="1245405" cy="7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60437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80392" y="2420888"/>
            <a:ext cx="7164796" cy="863600"/>
          </a:xfrm>
        </p:spPr>
        <p:txBody>
          <a:bodyPr/>
          <a:lstStyle/>
          <a:p>
            <a:r>
              <a:rPr lang="de-DE" sz="7200" dirty="0"/>
              <a:t>Kommunikation  ESP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83568" y="4833156"/>
            <a:ext cx="889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Intro</a:t>
            </a:r>
            <a:r>
              <a:rPr lang="de-DE" dirty="0"/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Sensoren&amp;Bibliotheken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/>
              <a:t>Kommunikation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Programmablauf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IoT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Platform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4398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Pin 53 Ausgang und High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Baud Rate auf 74880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AT+RST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Verbindung beenden und Baud Rate auf 115200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AT+CWMODE=1			Automatische </a:t>
            </a:r>
            <a:r>
              <a:rPr lang="de-DE" dirty="0" err="1"/>
              <a:t>reconnection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AT+CWQAP				Alle Access-Points schließen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AT+CIPMUX=1			Modus: mehrere Verbindungen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AT+CIPSTA= "192.x.x.x " 		Statische IP-Adresse im eigenen Subnetz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AT+CWJAP="SSID" "PASSWORD "  	Verbindung zu Wifi-Point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</a:t>
            </a:r>
            <a:r>
              <a:rPr lang="de-DE" dirty="0" err="1"/>
              <a:t>Initalisierung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862772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AT+CIPSTART=4, "TCP", "io.adafruit.com", 80 	</a:t>
            </a:r>
          </a:p>
          <a:p>
            <a:pPr lvl="2"/>
            <a:r>
              <a:rPr lang="de-DE" dirty="0"/>
              <a:t>Verbindung zum Server aufbauen</a:t>
            </a:r>
          </a:p>
          <a:p>
            <a:r>
              <a:rPr lang="de-DE" dirty="0"/>
              <a:t>http Header</a:t>
            </a:r>
          </a:p>
          <a:p>
            <a:pPr lvl="1"/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/groups/embedded/</a:t>
            </a:r>
            <a:r>
              <a:rPr lang="en-US" dirty="0" err="1"/>
              <a:t>send.json?x-aio-key</a:t>
            </a:r>
            <a:r>
              <a:rPr lang="en-US" dirty="0"/>
              <a:t>=</a:t>
            </a:r>
            <a:r>
              <a:rPr lang="en-US" dirty="0" err="1"/>
              <a:t>xxx&amp;FeedName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HTTP/1.1/r/n 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dirty="0"/>
              <a:t>Host: </a:t>
            </a:r>
            <a:r>
              <a:rPr lang="pt-BR" dirty="0"/>
              <a:t>io.adafruit.com/r/n/r/n</a:t>
            </a:r>
          </a:p>
          <a:p>
            <a:pPr lvl="2">
              <a:spcBef>
                <a:spcPts val="0"/>
              </a:spcBef>
            </a:pPr>
            <a:r>
              <a:rPr lang="en-US" dirty="0"/>
              <a:t>&amp;</a:t>
            </a:r>
            <a:r>
              <a:rPr lang="en-US" dirty="0" err="1"/>
              <a:t>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</a:t>
            </a:r>
            <a:endParaRPr lang="pt-BR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AT+CIPSEND=4,HeaderLen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Ende des </a:t>
            </a:r>
            <a:r>
              <a:rPr lang="en-US" dirty="0" err="1"/>
              <a:t>Sende</a:t>
            </a:r>
            <a:r>
              <a:rPr lang="en-US" dirty="0"/>
              <a:t>-Modus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dirty="0"/>
              <a:t>"</a:t>
            </a:r>
            <a:r>
              <a:rPr lang="en-US" dirty="0"/>
              <a:t>+++</a:t>
            </a:r>
            <a:r>
              <a:rPr lang="de-DE" dirty="0"/>
              <a:t>"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Senden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2234341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88070" y="1988840"/>
            <a:ext cx="7740650" cy="39449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Verbindung beenden und Baud Rate auf 115200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Gelegentlich andere Baudrate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AT+CIPMUX=1		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Modus: mehrere Verbindungen möglich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AT+CIPSTA= "192.x.x.x " 	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Statische IP-Adresse im eigenen Subnetz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IP-Zuweisung über Router funktionierte nicht </a:t>
            </a:r>
            <a:r>
              <a:rPr lang="de-DE" dirty="0">
                <a:sym typeface="Wingdings" panose="05000000000000000000" pitchFamily="2" charset="2"/>
              </a:rPr>
              <a:t> Statische IP-Adresse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Spannungsversorung</a:t>
            </a:r>
            <a:r>
              <a:rPr lang="de-DE" dirty="0">
                <a:sym typeface="Wingdings" panose="05000000000000000000" pitchFamily="2" charset="2"/>
              </a:rPr>
              <a:t> / Stromschwankungen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Senden schlug Fehl bis extern ein Strom indiziert wurde über die Eingangspins des ESP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Probleme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6847601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AT+CIPSTART=4, "TCP", "io.adafruit.com", 80 	</a:t>
            </a:r>
          </a:p>
          <a:p>
            <a:pPr lvl="2"/>
            <a:r>
              <a:rPr lang="de-DE" dirty="0"/>
              <a:t>Verbindung zum Server aufbauen</a:t>
            </a:r>
          </a:p>
          <a:p>
            <a:r>
              <a:rPr lang="de-DE" dirty="0"/>
              <a:t>http Header</a:t>
            </a:r>
          </a:p>
          <a:p>
            <a:pPr lvl="2"/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/groups/embedded/</a:t>
            </a:r>
            <a:r>
              <a:rPr lang="en-US" dirty="0" err="1"/>
              <a:t>send.json?x-aio-key</a:t>
            </a:r>
            <a:r>
              <a:rPr lang="en-US" dirty="0"/>
              <a:t>=</a:t>
            </a:r>
            <a:r>
              <a:rPr lang="en-US" dirty="0" err="1"/>
              <a:t>xxx&amp;FeedName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HTTP/1.1/r/n 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dirty="0"/>
              <a:t>Host: </a:t>
            </a:r>
            <a:r>
              <a:rPr lang="pt-BR" dirty="0"/>
              <a:t>io.adafruit.com/r/n/r/n</a:t>
            </a:r>
          </a:p>
          <a:p>
            <a:pPr lvl="2">
              <a:spcBef>
                <a:spcPts val="0"/>
              </a:spcBef>
            </a:pPr>
            <a:r>
              <a:rPr lang="en-US" dirty="0"/>
              <a:t>&amp;</a:t>
            </a:r>
            <a:r>
              <a:rPr lang="en-US" dirty="0" err="1"/>
              <a:t>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</a:t>
            </a:r>
            <a:endParaRPr lang="pt-BR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AT+CIPSEND=4,HeaderLen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Ende des </a:t>
            </a:r>
            <a:r>
              <a:rPr lang="en-US" dirty="0" err="1"/>
              <a:t>Sende</a:t>
            </a:r>
            <a:r>
              <a:rPr lang="en-US" dirty="0"/>
              <a:t>-Modus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dirty="0"/>
              <a:t>"</a:t>
            </a:r>
            <a:r>
              <a:rPr lang="en-US" dirty="0"/>
              <a:t>+++</a:t>
            </a:r>
            <a:r>
              <a:rPr lang="de-DE" dirty="0"/>
              <a:t>"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Senden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3327675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9512" y="3212976"/>
            <a:ext cx="7164796" cy="863600"/>
          </a:xfrm>
        </p:spPr>
        <p:txBody>
          <a:bodyPr/>
          <a:lstStyle/>
          <a:p>
            <a:r>
              <a:rPr lang="de-DE" sz="5400" dirty="0"/>
              <a:t>PROGRAMMABLAUF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70157" y="4653136"/>
            <a:ext cx="889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Intro</a:t>
            </a:r>
            <a:r>
              <a:rPr lang="de-DE" dirty="0"/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Sensoren&amp;Bibliotheken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Kommunikation </a:t>
            </a:r>
            <a:r>
              <a:rPr lang="de-DE" dirty="0"/>
              <a:t>Programmablauf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IoT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Platform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34073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7544" y="2960948"/>
            <a:ext cx="5040560" cy="863600"/>
          </a:xfrm>
        </p:spPr>
        <p:txBody>
          <a:bodyPr/>
          <a:lstStyle/>
          <a:p>
            <a:r>
              <a:rPr lang="de-DE" sz="9600" dirty="0"/>
              <a:t>INTRO</a:t>
            </a:r>
            <a:br>
              <a:rPr lang="de-DE" sz="9600" dirty="0"/>
            </a:br>
            <a:endParaRPr lang="de-DE" sz="96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467544" y="4257092"/>
            <a:ext cx="889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Intro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Sensoren&amp;Bibliotheken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Kommunikation Programmablauf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IoT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Platform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1409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Temperatur / Feuchtigkeit messen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536008" y="2216497"/>
            <a:ext cx="1322057" cy="55289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7" name="Rechteck 6"/>
          <p:cNvSpPr/>
          <p:nvPr/>
        </p:nvSpPr>
        <p:spPr>
          <a:xfrm>
            <a:off x="539552" y="3176972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8" name="Rechteck 7"/>
          <p:cNvSpPr/>
          <p:nvPr/>
        </p:nvSpPr>
        <p:spPr>
          <a:xfrm>
            <a:off x="543096" y="4126813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9" name="Rechteck 8"/>
          <p:cNvSpPr/>
          <p:nvPr/>
        </p:nvSpPr>
        <p:spPr>
          <a:xfrm>
            <a:off x="546641" y="5044757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0" name="Gerade Verbindung mit Pfeil 9"/>
          <p:cNvCxnSpPr>
            <a:stCxn id="7" idx="0"/>
            <a:endCxn id="6" idx="2"/>
          </p:cNvCxnSpPr>
          <p:nvPr/>
        </p:nvCxnSpPr>
        <p:spPr>
          <a:xfrm flipV="1">
            <a:off x="1197000" y="2769390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0"/>
            <a:endCxn id="7" idx="2"/>
          </p:cNvCxnSpPr>
          <p:nvPr/>
        </p:nvCxnSpPr>
        <p:spPr>
          <a:xfrm flipH="1" flipV="1">
            <a:off x="1197000" y="3729865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H="1" flipV="1">
            <a:off x="1200544" y="4679706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/>
          <p:cNvCxnSpPr>
            <a:stCxn id="9" idx="2"/>
            <a:endCxn id="6" idx="0"/>
          </p:cNvCxnSpPr>
          <p:nvPr/>
        </p:nvCxnSpPr>
        <p:spPr>
          <a:xfrm rot="5400000" flipH="1">
            <a:off x="-490014" y="3903548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nhaltsplatzhalter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10" y="2486560"/>
            <a:ext cx="5006255" cy="305771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066542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Ultraschallsensor auslesen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536008" y="2296044"/>
            <a:ext cx="132205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7" name="Rechteck 6"/>
          <p:cNvSpPr/>
          <p:nvPr/>
        </p:nvSpPr>
        <p:spPr>
          <a:xfrm>
            <a:off x="539552" y="3256519"/>
            <a:ext cx="1314895" cy="55289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8" name="Rechteck 7"/>
          <p:cNvSpPr/>
          <p:nvPr/>
        </p:nvSpPr>
        <p:spPr>
          <a:xfrm>
            <a:off x="543096" y="4206360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9" name="Rechteck 8"/>
          <p:cNvSpPr/>
          <p:nvPr/>
        </p:nvSpPr>
        <p:spPr>
          <a:xfrm>
            <a:off x="546641" y="5124304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0" name="Gerade Verbindung mit Pfeil 9"/>
          <p:cNvCxnSpPr>
            <a:stCxn id="7" idx="0"/>
            <a:endCxn id="6" idx="2"/>
          </p:cNvCxnSpPr>
          <p:nvPr/>
        </p:nvCxnSpPr>
        <p:spPr>
          <a:xfrm flipV="1">
            <a:off x="1197000" y="2848937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0"/>
            <a:endCxn id="7" idx="2"/>
          </p:cNvCxnSpPr>
          <p:nvPr/>
        </p:nvCxnSpPr>
        <p:spPr>
          <a:xfrm flipH="1" flipV="1">
            <a:off x="1197000" y="3809412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H="1" flipV="1">
            <a:off x="1200544" y="4759253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/>
          <p:cNvCxnSpPr>
            <a:stCxn id="9" idx="2"/>
            <a:endCxn id="6" idx="0"/>
          </p:cNvCxnSpPr>
          <p:nvPr/>
        </p:nvCxnSpPr>
        <p:spPr>
          <a:xfrm rot="5400000" flipH="1">
            <a:off x="-490014" y="3983095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456892"/>
            <a:ext cx="4552950" cy="307657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254281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Bereichsüberschreitungen testen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536008" y="2360513"/>
            <a:ext cx="132205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7" name="Rechteck 6"/>
          <p:cNvSpPr/>
          <p:nvPr/>
        </p:nvSpPr>
        <p:spPr>
          <a:xfrm>
            <a:off x="539552" y="3320988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8" name="Rechteck 7"/>
          <p:cNvSpPr/>
          <p:nvPr/>
        </p:nvSpPr>
        <p:spPr>
          <a:xfrm>
            <a:off x="543096" y="4270829"/>
            <a:ext cx="1314895" cy="55289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9" name="Rechteck 8"/>
          <p:cNvSpPr/>
          <p:nvPr/>
        </p:nvSpPr>
        <p:spPr>
          <a:xfrm>
            <a:off x="546641" y="5188773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0" name="Gerade Verbindung mit Pfeil 9"/>
          <p:cNvCxnSpPr>
            <a:stCxn id="7" idx="0"/>
            <a:endCxn id="6" idx="2"/>
          </p:cNvCxnSpPr>
          <p:nvPr/>
        </p:nvCxnSpPr>
        <p:spPr>
          <a:xfrm flipV="1">
            <a:off x="1197000" y="2913406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0"/>
            <a:endCxn id="7" idx="2"/>
          </p:cNvCxnSpPr>
          <p:nvPr/>
        </p:nvCxnSpPr>
        <p:spPr>
          <a:xfrm flipH="1" flipV="1">
            <a:off x="1197000" y="3873881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H="1" flipV="1">
            <a:off x="1200544" y="4823722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/>
          <p:cNvCxnSpPr>
            <a:stCxn id="9" idx="2"/>
            <a:endCxn id="6" idx="0"/>
          </p:cNvCxnSpPr>
          <p:nvPr/>
        </p:nvCxnSpPr>
        <p:spPr>
          <a:xfrm rot="5400000" flipH="1">
            <a:off x="-490014" y="4047564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2411760" y="240393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17 Möglichkeiten</a:t>
            </a:r>
          </a:p>
          <a:p>
            <a:pPr marL="285750" indent="-285750" algn="l">
              <a:buFont typeface="Wingdings" panose="05000000000000000000" pitchFamily="2" charset="2"/>
              <a:buChar char="à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algn="l"/>
            <a:endParaRPr lang="de-DE" dirty="0">
              <a:latin typeface="+mj-lt"/>
            </a:endParaRPr>
          </a:p>
          <a:p>
            <a:pPr marL="0" indent="0" algn="l">
              <a:buNone/>
            </a:pPr>
            <a:r>
              <a:rPr lang="de-DE" dirty="0">
                <a:latin typeface="+mj-lt"/>
              </a:rPr>
              <a:t>Fenster 		auf / zu</a:t>
            </a:r>
          </a:p>
          <a:p>
            <a:pPr marL="0" indent="0" algn="l">
              <a:buNone/>
            </a:pPr>
            <a:endParaRPr lang="de-DE" dirty="0">
              <a:latin typeface="+mj-lt"/>
            </a:endParaRPr>
          </a:p>
          <a:p>
            <a:pPr marL="0" indent="0" algn="l">
              <a:buNone/>
            </a:pPr>
            <a:r>
              <a:rPr lang="de-DE" dirty="0">
                <a:latin typeface="+mj-lt"/>
              </a:rPr>
              <a:t>Temperatur 	ok / zu warm / zu kalt</a:t>
            </a:r>
          </a:p>
          <a:p>
            <a:pPr marL="0" indent="0" algn="l">
              <a:buNone/>
            </a:pPr>
            <a:endParaRPr lang="de-DE" dirty="0">
              <a:latin typeface="+mj-lt"/>
            </a:endParaRPr>
          </a:p>
          <a:p>
            <a:pPr marL="0" indent="0" algn="l">
              <a:buNone/>
            </a:pPr>
            <a:r>
              <a:rPr lang="de-DE" dirty="0">
                <a:latin typeface="+mj-lt"/>
              </a:rPr>
              <a:t>Luftfeuchtigkeit 	ok / zu hoch / zu niedrig </a:t>
            </a:r>
          </a:p>
        </p:txBody>
      </p:sp>
    </p:spTree>
    <p:extLst>
      <p:ext uri="{BB962C8B-B14F-4D97-AF65-F5344CB8AC3E}">
        <p14:creationId xmlns:p14="http://schemas.microsoft.com/office/powerpoint/2010/main" val="5921893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an </a:t>
            </a:r>
            <a:r>
              <a:rPr lang="de-DE" dirty="0" err="1"/>
              <a:t>Adafruit</a:t>
            </a:r>
            <a:r>
              <a:rPr lang="de-DE" dirty="0"/>
              <a:t> </a:t>
            </a:r>
            <a:r>
              <a:rPr lang="de-DE"/>
              <a:t>io</a:t>
            </a:r>
            <a:r>
              <a:rPr lang="de-DE" dirty="0"/>
              <a:t> senden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1184080" y="2648545"/>
            <a:ext cx="132205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7" name="Rechteck 6"/>
          <p:cNvSpPr/>
          <p:nvPr/>
        </p:nvSpPr>
        <p:spPr>
          <a:xfrm>
            <a:off x="1187624" y="3609020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8" name="Rechteck 7"/>
          <p:cNvSpPr/>
          <p:nvPr/>
        </p:nvSpPr>
        <p:spPr>
          <a:xfrm>
            <a:off x="1191168" y="4558861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9" name="Rechteck 8"/>
          <p:cNvSpPr/>
          <p:nvPr/>
        </p:nvSpPr>
        <p:spPr>
          <a:xfrm>
            <a:off x="1194713" y="5476805"/>
            <a:ext cx="1314895" cy="55289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0" name="Gerade Verbindung mit Pfeil 9"/>
          <p:cNvCxnSpPr>
            <a:stCxn id="7" idx="0"/>
            <a:endCxn id="6" idx="2"/>
          </p:cNvCxnSpPr>
          <p:nvPr/>
        </p:nvCxnSpPr>
        <p:spPr>
          <a:xfrm flipV="1">
            <a:off x="1845072" y="3201438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0"/>
            <a:endCxn id="7" idx="2"/>
          </p:cNvCxnSpPr>
          <p:nvPr/>
        </p:nvCxnSpPr>
        <p:spPr>
          <a:xfrm flipH="1" flipV="1">
            <a:off x="1845072" y="4161913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H="1" flipV="1">
            <a:off x="1848616" y="5111754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/>
          <p:cNvCxnSpPr>
            <a:stCxn id="9" idx="2"/>
            <a:endCxn id="6" idx="0"/>
          </p:cNvCxnSpPr>
          <p:nvPr/>
        </p:nvCxnSpPr>
        <p:spPr>
          <a:xfrm rot="5400000" flipH="1">
            <a:off x="158058" y="4335596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4067944" y="3304663"/>
            <a:ext cx="2876550" cy="171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Screenshot des Sendens !!!</a:t>
            </a:r>
          </a:p>
        </p:txBody>
      </p:sp>
    </p:spTree>
    <p:extLst>
      <p:ext uri="{BB962C8B-B14F-4D97-AF65-F5344CB8AC3E}">
        <p14:creationId xmlns:p14="http://schemas.microsoft.com/office/powerpoint/2010/main" val="136585781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9512" y="3212976"/>
            <a:ext cx="7164796" cy="863600"/>
          </a:xfrm>
        </p:spPr>
        <p:txBody>
          <a:bodyPr/>
          <a:lstStyle/>
          <a:p>
            <a:r>
              <a:rPr lang="de-DE" sz="5400" dirty="0" err="1"/>
              <a:t>IoT</a:t>
            </a:r>
            <a:r>
              <a:rPr lang="de-DE" sz="5400"/>
              <a:t> Plattform</a:t>
            </a:r>
            <a:endParaRPr lang="de-DE" sz="54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79512" y="4221088"/>
            <a:ext cx="889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Intro</a:t>
            </a:r>
            <a:r>
              <a:rPr lang="de-DE" dirty="0"/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Sensoren&amp;Bibliotheken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Kommunikation Programmablauf </a:t>
            </a:r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Platform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35648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Elektronik, Tools und Zubehör aus New York [6], [11]</a:t>
            </a:r>
          </a:p>
          <a:p>
            <a:pPr marL="681038" lvl="4" indent="-285750">
              <a:buFont typeface="Arial" panose="020B0604020202020204" pitchFamily="34" charset="0"/>
              <a:buChar char="•"/>
            </a:pPr>
            <a:r>
              <a:rPr lang="de-DE" dirty="0" err="1"/>
              <a:t>Arduino</a:t>
            </a:r>
            <a:r>
              <a:rPr lang="de-DE" dirty="0"/>
              <a:t> R3</a:t>
            </a:r>
          </a:p>
          <a:p>
            <a:pPr marL="681038" lvl="4" indent="-285750">
              <a:buFont typeface="Arial" panose="020B0604020202020204" pitchFamily="34" charset="0"/>
              <a:buChar char="•"/>
            </a:pPr>
            <a:r>
              <a:rPr lang="de-DE" dirty="0" err="1"/>
              <a:t>Arduino</a:t>
            </a:r>
            <a:r>
              <a:rPr lang="de-DE" dirty="0"/>
              <a:t> </a:t>
            </a:r>
            <a:r>
              <a:rPr lang="de-DE" dirty="0" err="1"/>
              <a:t>Mega</a:t>
            </a:r>
            <a:endParaRPr lang="de-DE" dirty="0"/>
          </a:p>
          <a:p>
            <a:pPr marL="0" lvl="1" indent="0">
              <a:buNone/>
            </a:pPr>
            <a:endParaRPr lang="de-DE" dirty="0"/>
          </a:p>
          <a:p>
            <a:pPr marL="309563" lvl="2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309563" lvl="2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1649598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42576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IoT</a:t>
            </a:r>
            <a:r>
              <a:rPr lang="de-DE" sz="2000" dirty="0"/>
              <a:t> Plattform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Einfache Bedienung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Simpler Datenaustausch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Kleine Programmierschnittstelle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MQTT API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REST API</a:t>
            </a:r>
          </a:p>
          <a:p>
            <a:pPr lvl="3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Adafruit</a:t>
            </a:r>
            <a:r>
              <a:rPr lang="de-DE" sz="2000" dirty="0"/>
              <a:t> Open Beta: </a:t>
            </a:r>
            <a:r>
              <a:rPr lang="de-DE" sz="2000" dirty="0">
                <a:hlinkClick r:id="rId3"/>
              </a:rPr>
              <a:t>https://io.adafruit.com/</a:t>
            </a:r>
            <a:r>
              <a:rPr lang="de-DE" sz="2000" dirty="0"/>
              <a:t> 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09550" lvl="3" indent="0">
              <a:buNone/>
            </a:pPr>
            <a:r>
              <a:rPr lang="de-DE" sz="1200" dirty="0"/>
              <a:t>API = </a:t>
            </a:r>
            <a:r>
              <a:rPr lang="de-DE" sz="1200" dirty="0" err="1"/>
              <a:t>Application</a:t>
            </a:r>
            <a:r>
              <a:rPr lang="de-DE" sz="1200" dirty="0"/>
              <a:t> </a:t>
            </a:r>
            <a:r>
              <a:rPr lang="de-DE" sz="1200" dirty="0" err="1"/>
              <a:t>Programming</a:t>
            </a:r>
            <a:r>
              <a:rPr lang="de-DE" sz="1200" dirty="0"/>
              <a:t> Interface</a:t>
            </a:r>
          </a:p>
          <a:p>
            <a:pPr marL="209550" lvl="3" indent="0">
              <a:buNone/>
            </a:pPr>
            <a:r>
              <a:rPr lang="de-DE" sz="1200" dirty="0"/>
              <a:t>REST = </a:t>
            </a:r>
            <a:r>
              <a:rPr lang="de-DE" sz="1200" dirty="0" err="1"/>
              <a:t>Representational</a:t>
            </a:r>
            <a:r>
              <a:rPr lang="de-DE" sz="1200" dirty="0"/>
              <a:t> State Transfer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</a:t>
            </a:r>
            <a:r>
              <a:rPr lang="de-DE" sz="1200" b="0" dirty="0"/>
              <a:t>[12]</a:t>
            </a:r>
            <a:endParaRPr lang="de-DE" b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Adafrui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80" y="1542594"/>
            <a:ext cx="2457451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73592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42576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Libraries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 err="1"/>
              <a:t>Arduino</a:t>
            </a:r>
            <a:endParaRPr lang="de-DE" dirty="0"/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Ruby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Python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Node.js</a:t>
            </a:r>
          </a:p>
          <a:p>
            <a:pPr marL="209550" lvl="3" indent="0">
              <a:buNone/>
            </a:pPr>
            <a:r>
              <a:rPr lang="de-DE" sz="1200" dirty="0"/>
              <a:t>[13]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Browser Beispiele</a:t>
            </a:r>
            <a:endParaRPr lang="de-DE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de-DE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de-DE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de-DE" dirty="0"/>
          </a:p>
          <a:p>
            <a:pPr marL="0" lvl="1" indent="0">
              <a:buNone/>
            </a:pPr>
            <a:r>
              <a:rPr lang="de-DE" sz="1200" dirty="0"/>
              <a:t>     [14]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Einstiegshilfen</a:t>
            </a:r>
            <a:endParaRPr lang="de-DE" b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5089754"/>
            <a:ext cx="72961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1466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REST API</a:t>
            </a:r>
          </a:p>
          <a:p>
            <a:pPr marL="0" indent="0">
              <a:buNone/>
            </a:pPr>
            <a:r>
              <a:rPr lang="de-DE" dirty="0">
                <a:hlinkClick r:id="rId3"/>
              </a:rPr>
              <a:t>https://io.adafruit.com/api/docs/#!/Feeds/all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Einstiegshilfen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74" y="2996953"/>
            <a:ext cx="5297414" cy="329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3299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/>
              <a:t>Host:	io.adafruit.com</a:t>
            </a:r>
          </a:p>
          <a:p>
            <a:pPr marL="0" indent="0">
              <a:buNone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		=&gt; 	Port 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HTTPS	=&gt;	Port 443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MQTT	=&gt;	Port 1883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MQTT + SSL	=&gt;	Port 8883</a:t>
            </a:r>
          </a:p>
          <a:p>
            <a:pPr marL="0" indent="0">
              <a:buNone/>
            </a:pPr>
            <a:r>
              <a:rPr lang="de-DE" sz="1200" dirty="0"/>
              <a:t>[15]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Verbindung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8960153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Messen der Luftfeuchtigkeit und Temperatur im Zusammenhang mit Fensterstatus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Speichern und Visualisieren der Daten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Aktion bei Überschreitung eines Feuchtigkeits- oder Temperatur-Wertes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 Konzept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88836122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Feeds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48" y="2996952"/>
            <a:ext cx="8218276" cy="297256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03548" y="2444104"/>
            <a:ext cx="7884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dirty="0"/>
              <a:t>Feed enthält die Daten </a:t>
            </a: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/>
              <a:t> Folge von Daten</a:t>
            </a:r>
          </a:p>
        </p:txBody>
      </p:sp>
    </p:spTree>
    <p:extLst>
      <p:ext uri="{BB962C8B-B14F-4D97-AF65-F5344CB8AC3E}">
        <p14:creationId xmlns:p14="http://schemas.microsoft.com/office/powerpoint/2010/main" val="2769674007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Create Feed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420888"/>
            <a:ext cx="5070023" cy="1219256"/>
          </a:xfrm>
          <a:prstGeom prst="rect">
            <a:avLst/>
          </a:prstGeom>
        </p:spPr>
      </p:pic>
      <p:sp>
        <p:nvSpPr>
          <p:cNvPr id="7" name="Pfeil nach rechts 4"/>
          <p:cNvSpPr/>
          <p:nvPr/>
        </p:nvSpPr>
        <p:spPr>
          <a:xfrm rot="10800000">
            <a:off x="5088506" y="2444746"/>
            <a:ext cx="780863" cy="4549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>
              <a:solidFill>
                <a:srgbClr val="FF0000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651" y="3720402"/>
            <a:ext cx="4237775" cy="161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8463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Groups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3119455"/>
            <a:ext cx="8172450" cy="219583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39750" y="2308571"/>
            <a:ext cx="8002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dirty="0"/>
              <a:t>Feeds können in Gruppen eingeteilt werden</a:t>
            </a:r>
          </a:p>
        </p:txBody>
      </p:sp>
    </p:spTree>
    <p:extLst>
      <p:ext uri="{BB962C8B-B14F-4D97-AF65-F5344CB8AC3E}">
        <p14:creationId xmlns:p14="http://schemas.microsoft.com/office/powerpoint/2010/main" val="215175062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Dashboard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478" y="2491188"/>
            <a:ext cx="6696794" cy="387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82107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Feed - Key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41" y="3154966"/>
            <a:ext cx="6115050" cy="226695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955101" y="2291366"/>
            <a:ext cx="442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User Identifikation via AIO Key</a:t>
            </a:r>
          </a:p>
        </p:txBody>
      </p:sp>
    </p:spTree>
    <p:extLst>
      <p:ext uri="{BB962C8B-B14F-4D97-AF65-F5344CB8AC3E}">
        <p14:creationId xmlns:p14="http://schemas.microsoft.com/office/powerpoint/2010/main" val="78903303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45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921" y="3284984"/>
            <a:ext cx="5312533" cy="2980594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1496691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dirty="0"/>
              <a:t>Trigger zur Reaktion auf Änderung von Feeds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dirty="0"/>
              <a:t>Reaktion:</a:t>
            </a:r>
          </a:p>
          <a:p>
            <a:pPr marL="469900" lvl="2" indent="-285750"/>
            <a:r>
              <a:rPr lang="de-DE" dirty="0"/>
              <a:t>Feed Wert setzen</a:t>
            </a:r>
          </a:p>
          <a:p>
            <a:pPr marL="469900" lvl="2" indent="-285750"/>
            <a:r>
              <a:rPr lang="de-DE" dirty="0"/>
              <a:t>Email versenden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Triggers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5573015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https://ifttt.com/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Applet: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Entspricht Trigger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Dienst registrieren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Auf Dienst reagieren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Dienst verwenden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IFTTT – </a:t>
            </a:r>
            <a:r>
              <a:rPr lang="de-DE" dirty="0" err="1"/>
              <a:t>If</a:t>
            </a:r>
            <a:r>
              <a:rPr lang="de-DE" dirty="0"/>
              <a:t> This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That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236" y="1322388"/>
            <a:ext cx="28479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27468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47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72" y="2309306"/>
            <a:ext cx="7848364" cy="3457671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IFTTT - Dienste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06074804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71550" y="1338104"/>
            <a:ext cx="7740650" cy="863600"/>
          </a:xfrm>
        </p:spPr>
        <p:txBody>
          <a:bodyPr/>
          <a:lstStyle/>
          <a:p>
            <a:r>
              <a:rPr lang="de-DE" dirty="0"/>
              <a:t> Montage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427766"/>
            <a:ext cx="2756130" cy="490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37842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49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791580" y="2924944"/>
            <a:ext cx="7740650" cy="4356484"/>
          </a:xfrm>
        </p:spPr>
        <p:txBody>
          <a:bodyPr/>
          <a:lstStyle/>
          <a:p>
            <a:pPr algn="ctr"/>
            <a:r>
              <a:rPr lang="de-DE" sz="9600" dirty="0"/>
              <a:t>LIVE-DEMO</a:t>
            </a:r>
            <a:endParaRPr lang="en-GB" sz="96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8171564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5725978" y="2024844"/>
            <a:ext cx="7740650" cy="3944938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Consumer &amp;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Convenience &amp; Entertainment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HVAC/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Climate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Healthcare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 &amp; Life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 Vivo / Home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Home Monitoring Systems</a:t>
            </a:r>
          </a:p>
          <a:p>
            <a:pPr marL="0" indent="0">
              <a:buNone/>
            </a:pPr>
            <a:endParaRPr lang="de-DE" dirty="0">
              <a:latin typeface="+mj-lt"/>
            </a:endParaRPr>
          </a:p>
          <a:p>
            <a:pPr marL="0" indent="0">
              <a:buNone/>
            </a:pPr>
            <a:endParaRPr lang="de-DE" dirty="0">
              <a:latin typeface="+mj-lt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Ansiedlung im IoT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7" name="Picture 2" descr="http://www.erporate.com/wp-content/uploads/2015/12/internet-of-thing-sec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52836"/>
            <a:ext cx="4750794" cy="29313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215516" y="4884788"/>
            <a:ext cx="131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262197473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50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4257675"/>
          </a:xfrm>
        </p:spPr>
        <p:txBody>
          <a:bodyPr/>
          <a:lstStyle/>
          <a:p>
            <a:pPr marL="0" indent="0">
              <a:buNone/>
            </a:pPr>
            <a:r>
              <a:rPr lang="de-DE" sz="1000" dirty="0"/>
              <a:t>[1] </a:t>
            </a:r>
            <a:r>
              <a:rPr lang="de-DE" sz="1000" dirty="0">
                <a:hlinkClick r:id="rId2"/>
              </a:rPr>
              <a:t>http://blog.gemalto.com/wp-content/uploads/2015/01/M2M-world-of-connected-services.jpg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[2] </a:t>
            </a:r>
            <a:r>
              <a:rPr lang="de-DE" sz="1000" dirty="0">
                <a:hlinkClick r:id="rId3"/>
              </a:rPr>
              <a:t>http://howtomechatronics.com/wp-content/uploads/2016/01/DHT11-DDHT22-Working-Principle.png?x57244</a:t>
            </a:r>
            <a:r>
              <a:rPr lang="de-DE" sz="1000" dirty="0"/>
              <a:t> 05.11.2016 </a:t>
            </a:r>
          </a:p>
          <a:p>
            <a:pPr marL="0" indent="0">
              <a:buNone/>
            </a:pPr>
            <a:r>
              <a:rPr lang="de-DE" sz="1000" dirty="0"/>
              <a:t>[3] </a:t>
            </a:r>
            <a:r>
              <a:rPr lang="de-DE" sz="1000" dirty="0">
                <a:hlinkClick r:id="rId4"/>
              </a:rPr>
              <a:t>http://ic4l.net/wp-content/uploads/dht11-module-300x300.png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[4] DHT11 </a:t>
            </a:r>
            <a:r>
              <a:rPr lang="de-DE" sz="1000" dirty="0" err="1"/>
              <a:t>Humidity</a:t>
            </a:r>
            <a:r>
              <a:rPr lang="de-DE" sz="1000" dirty="0"/>
              <a:t> &amp; </a:t>
            </a:r>
            <a:r>
              <a:rPr lang="de-DE" sz="1000" dirty="0" err="1"/>
              <a:t>Temperature</a:t>
            </a:r>
            <a:r>
              <a:rPr lang="de-DE" sz="1000" dirty="0"/>
              <a:t> Sensor D-</a:t>
            </a:r>
            <a:r>
              <a:rPr lang="de-DE" sz="1000" dirty="0" err="1"/>
              <a:t>Robotics</a:t>
            </a:r>
            <a:r>
              <a:rPr lang="de-DE" sz="1000" dirty="0"/>
              <a:t> UK, D-</a:t>
            </a:r>
            <a:r>
              <a:rPr lang="de-DE" sz="1000" dirty="0" err="1"/>
              <a:t>Robotics</a:t>
            </a:r>
            <a:r>
              <a:rPr lang="de-DE" sz="1000" dirty="0"/>
              <a:t> 7/30/2010 </a:t>
            </a:r>
            <a:r>
              <a:rPr lang="de-DE" sz="1000" dirty="0">
                <a:hlinkClick r:id="rId5"/>
              </a:rPr>
              <a:t>http://www.micropik.com/PDF/dht11.pdf</a:t>
            </a:r>
            <a:r>
              <a:rPr lang="de-DE" sz="1000" dirty="0"/>
              <a:t> Seite XX, Absatz XX 05.11.2016</a:t>
            </a:r>
          </a:p>
          <a:p>
            <a:pPr marL="0" indent="0">
              <a:buNone/>
            </a:pPr>
            <a:r>
              <a:rPr lang="de-DE" sz="1000" dirty="0"/>
              <a:t>[5] </a:t>
            </a:r>
            <a:r>
              <a:rPr lang="de-DE" sz="1000" dirty="0">
                <a:hlinkClick r:id="rId6"/>
              </a:rPr>
              <a:t>https://youtu.be/VelviRLkUeo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[6] </a:t>
            </a:r>
            <a:r>
              <a:rPr lang="de-DE" sz="1000" dirty="0">
                <a:hlinkClick r:id="rId7"/>
              </a:rPr>
              <a:t>https://www.adafruit.com/about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[7] </a:t>
            </a:r>
            <a:r>
              <a:rPr lang="de-DE" sz="1000" dirty="0">
                <a:hlinkClick r:id="rId8"/>
              </a:rPr>
              <a:t>https://io.adafruit.com/logos/logo_2x.png 05.11.2016</a:t>
            </a:r>
            <a:endParaRPr lang="de-DE" sz="1000" dirty="0"/>
          </a:p>
          <a:p>
            <a:pPr marL="0" indent="0">
              <a:buNone/>
            </a:pPr>
            <a:r>
              <a:rPr lang="de-DE" sz="1000" dirty="0"/>
              <a:t>[8] </a:t>
            </a:r>
            <a:r>
              <a:rPr lang="de-DE" sz="1000" dirty="0">
                <a:hlinkClick r:id="rId9"/>
              </a:rPr>
              <a:t>http://4sitewebsolutions.com/hvac/wp-content/uploads/2013/04/carrier3.png 06.11.2016</a:t>
            </a:r>
            <a:r>
              <a:rPr lang="de-DE" sz="1000" dirty="0"/>
              <a:t> </a:t>
            </a:r>
          </a:p>
          <a:p>
            <a:pPr marL="0" indent="0">
              <a:buNone/>
            </a:pPr>
            <a:r>
              <a:rPr lang="de-DE" sz="1000" dirty="0"/>
              <a:t>[9] </a:t>
            </a:r>
            <a:r>
              <a:rPr lang="de-DE" sz="1000" dirty="0">
                <a:hlinkClick r:id="rId10"/>
              </a:rPr>
              <a:t>http://www.umweltbundesamt.de/themen/gesundheit/umwelteinfluesse-auf-den-menschen/schimmel/richtig-lueften-schimmelbildung-vermeiden 06.11.2016</a:t>
            </a:r>
            <a:endParaRPr lang="de-DE" sz="1000" dirty="0"/>
          </a:p>
          <a:p>
            <a:pPr marL="0" indent="0">
              <a:buNone/>
            </a:pPr>
            <a:r>
              <a:rPr lang="de-DE" sz="1000" dirty="0"/>
              <a:t>[10]http://images.google.de/imgres?imgurl=http%3A%2F%2Fwww.radon.com%2Fimages%2Ffigure6.gif&amp;imgrefurl=http%3A%2F%2Fwww.radon.com%2Fradon%2Fradon_analysis.html&amp;h=268&amp;w=337&amp;tbnid=OpSfZ3xZmypDgM%3A&amp;vet=1&amp;docid=NvviVYV6guTSMM&amp;ei=WKwhWKbEJcHlUea2gfgL&amp;tbm=isch&amp;client=firefox-b-ab&amp;iact=rc&amp;uact=3&amp;dur=460&amp;page=0&amp;start=0&amp;ndsp=41&amp;ved=0ahUKEwim0KyA_ZjQAhXBchQKHWZbAL8QMwggKAQwBA&amp;bih=969&amp;biw=1920 08.11.2016 </a:t>
            </a:r>
          </a:p>
          <a:p>
            <a:pPr marL="0" indent="0">
              <a:buNone/>
            </a:pPr>
            <a:r>
              <a:rPr lang="de-DE" sz="1000" dirty="0"/>
              <a:t>[11] </a:t>
            </a:r>
            <a:r>
              <a:rPr lang="de-DE" sz="1000" dirty="0">
                <a:hlinkClick r:id="rId11"/>
              </a:rPr>
              <a:t>https://www.adafruit.com/category/17</a:t>
            </a:r>
            <a:r>
              <a:rPr lang="de-DE" sz="1000" dirty="0"/>
              <a:t> 	06.12.2016</a:t>
            </a:r>
          </a:p>
          <a:p>
            <a:pPr marL="0" indent="0">
              <a:buNone/>
            </a:pPr>
            <a:r>
              <a:rPr lang="de-DE" sz="1000" dirty="0"/>
              <a:t>[12] </a:t>
            </a:r>
            <a:r>
              <a:rPr lang="de-DE" sz="1000" dirty="0">
                <a:hlinkClick r:id="rId12"/>
              </a:rPr>
              <a:t>https://learn.adafruit.com/adafruit-io/overview</a:t>
            </a:r>
            <a:r>
              <a:rPr lang="de-DE" sz="1000" dirty="0"/>
              <a:t>	06.12.2016</a:t>
            </a:r>
          </a:p>
          <a:p>
            <a:pPr marL="0" indent="0">
              <a:buNone/>
            </a:pPr>
            <a:r>
              <a:rPr lang="de-DE" sz="1000" dirty="0"/>
              <a:t>[13] </a:t>
            </a:r>
            <a:r>
              <a:rPr lang="de-DE" sz="1000" dirty="0">
                <a:hlinkClick r:id="rId13"/>
              </a:rPr>
              <a:t>https://learn.adafruit.com/adafruit-io/client-libraries</a:t>
            </a:r>
            <a:r>
              <a:rPr lang="de-DE" sz="1000" dirty="0"/>
              <a:t>	06.12.2016</a:t>
            </a:r>
          </a:p>
          <a:p>
            <a:pPr marL="0" indent="0">
              <a:buNone/>
            </a:pPr>
            <a:r>
              <a:rPr lang="de-DE" sz="1000" dirty="0"/>
              <a:t>[14] </a:t>
            </a:r>
            <a:r>
              <a:rPr lang="de-DE" sz="1000" dirty="0">
                <a:hlinkClick r:id="rId14"/>
              </a:rPr>
              <a:t>https://learn.adafruit.com/adafruit-io/browser</a:t>
            </a:r>
            <a:r>
              <a:rPr lang="de-DE" sz="1000" dirty="0"/>
              <a:t>		06.12.2016</a:t>
            </a:r>
          </a:p>
          <a:p>
            <a:pPr marL="0" indent="0">
              <a:buNone/>
            </a:pPr>
            <a:r>
              <a:rPr lang="de-DE" sz="1000" dirty="0"/>
              <a:t>[15] </a:t>
            </a:r>
            <a:r>
              <a:rPr lang="de-DE" sz="1000" dirty="0">
                <a:hlinkClick r:id="rId15"/>
              </a:rPr>
              <a:t>https://learn.adafruit.com/adafruit-io/mqtt-api</a:t>
            </a:r>
            <a:r>
              <a:rPr lang="de-DE" sz="1000" dirty="0"/>
              <a:t>		06.12.2016</a:t>
            </a:r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endParaRPr lang="de-DE" sz="10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863859420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75556" y="2420888"/>
            <a:ext cx="7740650" cy="863600"/>
          </a:xfrm>
        </p:spPr>
        <p:txBody>
          <a:bodyPr/>
          <a:lstStyle/>
          <a:p>
            <a:pPr algn="ctr"/>
            <a:r>
              <a:rPr lang="de-DE" sz="5400" dirty="0"/>
              <a:t>Vielen dank für Ihre Aufmerksamkeit,</a:t>
            </a:r>
            <a:br>
              <a:rPr lang="de-DE" sz="5400" dirty="0"/>
            </a:br>
            <a:r>
              <a:rPr lang="de-DE" sz="5400" dirty="0"/>
              <a:t>Fragen 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97616057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IoT </a:t>
            </a:r>
            <a:r>
              <a:rPr lang="de-DE" dirty="0" err="1"/>
              <a:t>Platform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989088" y="2278753"/>
            <a:ext cx="5797296" cy="232648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/>
              <a:t>Adafruit</a:t>
            </a:r>
            <a:r>
              <a:rPr lang="de-DE" kern="0" dirty="0"/>
              <a:t> Open Beta: </a:t>
            </a:r>
            <a:r>
              <a:rPr lang="de-DE" kern="0" dirty="0">
                <a:hlinkClick r:id="rId2"/>
              </a:rPr>
              <a:t>https://io.adafruit.com/</a:t>
            </a:r>
            <a:r>
              <a:rPr lang="de-DE" kern="0" dirty="0"/>
              <a:t> </a:t>
            </a:r>
          </a:p>
          <a:p>
            <a:pPr lvl="2"/>
            <a:r>
              <a:rPr lang="de-DE" kern="0" dirty="0"/>
              <a:t>~ 16,798 Benutzer</a:t>
            </a:r>
          </a:p>
          <a:p>
            <a:pPr lvl="2"/>
            <a:r>
              <a:rPr lang="de-DE" kern="0" dirty="0"/>
              <a:t>~ 75 </a:t>
            </a:r>
            <a:r>
              <a:rPr lang="de-DE" kern="0" dirty="0" err="1"/>
              <a:t>insert</a:t>
            </a:r>
            <a:r>
              <a:rPr lang="de-DE" kern="0" dirty="0"/>
              <a:t> per </a:t>
            </a:r>
            <a:r>
              <a:rPr lang="de-DE" kern="0" dirty="0" err="1"/>
              <a:t>second</a:t>
            </a:r>
            <a:r>
              <a:rPr lang="de-DE" kern="0" dirty="0"/>
              <a:t> via MQTT</a:t>
            </a:r>
          </a:p>
          <a:p>
            <a:pPr lvl="2"/>
            <a:r>
              <a:rPr lang="de-DE" kern="0" dirty="0"/>
              <a:t>~ 10 </a:t>
            </a:r>
            <a:r>
              <a:rPr lang="de-DE" kern="0" dirty="0" err="1"/>
              <a:t>inserts</a:t>
            </a:r>
            <a:r>
              <a:rPr lang="de-DE" kern="0" dirty="0"/>
              <a:t> per </a:t>
            </a:r>
            <a:r>
              <a:rPr lang="de-DE" kern="0" dirty="0" err="1"/>
              <a:t>second</a:t>
            </a:r>
            <a:r>
              <a:rPr lang="de-DE" kern="0" dirty="0"/>
              <a:t> via REST API</a:t>
            </a:r>
          </a:p>
          <a:p>
            <a:r>
              <a:rPr lang="de-DE" kern="0" dirty="0" err="1"/>
              <a:t>Adafruit</a:t>
            </a:r>
            <a:r>
              <a:rPr lang="de-DE" kern="0" dirty="0"/>
              <a:t>: </a:t>
            </a:r>
          </a:p>
          <a:p>
            <a:pPr lvl="2"/>
            <a:r>
              <a:rPr lang="de-DE" kern="0" dirty="0"/>
              <a:t>2005 Grundstein gelegt von MIT Hacker &amp; Ingenieur </a:t>
            </a:r>
            <a:r>
              <a:rPr lang="de-DE" kern="0" dirty="0" err="1"/>
              <a:t>Limor</a:t>
            </a:r>
            <a:r>
              <a:rPr lang="de-DE" kern="0" dirty="0"/>
              <a:t> „</a:t>
            </a:r>
            <a:r>
              <a:rPr lang="de-DE" kern="0" dirty="0" err="1"/>
              <a:t>Ladyada</a:t>
            </a:r>
            <a:r>
              <a:rPr lang="de-DE" kern="0" dirty="0"/>
              <a:t>“ Fried</a:t>
            </a:r>
          </a:p>
          <a:p>
            <a:pPr lvl="2"/>
            <a:r>
              <a:rPr lang="de-DE" kern="0" dirty="0"/>
              <a:t>„an electronic </a:t>
            </a:r>
            <a:r>
              <a:rPr lang="de-DE" kern="0" dirty="0" err="1"/>
              <a:t>tutorial</a:t>
            </a:r>
            <a:r>
              <a:rPr lang="de-DE" kern="0" dirty="0"/>
              <a:t> </a:t>
            </a:r>
            <a:r>
              <a:rPr lang="de-DE" kern="0" dirty="0" err="1"/>
              <a:t>and</a:t>
            </a:r>
            <a:r>
              <a:rPr lang="de-DE" kern="0" dirty="0"/>
              <a:t> </a:t>
            </a:r>
            <a:r>
              <a:rPr lang="de-DE" kern="0" dirty="0" err="1"/>
              <a:t>learning</a:t>
            </a:r>
            <a:r>
              <a:rPr lang="de-DE" kern="0" dirty="0"/>
              <a:t> </a:t>
            </a:r>
            <a:r>
              <a:rPr lang="de-DE" kern="0" dirty="0" err="1"/>
              <a:t>company</a:t>
            </a:r>
            <a:r>
              <a:rPr lang="de-DE" kern="0" dirty="0"/>
              <a:t> </a:t>
            </a:r>
            <a:r>
              <a:rPr lang="de-DE" kern="0" dirty="0" err="1"/>
              <a:t>and</a:t>
            </a:r>
            <a:r>
              <a:rPr lang="de-DE" kern="0" dirty="0"/>
              <a:t> </a:t>
            </a:r>
            <a:r>
              <a:rPr lang="de-DE" kern="0" dirty="0" err="1"/>
              <a:t>we</a:t>
            </a:r>
            <a:r>
              <a:rPr lang="de-DE" kern="0" dirty="0"/>
              <a:t> [</a:t>
            </a:r>
            <a:r>
              <a:rPr lang="de-DE" kern="0" dirty="0" err="1"/>
              <a:t>adafruit</a:t>
            </a:r>
            <a:r>
              <a:rPr lang="de-DE" kern="0" dirty="0"/>
              <a:t>] </a:t>
            </a:r>
            <a:r>
              <a:rPr lang="de-DE" kern="0" dirty="0" err="1"/>
              <a:t>have</a:t>
            </a:r>
            <a:r>
              <a:rPr lang="de-DE" kern="0" dirty="0"/>
              <a:t> a </a:t>
            </a:r>
            <a:r>
              <a:rPr lang="de-DE" kern="0" dirty="0" err="1"/>
              <a:t>gift</a:t>
            </a:r>
            <a:r>
              <a:rPr lang="de-DE" kern="0" dirty="0"/>
              <a:t> </a:t>
            </a:r>
            <a:r>
              <a:rPr lang="de-DE" kern="0" dirty="0" err="1"/>
              <a:t>shop</a:t>
            </a:r>
            <a:r>
              <a:rPr lang="de-DE" kern="0" dirty="0"/>
              <a:t> at </a:t>
            </a:r>
            <a:r>
              <a:rPr lang="de-DE" kern="0" dirty="0" err="1"/>
              <a:t>the</a:t>
            </a:r>
            <a:r>
              <a:rPr lang="de-DE" kern="0" dirty="0"/>
              <a:t> end“ –</a:t>
            </a:r>
            <a:r>
              <a:rPr lang="de-DE" kern="0" dirty="0" err="1"/>
              <a:t>Limor</a:t>
            </a:r>
            <a:r>
              <a:rPr lang="de-DE" kern="0" dirty="0"/>
              <a:t> Fried, </a:t>
            </a:r>
            <a:r>
              <a:rPr lang="de-DE" kern="0" dirty="0" err="1"/>
              <a:t>Founder</a:t>
            </a:r>
            <a:r>
              <a:rPr lang="de-DE" kern="0" dirty="0"/>
              <a:t> </a:t>
            </a:r>
            <a:r>
              <a:rPr lang="de-DE" kern="0" dirty="0" err="1"/>
              <a:t>of</a:t>
            </a:r>
            <a:r>
              <a:rPr lang="de-DE" kern="0" dirty="0"/>
              <a:t> </a:t>
            </a:r>
            <a:r>
              <a:rPr lang="de-DE" kern="0" dirty="0" err="1"/>
              <a:t>Adafruit</a:t>
            </a:r>
            <a:endParaRPr lang="de-DE" kern="0" dirty="0"/>
          </a:p>
          <a:p>
            <a:endParaRPr lang="de-DE" kern="0" dirty="0"/>
          </a:p>
        </p:txBody>
      </p:sp>
      <p:pic>
        <p:nvPicPr>
          <p:cNvPr id="10" name="Picture 2" descr="Adafru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80" y="1542594"/>
            <a:ext cx="2457451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7857638" y="5341399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[5][6]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956376" y="2445364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111254492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</a:t>
            </a:r>
            <a:r>
              <a:rPr lang="de-DE" dirty="0" err="1"/>
              <a:t>Active</a:t>
            </a:r>
            <a:r>
              <a:rPr lang="de-DE" dirty="0"/>
              <a:t> Stream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6932"/>
            <a:ext cx="9144000" cy="266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2386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</a:t>
            </a:r>
            <a:r>
              <a:rPr lang="de-DE" dirty="0" err="1"/>
              <a:t>Your</a:t>
            </a:r>
            <a:r>
              <a:rPr lang="de-DE" dirty="0"/>
              <a:t> Dashboards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5" y="2240868"/>
            <a:ext cx="9215889" cy="219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7053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916813"/>
            <a:ext cx="7740650" cy="3944938"/>
          </a:xfrm>
        </p:spPr>
        <p:txBody>
          <a:bodyPr/>
          <a:lstStyle/>
          <a:p>
            <a:pPr marL="0" indent="0">
              <a:buNone/>
            </a:pPr>
            <a:r>
              <a:rPr lang="de-DE" i="1" dirty="0"/>
              <a:t>„A smart </a:t>
            </a:r>
            <a:r>
              <a:rPr lang="de-DE" i="1" dirty="0" err="1"/>
              <a:t>connected</a:t>
            </a:r>
            <a:r>
              <a:rPr lang="de-DE" i="1" dirty="0"/>
              <a:t> </a:t>
            </a:r>
            <a:r>
              <a:rPr lang="de-DE" i="1" dirty="0" err="1"/>
              <a:t>toaster</a:t>
            </a:r>
            <a:r>
              <a:rPr lang="de-DE" i="1" dirty="0"/>
              <a:t> </a:t>
            </a:r>
            <a:r>
              <a:rPr lang="de-DE" i="1" dirty="0" err="1"/>
              <a:t>is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no</a:t>
            </a:r>
            <a:r>
              <a:rPr lang="de-DE" i="1" dirty="0"/>
              <a:t> </a:t>
            </a:r>
            <a:r>
              <a:rPr lang="de-DE" i="1" dirty="0" err="1"/>
              <a:t>value</a:t>
            </a:r>
            <a:r>
              <a:rPr lang="de-DE" i="1" dirty="0"/>
              <a:t> </a:t>
            </a:r>
            <a:r>
              <a:rPr lang="de-DE" i="1" dirty="0" err="1"/>
              <a:t>unless</a:t>
            </a:r>
            <a:r>
              <a:rPr lang="de-DE" i="1" dirty="0"/>
              <a:t> </a:t>
            </a:r>
            <a:r>
              <a:rPr lang="de-DE" i="1" dirty="0" err="1"/>
              <a:t>it</a:t>
            </a:r>
            <a:r>
              <a:rPr lang="de-DE" i="1" dirty="0"/>
              <a:t> </a:t>
            </a:r>
            <a:r>
              <a:rPr lang="de-DE" i="1" dirty="0" err="1"/>
              <a:t>produces</a:t>
            </a:r>
            <a:r>
              <a:rPr lang="de-DE" i="1" dirty="0"/>
              <a:t> </a:t>
            </a:r>
            <a:r>
              <a:rPr lang="de-DE" i="1" dirty="0" err="1"/>
              <a:t>better</a:t>
            </a:r>
            <a:r>
              <a:rPr lang="de-DE" i="1" dirty="0"/>
              <a:t> toast“ </a:t>
            </a:r>
          </a:p>
          <a:p>
            <a:pPr marL="0" indent="0">
              <a:buNone/>
            </a:pPr>
            <a:endParaRPr lang="de-DE" i="1" dirty="0"/>
          </a:p>
          <a:p>
            <a:pPr marL="0" indent="0">
              <a:buNone/>
            </a:pPr>
            <a:r>
              <a:rPr lang="de-DE" sz="1000" i="1" dirty="0"/>
              <a:t>–</a:t>
            </a:r>
            <a:r>
              <a:rPr lang="de-DE" i="1" dirty="0"/>
              <a:t> </a:t>
            </a:r>
            <a:r>
              <a:rPr lang="de-DE" sz="788" i="1" dirty="0"/>
              <a:t>Device Democracy </a:t>
            </a:r>
            <a:r>
              <a:rPr lang="de-DE" sz="788" i="1" dirty="0" err="1"/>
              <a:t>Saving</a:t>
            </a:r>
            <a:r>
              <a:rPr lang="de-DE" sz="788" i="1" dirty="0"/>
              <a:t> </a:t>
            </a:r>
            <a:r>
              <a:rPr lang="de-DE" sz="788" i="1" dirty="0" err="1"/>
              <a:t>the</a:t>
            </a:r>
            <a:r>
              <a:rPr lang="de-DE" sz="788" i="1" dirty="0"/>
              <a:t> </a:t>
            </a:r>
            <a:r>
              <a:rPr lang="de-DE" sz="788" i="1" dirty="0" err="1"/>
              <a:t>future</a:t>
            </a:r>
            <a:r>
              <a:rPr lang="de-DE" sz="788" i="1" dirty="0"/>
              <a:t> </a:t>
            </a:r>
            <a:r>
              <a:rPr lang="de-DE" sz="788" i="1" dirty="0" err="1"/>
              <a:t>of</a:t>
            </a:r>
            <a:r>
              <a:rPr lang="de-DE" sz="788" i="1" dirty="0"/>
              <a:t> Internet </a:t>
            </a:r>
            <a:r>
              <a:rPr lang="de-DE" sz="788" i="1" dirty="0" err="1"/>
              <a:t>of</a:t>
            </a:r>
            <a:r>
              <a:rPr lang="de-DE" sz="788" i="1" dirty="0"/>
              <a:t> Things – IBM Institute </a:t>
            </a:r>
            <a:r>
              <a:rPr lang="de-DE" sz="788" i="1" dirty="0" err="1"/>
              <a:t>of</a:t>
            </a:r>
            <a:r>
              <a:rPr lang="de-DE" sz="788" i="1" dirty="0"/>
              <a:t> Business Value, Chapter Device Democracy, Block „Challenge </a:t>
            </a:r>
            <a:r>
              <a:rPr lang="de-DE" sz="788" i="1" dirty="0" err="1"/>
              <a:t>four</a:t>
            </a:r>
            <a:r>
              <a:rPr lang="de-DE" sz="788" i="1" dirty="0"/>
              <a:t>: A lack </a:t>
            </a:r>
            <a:r>
              <a:rPr lang="de-DE" sz="788" i="1" dirty="0" err="1"/>
              <a:t>of</a:t>
            </a:r>
            <a:r>
              <a:rPr lang="de-DE" sz="788" i="1" dirty="0"/>
              <a:t> </a:t>
            </a:r>
            <a:r>
              <a:rPr lang="de-DE" sz="788" i="1" dirty="0" err="1"/>
              <a:t>functional</a:t>
            </a:r>
            <a:r>
              <a:rPr lang="de-DE" sz="788" i="1" dirty="0"/>
              <a:t> </a:t>
            </a:r>
            <a:r>
              <a:rPr lang="de-DE" sz="788" i="1" dirty="0" err="1"/>
              <a:t>value</a:t>
            </a:r>
            <a:r>
              <a:rPr lang="de-DE" sz="788" i="1" dirty="0"/>
              <a:t>“</a:t>
            </a:r>
            <a:endParaRPr lang="de-DE" sz="900" i="1" dirty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2430817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Konkreter fall für </a:t>
            </a:r>
            <a:r>
              <a:rPr lang="de-DE" dirty="0" err="1"/>
              <a:t>Feuchtigkeits</a:t>
            </a:r>
            <a:r>
              <a:rPr lang="de-DE" dirty="0"/>
              <a:t> und </a:t>
            </a:r>
            <a:r>
              <a:rPr lang="de-DE" dirty="0" err="1"/>
              <a:t>Temeperatur</a:t>
            </a:r>
            <a:r>
              <a:rPr lang="de-DE" dirty="0"/>
              <a:t>-Sensoren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http://4sitewebsolutions.com/hvac/wp-content/uploads/2013/04/carrier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646238"/>
            <a:ext cx="2663747" cy="122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eöffnetes Fenster im Altba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60" y="2609905"/>
            <a:ext cx="2521656" cy="12608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radon.com/images/figure6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04" y="2302484"/>
            <a:ext cx="2407444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71500" y="4280620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Steuerung von HVAC [8]</a:t>
            </a:r>
          </a:p>
          <a:p>
            <a:pPr algn="l"/>
            <a:endParaRPr lang="de-DE" sz="1400" dirty="0">
              <a:latin typeface="+mj-l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095836" y="4304075"/>
            <a:ext cx="31683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„Richtiges Lüften“ </a:t>
            </a:r>
          </a:p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 Vermeidung von Schimmelbildung</a:t>
            </a:r>
          </a:p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[9]</a:t>
            </a:r>
            <a:endParaRPr lang="de-DE" sz="1400" cap="all" spc="151" dirty="0">
              <a:solidFill>
                <a:srgbClr val="262626"/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algn="l"/>
            <a:endParaRPr lang="de-DE" sz="1400" dirty="0">
              <a:latin typeface="+mj-lt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300192" y="4293727"/>
            <a:ext cx="26282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AUSWIRKUNG VON LUFTFEUCHTIGKEIT AUF GAMMASTRAHLEN IN DER STRAHLENTHERAPIE [10]</a:t>
            </a:r>
            <a:endParaRPr lang="de-DE" sz="1400" cap="all" spc="151" dirty="0">
              <a:solidFill>
                <a:srgbClr val="262626"/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algn="l"/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984278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Due Board über </a:t>
            </a:r>
            <a:r>
              <a:rPr lang="de-DE" dirty="0" err="1"/>
              <a:t>Boardverwalter</a:t>
            </a:r>
            <a:r>
              <a:rPr lang="de-DE" dirty="0"/>
              <a:t> installieren</a:t>
            </a:r>
          </a:p>
          <a:p>
            <a:endParaRPr lang="de-DE" dirty="0"/>
          </a:p>
          <a:p>
            <a:r>
              <a:rPr lang="de-DE" dirty="0"/>
              <a:t>Benötigte Bibliotheken einbinden</a:t>
            </a:r>
          </a:p>
          <a:p>
            <a:pPr lvl="2"/>
            <a:r>
              <a:rPr lang="de-DE" dirty="0" err="1"/>
              <a:t>SimpleDHT</a:t>
            </a:r>
            <a:endParaRPr lang="de-DE" dirty="0"/>
          </a:p>
          <a:p>
            <a:pPr lvl="2"/>
            <a:r>
              <a:rPr lang="de-DE" dirty="0"/>
              <a:t>Eigene Bibliotheken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Programmablauf – IDE Setup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5937946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88970" y="1241022"/>
            <a:ext cx="7740650" cy="863600"/>
          </a:xfrm>
        </p:spPr>
        <p:txBody>
          <a:bodyPr/>
          <a:lstStyle/>
          <a:p>
            <a:r>
              <a:rPr lang="de-DE" dirty="0"/>
              <a:t>Bibliotheken einbinden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27" y="1844824"/>
            <a:ext cx="3353429" cy="3828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3884666" y="1763333"/>
            <a:ext cx="5752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Bibliothek einbinden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Bibliothek verwalten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Achtung zu finden unter:</a:t>
            </a:r>
          </a:p>
          <a:p>
            <a:pPr lvl="1" algn="l"/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algn="l"/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C:/Users/userX/Documents/Arduino/libraries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66" y="3392996"/>
            <a:ext cx="5000625" cy="281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5675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tandard Layout der Hochschule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latzsparendes Layout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1804</Words>
  <Application>Microsoft Office PowerPoint</Application>
  <PresentationFormat>Bildschirmpräsentation (4:3)</PresentationFormat>
  <Paragraphs>550</Paragraphs>
  <Slides>54</Slides>
  <Notes>39</Notes>
  <HiddenSlides>10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54</vt:i4>
      </vt:variant>
    </vt:vector>
  </HeadingPairs>
  <TitlesOfParts>
    <vt:vector size="61" baseType="lpstr">
      <vt:lpstr>Yu Gothic</vt:lpstr>
      <vt:lpstr>Arial</vt:lpstr>
      <vt:lpstr>Calibri Light</vt:lpstr>
      <vt:lpstr>Courier New</vt:lpstr>
      <vt:lpstr>Wingdings</vt:lpstr>
      <vt:lpstr>Standard Layout der Hochschule</vt:lpstr>
      <vt:lpstr>Platzsparendes Layout</vt:lpstr>
      <vt:lpstr>IoT Projekt – Feuchtigkeits- und Temperaturüberwachung mit Arduino DUE und Adafruit IO</vt:lpstr>
      <vt:lpstr>Inhalt</vt:lpstr>
      <vt:lpstr>INTRO </vt:lpstr>
      <vt:lpstr>Grund Konzept</vt:lpstr>
      <vt:lpstr>Ansiedlung im IoT</vt:lpstr>
      <vt:lpstr>PowerPoint-Präsentation</vt:lpstr>
      <vt:lpstr>Konkreter fall für Feuchtigkeits und Temeperatur-Sensoren</vt:lpstr>
      <vt:lpstr>Programmablauf – IDE Setup</vt:lpstr>
      <vt:lpstr>Bibliotheken einbinden</vt:lpstr>
      <vt:lpstr>Eigene Bibliotheken einbinden</vt:lpstr>
      <vt:lpstr>Hauptprogramm</vt:lpstr>
      <vt:lpstr>Hauptprogramm</vt:lpstr>
      <vt:lpstr>Sensoren &amp; Bibliotheken </vt:lpstr>
      <vt:lpstr>Feuchtigkeitssensor DHT11</vt:lpstr>
      <vt:lpstr>Spezifische Daten DHT11</vt:lpstr>
      <vt:lpstr>Spezifische Daten DHT11</vt:lpstr>
      <vt:lpstr>Spezifische Daten DHT11</vt:lpstr>
      <vt:lpstr>Datenpaket – DHT11</vt:lpstr>
      <vt:lpstr>Sensor auslesen – Simple DHT11</vt:lpstr>
      <vt:lpstr>Simple DHT</vt:lpstr>
      <vt:lpstr>Implementation</vt:lpstr>
      <vt:lpstr>Ultraschallsensor</vt:lpstr>
      <vt:lpstr>Ultraschallsensor</vt:lpstr>
      <vt:lpstr>Kommunikation  ESP</vt:lpstr>
      <vt:lpstr>ESP - Initalisierung</vt:lpstr>
      <vt:lpstr>ESP - Senden</vt:lpstr>
      <vt:lpstr>ESP - Probleme</vt:lpstr>
      <vt:lpstr>ESP - Senden</vt:lpstr>
      <vt:lpstr>PROGRAMMABLAUF</vt:lpstr>
      <vt:lpstr>1. Temperatur / Feuchtigkeit messen</vt:lpstr>
      <vt:lpstr>Ultraschallsensor auslesen</vt:lpstr>
      <vt:lpstr>Bereichsüberschreitungen testen</vt:lpstr>
      <vt:lpstr>Daten an Adafruit io senden</vt:lpstr>
      <vt:lpstr>IoT Plattform</vt:lpstr>
      <vt:lpstr>Adafruit</vt:lpstr>
      <vt:lpstr>Adafruit IO [12]</vt:lpstr>
      <vt:lpstr>Adafruit IO - Einstiegshilfen</vt:lpstr>
      <vt:lpstr>Adafruit IO - Einstiegshilfen</vt:lpstr>
      <vt:lpstr>Adafruit IO - Verbindung</vt:lpstr>
      <vt:lpstr>Adafruit IO – Feeds</vt:lpstr>
      <vt:lpstr>Adafruit IO – Create Feed</vt:lpstr>
      <vt:lpstr>Adafruit IO – Groups</vt:lpstr>
      <vt:lpstr>Adafruit IO - Dashboard</vt:lpstr>
      <vt:lpstr>Adafruit IO Feed - Key</vt:lpstr>
      <vt:lpstr>Adafruit IO - Triggers</vt:lpstr>
      <vt:lpstr>IFTTT – If This Than That</vt:lpstr>
      <vt:lpstr>IFTTT - Dienste</vt:lpstr>
      <vt:lpstr> Montage</vt:lpstr>
      <vt:lpstr>LIVE-DEMO</vt:lpstr>
      <vt:lpstr>Quellen</vt:lpstr>
      <vt:lpstr>Vielen dank für Ihre Aufmerksamkeit, Fragen ?</vt:lpstr>
      <vt:lpstr>IoT Platform</vt:lpstr>
      <vt:lpstr>Adafruit IO – Active Stream</vt:lpstr>
      <vt:lpstr>Adafruit IO – Your Dashboards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Frank-Thomas Nürnberg</dc:creator>
  <dc:description>Präsentation mit Beispielfolien - Version Windows;_x000d_
Präsentationsvorlage für Beamer/Screen;_x000d_
Version 2.1; 2008-12-16;</dc:description>
  <cp:lastModifiedBy>kevin höfle</cp:lastModifiedBy>
  <cp:revision>189</cp:revision>
  <cp:lastPrinted>2001-08-01T07:58:04Z</cp:lastPrinted>
  <dcterms:created xsi:type="dcterms:W3CDTF">2013-12-03T19:59:32Z</dcterms:created>
  <dcterms:modified xsi:type="dcterms:W3CDTF">2016-12-12T22:51:30Z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