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5" r:id="rId6"/>
    <p:sldId id="266" r:id="rId7"/>
    <p:sldId id="260" r:id="rId8"/>
    <p:sldId id="261" r:id="rId9"/>
    <p:sldId id="271" r:id="rId10"/>
    <p:sldId id="272" r:id="rId11"/>
    <p:sldId id="273" r:id="rId12"/>
    <p:sldId id="274" r:id="rId13"/>
    <p:sldId id="277" r:id="rId14"/>
    <p:sldId id="278" r:id="rId15"/>
    <p:sldId id="279" r:id="rId16"/>
    <p:sldId id="282" r:id="rId17"/>
    <p:sldId id="283" r:id="rId18"/>
    <p:sldId id="284" r:id="rId19"/>
    <p:sldId id="270" r:id="rId20"/>
    <p:sldId id="262" r:id="rId21"/>
    <p:sldId id="264" r:id="rId22"/>
    <p:sldId id="267" r:id="rId23"/>
    <p:sldId id="268" r:id="rId24"/>
    <p:sldId id="280" r:id="rId25"/>
    <p:sldId id="281" r:id="rId26"/>
    <p:sldId id="269" r:id="rId27"/>
    <p:sldId id="275" r:id="rId28"/>
    <p:sldId id="276" r:id="rId29"/>
    <p:sldId id="26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354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65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812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8747" y="1641077"/>
            <a:ext cx="7729728" cy="4362701"/>
          </a:xfrm>
        </p:spPr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  <a:lvl2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2pPr>
            <a:lvl3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3pPr>
            <a:lvl4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4pPr>
            <a:lvl5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fld id="{86EDB6B8-2465-4E54-AD90-CE977215BECC}" type="datetimeFigureOut">
              <a:rPr lang="de-DE" smtClean="0"/>
              <a:pPr/>
              <a:t>06.12.2016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fld id="{DDE17A4D-68EA-4FCB-830F-56DEEF4F211F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2" descr="https://stud.hs-mannheim.de/company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9847" cy="130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695287" y="334835"/>
            <a:ext cx="5562148" cy="1188720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15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206389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pPr/>
              <a:t>06.12.2016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2" descr="https://stud.hs-mannheim.de/company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9847" cy="130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59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520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44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4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46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54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45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6EDB6B8-2465-4E54-AD90-CE977215BECC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88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6EDB6B8-2465-4E54-AD90-CE977215BECC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52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74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io.adafruit.com/logos/logo_2x.png%2005.11.2016" TargetMode="External"/><Relationship Id="rId3" Type="http://schemas.openxmlformats.org/officeDocument/2006/relationships/hyperlink" Target="http://howtomechatronics.com/wp-content/uploads/2016/01/DHT11-DDHT22-Working-Principle.png?x57244" TargetMode="External"/><Relationship Id="rId7" Type="http://schemas.openxmlformats.org/officeDocument/2006/relationships/hyperlink" Target="https://www.adafruit.com/about" TargetMode="External"/><Relationship Id="rId2" Type="http://schemas.openxmlformats.org/officeDocument/2006/relationships/hyperlink" Target="http://blog.gemalto.com/wp-content/uploads/2015/01/M2M-world-of-connected-service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VelviRLkUeo" TargetMode="External"/><Relationship Id="rId5" Type="http://schemas.openxmlformats.org/officeDocument/2006/relationships/hyperlink" Target="http://www.micropik.com/PDF/dht11.pdf" TargetMode="External"/><Relationship Id="rId10" Type="http://schemas.openxmlformats.org/officeDocument/2006/relationships/hyperlink" Target="http://www.umweltbundesamt.de/themen/gesundheit/umwelteinfluesse-auf-den-menschen/schimmel/richtig-lueften-schimmelbildung-vermeiden%2006.11.2016" TargetMode="External"/><Relationship Id="rId4" Type="http://schemas.openxmlformats.org/officeDocument/2006/relationships/hyperlink" Target="http://ic4l.net/wp-content/uploads/dht11-module-300x300.png" TargetMode="External"/><Relationship Id="rId9" Type="http://schemas.openxmlformats.org/officeDocument/2006/relationships/hyperlink" Target="http://4sitewebsolutions.com/hvac/wp-content/uploads/2013/04/carrier3.png%2006.11.201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icropik.com/PDF/dht11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Feuchtigkeitssensor / </a:t>
            </a:r>
            <a:r>
              <a:rPr lang="de-DE" dirty="0" err="1"/>
              <a:t>temperatursensor</a:t>
            </a:r>
            <a:r>
              <a:rPr lang="de-DE" dirty="0"/>
              <a:t> mit </a:t>
            </a:r>
            <a:r>
              <a:rPr lang="de-DE" dirty="0" err="1"/>
              <a:t>arduino</a:t>
            </a:r>
            <a:r>
              <a:rPr lang="de-DE" dirty="0"/>
              <a:t> due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Julia </a:t>
            </a:r>
            <a:r>
              <a:rPr lang="de-DE" dirty="0" err="1"/>
              <a:t>Geigl</a:t>
            </a:r>
            <a:endParaRPr lang="de-DE" dirty="0"/>
          </a:p>
          <a:p>
            <a:r>
              <a:rPr lang="de-DE" dirty="0"/>
              <a:t>Clemens Behr</a:t>
            </a:r>
          </a:p>
          <a:p>
            <a:r>
              <a:rPr lang="de-DE" dirty="0"/>
              <a:t>Kevin Höfle</a:t>
            </a:r>
          </a:p>
        </p:txBody>
      </p:sp>
      <p:pic>
        <p:nvPicPr>
          <p:cNvPr id="1026" name="Picture 2" descr="https://stud.hs-mannheim.de/company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847" cy="130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38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5560" y="1969686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de-DE" dirty="0"/>
              <a:t>Board auswählen und </a:t>
            </a:r>
            <a:r>
              <a:rPr lang="de-DE" dirty="0" err="1"/>
              <a:t>boardinformationen</a:t>
            </a:r>
            <a:r>
              <a:rPr lang="de-DE" dirty="0"/>
              <a:t> holen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561" y="3055471"/>
            <a:ext cx="2690079" cy="23264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feld 2"/>
          <p:cNvSpPr txBox="1"/>
          <p:nvPr/>
        </p:nvSpPr>
        <p:spPr>
          <a:xfrm>
            <a:off x="6062749" y="3055471"/>
            <a:ext cx="36970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Board „</a:t>
            </a:r>
            <a:r>
              <a:rPr lang="de-DE" sz="1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Arduino</a:t>
            </a:r>
            <a:r>
              <a:rPr lang="de-DE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 Due (</a:t>
            </a:r>
            <a:r>
              <a:rPr lang="de-DE" sz="1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Programming</a:t>
            </a:r>
            <a:r>
              <a:rPr lang="de-DE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 Port)</a:t>
            </a:r>
          </a:p>
          <a:p>
            <a:pPr marL="557213" lvl="1" indent="-214313">
              <a:buFont typeface="Wingdings" panose="05000000000000000000" pitchFamily="2" charset="2"/>
              <a:buChar char="à"/>
            </a:pPr>
            <a:r>
              <a:rPr lang="de-DE" sz="1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Arduino</a:t>
            </a:r>
            <a:r>
              <a:rPr lang="de-DE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 Due (</a:t>
            </a:r>
            <a:r>
              <a:rPr lang="de-DE" sz="1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Programming</a:t>
            </a:r>
            <a:r>
              <a:rPr lang="de-DE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 Port) </a:t>
            </a:r>
            <a:endParaRPr lang="de-DE" sz="1350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76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5560" y="1969686"/>
            <a:ext cx="5797296" cy="891540"/>
          </a:xfrm>
        </p:spPr>
        <p:txBody>
          <a:bodyPr/>
          <a:lstStyle/>
          <a:p>
            <a:r>
              <a:rPr lang="de-DE" dirty="0"/>
              <a:t>Bibliotheken einbinden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560" y="3015234"/>
            <a:ext cx="2515072" cy="2871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feld 2"/>
          <p:cNvSpPr txBox="1"/>
          <p:nvPr/>
        </p:nvSpPr>
        <p:spPr>
          <a:xfrm>
            <a:off x="6125095" y="3015236"/>
            <a:ext cx="27868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einbinden</a:t>
            </a:r>
          </a:p>
          <a:p>
            <a:pPr marL="557213" lvl="1" indent="-214313">
              <a:buFont typeface="Wingdings" panose="05000000000000000000" pitchFamily="2" charset="2"/>
              <a:buChar char="à"/>
            </a:pPr>
            <a:r>
              <a:rPr lang="de-DE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verwalten</a:t>
            </a:r>
            <a:endParaRPr lang="de-DE" sz="1350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6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5560" y="1969686"/>
            <a:ext cx="5797296" cy="891540"/>
          </a:xfrm>
        </p:spPr>
        <p:txBody>
          <a:bodyPr>
            <a:normAutofit/>
          </a:bodyPr>
          <a:lstStyle/>
          <a:p>
            <a:r>
              <a:rPr lang="de-DE" dirty="0"/>
              <a:t>SPEICHERORT DER BIBLIOTHEKEN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Erfolglose Suche nach Bibliotheken innerhalb der </a:t>
            </a:r>
            <a:r>
              <a:rPr lang="de-DE" dirty="0" err="1"/>
              <a:t>Arduino</a:t>
            </a:r>
            <a:r>
              <a:rPr lang="de-DE" dirty="0"/>
              <a:t> IDE Installation</a:t>
            </a:r>
          </a:p>
          <a:p>
            <a:pPr lvl="1"/>
            <a:r>
              <a:rPr lang="de-DE" dirty="0"/>
              <a:t>Standard vorinstallierte Libraries in:</a:t>
            </a:r>
          </a:p>
          <a:p>
            <a:pPr lvl="2"/>
            <a:r>
              <a:rPr lang="de-DE" dirty="0"/>
              <a:t>\..\arduino-1.6.12-windows\arduino-1.6.12\</a:t>
            </a:r>
            <a:r>
              <a:rPr lang="de-DE" dirty="0" err="1"/>
              <a:t>libraries</a:t>
            </a:r>
            <a:endParaRPr lang="de-DE" dirty="0"/>
          </a:p>
          <a:p>
            <a:endParaRPr lang="de-DE" dirty="0"/>
          </a:p>
          <a:p>
            <a:r>
              <a:rPr lang="de-DE" dirty="0"/>
              <a:t>Stattdessen: C:\Users\*\Documents\Arduino\libraries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73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5560" y="1969686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de-DE" dirty="0"/>
              <a:t>IMPORT DER BIBLIOTHEKEN IN ARDUINO IDE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560" y="2958898"/>
            <a:ext cx="2124106" cy="27893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6683607" y="3195812"/>
            <a:ext cx="27868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einbinden</a:t>
            </a:r>
          </a:p>
          <a:p>
            <a:pPr marL="557213" lvl="1" indent="-214313">
              <a:buFont typeface="Wingdings" panose="05000000000000000000" pitchFamily="2" charset="2"/>
              <a:buChar char="à"/>
            </a:pPr>
            <a:r>
              <a:rPr lang="de-DE" sz="1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SimpleDHT</a:t>
            </a:r>
            <a:endParaRPr lang="de-DE" sz="1350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607" y="4489198"/>
            <a:ext cx="1228725" cy="4357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Pfeil nach rechts 8"/>
          <p:cNvSpPr/>
          <p:nvPr/>
        </p:nvSpPr>
        <p:spPr>
          <a:xfrm>
            <a:off x="5453582" y="4521767"/>
            <a:ext cx="1066108" cy="3706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</p:spTree>
    <p:extLst>
      <p:ext uri="{BB962C8B-B14F-4D97-AF65-F5344CB8AC3E}">
        <p14:creationId xmlns:p14="http://schemas.microsoft.com/office/powerpoint/2010/main" val="2476253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5560" y="1969686"/>
            <a:ext cx="5797296" cy="891540"/>
          </a:xfrm>
        </p:spPr>
        <p:txBody>
          <a:bodyPr>
            <a:normAutofit/>
          </a:bodyPr>
          <a:lstStyle/>
          <a:p>
            <a:r>
              <a:rPr lang="de-DE" dirty="0"/>
              <a:t>AUFBAU DER SIMPLEDHT CLASS</a:t>
            </a:r>
          </a:p>
        </p:txBody>
      </p:sp>
      <p:sp>
        <p:nvSpPr>
          <p:cNvPr id="5" name="Rechteck 4"/>
          <p:cNvSpPr/>
          <p:nvPr/>
        </p:nvSpPr>
        <p:spPr>
          <a:xfrm>
            <a:off x="3165560" y="3556811"/>
            <a:ext cx="5690266" cy="1496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350" dirty="0"/>
              <a:t>+ </a:t>
            </a:r>
            <a:r>
              <a:rPr lang="de-DE" sz="1350" dirty="0" err="1">
                <a:solidFill>
                  <a:srgbClr val="0070C0"/>
                </a:solidFill>
              </a:rPr>
              <a:t>int</a:t>
            </a:r>
            <a:r>
              <a:rPr lang="de-DE" sz="1350" dirty="0"/>
              <a:t> </a:t>
            </a:r>
            <a:r>
              <a:rPr lang="de-DE" sz="1350" dirty="0" err="1"/>
              <a:t>read</a:t>
            </a:r>
            <a:r>
              <a:rPr lang="de-DE" sz="1350" dirty="0"/>
              <a:t>(</a:t>
            </a:r>
            <a:r>
              <a:rPr lang="de-DE" sz="1350" dirty="0" err="1">
                <a:solidFill>
                  <a:srgbClr val="0070C0"/>
                </a:solidFill>
              </a:rPr>
              <a:t>int</a:t>
            </a:r>
            <a:r>
              <a:rPr lang="de-DE" sz="1350" dirty="0"/>
              <a:t> </a:t>
            </a:r>
            <a:r>
              <a:rPr lang="de-DE" sz="1350" dirty="0" err="1"/>
              <a:t>pin</a:t>
            </a:r>
            <a:r>
              <a:rPr lang="de-DE" sz="1350" dirty="0"/>
              <a:t>, </a:t>
            </a:r>
            <a:r>
              <a:rPr lang="de-DE" sz="1350" dirty="0" err="1"/>
              <a:t>byte</a:t>
            </a:r>
            <a:r>
              <a:rPr lang="de-DE" sz="1350" dirty="0"/>
              <a:t>* </a:t>
            </a:r>
            <a:r>
              <a:rPr lang="de-DE" sz="1350" dirty="0" err="1"/>
              <a:t>ptemperature</a:t>
            </a:r>
            <a:r>
              <a:rPr lang="de-DE" sz="1350" dirty="0"/>
              <a:t>, </a:t>
            </a:r>
            <a:r>
              <a:rPr lang="de-DE" sz="1350" dirty="0" err="1"/>
              <a:t>byte</a:t>
            </a:r>
            <a:r>
              <a:rPr lang="de-DE" sz="1350" dirty="0"/>
              <a:t>* </a:t>
            </a:r>
            <a:r>
              <a:rPr lang="de-DE" sz="1350" dirty="0" err="1"/>
              <a:t>phumidity</a:t>
            </a:r>
            <a:r>
              <a:rPr lang="de-DE" sz="1350" dirty="0"/>
              <a:t>, </a:t>
            </a:r>
            <a:r>
              <a:rPr lang="de-DE" sz="1350" dirty="0" err="1"/>
              <a:t>byte</a:t>
            </a:r>
            <a:r>
              <a:rPr lang="de-DE" sz="1350" dirty="0"/>
              <a:t> </a:t>
            </a:r>
            <a:r>
              <a:rPr lang="de-DE" sz="1350" dirty="0" err="1"/>
              <a:t>pdata</a:t>
            </a:r>
            <a:r>
              <a:rPr lang="de-DE" sz="1350" dirty="0"/>
              <a:t>[40])</a:t>
            </a:r>
          </a:p>
          <a:p>
            <a:r>
              <a:rPr lang="de-DE" sz="1350" dirty="0"/>
              <a:t>-  </a:t>
            </a:r>
            <a:r>
              <a:rPr lang="de-DE" sz="1350" dirty="0" err="1">
                <a:solidFill>
                  <a:srgbClr val="0070C0"/>
                </a:solidFill>
              </a:rPr>
              <a:t>int</a:t>
            </a:r>
            <a:r>
              <a:rPr lang="de-DE" sz="1350" dirty="0"/>
              <a:t> </a:t>
            </a:r>
            <a:r>
              <a:rPr lang="de-DE" sz="1350" dirty="0" err="1"/>
              <a:t>confirm</a:t>
            </a:r>
            <a:r>
              <a:rPr lang="de-DE" sz="1350" dirty="0"/>
              <a:t>(</a:t>
            </a:r>
            <a:r>
              <a:rPr lang="de-DE" sz="1350" dirty="0" err="1">
                <a:solidFill>
                  <a:srgbClr val="0070C0"/>
                </a:solidFill>
              </a:rPr>
              <a:t>int</a:t>
            </a:r>
            <a:r>
              <a:rPr lang="de-DE" sz="1350" dirty="0"/>
              <a:t> </a:t>
            </a:r>
            <a:r>
              <a:rPr lang="de-DE" sz="1350" dirty="0" err="1"/>
              <a:t>pin</a:t>
            </a:r>
            <a:r>
              <a:rPr lang="de-DE" sz="1350" dirty="0"/>
              <a:t>, </a:t>
            </a:r>
            <a:r>
              <a:rPr lang="de-DE" sz="1350" dirty="0" err="1"/>
              <a:t>int</a:t>
            </a:r>
            <a:r>
              <a:rPr lang="de-DE" sz="1350" dirty="0"/>
              <a:t> </a:t>
            </a:r>
            <a:r>
              <a:rPr lang="de-DE" sz="1350" dirty="0" err="1"/>
              <a:t>us</a:t>
            </a:r>
            <a:r>
              <a:rPr lang="de-DE" sz="1350" dirty="0"/>
              <a:t>, </a:t>
            </a:r>
            <a:r>
              <a:rPr lang="de-DE" sz="1350" dirty="0" err="1"/>
              <a:t>byte</a:t>
            </a:r>
            <a:r>
              <a:rPr lang="de-DE" sz="1350" dirty="0"/>
              <a:t> </a:t>
            </a:r>
            <a:r>
              <a:rPr lang="de-DE" sz="1350" dirty="0" err="1"/>
              <a:t>level</a:t>
            </a:r>
            <a:r>
              <a:rPr lang="de-DE" sz="1350" dirty="0"/>
              <a:t>)</a:t>
            </a:r>
          </a:p>
          <a:p>
            <a:r>
              <a:rPr lang="de-DE" sz="1350" dirty="0"/>
              <a:t>-  </a:t>
            </a:r>
            <a:r>
              <a:rPr lang="de-DE" sz="1350" dirty="0" err="1"/>
              <a:t>byte</a:t>
            </a:r>
            <a:r>
              <a:rPr lang="de-DE" sz="1350" dirty="0"/>
              <a:t> bits2byte (</a:t>
            </a:r>
            <a:r>
              <a:rPr lang="de-DE" sz="1350" dirty="0" err="1"/>
              <a:t>byte</a:t>
            </a:r>
            <a:r>
              <a:rPr lang="de-DE" sz="1350" dirty="0"/>
              <a:t> </a:t>
            </a:r>
            <a:r>
              <a:rPr lang="de-DE" sz="1350" dirty="0" err="1"/>
              <a:t>data</a:t>
            </a:r>
            <a:r>
              <a:rPr lang="de-DE" sz="1350" dirty="0"/>
              <a:t>[8])</a:t>
            </a:r>
          </a:p>
          <a:p>
            <a:r>
              <a:rPr lang="de-DE" sz="1350" dirty="0"/>
              <a:t>-  </a:t>
            </a:r>
            <a:r>
              <a:rPr lang="de-DE" sz="1350" dirty="0" err="1">
                <a:solidFill>
                  <a:srgbClr val="0070C0"/>
                </a:solidFill>
              </a:rPr>
              <a:t>int</a:t>
            </a:r>
            <a:r>
              <a:rPr lang="de-DE" sz="1350" dirty="0"/>
              <a:t> sample(</a:t>
            </a:r>
            <a:r>
              <a:rPr lang="de-DE" sz="1350" dirty="0" err="1">
                <a:solidFill>
                  <a:srgbClr val="0070C0"/>
                </a:solidFill>
              </a:rPr>
              <a:t>int</a:t>
            </a:r>
            <a:r>
              <a:rPr lang="de-DE" sz="1350" dirty="0"/>
              <a:t> </a:t>
            </a:r>
            <a:r>
              <a:rPr lang="de-DE" sz="1350" dirty="0" err="1"/>
              <a:t>pin</a:t>
            </a:r>
            <a:r>
              <a:rPr lang="de-DE" sz="1350" dirty="0"/>
              <a:t>, </a:t>
            </a:r>
            <a:r>
              <a:rPr lang="de-DE" sz="1350" dirty="0" err="1"/>
              <a:t>byte</a:t>
            </a:r>
            <a:r>
              <a:rPr lang="de-DE" sz="1350" dirty="0"/>
              <a:t> </a:t>
            </a:r>
            <a:r>
              <a:rPr lang="de-DE" sz="1350" dirty="0" err="1"/>
              <a:t>data</a:t>
            </a:r>
            <a:r>
              <a:rPr lang="de-DE" sz="1350" dirty="0"/>
              <a:t>[40])</a:t>
            </a:r>
            <a:br>
              <a:rPr lang="de-DE" sz="1350" dirty="0"/>
            </a:br>
            <a:r>
              <a:rPr lang="de-DE" sz="1350" dirty="0"/>
              <a:t>-  </a:t>
            </a:r>
            <a:r>
              <a:rPr lang="de-DE" sz="1350" dirty="0" err="1">
                <a:solidFill>
                  <a:srgbClr val="0070C0"/>
                </a:solidFill>
              </a:rPr>
              <a:t>int</a:t>
            </a:r>
            <a:r>
              <a:rPr lang="de-DE" sz="1350" dirty="0"/>
              <a:t> parse(</a:t>
            </a:r>
            <a:r>
              <a:rPr lang="de-DE" sz="1350" dirty="0" err="1"/>
              <a:t>byte</a:t>
            </a:r>
            <a:r>
              <a:rPr lang="de-DE" sz="1350" dirty="0"/>
              <a:t> </a:t>
            </a:r>
            <a:r>
              <a:rPr lang="de-DE" sz="1350" dirty="0" err="1"/>
              <a:t>data</a:t>
            </a:r>
            <a:r>
              <a:rPr lang="de-DE" sz="1350" dirty="0"/>
              <a:t>[40], </a:t>
            </a:r>
            <a:r>
              <a:rPr lang="de-DE" sz="1350" dirty="0" err="1"/>
              <a:t>byte</a:t>
            </a:r>
            <a:r>
              <a:rPr lang="de-DE" sz="1350" dirty="0"/>
              <a:t>* </a:t>
            </a:r>
            <a:r>
              <a:rPr lang="de-DE" sz="1350" dirty="0" err="1"/>
              <a:t>ptemperature</a:t>
            </a:r>
            <a:r>
              <a:rPr lang="de-DE" sz="1350" dirty="0"/>
              <a:t>, </a:t>
            </a:r>
            <a:r>
              <a:rPr lang="de-DE" sz="1350" dirty="0" err="1"/>
              <a:t>byte</a:t>
            </a:r>
            <a:r>
              <a:rPr lang="de-DE" sz="1350" dirty="0"/>
              <a:t>* </a:t>
            </a:r>
            <a:r>
              <a:rPr lang="de-DE" sz="1350" dirty="0" err="1"/>
              <a:t>phumidity</a:t>
            </a:r>
            <a:r>
              <a:rPr lang="de-DE" sz="1350" dirty="0"/>
              <a:t>) </a:t>
            </a:r>
          </a:p>
        </p:txBody>
      </p:sp>
      <p:sp>
        <p:nvSpPr>
          <p:cNvPr id="6" name="Rechteck 5"/>
          <p:cNvSpPr/>
          <p:nvPr/>
        </p:nvSpPr>
        <p:spPr>
          <a:xfrm>
            <a:off x="3165560" y="3064279"/>
            <a:ext cx="5690266" cy="492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SimpleDHT11</a:t>
            </a:r>
          </a:p>
        </p:txBody>
      </p:sp>
    </p:spTree>
    <p:extLst>
      <p:ext uri="{BB962C8B-B14F-4D97-AF65-F5344CB8AC3E}">
        <p14:creationId xmlns:p14="http://schemas.microsoft.com/office/powerpoint/2010/main" val="961595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24320" y="1321734"/>
            <a:ext cx="5797296" cy="891540"/>
          </a:xfrm>
        </p:spPr>
        <p:txBody>
          <a:bodyPr/>
          <a:lstStyle/>
          <a:p>
            <a:r>
              <a:rPr lang="de-DE" dirty="0"/>
              <a:t>FUNKTIONEN – </a:t>
            </a:r>
            <a:r>
              <a:rPr lang="de-DE" dirty="0" err="1"/>
              <a:t>read</a:t>
            </a:r>
            <a:r>
              <a:rPr lang="de-DE" dirty="0"/>
              <a:t> 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320" y="2387463"/>
            <a:ext cx="5043302" cy="3153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6812593" y="2376899"/>
            <a:ext cx="40129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 Um </a:t>
            </a:r>
            <a:r>
              <a:rPr lang="en-US" sz="1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vom</a:t>
            </a:r>
            <a: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 DHT11 Sensor </a:t>
            </a:r>
            <a:r>
              <a:rPr lang="en-US" sz="1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</a:t>
            </a:r>
            <a: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sz="1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lesen</a:t>
            </a:r>
            <a:endParaRPr lang="en-US" sz="1350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endParaRPr lang="en-US" sz="1350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Input</a:t>
            </a:r>
            <a: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sz="1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Daten</a:t>
            </a:r>
            <a: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-Pin des DHT11 am Arduino IDE</a:t>
            </a:r>
            <a:endParaRPr lang="en-US" sz="1350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</a:p>
          <a:p>
            <a:endParaRPr lang="en-US" sz="1350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en-US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Output</a:t>
            </a:r>
            <a: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sz="1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ptemperature</a:t>
            </a:r>
            <a: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: </a:t>
            </a:r>
            <a:r>
              <a:rPr lang="en-US" sz="1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Temperatur</a:t>
            </a:r>
            <a: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en-US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Output</a:t>
            </a:r>
            <a: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phumidity</a:t>
            </a:r>
            <a: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: </a:t>
            </a:r>
            <a:r>
              <a:rPr lang="en-US" sz="1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Feuchtigkeit</a:t>
            </a:r>
            <a:endParaRPr lang="en-US" sz="1350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en-US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Output</a:t>
            </a:r>
            <a: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pdata</a:t>
            </a:r>
            <a: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: 40 Bit-</a:t>
            </a:r>
            <a:r>
              <a:rPr lang="en-US" sz="1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Daten</a:t>
            </a:r>
            <a:endParaRPr lang="en-US" sz="1350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endParaRPr lang="en-US" sz="1350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b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</a:br>
            <a: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Min-Delay: 1s</a:t>
            </a:r>
            <a:b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</a:br>
            <a:endParaRPr lang="de-DE" sz="1350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8" name="Geschweifte Klammer rechts 7"/>
          <p:cNvSpPr/>
          <p:nvPr/>
        </p:nvSpPr>
        <p:spPr>
          <a:xfrm>
            <a:off x="9945988" y="3336084"/>
            <a:ext cx="182880" cy="84582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10192902" y="3308871"/>
            <a:ext cx="82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NULL wenn nicht benötigt</a:t>
            </a:r>
          </a:p>
        </p:txBody>
      </p:sp>
    </p:spTree>
    <p:extLst>
      <p:ext uri="{BB962C8B-B14F-4D97-AF65-F5344CB8AC3E}">
        <p14:creationId xmlns:p14="http://schemas.microsoft.com/office/powerpoint/2010/main" val="322367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43576" y="1260889"/>
            <a:ext cx="7729728" cy="1188720"/>
          </a:xfrm>
        </p:spPr>
        <p:txBody>
          <a:bodyPr/>
          <a:lstStyle/>
          <a:p>
            <a:r>
              <a:rPr lang="de-DE" dirty="0"/>
              <a:t>ULTRASCHALLSENSOR</a:t>
            </a:r>
          </a:p>
        </p:txBody>
      </p:sp>
      <p:pic>
        <p:nvPicPr>
          <p:cNvPr id="102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70779" y="2375635"/>
            <a:ext cx="29908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1998358" y="2797701"/>
            <a:ext cx="5807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Pins: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VCC (5 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Trigger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Echo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3659203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43576" y="1260889"/>
            <a:ext cx="7729728" cy="1188720"/>
          </a:xfrm>
        </p:spPr>
        <p:txBody>
          <a:bodyPr/>
          <a:lstStyle/>
          <a:p>
            <a:r>
              <a:rPr lang="de-DE" dirty="0"/>
              <a:t>ULTRASCHALLSENSOR</a:t>
            </a:r>
          </a:p>
        </p:txBody>
      </p:sp>
      <p:pic>
        <p:nvPicPr>
          <p:cNvPr id="102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84088" y="4361314"/>
            <a:ext cx="1994005" cy="199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1949462" y="2071943"/>
            <a:ext cx="5807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Funktionsweise</a:t>
            </a:r>
          </a:p>
          <a:p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Ein Signal wird gesendet (Trigger Pin) – 330 m/s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Das Echo wird empfangen (Echo Pin)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Die Zeit zwischen Senden und Empfangen bestimmt die Distanz</a:t>
            </a:r>
          </a:p>
          <a:p>
            <a:endParaRPr lang="de-DE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2902163" y="5306667"/>
            <a:ext cx="18711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H="1">
            <a:off x="2902163" y="5415668"/>
            <a:ext cx="1871190" cy="6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50" name="Picture 2" descr="http://worldartsme.com/images/echo-sound-waves-clipart-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7"/>
          <a:stretch/>
        </p:blipFill>
        <p:spPr bwMode="auto">
          <a:xfrm>
            <a:off x="6052166" y="4103268"/>
            <a:ext cx="803489" cy="13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: abgerundete Ecken 7"/>
          <p:cNvSpPr/>
          <p:nvPr/>
        </p:nvSpPr>
        <p:spPr>
          <a:xfrm>
            <a:off x="7278328" y="4229441"/>
            <a:ext cx="1168736" cy="11808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Objekt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6032923" y="4991774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6032923" y="5155373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6068729" y="5270817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25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mit </a:t>
            </a:r>
            <a:r>
              <a:rPr lang="de-DE" dirty="0" err="1"/>
              <a:t>sensoren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DHT11:</a:t>
            </a:r>
          </a:p>
          <a:p>
            <a:pPr lvl="1"/>
            <a:r>
              <a:rPr lang="de-DE" dirty="0"/>
              <a:t>Bibliotheken</a:t>
            </a:r>
          </a:p>
          <a:p>
            <a:pPr lvl="1"/>
            <a:r>
              <a:rPr lang="de-DE" dirty="0"/>
              <a:t>Trotz einer Abtastrate von 1 Hz kann nicht jede Sekunde ein Wert gelesen werden</a:t>
            </a:r>
          </a:p>
          <a:p>
            <a:r>
              <a:rPr lang="de-DE" dirty="0"/>
              <a:t>Ultraschallsensor</a:t>
            </a:r>
          </a:p>
          <a:p>
            <a:pPr lvl="1"/>
            <a:r>
              <a:rPr lang="de-DE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55949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5560" y="1969686"/>
            <a:ext cx="5797296" cy="891540"/>
          </a:xfrm>
        </p:spPr>
        <p:txBody>
          <a:bodyPr/>
          <a:lstStyle/>
          <a:p>
            <a:r>
              <a:rPr lang="de-DE" dirty="0"/>
              <a:t>Installationen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561" y="3046184"/>
            <a:ext cx="4613347" cy="23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5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6504" y="1284043"/>
            <a:ext cx="5797296" cy="891540"/>
          </a:xfrm>
        </p:spPr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9728" y="2175583"/>
            <a:ext cx="5797296" cy="2326487"/>
          </a:xfrm>
        </p:spPr>
        <p:txBody>
          <a:bodyPr/>
          <a:lstStyle/>
          <a:p>
            <a:r>
              <a:rPr lang="de-DE" dirty="0"/>
              <a:t>INTRO</a:t>
            </a:r>
          </a:p>
          <a:p>
            <a:r>
              <a:rPr lang="de-DE" dirty="0"/>
              <a:t>Sensor &amp; Bibliotheken</a:t>
            </a:r>
          </a:p>
          <a:p>
            <a:r>
              <a:rPr lang="de-DE" dirty="0"/>
              <a:t>IOT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663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5560" y="1883393"/>
            <a:ext cx="5797296" cy="891540"/>
          </a:xfrm>
        </p:spPr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65560" y="2856470"/>
            <a:ext cx="5797296" cy="2326487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Adafruit</a:t>
            </a:r>
            <a:r>
              <a:rPr lang="de-DE" dirty="0"/>
              <a:t> Open Beta: </a:t>
            </a:r>
            <a:r>
              <a:rPr lang="de-DE" dirty="0">
                <a:hlinkClick r:id="rId2"/>
              </a:rPr>
              <a:t>https://io.adafruit.com/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~ 16,798 Benutzer</a:t>
            </a:r>
          </a:p>
          <a:p>
            <a:pPr lvl="1"/>
            <a:r>
              <a:rPr lang="de-DE" dirty="0"/>
              <a:t>~ 75 </a:t>
            </a:r>
            <a:r>
              <a:rPr lang="de-DE" dirty="0" err="1"/>
              <a:t>insert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 via MQTT</a:t>
            </a:r>
          </a:p>
          <a:p>
            <a:pPr lvl="1"/>
            <a:r>
              <a:rPr lang="de-DE" dirty="0"/>
              <a:t>~ 10 </a:t>
            </a:r>
            <a:r>
              <a:rPr lang="de-DE" dirty="0" err="1"/>
              <a:t>inserts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 via REST API</a:t>
            </a:r>
          </a:p>
          <a:p>
            <a:r>
              <a:rPr lang="de-DE" dirty="0" err="1"/>
              <a:t>Adafruit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2005 Grundstein gelegt von MIT Hacker &amp; Ingenieur </a:t>
            </a:r>
            <a:r>
              <a:rPr lang="de-DE" dirty="0" err="1"/>
              <a:t>Limor</a:t>
            </a:r>
            <a:r>
              <a:rPr lang="de-DE" dirty="0"/>
              <a:t> „</a:t>
            </a:r>
            <a:r>
              <a:rPr lang="de-DE" dirty="0" err="1"/>
              <a:t>Ladyada</a:t>
            </a:r>
            <a:r>
              <a:rPr lang="de-DE" dirty="0"/>
              <a:t>“ Fried</a:t>
            </a:r>
          </a:p>
          <a:p>
            <a:pPr lvl="1"/>
            <a:r>
              <a:rPr lang="de-DE" dirty="0"/>
              <a:t>„an electronic </a:t>
            </a:r>
            <a:r>
              <a:rPr lang="de-DE" dirty="0" err="1"/>
              <a:t>tutorial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[</a:t>
            </a:r>
            <a:r>
              <a:rPr lang="de-DE" dirty="0" err="1"/>
              <a:t>adafruit</a:t>
            </a:r>
            <a:r>
              <a:rPr lang="de-DE" dirty="0"/>
              <a:t>]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gift</a:t>
            </a:r>
            <a:r>
              <a:rPr lang="de-DE" dirty="0"/>
              <a:t> </a:t>
            </a:r>
            <a:r>
              <a:rPr lang="de-DE" dirty="0" err="1"/>
              <a:t>shop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end“ –</a:t>
            </a:r>
            <a:r>
              <a:rPr lang="de-DE" dirty="0" err="1"/>
              <a:t>Limor</a:t>
            </a:r>
            <a:r>
              <a:rPr lang="de-DE" dirty="0"/>
              <a:t> Fried, </a:t>
            </a:r>
            <a:r>
              <a:rPr lang="de-DE" dirty="0" err="1"/>
              <a:t>Founder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Adafruit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3074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142" y="4991897"/>
            <a:ext cx="24574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9060231" y="5572148"/>
            <a:ext cx="11172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[5][6]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604234" y="5572148"/>
            <a:ext cx="11172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633079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5560" y="1969686"/>
            <a:ext cx="5797296" cy="891540"/>
          </a:xfrm>
        </p:spPr>
        <p:txBody>
          <a:bodyPr/>
          <a:lstStyle/>
          <a:p>
            <a:r>
              <a:rPr lang="de-DE" dirty="0"/>
              <a:t>ADAFRUIT IO 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560" y="3174507"/>
            <a:ext cx="5095516" cy="23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68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5560" y="1969686"/>
            <a:ext cx="5797296" cy="891540"/>
          </a:xfrm>
        </p:spPr>
        <p:txBody>
          <a:bodyPr>
            <a:normAutofit/>
          </a:bodyPr>
          <a:lstStyle/>
          <a:p>
            <a:r>
              <a:rPr lang="de-DE" dirty="0"/>
              <a:t>Architektur – </a:t>
            </a:r>
            <a:r>
              <a:rPr lang="de-DE" dirty="0" err="1"/>
              <a:t>Active</a:t>
            </a:r>
            <a:r>
              <a:rPr lang="de-DE" dirty="0"/>
              <a:t> Stream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128429"/>
            <a:ext cx="9144000" cy="26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83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5560" y="1969686"/>
            <a:ext cx="5797296" cy="891540"/>
          </a:xfrm>
        </p:spPr>
        <p:txBody>
          <a:bodyPr/>
          <a:lstStyle/>
          <a:p>
            <a:r>
              <a:rPr lang="de-DE" dirty="0"/>
              <a:t>ARCHITEKTUR – YOUR FEEDS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3259809"/>
            <a:ext cx="7731125" cy="185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01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5560" y="1969686"/>
            <a:ext cx="5797296" cy="891540"/>
          </a:xfrm>
        </p:spPr>
        <p:txBody>
          <a:bodyPr/>
          <a:lstStyle/>
          <a:p>
            <a:r>
              <a:rPr lang="de-DE" dirty="0"/>
              <a:t>Create - Feed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271" y="2926999"/>
            <a:ext cx="5070022" cy="1219256"/>
          </a:xfrm>
          <a:prstGeom prst="rect">
            <a:avLst/>
          </a:prstGeom>
        </p:spPr>
      </p:pic>
      <p:sp>
        <p:nvSpPr>
          <p:cNvPr id="5" name="Pfeil nach rechts 4"/>
          <p:cNvSpPr/>
          <p:nvPr/>
        </p:nvSpPr>
        <p:spPr>
          <a:xfrm rot="10800000">
            <a:off x="6717272" y="2950853"/>
            <a:ext cx="780862" cy="454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>
              <a:solidFill>
                <a:srgbClr val="FF000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418" y="4226511"/>
            <a:ext cx="4237774" cy="16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71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5560" y="1969686"/>
            <a:ext cx="5797296" cy="891540"/>
          </a:xfrm>
        </p:spPr>
        <p:txBody>
          <a:bodyPr/>
          <a:lstStyle/>
          <a:p>
            <a:r>
              <a:rPr lang="de-DE" dirty="0"/>
              <a:t>Feed - </a:t>
            </a:r>
            <a:r>
              <a:rPr lang="de-DE" dirty="0" err="1"/>
              <a:t>key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834" y="3102428"/>
            <a:ext cx="4214917" cy="2608830"/>
          </a:xfrm>
          <a:prstGeom prst="rect">
            <a:avLst/>
          </a:prstGeom>
        </p:spPr>
      </p:pic>
      <p:sp>
        <p:nvSpPr>
          <p:cNvPr id="5" name="Pfeil nach links 4"/>
          <p:cNvSpPr/>
          <p:nvPr/>
        </p:nvSpPr>
        <p:spPr>
          <a:xfrm>
            <a:off x="5812942" y="2996293"/>
            <a:ext cx="625958" cy="3918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270" y="2996293"/>
            <a:ext cx="4069741" cy="149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76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5560" y="1969686"/>
            <a:ext cx="5797296" cy="891540"/>
          </a:xfrm>
        </p:spPr>
        <p:txBody>
          <a:bodyPr>
            <a:normAutofit/>
          </a:bodyPr>
          <a:lstStyle/>
          <a:p>
            <a:r>
              <a:rPr lang="de-DE" dirty="0"/>
              <a:t>Architektur –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3235794"/>
            <a:ext cx="7731125" cy="190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1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5560" y="1969686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ARChitektur</a:t>
            </a:r>
            <a:r>
              <a:rPr lang="de-DE" dirty="0"/>
              <a:t> –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dashboards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3268208"/>
            <a:ext cx="7731125" cy="184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47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5560" y="1969686"/>
            <a:ext cx="5797296" cy="891540"/>
          </a:xfrm>
        </p:spPr>
        <p:txBody>
          <a:bodyPr/>
          <a:lstStyle/>
          <a:p>
            <a:r>
              <a:rPr lang="de-DE" dirty="0"/>
              <a:t>ARCHITEKTUR TRIGGERS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316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5560" y="1969686"/>
            <a:ext cx="5797296" cy="891540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/>
              <a:t>[1] </a:t>
            </a:r>
            <a:r>
              <a:rPr lang="de-DE" dirty="0">
                <a:hlinkClick r:id="rId2"/>
              </a:rPr>
              <a:t>http://blog.gemalto.com/wp-content/uploads/2015/01/M2M-world-of-connected-services.jpg</a:t>
            </a:r>
            <a:r>
              <a:rPr lang="de-DE" dirty="0"/>
              <a:t> 05.11.2016</a:t>
            </a:r>
          </a:p>
          <a:p>
            <a:pPr marL="0" indent="0">
              <a:buNone/>
            </a:pPr>
            <a:r>
              <a:rPr lang="de-DE" dirty="0"/>
              <a:t>[2] </a:t>
            </a:r>
            <a:r>
              <a:rPr lang="de-DE" dirty="0">
                <a:hlinkClick r:id="rId3"/>
              </a:rPr>
              <a:t>http://howtomechatronics.com/wp-content/uploads/2016/01/DHT11-DDHT22-Working-Principle.png?x57244</a:t>
            </a:r>
            <a:r>
              <a:rPr lang="de-DE" dirty="0"/>
              <a:t> 05.11.2016 </a:t>
            </a:r>
          </a:p>
          <a:p>
            <a:pPr marL="0" indent="0">
              <a:buNone/>
            </a:pPr>
            <a:r>
              <a:rPr lang="de-DE" dirty="0"/>
              <a:t>[3] </a:t>
            </a:r>
            <a:r>
              <a:rPr lang="de-DE" dirty="0">
                <a:hlinkClick r:id="rId4"/>
              </a:rPr>
              <a:t>http://ic4l.net/wp-content/uploads/dht11-module-300x300.png</a:t>
            </a:r>
            <a:r>
              <a:rPr lang="de-DE" dirty="0"/>
              <a:t> 05.11.2016</a:t>
            </a:r>
          </a:p>
          <a:p>
            <a:pPr marL="0" indent="0">
              <a:buNone/>
            </a:pPr>
            <a:r>
              <a:rPr lang="de-DE" dirty="0"/>
              <a:t>[4] DHT11 </a:t>
            </a:r>
            <a:r>
              <a:rPr lang="de-DE" dirty="0" err="1"/>
              <a:t>Humidity</a:t>
            </a:r>
            <a:r>
              <a:rPr lang="de-DE" dirty="0"/>
              <a:t> &amp; </a:t>
            </a:r>
            <a:r>
              <a:rPr lang="de-DE" dirty="0" err="1"/>
              <a:t>Temperature</a:t>
            </a:r>
            <a:r>
              <a:rPr lang="de-DE" dirty="0"/>
              <a:t> Sensor D-</a:t>
            </a:r>
            <a:r>
              <a:rPr lang="de-DE" dirty="0" err="1"/>
              <a:t>Robotics</a:t>
            </a:r>
            <a:r>
              <a:rPr lang="de-DE" dirty="0"/>
              <a:t> UK, D-</a:t>
            </a:r>
            <a:r>
              <a:rPr lang="de-DE" dirty="0" err="1"/>
              <a:t>Robotics</a:t>
            </a:r>
            <a:r>
              <a:rPr lang="de-DE" dirty="0"/>
              <a:t> 7/30/2010 </a:t>
            </a:r>
            <a:r>
              <a:rPr lang="de-DE" dirty="0">
                <a:hlinkClick r:id="rId5"/>
              </a:rPr>
              <a:t>http://www.micropik.com/PDF/dht11.pdf</a:t>
            </a:r>
            <a:r>
              <a:rPr lang="de-DE" dirty="0"/>
              <a:t> Seite XX, Absatz XX 05.11.2016</a:t>
            </a:r>
          </a:p>
          <a:p>
            <a:pPr marL="0" indent="0">
              <a:buNone/>
            </a:pPr>
            <a:r>
              <a:rPr lang="de-DE" dirty="0"/>
              <a:t>[5] </a:t>
            </a:r>
            <a:r>
              <a:rPr lang="de-DE" dirty="0">
                <a:hlinkClick r:id="rId6"/>
              </a:rPr>
              <a:t>https://youtu.be/VelviRLkUeo</a:t>
            </a:r>
            <a:r>
              <a:rPr lang="de-DE" dirty="0"/>
              <a:t> 05.11.2016</a:t>
            </a:r>
          </a:p>
          <a:p>
            <a:pPr marL="0" indent="0">
              <a:buNone/>
            </a:pPr>
            <a:r>
              <a:rPr lang="de-DE" dirty="0"/>
              <a:t>[6] </a:t>
            </a:r>
            <a:r>
              <a:rPr lang="de-DE" dirty="0">
                <a:hlinkClick r:id="rId7"/>
              </a:rPr>
              <a:t>https://www.adafruit.com/about</a:t>
            </a:r>
            <a:r>
              <a:rPr lang="de-DE" dirty="0"/>
              <a:t> 05.11.2016</a:t>
            </a:r>
          </a:p>
          <a:p>
            <a:pPr marL="0" indent="0">
              <a:buNone/>
            </a:pPr>
            <a:r>
              <a:rPr lang="de-DE" dirty="0"/>
              <a:t>[7] </a:t>
            </a:r>
            <a:r>
              <a:rPr lang="de-DE" dirty="0">
                <a:hlinkClick r:id="rId8"/>
              </a:rPr>
              <a:t>https://io.adafruit.com/logos/logo_2x.png 05.11.2016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[8] </a:t>
            </a:r>
            <a:r>
              <a:rPr lang="de-DE" dirty="0">
                <a:hlinkClick r:id="rId9"/>
              </a:rPr>
              <a:t>http://4sitewebsolutions.com/hvac/wp-content/uploads/2013/04/carrier3.png 06.11.2016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[9] </a:t>
            </a:r>
            <a:r>
              <a:rPr lang="de-DE" dirty="0">
                <a:hlinkClick r:id="rId10"/>
              </a:rPr>
              <a:t>http://www.umweltbundesamt.de/themen/gesundheit/umwelteinfluesse-auf-den-menschen/schimmel/richtig-lueften-schimmelbildung-vermeiden 06.11.2016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[10]http://images.google.de/imgres?imgurl=http%3A%2F%2Fwww.radon.com%2Fimages%2Ffigure6.gif&amp;imgrefurl=http%3A%2F%2Fwww.radon.com%2Fradon%2Fradon_analysis.html&amp;h=268&amp;w=337&amp;tbnid=OpSfZ3xZmypDgM%3A&amp;vet=1&amp;docid=NvviVYV6guTSMM&amp;ei=WKwhWKbEJcHlUea2gfgL&amp;tbm=isch&amp;client=firefox-b-ab&amp;iact=rc&amp;uact=3&amp;dur=460&amp;page=0&amp;start=0&amp;ndsp=41&amp;ved=0ahUKEwim0KyA_ZjQAhXBchQKHWZbAL8QMwggKAQwBA&amp;bih=969&amp;biw=1920 08.11.2016 </a:t>
            </a:r>
          </a:p>
        </p:txBody>
      </p:sp>
    </p:spTree>
    <p:extLst>
      <p:ext uri="{BB962C8B-B14F-4D97-AF65-F5344CB8AC3E}">
        <p14:creationId xmlns:p14="http://schemas.microsoft.com/office/powerpoint/2010/main" val="246789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1136" y="1273289"/>
            <a:ext cx="5797296" cy="891540"/>
          </a:xfrm>
        </p:spPr>
        <p:txBody>
          <a:bodyPr/>
          <a:lstStyle/>
          <a:p>
            <a:r>
              <a:rPr lang="de-DE" dirty="0"/>
              <a:t>GRUND - Konzept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Messen der Luftfeuchtigkeit und Temperatur im Zusammenhang mit Fensterstatus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Speichern und Visualisieren der Daten</a:t>
            </a:r>
          </a:p>
          <a:p>
            <a:endParaRPr lang="de-DE" dirty="0"/>
          </a:p>
          <a:p>
            <a:r>
              <a:rPr lang="de-DE" dirty="0"/>
              <a:t>Aktion bei Überschreitung eines Feuchtigkeits- oder Temperatur-Wertes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47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rporate.com/wp-content/uploads/2015/12/internet-of-thing-s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521" y="1901813"/>
            <a:ext cx="6088486" cy="3756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784007" y="1983562"/>
            <a:ext cx="2883994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Consumer &amp; Home</a:t>
            </a:r>
          </a:p>
          <a:p>
            <a:r>
              <a:rPr lang="de-DE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	 Convenience &amp; Entertainment</a:t>
            </a:r>
          </a:p>
          <a:p>
            <a:r>
              <a:rPr lang="de-DE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		 HVAC/</a:t>
            </a:r>
            <a:r>
              <a:rPr lang="de-DE" sz="1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Climate</a:t>
            </a:r>
            <a:endParaRPr lang="de-DE" sz="1350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endParaRPr lang="de-DE" sz="1350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r>
              <a:rPr lang="de-DE" sz="1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Healthcare</a:t>
            </a:r>
            <a:r>
              <a:rPr lang="de-DE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 &amp; Life Science</a:t>
            </a:r>
          </a:p>
          <a:p>
            <a:pPr marL="0" lvl="1" indent="-214313">
              <a:buFont typeface="Wingdings" panose="05000000000000000000" pitchFamily="2" charset="2"/>
              <a:buChar char="à"/>
            </a:pPr>
            <a:r>
              <a:rPr lang="de-DE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 Vivo / Home</a:t>
            </a:r>
          </a:p>
          <a:p>
            <a:pPr marL="342900" lvl="3" indent="-214313">
              <a:buFont typeface="Wingdings" panose="05000000000000000000" pitchFamily="2" charset="2"/>
              <a:buChar char="à"/>
            </a:pPr>
            <a:r>
              <a:rPr lang="de-DE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Home Monitoring Systems</a:t>
            </a:r>
          </a:p>
          <a:p>
            <a:endParaRPr lang="de-DE" sz="1350" dirty="0"/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3086353" y="3559575"/>
            <a:ext cx="1503311" cy="831135"/>
          </a:xfrm>
          <a:prstGeom prst="straightConnector1">
            <a:avLst/>
          </a:prstGeom>
          <a:ln w="76200">
            <a:solidFill>
              <a:schemeClr val="accent1">
                <a:alpha val="56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3717653" y="3559574"/>
            <a:ext cx="831134" cy="1090356"/>
          </a:xfrm>
          <a:prstGeom prst="straightConnector1">
            <a:avLst/>
          </a:prstGeom>
          <a:ln w="76200">
            <a:solidFill>
              <a:schemeClr val="accent1">
                <a:alpha val="56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784007" y="5520037"/>
            <a:ext cx="11172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[1]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04239" y="1309030"/>
            <a:ext cx="4110257" cy="431202"/>
          </a:xfrm>
        </p:spPr>
        <p:txBody>
          <a:bodyPr>
            <a:normAutofit fontScale="90000"/>
          </a:bodyPr>
          <a:lstStyle/>
          <a:p>
            <a:r>
              <a:rPr lang="de-DE" dirty="0"/>
              <a:t>Ansiedlung im </a:t>
            </a:r>
            <a:r>
              <a:rPr lang="de-DE" dirty="0" err="1"/>
              <a:t>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850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41068" y="2470697"/>
            <a:ext cx="9950932" cy="2295934"/>
          </a:xfrm>
        </p:spPr>
        <p:txBody>
          <a:bodyPr/>
          <a:lstStyle/>
          <a:p>
            <a:pPr marL="0" indent="0">
              <a:buNone/>
            </a:pPr>
            <a:r>
              <a:rPr lang="de-DE" i="1" dirty="0"/>
              <a:t>„A smart </a:t>
            </a:r>
            <a:r>
              <a:rPr lang="de-DE" i="1" dirty="0" err="1"/>
              <a:t>connected</a:t>
            </a:r>
            <a:r>
              <a:rPr lang="de-DE" i="1" dirty="0"/>
              <a:t> </a:t>
            </a:r>
            <a:r>
              <a:rPr lang="de-DE" i="1" dirty="0" err="1"/>
              <a:t>toaster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value</a:t>
            </a:r>
            <a:r>
              <a:rPr lang="de-DE" i="1" dirty="0"/>
              <a:t> </a:t>
            </a:r>
            <a:r>
              <a:rPr lang="de-DE" i="1" dirty="0" err="1"/>
              <a:t>unless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produces</a:t>
            </a:r>
            <a:r>
              <a:rPr lang="de-DE" i="1" dirty="0"/>
              <a:t> </a:t>
            </a:r>
            <a:r>
              <a:rPr lang="de-DE" i="1" dirty="0" err="1"/>
              <a:t>better</a:t>
            </a:r>
            <a:r>
              <a:rPr lang="de-DE" i="1" dirty="0"/>
              <a:t> toast“ </a:t>
            </a:r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i="1" dirty="0"/>
              <a:t>– </a:t>
            </a:r>
            <a:r>
              <a:rPr lang="de-DE" sz="788" i="1" dirty="0"/>
              <a:t>Device Democracy </a:t>
            </a:r>
            <a:r>
              <a:rPr lang="de-DE" sz="788" i="1" dirty="0" err="1"/>
              <a:t>Saving</a:t>
            </a:r>
            <a:r>
              <a:rPr lang="de-DE" sz="788" i="1" dirty="0"/>
              <a:t> </a:t>
            </a:r>
            <a:r>
              <a:rPr lang="de-DE" sz="788" i="1" dirty="0" err="1"/>
              <a:t>the</a:t>
            </a:r>
            <a:r>
              <a:rPr lang="de-DE" sz="788" i="1" dirty="0"/>
              <a:t> </a:t>
            </a:r>
            <a:r>
              <a:rPr lang="de-DE" sz="788" i="1" dirty="0" err="1"/>
              <a:t>future</a:t>
            </a:r>
            <a:r>
              <a:rPr lang="de-DE" sz="788" i="1" dirty="0"/>
              <a:t> </a:t>
            </a:r>
            <a:r>
              <a:rPr lang="de-DE" sz="788" i="1" dirty="0" err="1"/>
              <a:t>of</a:t>
            </a:r>
            <a:r>
              <a:rPr lang="de-DE" sz="788" i="1" dirty="0"/>
              <a:t> Internet </a:t>
            </a:r>
            <a:r>
              <a:rPr lang="de-DE" sz="788" i="1" dirty="0" err="1"/>
              <a:t>of</a:t>
            </a:r>
            <a:r>
              <a:rPr lang="de-DE" sz="788" i="1" dirty="0"/>
              <a:t> Things – IBM Institute </a:t>
            </a:r>
            <a:r>
              <a:rPr lang="de-DE" sz="788" i="1" dirty="0" err="1"/>
              <a:t>of</a:t>
            </a:r>
            <a:r>
              <a:rPr lang="de-DE" sz="788" i="1" dirty="0"/>
              <a:t> Business Value, Chapter Device Democracy, Block „Challenge </a:t>
            </a:r>
            <a:r>
              <a:rPr lang="de-DE" sz="788" i="1" dirty="0" err="1"/>
              <a:t>four</a:t>
            </a:r>
            <a:r>
              <a:rPr lang="de-DE" sz="788" i="1" dirty="0"/>
              <a:t>: A lack </a:t>
            </a:r>
            <a:r>
              <a:rPr lang="de-DE" sz="788" i="1" dirty="0" err="1"/>
              <a:t>of</a:t>
            </a:r>
            <a:r>
              <a:rPr lang="de-DE" sz="788" i="1" dirty="0"/>
              <a:t> </a:t>
            </a:r>
            <a:r>
              <a:rPr lang="de-DE" sz="788" i="1" dirty="0" err="1"/>
              <a:t>functional</a:t>
            </a:r>
            <a:r>
              <a:rPr lang="de-DE" sz="788" i="1" dirty="0"/>
              <a:t> </a:t>
            </a:r>
            <a:r>
              <a:rPr lang="de-DE" sz="788" i="1" dirty="0" err="1"/>
              <a:t>value</a:t>
            </a:r>
            <a:r>
              <a:rPr lang="de-DE" sz="788" i="1" dirty="0"/>
              <a:t>“</a:t>
            </a:r>
            <a:endParaRPr lang="de-DE" sz="900" i="1" dirty="0"/>
          </a:p>
        </p:txBody>
      </p:sp>
    </p:spTree>
    <p:extLst>
      <p:ext uri="{BB962C8B-B14F-4D97-AF65-F5344CB8AC3E}">
        <p14:creationId xmlns:p14="http://schemas.microsoft.com/office/powerpoint/2010/main" val="257390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2723" y="1467069"/>
            <a:ext cx="9055854" cy="891540"/>
          </a:xfrm>
        </p:spPr>
        <p:txBody>
          <a:bodyPr>
            <a:normAutofit fontScale="90000"/>
          </a:bodyPr>
          <a:lstStyle/>
          <a:p>
            <a:r>
              <a:rPr lang="de-DE" dirty="0"/>
              <a:t>Konkreter fall für </a:t>
            </a:r>
            <a:r>
              <a:rPr lang="de-DE" dirty="0" err="1"/>
              <a:t>feuchtigkeits</a:t>
            </a:r>
            <a:r>
              <a:rPr lang="de-DE" dirty="0"/>
              <a:t> und </a:t>
            </a:r>
            <a:r>
              <a:rPr lang="de-DE" dirty="0" err="1"/>
              <a:t>temeperatur</a:t>
            </a:r>
            <a:r>
              <a:rPr lang="de-DE" dirty="0"/>
              <a:t> </a:t>
            </a:r>
            <a:r>
              <a:rPr lang="de-DE" dirty="0" err="1"/>
              <a:t>sensoren</a:t>
            </a:r>
            <a:endParaRPr lang="de-DE" dirty="0"/>
          </a:p>
        </p:txBody>
      </p:sp>
      <p:pic>
        <p:nvPicPr>
          <p:cNvPr id="1026" name="Picture 2" descr="http://4sitewebsolutions.com/hvac/wp-content/uploads/2013/04/carrier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723" y="2577306"/>
            <a:ext cx="2663747" cy="122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925129" y="3941342"/>
            <a:ext cx="21904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cap="all" spc="150" dirty="0">
                <a:solidFill>
                  <a:srgbClr val="26262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Steuerung von HVAC [8]</a:t>
            </a:r>
          </a:p>
        </p:txBody>
      </p:sp>
      <p:pic>
        <p:nvPicPr>
          <p:cNvPr id="1028" name="Picture 4" descr="geöffnetes Fenster im Altb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244" y="2640890"/>
            <a:ext cx="2521656" cy="1260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959245" y="4074304"/>
            <a:ext cx="228448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cap="all" spc="150" dirty="0">
                <a:solidFill>
                  <a:srgbClr val="26262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„Richtiges Lüften“ </a:t>
            </a:r>
            <a:r>
              <a:rPr lang="de-DE" sz="1350" cap="all" spc="150" dirty="0">
                <a:solidFill>
                  <a:srgbClr val="26262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 Vermeidung von Schimmelbildung</a:t>
            </a:r>
          </a:p>
          <a:p>
            <a:r>
              <a:rPr lang="de-DE" sz="1350" cap="all" spc="150" dirty="0">
                <a:solidFill>
                  <a:srgbClr val="26262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[9]</a:t>
            </a:r>
            <a:endParaRPr lang="de-DE" sz="1350" cap="all" spc="150" dirty="0">
              <a:solidFill>
                <a:srgbClr val="262626"/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3" name="Picture 2" descr="http://www.radon.com/images/figure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042" y="2314043"/>
            <a:ext cx="2407444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8073996" y="4228567"/>
            <a:ext cx="240744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cap="all" spc="150" dirty="0">
                <a:solidFill>
                  <a:srgbClr val="26262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AUSWIRKUNG VON LUFTFEUCHTIGKEIT AUF GAMMASTRAHLEN IN DER STRAHLENTHERAPIE [10]</a:t>
            </a:r>
            <a:endParaRPr lang="de-DE" sz="1350" cap="all" spc="150" dirty="0">
              <a:solidFill>
                <a:srgbClr val="262626"/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1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475704" y="1337889"/>
            <a:ext cx="5797296" cy="891540"/>
          </a:xfrm>
        </p:spPr>
        <p:txBody>
          <a:bodyPr>
            <a:normAutofit/>
          </a:bodyPr>
          <a:lstStyle/>
          <a:p>
            <a:r>
              <a:rPr lang="de-DE" dirty="0"/>
              <a:t>Feuchtigkeitssensor – dht11</a:t>
            </a:r>
          </a:p>
        </p:txBody>
      </p:sp>
      <p:pic>
        <p:nvPicPr>
          <p:cNvPr id="2054" name="Picture 6" descr="http://howtomechatronics.com/wp-content/uploads/2016/01/DHT11-DDHT22-Working-Principle.png?x57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789" y="2320802"/>
            <a:ext cx="2019036" cy="163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c4l.net/wp-content/uploads/dht11-module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81602" y="20680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mit Pfeil 5"/>
          <p:cNvCxnSpPr/>
          <p:nvPr/>
        </p:nvCxnSpPr>
        <p:spPr>
          <a:xfrm flipH="1">
            <a:off x="7293503" y="3139632"/>
            <a:ext cx="858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7293504" y="2737523"/>
            <a:ext cx="785717" cy="243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 flipV="1">
            <a:off x="7293504" y="3297838"/>
            <a:ext cx="785717" cy="252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8210929" y="3424163"/>
            <a:ext cx="21119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Single </a:t>
            </a:r>
            <a:r>
              <a:rPr lang="de-DE" sz="1350" dirty="0" err="1"/>
              <a:t>Wire</a:t>
            </a:r>
            <a:r>
              <a:rPr lang="de-DE" sz="1350" dirty="0"/>
              <a:t> Digital Out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8210930" y="2505895"/>
            <a:ext cx="8674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GND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8210930" y="3024430"/>
            <a:ext cx="8674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VCC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786789" y="4072696"/>
            <a:ext cx="11172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[2]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384464" y="4072696"/>
            <a:ext cx="11172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59268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5560" y="1969686"/>
            <a:ext cx="5797296" cy="891540"/>
          </a:xfrm>
        </p:spPr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http://www.micropik.com/PDF/dht11.pdf</a:t>
            </a:r>
            <a:r>
              <a:rPr lang="de-DE" dirty="0"/>
              <a:t> (TO-DO: richtig einfügen!)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552" y="3276971"/>
            <a:ext cx="5750719" cy="112156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784007" y="5520037"/>
            <a:ext cx="11172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2670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5560" y="1969686"/>
            <a:ext cx="5797296" cy="891540"/>
          </a:xfrm>
        </p:spPr>
        <p:txBody>
          <a:bodyPr>
            <a:normAutofit/>
          </a:bodyPr>
          <a:lstStyle/>
          <a:p>
            <a:r>
              <a:rPr lang="de-DE" dirty="0"/>
              <a:t>Installationen – BOARD DUE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447" y="3088456"/>
            <a:ext cx="2788226" cy="23264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830" y="3097661"/>
            <a:ext cx="4058663" cy="23080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Pfeil nach rechts 2"/>
          <p:cNvSpPr/>
          <p:nvPr/>
        </p:nvSpPr>
        <p:spPr>
          <a:xfrm>
            <a:off x="4713229" y="3833981"/>
            <a:ext cx="1596044" cy="83542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</p:spTree>
    <p:extLst>
      <p:ext uri="{BB962C8B-B14F-4D97-AF65-F5344CB8AC3E}">
        <p14:creationId xmlns:p14="http://schemas.microsoft.com/office/powerpoint/2010/main" val="1809253400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0</TotalTime>
  <Words>563</Words>
  <Application>Microsoft Office PowerPoint</Application>
  <PresentationFormat>Breitbild</PresentationFormat>
  <Paragraphs>124</Paragraphs>
  <Slides>29</Slides>
  <Notes>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Yu Gothic</vt:lpstr>
      <vt:lpstr>Arial</vt:lpstr>
      <vt:lpstr>Calibri Light</vt:lpstr>
      <vt:lpstr>Gill Sans MT</vt:lpstr>
      <vt:lpstr>Wingdings</vt:lpstr>
      <vt:lpstr>Paket</vt:lpstr>
      <vt:lpstr>Feuchtigkeitssensor / temperatursensor mit arduino due</vt:lpstr>
      <vt:lpstr>Overview</vt:lpstr>
      <vt:lpstr>GRUND - Konzept</vt:lpstr>
      <vt:lpstr>Ansiedlung im iot</vt:lpstr>
      <vt:lpstr>PowerPoint-Präsentation</vt:lpstr>
      <vt:lpstr>Konkreter fall für feuchtigkeits und temeperatur sensoren</vt:lpstr>
      <vt:lpstr>Feuchtigkeitssensor – dht11</vt:lpstr>
      <vt:lpstr>SPEZIFISCHE DATEN DHT11</vt:lpstr>
      <vt:lpstr>Installationen – BOARD DUE</vt:lpstr>
      <vt:lpstr>Board auswählen und boardinformationen holen</vt:lpstr>
      <vt:lpstr>Bibliotheken einbinden</vt:lpstr>
      <vt:lpstr>SPEICHERORT DER BIBLIOTHEKEN </vt:lpstr>
      <vt:lpstr>IMPORT DER BIBLIOTHEKEN IN ARDUINO IDE</vt:lpstr>
      <vt:lpstr>AUFBAU DER SIMPLEDHT CLASS</vt:lpstr>
      <vt:lpstr>FUNKTIONEN – read </vt:lpstr>
      <vt:lpstr>ULTRASCHALLSENSOR</vt:lpstr>
      <vt:lpstr>ULTRASCHALLSENSOR</vt:lpstr>
      <vt:lpstr>Probleme mit sensoren</vt:lpstr>
      <vt:lpstr>Installationen</vt:lpstr>
      <vt:lpstr>Iot Platform</vt:lpstr>
      <vt:lpstr>ADAFRUIT IO </vt:lpstr>
      <vt:lpstr>Architektur – Active Stream</vt:lpstr>
      <vt:lpstr>ARCHITEKTUR – YOUR FEEDS</vt:lpstr>
      <vt:lpstr>Create - Feed</vt:lpstr>
      <vt:lpstr>Feed - key</vt:lpstr>
      <vt:lpstr>Architektur – your groups</vt:lpstr>
      <vt:lpstr>ARChitektur – your dashboards</vt:lpstr>
      <vt:lpstr>ARCHITEKTUR TRIGGERS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gpus and their field of application</dc:title>
  <dc:creator>kevin höfle</dc:creator>
  <cp:lastModifiedBy>kevin höfle</cp:lastModifiedBy>
  <cp:revision>49</cp:revision>
  <dcterms:created xsi:type="dcterms:W3CDTF">2016-10-24T17:08:19Z</dcterms:created>
  <dcterms:modified xsi:type="dcterms:W3CDTF">2016-12-06T17:17:51Z</dcterms:modified>
</cp:coreProperties>
</file>