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5" r:id="rId6"/>
    <p:sldId id="266" r:id="rId7"/>
    <p:sldId id="260" r:id="rId8"/>
    <p:sldId id="261" r:id="rId9"/>
    <p:sldId id="271" r:id="rId10"/>
    <p:sldId id="272" r:id="rId11"/>
    <p:sldId id="273" r:id="rId12"/>
    <p:sldId id="274" r:id="rId13"/>
    <p:sldId id="277" r:id="rId14"/>
    <p:sldId id="278" r:id="rId15"/>
    <p:sldId id="279" r:id="rId16"/>
    <p:sldId id="270" r:id="rId17"/>
    <p:sldId id="262" r:id="rId18"/>
    <p:sldId id="264" r:id="rId19"/>
    <p:sldId id="267" r:id="rId20"/>
    <p:sldId id="268" r:id="rId21"/>
    <p:sldId id="269" r:id="rId22"/>
    <p:sldId id="275" r:id="rId23"/>
    <p:sldId id="276" r:id="rId24"/>
    <p:sldId id="26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-156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B6B8-2465-4E54-AD90-CE977215BECC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932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B6B8-2465-4E54-AD90-CE977215BECC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69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B6B8-2465-4E54-AD90-CE977215BECC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76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746" y="1483248"/>
            <a:ext cx="7729728" cy="1188720"/>
          </a:xfrm>
        </p:spPr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8746" y="2901793"/>
            <a:ext cx="7729728" cy="3101983"/>
          </a:xfrm>
        </p:spPr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  <a:lvl2pPr>
              <a:defRPr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defRPr>
            </a:lvl2pPr>
            <a:lvl3pPr>
              <a:defRPr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defRPr>
            </a:lvl3pPr>
            <a:lvl4pPr>
              <a:defRPr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defRPr>
            </a:lvl4pPr>
            <a:lvl5pPr>
              <a:defRPr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fld id="{86EDB6B8-2465-4E54-AD90-CE977215BECC}" type="datetimeFigureOut">
              <a:rPr lang="de-DE" smtClean="0"/>
              <a:pPr/>
              <a:t>08.11.2016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fld id="{DDE17A4D-68EA-4FCB-830F-56DEEF4F211F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Picture 2" descr="https://stud.hs-mannheim.de/company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9847" cy="130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15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B6B8-2465-4E54-AD90-CE977215BECC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754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B6B8-2465-4E54-AD90-CE977215BECC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43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B6B8-2465-4E54-AD90-CE977215BECC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75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B6B8-2465-4E54-AD90-CE977215BECC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27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B6B8-2465-4E54-AD90-CE977215BECC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28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B6B8-2465-4E54-AD90-CE977215BECC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0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6EDB6B8-2465-4E54-AD90-CE977215BECC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15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6EDB6B8-2465-4E54-AD90-CE977215BECC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553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io.adafruit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io.adafruit.com/logos/logo_2x.png%2005.11.2016" TargetMode="External"/><Relationship Id="rId3" Type="http://schemas.openxmlformats.org/officeDocument/2006/relationships/hyperlink" Target="http://howtomechatronics.com/wp-content/uploads/2016/01/DHT11-DDHT22-Working-Principle.png?x57244" TargetMode="External"/><Relationship Id="rId7" Type="http://schemas.openxmlformats.org/officeDocument/2006/relationships/hyperlink" Target="https://www.adafruit.com/about" TargetMode="External"/><Relationship Id="rId2" Type="http://schemas.openxmlformats.org/officeDocument/2006/relationships/hyperlink" Target="http://blog.gemalto.com/wp-content/uploads/2015/01/M2M-world-of-connected-services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VelviRLkUeo" TargetMode="External"/><Relationship Id="rId5" Type="http://schemas.openxmlformats.org/officeDocument/2006/relationships/hyperlink" Target="http://www.micropik.com/PDF/dht11.pdf" TargetMode="External"/><Relationship Id="rId10" Type="http://schemas.openxmlformats.org/officeDocument/2006/relationships/hyperlink" Target="http://www.umweltbundesamt.de/themen/gesundheit/umwelteinfluesse-auf-den-menschen/schimmel/richtig-lueften-schimmelbildung-vermeiden%2006.11.2016" TargetMode="External"/><Relationship Id="rId4" Type="http://schemas.openxmlformats.org/officeDocument/2006/relationships/hyperlink" Target="http://ic4l.net/wp-content/uploads/dht11-module-300x300.png" TargetMode="External"/><Relationship Id="rId9" Type="http://schemas.openxmlformats.org/officeDocument/2006/relationships/hyperlink" Target="http://4sitewebsolutions.com/hvac/wp-content/uploads/2013/04/carrier3.png%2006.11.2016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micropik.com/PDF/dht11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Feuchtigkeitssensor / </a:t>
            </a:r>
            <a:r>
              <a:rPr lang="de-DE" dirty="0" err="1"/>
              <a:t>temperatursensor</a:t>
            </a:r>
            <a:r>
              <a:rPr lang="de-DE" dirty="0"/>
              <a:t> mit </a:t>
            </a:r>
            <a:r>
              <a:rPr lang="de-DE" dirty="0" err="1"/>
              <a:t>arduino</a:t>
            </a:r>
            <a:r>
              <a:rPr lang="de-DE" dirty="0"/>
              <a:t> due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Julia </a:t>
            </a:r>
            <a:r>
              <a:rPr lang="de-DE" dirty="0" err="1"/>
              <a:t>Geigl</a:t>
            </a:r>
            <a:endParaRPr lang="de-DE" dirty="0"/>
          </a:p>
          <a:p>
            <a:r>
              <a:rPr lang="de-DE" dirty="0"/>
              <a:t>Clemens Behr</a:t>
            </a:r>
          </a:p>
          <a:p>
            <a:r>
              <a:rPr lang="de-DE" dirty="0"/>
              <a:t>Kevin Höfle</a:t>
            </a:r>
          </a:p>
        </p:txBody>
      </p:sp>
      <p:pic>
        <p:nvPicPr>
          <p:cNvPr id="1026" name="Picture 2" descr="https://stud.hs-mannheim.de/company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9847" cy="130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3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Board auswählen und </a:t>
            </a:r>
            <a:r>
              <a:rPr lang="de-DE" dirty="0" err="1"/>
              <a:t>boardinformationen</a:t>
            </a:r>
            <a:r>
              <a:rPr lang="de-DE" dirty="0"/>
              <a:t> holen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8746" y="2930959"/>
            <a:ext cx="3586772" cy="3101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feld 2"/>
          <p:cNvSpPr txBox="1"/>
          <p:nvPr/>
        </p:nvSpPr>
        <p:spPr>
          <a:xfrm>
            <a:off x="6051665" y="2930959"/>
            <a:ext cx="492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Board „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Arduino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 Due (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Programming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 Port)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Arduino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 Due (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Programming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 Port) 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76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Bibliotheken einbinden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746" y="2877312"/>
            <a:ext cx="3353429" cy="3828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feld 2"/>
          <p:cNvSpPr txBox="1"/>
          <p:nvPr/>
        </p:nvSpPr>
        <p:spPr>
          <a:xfrm>
            <a:off x="6134793" y="2877312"/>
            <a:ext cx="3715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Bibliothek einbinden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Bibliothek verwalten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96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SPEICHERORT DER BIBLIOTHEKEN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Erfolglose Suche nach Bibliotheken innerhalb der </a:t>
            </a:r>
            <a:r>
              <a:rPr lang="de-DE" dirty="0" err="1" smtClean="0"/>
              <a:t>Arduino</a:t>
            </a:r>
            <a:r>
              <a:rPr lang="de-DE" dirty="0" smtClean="0"/>
              <a:t> IDE Installation</a:t>
            </a:r>
          </a:p>
          <a:p>
            <a:pPr lvl="1"/>
            <a:r>
              <a:rPr lang="de-DE" dirty="0" smtClean="0"/>
              <a:t>Standard vorinstallierte Libraries in:</a:t>
            </a:r>
          </a:p>
          <a:p>
            <a:pPr lvl="2"/>
            <a:r>
              <a:rPr lang="de-DE" dirty="0" smtClean="0"/>
              <a:t>\..\arduino-1.6.12-windows\arduino-1.6.12\</a:t>
            </a:r>
            <a:r>
              <a:rPr lang="de-DE" dirty="0" err="1" smtClean="0"/>
              <a:t>libraries</a:t>
            </a:r>
            <a:endParaRPr lang="de-DE" dirty="0" smtClean="0"/>
          </a:p>
          <a:p>
            <a:endParaRPr lang="de-DE" dirty="0"/>
          </a:p>
          <a:p>
            <a:r>
              <a:rPr lang="de-DE" dirty="0"/>
              <a:t>Stattdessen: C:\Users</a:t>
            </a:r>
            <a:r>
              <a:rPr lang="de-DE" dirty="0" smtClean="0"/>
              <a:t>\*\</a:t>
            </a:r>
            <a:r>
              <a:rPr lang="de-DE" dirty="0"/>
              <a:t>Documents\Arduino\libraries</a:t>
            </a:r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273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IMPORT DER BIBLIOTHEKEN IN ARDUINO IDE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8746" y="2802196"/>
            <a:ext cx="2832141" cy="37191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6879475" y="3118080"/>
            <a:ext cx="3715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Bibliothek einbinden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SimpleDHT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475" y="4842596"/>
            <a:ext cx="1638300" cy="581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Pfeil nach rechts 8"/>
          <p:cNvSpPr/>
          <p:nvPr/>
        </p:nvSpPr>
        <p:spPr>
          <a:xfrm>
            <a:off x="5239442" y="4886021"/>
            <a:ext cx="1421477" cy="4941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25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DER SIMPLEDHT</a:t>
            </a:r>
            <a:r>
              <a:rPr lang="de-DE" dirty="0"/>
              <a:t> </a:t>
            </a:r>
            <a:r>
              <a:rPr lang="de-DE" dirty="0" smtClean="0"/>
              <a:t>CLASS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188746" y="3599412"/>
            <a:ext cx="7587021" cy="1995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+ </a:t>
            </a:r>
            <a:r>
              <a:rPr lang="de-DE" dirty="0" err="1" smtClean="0">
                <a:solidFill>
                  <a:srgbClr val="0070C0"/>
                </a:solidFill>
              </a:rPr>
              <a:t>int</a:t>
            </a:r>
            <a:r>
              <a:rPr lang="de-DE" dirty="0" smtClean="0"/>
              <a:t> </a:t>
            </a:r>
            <a:r>
              <a:rPr lang="de-DE" dirty="0" err="1" smtClean="0"/>
              <a:t>read</a:t>
            </a:r>
            <a:r>
              <a:rPr lang="de-DE" dirty="0" smtClean="0"/>
              <a:t>(</a:t>
            </a:r>
            <a:r>
              <a:rPr lang="de-DE" dirty="0" err="1" smtClean="0">
                <a:solidFill>
                  <a:srgbClr val="0070C0"/>
                </a:solidFill>
              </a:rPr>
              <a:t>int</a:t>
            </a:r>
            <a:r>
              <a:rPr lang="de-DE" dirty="0" smtClean="0"/>
              <a:t> </a:t>
            </a:r>
            <a:r>
              <a:rPr lang="de-DE" dirty="0" err="1" smtClean="0"/>
              <a:t>pin</a:t>
            </a:r>
            <a:r>
              <a:rPr lang="de-DE" dirty="0" smtClean="0"/>
              <a:t>, </a:t>
            </a:r>
            <a:r>
              <a:rPr lang="de-DE" dirty="0" err="1" smtClean="0"/>
              <a:t>byte</a:t>
            </a:r>
            <a:r>
              <a:rPr lang="de-DE" dirty="0" smtClean="0"/>
              <a:t>* </a:t>
            </a:r>
            <a:r>
              <a:rPr lang="de-DE" dirty="0" err="1" smtClean="0"/>
              <a:t>ptemperature</a:t>
            </a:r>
            <a:r>
              <a:rPr lang="de-DE" dirty="0" smtClean="0"/>
              <a:t>, </a:t>
            </a:r>
            <a:r>
              <a:rPr lang="de-DE" dirty="0" err="1" smtClean="0"/>
              <a:t>byte</a:t>
            </a:r>
            <a:r>
              <a:rPr lang="de-DE" dirty="0" smtClean="0"/>
              <a:t>* </a:t>
            </a:r>
            <a:r>
              <a:rPr lang="de-DE" dirty="0" err="1" smtClean="0"/>
              <a:t>phumidity</a:t>
            </a:r>
            <a:r>
              <a:rPr lang="de-DE" dirty="0" smtClean="0"/>
              <a:t>, </a:t>
            </a:r>
            <a:r>
              <a:rPr lang="de-DE" dirty="0" err="1" smtClean="0"/>
              <a:t>byte</a:t>
            </a:r>
            <a:r>
              <a:rPr lang="de-DE" dirty="0" smtClean="0"/>
              <a:t> </a:t>
            </a:r>
            <a:r>
              <a:rPr lang="de-DE" dirty="0" err="1" smtClean="0"/>
              <a:t>pdata</a:t>
            </a:r>
            <a:r>
              <a:rPr lang="de-DE" dirty="0" smtClean="0"/>
              <a:t>[40])</a:t>
            </a:r>
          </a:p>
          <a:p>
            <a:r>
              <a:rPr lang="de-DE" dirty="0" smtClean="0"/>
              <a:t>-  </a:t>
            </a:r>
            <a:r>
              <a:rPr lang="de-DE" dirty="0" err="1" smtClean="0">
                <a:solidFill>
                  <a:srgbClr val="0070C0"/>
                </a:solidFill>
              </a:rPr>
              <a:t>int</a:t>
            </a:r>
            <a:r>
              <a:rPr lang="de-DE" dirty="0" smtClean="0"/>
              <a:t> </a:t>
            </a:r>
            <a:r>
              <a:rPr lang="de-DE" dirty="0" err="1" smtClean="0"/>
              <a:t>confirm</a:t>
            </a:r>
            <a:r>
              <a:rPr lang="de-DE" dirty="0" smtClean="0"/>
              <a:t>(</a:t>
            </a:r>
            <a:r>
              <a:rPr lang="de-DE" dirty="0" err="1" smtClean="0">
                <a:solidFill>
                  <a:srgbClr val="0070C0"/>
                </a:solidFill>
              </a:rPr>
              <a:t>int</a:t>
            </a:r>
            <a:r>
              <a:rPr lang="de-DE" dirty="0" smtClean="0"/>
              <a:t> </a:t>
            </a:r>
            <a:r>
              <a:rPr lang="de-DE" dirty="0" err="1" smtClean="0"/>
              <a:t>pin</a:t>
            </a:r>
            <a:r>
              <a:rPr lang="de-DE" dirty="0" smtClean="0"/>
              <a:t>, </a:t>
            </a:r>
            <a:r>
              <a:rPr lang="de-DE" dirty="0" err="1" smtClean="0"/>
              <a:t>int</a:t>
            </a:r>
            <a:r>
              <a:rPr lang="de-DE" dirty="0" smtClean="0"/>
              <a:t> </a:t>
            </a:r>
            <a:r>
              <a:rPr lang="de-DE" dirty="0" err="1" smtClean="0"/>
              <a:t>us</a:t>
            </a:r>
            <a:r>
              <a:rPr lang="de-DE" dirty="0" smtClean="0"/>
              <a:t>, </a:t>
            </a:r>
            <a:r>
              <a:rPr lang="de-DE" dirty="0" err="1" smtClean="0"/>
              <a:t>byte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)</a:t>
            </a:r>
          </a:p>
          <a:p>
            <a:r>
              <a:rPr lang="de-DE" dirty="0" smtClean="0"/>
              <a:t>-  </a:t>
            </a:r>
            <a:r>
              <a:rPr lang="de-DE" dirty="0" err="1" smtClean="0"/>
              <a:t>byte</a:t>
            </a:r>
            <a:r>
              <a:rPr lang="de-DE" dirty="0" smtClean="0"/>
              <a:t> bits2byte (</a:t>
            </a:r>
            <a:r>
              <a:rPr lang="de-DE" dirty="0" err="1" smtClean="0"/>
              <a:t>byte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[8])</a:t>
            </a:r>
          </a:p>
          <a:p>
            <a:r>
              <a:rPr lang="de-DE" dirty="0" smtClean="0"/>
              <a:t>-  </a:t>
            </a:r>
            <a:r>
              <a:rPr lang="de-DE" dirty="0" err="1" smtClean="0">
                <a:solidFill>
                  <a:srgbClr val="0070C0"/>
                </a:solidFill>
              </a:rPr>
              <a:t>int</a:t>
            </a:r>
            <a:r>
              <a:rPr lang="de-DE" dirty="0"/>
              <a:t> </a:t>
            </a:r>
            <a:r>
              <a:rPr lang="de-DE" dirty="0" smtClean="0"/>
              <a:t>sample(</a:t>
            </a:r>
            <a:r>
              <a:rPr lang="de-DE" dirty="0" err="1" smtClean="0">
                <a:solidFill>
                  <a:srgbClr val="0070C0"/>
                </a:solidFill>
              </a:rPr>
              <a:t>int</a:t>
            </a:r>
            <a:r>
              <a:rPr lang="de-DE" dirty="0" smtClean="0"/>
              <a:t> </a:t>
            </a:r>
            <a:r>
              <a:rPr lang="de-DE" dirty="0" err="1" smtClean="0"/>
              <a:t>pin</a:t>
            </a:r>
            <a:r>
              <a:rPr lang="de-DE" dirty="0" smtClean="0"/>
              <a:t>, </a:t>
            </a:r>
            <a:r>
              <a:rPr lang="de-DE" dirty="0" err="1" smtClean="0"/>
              <a:t>byte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[40])</a:t>
            </a:r>
            <a:br>
              <a:rPr lang="de-DE" dirty="0" smtClean="0"/>
            </a:br>
            <a:r>
              <a:rPr lang="de-DE" dirty="0" smtClean="0"/>
              <a:t>-  </a:t>
            </a:r>
            <a:r>
              <a:rPr lang="de-DE" dirty="0" err="1">
                <a:solidFill>
                  <a:srgbClr val="0070C0"/>
                </a:solidFill>
              </a:rPr>
              <a:t>i</a:t>
            </a:r>
            <a:r>
              <a:rPr lang="de-DE" dirty="0" err="1" smtClean="0">
                <a:solidFill>
                  <a:srgbClr val="0070C0"/>
                </a:solidFill>
              </a:rPr>
              <a:t>nt</a:t>
            </a:r>
            <a:r>
              <a:rPr lang="de-DE" dirty="0" smtClean="0"/>
              <a:t> parse(</a:t>
            </a:r>
            <a:r>
              <a:rPr lang="de-DE" dirty="0" err="1" smtClean="0"/>
              <a:t>byte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[40], </a:t>
            </a:r>
            <a:r>
              <a:rPr lang="de-DE" dirty="0" err="1" smtClean="0"/>
              <a:t>byte</a:t>
            </a:r>
            <a:r>
              <a:rPr lang="de-DE" dirty="0" smtClean="0"/>
              <a:t>* </a:t>
            </a:r>
            <a:r>
              <a:rPr lang="de-DE" dirty="0" err="1" smtClean="0"/>
              <a:t>ptemperature</a:t>
            </a:r>
            <a:r>
              <a:rPr lang="de-DE" dirty="0" smtClean="0"/>
              <a:t>, </a:t>
            </a:r>
            <a:r>
              <a:rPr lang="de-DE" dirty="0" err="1" smtClean="0"/>
              <a:t>byte</a:t>
            </a:r>
            <a:r>
              <a:rPr lang="de-DE" dirty="0" smtClean="0"/>
              <a:t>* </a:t>
            </a:r>
            <a:r>
              <a:rPr lang="de-DE" dirty="0" err="1" smtClean="0"/>
              <a:t>phumidity</a:t>
            </a:r>
            <a:r>
              <a:rPr lang="de-DE" dirty="0" smtClean="0"/>
              <a:t>) 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188746" y="2942706"/>
            <a:ext cx="7587021" cy="656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SimpleDHT11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15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FUNKTIONEN – </a:t>
            </a:r>
            <a:r>
              <a:rPr lang="de-DE" dirty="0" err="1" smtClean="0"/>
              <a:t>read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726" y="2863850"/>
            <a:ext cx="6178014" cy="38629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6780415" y="2863850"/>
            <a:ext cx="53506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 Um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vom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 DHT11 Sensor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zu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lesen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Input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Daten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-Pin des DHT11 am Arduino IDE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 </a:t>
            </a:r>
          </a:p>
          <a:p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Output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ptemperature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: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Temperatur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Output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phumidity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: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Feuchtigkeit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Output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pdata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: 40 Bit-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Daten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/>
            </a:r>
            <a:b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</a:b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Min-Delay: 1s</a:t>
            </a:r>
            <a:b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</a:b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8" name="Geschweifte Klammer rechts 7"/>
          <p:cNvSpPr/>
          <p:nvPr/>
        </p:nvSpPr>
        <p:spPr>
          <a:xfrm>
            <a:off x="10619163" y="4152900"/>
            <a:ext cx="243840" cy="112776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10948381" y="4116615"/>
            <a:ext cx="1097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NULL wenn nicht benötigt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3674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Installationen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8746" y="2918576"/>
            <a:ext cx="6151129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52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88746" y="1368191"/>
            <a:ext cx="7729728" cy="1188720"/>
          </a:xfrm>
        </p:spPr>
        <p:txBody>
          <a:bodyPr/>
          <a:lstStyle/>
          <a:p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/>
              <a:t>Platform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88746" y="2665624"/>
            <a:ext cx="7729728" cy="3101983"/>
          </a:xfrm>
        </p:spPr>
        <p:txBody>
          <a:bodyPr>
            <a:normAutofit/>
          </a:bodyPr>
          <a:lstStyle/>
          <a:p>
            <a:r>
              <a:rPr lang="de-DE" dirty="0" err="1"/>
              <a:t>Adafruit</a:t>
            </a:r>
            <a:r>
              <a:rPr lang="de-DE" dirty="0"/>
              <a:t> Open Beta: </a:t>
            </a:r>
            <a:r>
              <a:rPr lang="de-DE" dirty="0">
                <a:hlinkClick r:id="rId2"/>
              </a:rPr>
              <a:t>https://io.adafruit.com/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~ 16,798 Benutzer</a:t>
            </a:r>
          </a:p>
          <a:p>
            <a:pPr lvl="1"/>
            <a:r>
              <a:rPr lang="de-DE" dirty="0"/>
              <a:t>~ 75 </a:t>
            </a:r>
            <a:r>
              <a:rPr lang="de-DE" dirty="0" err="1"/>
              <a:t>insert</a:t>
            </a:r>
            <a:r>
              <a:rPr lang="de-DE" dirty="0"/>
              <a:t> per </a:t>
            </a:r>
            <a:r>
              <a:rPr lang="de-DE" dirty="0" err="1"/>
              <a:t>second</a:t>
            </a:r>
            <a:r>
              <a:rPr lang="de-DE" dirty="0"/>
              <a:t> via MQTT</a:t>
            </a:r>
          </a:p>
          <a:p>
            <a:pPr lvl="1"/>
            <a:r>
              <a:rPr lang="de-DE" dirty="0"/>
              <a:t>~ 10 </a:t>
            </a:r>
            <a:r>
              <a:rPr lang="de-DE" dirty="0" err="1"/>
              <a:t>inserts</a:t>
            </a:r>
            <a:r>
              <a:rPr lang="de-DE" dirty="0"/>
              <a:t> per </a:t>
            </a:r>
            <a:r>
              <a:rPr lang="de-DE" dirty="0" err="1"/>
              <a:t>second</a:t>
            </a:r>
            <a:r>
              <a:rPr lang="de-DE" dirty="0"/>
              <a:t> via REST API</a:t>
            </a:r>
          </a:p>
          <a:p>
            <a:r>
              <a:rPr lang="de-DE" dirty="0" err="1"/>
              <a:t>Adafruit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2005 Grundstein gelegt von MIT Hacker &amp; Ingenieur </a:t>
            </a:r>
            <a:r>
              <a:rPr lang="de-DE" dirty="0" err="1"/>
              <a:t>Limor</a:t>
            </a:r>
            <a:r>
              <a:rPr lang="de-DE" dirty="0"/>
              <a:t> „</a:t>
            </a:r>
            <a:r>
              <a:rPr lang="de-DE" dirty="0" err="1"/>
              <a:t>Ladyada</a:t>
            </a:r>
            <a:r>
              <a:rPr lang="de-DE" dirty="0"/>
              <a:t>“ Fried</a:t>
            </a:r>
          </a:p>
          <a:p>
            <a:pPr lvl="1"/>
            <a:r>
              <a:rPr lang="de-DE" dirty="0"/>
              <a:t>„an electronic </a:t>
            </a:r>
            <a:r>
              <a:rPr lang="de-DE" dirty="0" err="1"/>
              <a:t>tutorial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company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[</a:t>
            </a:r>
            <a:r>
              <a:rPr lang="de-DE" dirty="0" err="1"/>
              <a:t>adafruit</a:t>
            </a:r>
            <a:r>
              <a:rPr lang="de-DE" dirty="0"/>
              <a:t>]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gift</a:t>
            </a:r>
            <a:r>
              <a:rPr lang="de-DE" dirty="0"/>
              <a:t> </a:t>
            </a:r>
            <a:r>
              <a:rPr lang="de-DE" dirty="0" err="1"/>
              <a:t>shop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end“ –</a:t>
            </a:r>
            <a:r>
              <a:rPr lang="de-DE" dirty="0" err="1"/>
              <a:t>Limor</a:t>
            </a:r>
            <a:r>
              <a:rPr lang="de-DE" dirty="0"/>
              <a:t> Fried, </a:t>
            </a:r>
            <a:r>
              <a:rPr lang="de-DE" dirty="0" err="1"/>
              <a:t>Founder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Adafruit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3074" name="Picture 2" descr="Adafrui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56" y="5512863"/>
            <a:ext cx="3276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0048307" y="6286531"/>
            <a:ext cx="148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[5][6]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106978" y="6286531"/>
            <a:ext cx="148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[7]</a:t>
            </a:r>
          </a:p>
        </p:txBody>
      </p:sp>
    </p:spTree>
    <p:extLst>
      <p:ext uri="{BB962C8B-B14F-4D97-AF65-F5344CB8AC3E}">
        <p14:creationId xmlns:p14="http://schemas.microsoft.com/office/powerpoint/2010/main" val="163307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ADAFRUIT IO 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8746" y="3089674"/>
            <a:ext cx="6794021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6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– </a:t>
            </a:r>
            <a:r>
              <a:rPr lang="de-DE" dirty="0" err="1"/>
              <a:t>Active</a:t>
            </a:r>
            <a:r>
              <a:rPr lang="de-DE" dirty="0"/>
              <a:t> Stream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8237"/>
            <a:ext cx="12192000" cy="355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8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82691" y="1527865"/>
            <a:ext cx="7729728" cy="1188720"/>
          </a:xfrm>
        </p:spPr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31136" y="3201218"/>
            <a:ext cx="7729728" cy="3101983"/>
          </a:xfrm>
        </p:spPr>
        <p:txBody>
          <a:bodyPr/>
          <a:lstStyle/>
          <a:p>
            <a:r>
              <a:rPr lang="de-DE" dirty="0" smtClean="0"/>
              <a:t>INTRO</a:t>
            </a:r>
          </a:p>
          <a:p>
            <a:r>
              <a:rPr lang="de-DE" dirty="0" smtClean="0"/>
              <a:t>Sensor &amp; Bibliotheken</a:t>
            </a:r>
          </a:p>
          <a:p>
            <a:r>
              <a:rPr lang="de-DE" dirty="0" smtClean="0"/>
              <a:t>IOT</a:t>
            </a:r>
            <a:endParaRPr lang="de-DE" dirty="0"/>
          </a:p>
          <a:p>
            <a:endParaRPr lang="de-DE" dirty="0"/>
          </a:p>
        </p:txBody>
      </p:sp>
      <p:pic>
        <p:nvPicPr>
          <p:cNvPr id="4" name="Picture 2" descr="https://stud.hs-mannheim.de/company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9847" cy="130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66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– YOUR FEEDS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893197"/>
            <a:ext cx="12173703" cy="292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0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–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groups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905956"/>
            <a:ext cx="12192000" cy="300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7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ARChitektur</a:t>
            </a:r>
            <a:r>
              <a:rPr lang="de-DE" dirty="0" smtClean="0"/>
              <a:t> –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dashboards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928642"/>
            <a:ext cx="12213822" cy="291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4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 TRIGGERS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31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dirty="0"/>
              <a:t>[1] </a:t>
            </a:r>
            <a:r>
              <a:rPr lang="de-DE" dirty="0">
                <a:hlinkClick r:id="rId2"/>
              </a:rPr>
              <a:t>http://blog.gemalto.com/wp-content/uploads/2015/01/M2M-world-of-connected-services.jpg</a:t>
            </a:r>
            <a:r>
              <a:rPr lang="de-DE" dirty="0"/>
              <a:t> 05.11.2016</a:t>
            </a:r>
          </a:p>
          <a:p>
            <a:pPr marL="0" indent="0">
              <a:buNone/>
            </a:pPr>
            <a:r>
              <a:rPr lang="de-DE" dirty="0"/>
              <a:t>[2] </a:t>
            </a:r>
            <a:r>
              <a:rPr lang="de-DE" dirty="0">
                <a:hlinkClick r:id="rId3"/>
              </a:rPr>
              <a:t>http://howtomechatronics.com/wp-content/uploads/2016/01/DHT11-DDHT22-Working-Principle.png?x57244</a:t>
            </a:r>
            <a:r>
              <a:rPr lang="de-DE" dirty="0"/>
              <a:t> 05.11.2016 </a:t>
            </a:r>
          </a:p>
          <a:p>
            <a:pPr marL="0" indent="0">
              <a:buNone/>
            </a:pPr>
            <a:r>
              <a:rPr lang="de-DE" dirty="0"/>
              <a:t>[3] </a:t>
            </a:r>
            <a:r>
              <a:rPr lang="de-DE" dirty="0">
                <a:hlinkClick r:id="rId4"/>
              </a:rPr>
              <a:t>http://ic4l.net/wp-content/uploads/dht11-module-300x300.png</a:t>
            </a:r>
            <a:r>
              <a:rPr lang="de-DE" dirty="0"/>
              <a:t> 05.11.2016</a:t>
            </a:r>
          </a:p>
          <a:p>
            <a:pPr marL="0" indent="0">
              <a:buNone/>
            </a:pPr>
            <a:r>
              <a:rPr lang="de-DE" dirty="0"/>
              <a:t>[4] DHT11 </a:t>
            </a:r>
            <a:r>
              <a:rPr lang="de-DE" dirty="0" err="1"/>
              <a:t>Humidity</a:t>
            </a:r>
            <a:r>
              <a:rPr lang="de-DE" dirty="0"/>
              <a:t> &amp; </a:t>
            </a:r>
            <a:r>
              <a:rPr lang="de-DE" dirty="0" err="1"/>
              <a:t>Temperature</a:t>
            </a:r>
            <a:r>
              <a:rPr lang="de-DE" dirty="0"/>
              <a:t> Sensor D-</a:t>
            </a:r>
            <a:r>
              <a:rPr lang="de-DE" dirty="0" err="1"/>
              <a:t>Robotics</a:t>
            </a:r>
            <a:r>
              <a:rPr lang="de-DE" dirty="0"/>
              <a:t> UK, D-</a:t>
            </a:r>
            <a:r>
              <a:rPr lang="de-DE" dirty="0" err="1"/>
              <a:t>Robotics</a:t>
            </a:r>
            <a:r>
              <a:rPr lang="de-DE" dirty="0"/>
              <a:t> 7/30/2010 </a:t>
            </a:r>
            <a:r>
              <a:rPr lang="de-DE" dirty="0">
                <a:hlinkClick r:id="rId5"/>
              </a:rPr>
              <a:t>http://www.micropik.com/PDF/dht11.pdf</a:t>
            </a:r>
            <a:r>
              <a:rPr lang="de-DE" dirty="0"/>
              <a:t> Seite XX, Absatz XX 05.11.2016</a:t>
            </a:r>
          </a:p>
          <a:p>
            <a:pPr marL="0" indent="0">
              <a:buNone/>
            </a:pPr>
            <a:r>
              <a:rPr lang="de-DE" dirty="0"/>
              <a:t>[5] </a:t>
            </a:r>
            <a:r>
              <a:rPr lang="de-DE" dirty="0">
                <a:hlinkClick r:id="rId6"/>
              </a:rPr>
              <a:t>https://youtu.be/VelviRLkUeo</a:t>
            </a:r>
            <a:r>
              <a:rPr lang="de-DE" dirty="0"/>
              <a:t> 05.11.2016</a:t>
            </a:r>
          </a:p>
          <a:p>
            <a:pPr marL="0" indent="0">
              <a:buNone/>
            </a:pPr>
            <a:r>
              <a:rPr lang="de-DE" dirty="0"/>
              <a:t>[6] </a:t>
            </a:r>
            <a:r>
              <a:rPr lang="de-DE" dirty="0">
                <a:hlinkClick r:id="rId7"/>
              </a:rPr>
              <a:t>https://www.adafruit.com/about</a:t>
            </a:r>
            <a:r>
              <a:rPr lang="de-DE" dirty="0"/>
              <a:t> 05.11.2016</a:t>
            </a:r>
          </a:p>
          <a:p>
            <a:pPr marL="0" indent="0">
              <a:buNone/>
            </a:pPr>
            <a:r>
              <a:rPr lang="de-DE" dirty="0"/>
              <a:t>[7] </a:t>
            </a:r>
            <a:r>
              <a:rPr lang="de-DE" dirty="0">
                <a:hlinkClick r:id="rId8"/>
              </a:rPr>
              <a:t>https://io.adafruit.com/logos/logo_2x.png 05.11.2016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[8] </a:t>
            </a:r>
            <a:r>
              <a:rPr lang="de-DE" dirty="0">
                <a:hlinkClick r:id="rId9"/>
              </a:rPr>
              <a:t>http://4sitewebsolutions.com/hvac/wp-content/uploads/2013/04/carrier3.png 06.11.2016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[9] </a:t>
            </a:r>
            <a:r>
              <a:rPr lang="de-DE" dirty="0">
                <a:hlinkClick r:id="rId10"/>
              </a:rPr>
              <a:t>http://www.umweltbundesamt.de/themen/gesundheit/umwelteinfluesse-auf-den-menschen/schimmel/richtig-lueften-schimmelbildung-vermeiden </a:t>
            </a:r>
            <a:r>
              <a:rPr lang="de-DE" dirty="0" smtClean="0">
                <a:hlinkClick r:id="rId10"/>
              </a:rPr>
              <a:t>06.11.2016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[</a:t>
            </a:r>
            <a:r>
              <a:rPr lang="de-DE" dirty="0" smtClean="0"/>
              <a:t>10]http</a:t>
            </a:r>
            <a:r>
              <a:rPr lang="de-DE" dirty="0"/>
              <a:t>://</a:t>
            </a:r>
            <a:r>
              <a:rPr lang="de-DE" dirty="0" smtClean="0"/>
              <a:t>images.google.de/imgres?imgurl=http%3A%2F%2Fwww.radon.com%2Fimages%2Ffigure6.gif&amp;imgrefurl=http%3A%2F%2Fwww.radon.com%2Fradon%2Fradon_analysis.html&amp;h=268&amp;w=337&amp;tbnid=OpSfZ3xZmypDgM%3A&amp;vet=1&amp;docid=NvviVYV6guTSMM&amp;ei=WKwhWKbEJcHlUea2gfgL&amp;tbm=isch&amp;client=firefox-b-ab&amp;iact=rc&amp;uact=3&amp;dur=460&amp;page=0&amp;start=0&amp;ndsp=41&amp;ved=0ahUKEwim0KyA_ZjQAhXBchQKHWZbAL8QMwggKAQwBA&amp;bih=969&amp;biw=1920 08.11.2016 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46789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 - Konzept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Messen der Luftfeuchtigkeit und Temperatur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Speichern und Visualisieren der Daten</a:t>
            </a:r>
          </a:p>
          <a:p>
            <a:endParaRPr lang="de-DE" dirty="0"/>
          </a:p>
          <a:p>
            <a:r>
              <a:rPr lang="de-DE" dirty="0"/>
              <a:t>Aktion bei Überschreitung eines Feuchtigkeits- oder Temperatur-Wertes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47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erporate.com/wp-content/uploads/2015/12/internet-of-thing-sec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94" y="1392748"/>
            <a:ext cx="8117981" cy="50089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8346675" y="1501749"/>
            <a:ext cx="38453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Consumer &amp; Home</a:t>
            </a:r>
          </a:p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	 Convenience &amp; Entertainment</a:t>
            </a:r>
          </a:p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		 HVAC/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Climate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Healthcare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 &amp; Life Science</a:t>
            </a:r>
          </a:p>
          <a:p>
            <a:pPr marL="0" lvl="1" indent="-285750"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In Vivo / Home</a:t>
            </a:r>
          </a:p>
          <a:p>
            <a:pPr marL="457200" lvl="3" indent="-285750"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Home Monitoring Systems</a:t>
            </a:r>
          </a:p>
          <a:p>
            <a:endParaRPr lang="de-DE" dirty="0"/>
          </a:p>
        </p:txBody>
      </p:sp>
      <p:cxnSp>
        <p:nvCxnSpPr>
          <p:cNvPr id="6" name="Gerade Verbindung mit Pfeil 5"/>
          <p:cNvCxnSpPr/>
          <p:nvPr/>
        </p:nvCxnSpPr>
        <p:spPr>
          <a:xfrm flipH="1">
            <a:off x="2083136" y="3603099"/>
            <a:ext cx="2004414" cy="1108180"/>
          </a:xfrm>
          <a:prstGeom prst="straightConnector1">
            <a:avLst/>
          </a:prstGeom>
          <a:ln w="76200">
            <a:solidFill>
              <a:schemeClr val="accent1">
                <a:alpha val="56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2924870" y="3603099"/>
            <a:ext cx="1108179" cy="1453808"/>
          </a:xfrm>
          <a:prstGeom prst="straightConnector1">
            <a:avLst/>
          </a:prstGeom>
          <a:ln w="76200">
            <a:solidFill>
              <a:schemeClr val="accent1">
                <a:alpha val="56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346675" y="6217049"/>
            <a:ext cx="148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[1]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779535" y="662920"/>
            <a:ext cx="5480343" cy="574936"/>
          </a:xfrm>
        </p:spPr>
        <p:txBody>
          <a:bodyPr>
            <a:normAutofit fontScale="90000"/>
          </a:bodyPr>
          <a:lstStyle/>
          <a:p>
            <a:r>
              <a:rPr lang="de-DE" dirty="0"/>
              <a:t>Ansiedlung im </a:t>
            </a:r>
            <a:r>
              <a:rPr lang="de-DE" dirty="0" err="1"/>
              <a:t>iot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850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88746" y="2901793"/>
            <a:ext cx="8420716" cy="3101983"/>
          </a:xfrm>
        </p:spPr>
        <p:txBody>
          <a:bodyPr/>
          <a:lstStyle/>
          <a:p>
            <a:pPr marL="0" indent="0">
              <a:buNone/>
            </a:pPr>
            <a:r>
              <a:rPr lang="de-DE" i="1" dirty="0"/>
              <a:t>„A smart </a:t>
            </a:r>
            <a:r>
              <a:rPr lang="de-DE" i="1" dirty="0" err="1"/>
              <a:t>connected</a:t>
            </a:r>
            <a:r>
              <a:rPr lang="de-DE" i="1" dirty="0"/>
              <a:t> </a:t>
            </a:r>
            <a:r>
              <a:rPr lang="de-DE" i="1" dirty="0" err="1"/>
              <a:t>toaster</a:t>
            </a:r>
            <a:r>
              <a:rPr lang="de-DE" i="1" dirty="0"/>
              <a:t> </a:t>
            </a:r>
            <a:r>
              <a:rPr lang="de-DE" i="1" dirty="0" err="1"/>
              <a:t>is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no</a:t>
            </a:r>
            <a:r>
              <a:rPr lang="de-DE" i="1" dirty="0"/>
              <a:t> </a:t>
            </a:r>
            <a:r>
              <a:rPr lang="de-DE" i="1" dirty="0" err="1"/>
              <a:t>value</a:t>
            </a:r>
            <a:r>
              <a:rPr lang="de-DE" i="1" dirty="0"/>
              <a:t> </a:t>
            </a:r>
            <a:r>
              <a:rPr lang="de-DE" i="1" dirty="0" err="1"/>
              <a:t>unless</a:t>
            </a:r>
            <a:r>
              <a:rPr lang="de-DE" i="1" dirty="0"/>
              <a:t> </a:t>
            </a:r>
            <a:r>
              <a:rPr lang="de-DE" i="1" dirty="0" err="1"/>
              <a:t>it</a:t>
            </a:r>
            <a:r>
              <a:rPr lang="de-DE" i="1" dirty="0"/>
              <a:t> </a:t>
            </a:r>
            <a:r>
              <a:rPr lang="de-DE" i="1" dirty="0" err="1"/>
              <a:t>produces</a:t>
            </a:r>
            <a:r>
              <a:rPr lang="de-DE" i="1" dirty="0"/>
              <a:t> </a:t>
            </a:r>
            <a:r>
              <a:rPr lang="de-DE" i="1" dirty="0" err="1"/>
              <a:t>better</a:t>
            </a:r>
            <a:r>
              <a:rPr lang="de-DE" i="1" dirty="0"/>
              <a:t> toast“ </a:t>
            </a:r>
          </a:p>
          <a:p>
            <a:pPr marL="0" indent="0">
              <a:buNone/>
            </a:pPr>
            <a:endParaRPr lang="de-DE" i="1" dirty="0"/>
          </a:p>
          <a:p>
            <a:pPr marL="0" indent="0">
              <a:buNone/>
            </a:pPr>
            <a:r>
              <a:rPr lang="de-DE" i="1" dirty="0"/>
              <a:t>– </a:t>
            </a:r>
            <a:r>
              <a:rPr lang="de-DE" sz="1050" i="1" dirty="0"/>
              <a:t>Device Democracy </a:t>
            </a:r>
            <a:r>
              <a:rPr lang="de-DE" sz="1050" i="1" dirty="0" err="1"/>
              <a:t>Saving</a:t>
            </a:r>
            <a:r>
              <a:rPr lang="de-DE" sz="1050" i="1" dirty="0"/>
              <a:t> </a:t>
            </a:r>
            <a:r>
              <a:rPr lang="de-DE" sz="1050" i="1" dirty="0" err="1"/>
              <a:t>the</a:t>
            </a:r>
            <a:r>
              <a:rPr lang="de-DE" sz="1050" i="1" dirty="0"/>
              <a:t> </a:t>
            </a:r>
            <a:r>
              <a:rPr lang="de-DE" sz="1050" i="1" dirty="0" err="1"/>
              <a:t>future</a:t>
            </a:r>
            <a:r>
              <a:rPr lang="de-DE" sz="1050" i="1" dirty="0"/>
              <a:t> </a:t>
            </a:r>
            <a:r>
              <a:rPr lang="de-DE" sz="1050" i="1" dirty="0" err="1"/>
              <a:t>of</a:t>
            </a:r>
            <a:r>
              <a:rPr lang="de-DE" sz="1050" i="1" dirty="0"/>
              <a:t> Internet </a:t>
            </a:r>
            <a:r>
              <a:rPr lang="de-DE" sz="1050" i="1" dirty="0" err="1"/>
              <a:t>of</a:t>
            </a:r>
            <a:r>
              <a:rPr lang="de-DE" sz="1050" i="1" dirty="0"/>
              <a:t> Things – IBM Institute </a:t>
            </a:r>
            <a:r>
              <a:rPr lang="de-DE" sz="1050" i="1" dirty="0" err="1"/>
              <a:t>of</a:t>
            </a:r>
            <a:r>
              <a:rPr lang="de-DE" sz="1050" i="1" dirty="0"/>
              <a:t> Business Value, Chapter Device Democracy, Block „Challenge </a:t>
            </a:r>
            <a:r>
              <a:rPr lang="de-DE" sz="1050" i="1" dirty="0" err="1"/>
              <a:t>four</a:t>
            </a:r>
            <a:r>
              <a:rPr lang="de-DE" sz="1050" i="1" dirty="0"/>
              <a:t>: A lack </a:t>
            </a:r>
            <a:r>
              <a:rPr lang="de-DE" sz="1050" i="1" dirty="0" err="1"/>
              <a:t>of</a:t>
            </a:r>
            <a:r>
              <a:rPr lang="de-DE" sz="1050" i="1" dirty="0"/>
              <a:t> </a:t>
            </a:r>
            <a:r>
              <a:rPr lang="de-DE" sz="1050" i="1" dirty="0" err="1"/>
              <a:t>functional</a:t>
            </a:r>
            <a:r>
              <a:rPr lang="de-DE" sz="1050" i="1" dirty="0"/>
              <a:t> </a:t>
            </a:r>
            <a:r>
              <a:rPr lang="de-DE" sz="1050" i="1" dirty="0" err="1"/>
              <a:t>value</a:t>
            </a:r>
            <a:r>
              <a:rPr lang="de-DE" sz="1050" i="1" dirty="0"/>
              <a:t>“</a:t>
            </a:r>
            <a:endParaRPr lang="de-DE" sz="1200" i="1" dirty="0"/>
          </a:p>
        </p:txBody>
      </p:sp>
    </p:spTree>
    <p:extLst>
      <p:ext uri="{BB962C8B-B14F-4D97-AF65-F5344CB8AC3E}">
        <p14:creationId xmlns:p14="http://schemas.microsoft.com/office/powerpoint/2010/main" val="257390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Konkreter fall für </a:t>
            </a:r>
            <a:r>
              <a:rPr lang="de-DE" dirty="0" err="1"/>
              <a:t>feuchtigkeits</a:t>
            </a:r>
            <a:r>
              <a:rPr lang="de-DE" dirty="0"/>
              <a:t> und </a:t>
            </a:r>
            <a:r>
              <a:rPr lang="de-DE" dirty="0" err="1"/>
              <a:t>temeperatur</a:t>
            </a:r>
            <a:r>
              <a:rPr lang="de-DE" dirty="0"/>
              <a:t> </a:t>
            </a:r>
            <a:r>
              <a:rPr lang="de-DE" dirty="0" err="1"/>
              <a:t>sensoren</a:t>
            </a:r>
            <a:endParaRPr lang="de-DE" dirty="0"/>
          </a:p>
        </p:txBody>
      </p:sp>
      <p:pic>
        <p:nvPicPr>
          <p:cNvPr id="1026" name="Picture 2" descr="http://4sitewebsolutions.com/hvac/wp-content/uploads/2013/04/carrier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29" y="3084676"/>
            <a:ext cx="3551662" cy="163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34838" y="4903391"/>
            <a:ext cx="2920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cap="all" spc="200" dirty="0">
                <a:solidFill>
                  <a:srgbClr val="262626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Steuerung von HVAC [8]</a:t>
            </a:r>
          </a:p>
        </p:txBody>
      </p:sp>
      <p:pic>
        <p:nvPicPr>
          <p:cNvPr id="1028" name="Picture 4" descr="geöffnetes Fenster im Altb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325" y="3169456"/>
            <a:ext cx="3362208" cy="16811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4580325" y="5080673"/>
            <a:ext cx="3045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cap="all" spc="200" dirty="0">
                <a:solidFill>
                  <a:srgbClr val="262626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„Richtiges Lüften“ </a:t>
            </a:r>
            <a:r>
              <a:rPr lang="de-DE" cap="all" spc="200" dirty="0">
                <a:solidFill>
                  <a:srgbClr val="262626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 Vermeidung von Schimmelbildung</a:t>
            </a:r>
          </a:p>
          <a:p>
            <a:r>
              <a:rPr lang="de-DE" cap="all" spc="200" dirty="0">
                <a:solidFill>
                  <a:srgbClr val="262626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[9]</a:t>
            </a:r>
            <a:endParaRPr lang="de-DE" cap="all" spc="200" dirty="0">
              <a:solidFill>
                <a:srgbClr val="262626"/>
              </a:solidFill>
              <a:latin typeface="Yu Gothic" panose="020B0400000000000000" pitchFamily="34" charset="-128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3" name="Picture 2" descr="http://www.radon.com/images/figure6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055" y="2733658"/>
            <a:ext cx="320992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8733327" y="5286358"/>
            <a:ext cx="3209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cap="all" spc="200" dirty="0" smtClean="0">
                <a:solidFill>
                  <a:srgbClr val="262626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AUSWIRKUNG VON LUFTFEUCHTIGKEIT AUF GAMMASTRAHLEN IN DER STRAHLENTHERAPIE [10]</a:t>
            </a:r>
            <a:endParaRPr lang="de-DE" cap="all" spc="200" dirty="0">
              <a:solidFill>
                <a:srgbClr val="262626"/>
              </a:solidFill>
              <a:latin typeface="Yu Gothic" panose="020B0400000000000000" pitchFamily="34" charset="-128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01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Feuchtigkeitssensor – dht11</a:t>
            </a:r>
          </a:p>
        </p:txBody>
      </p:sp>
      <p:pic>
        <p:nvPicPr>
          <p:cNvPr id="2054" name="Picture 6" descr="http://howtomechatronics.com/wp-content/uploads/2016/01/DHT11-DDHT22-Working-Principle.png?x572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201" y="3138306"/>
            <a:ext cx="2692048" cy="218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ic4l.net/wp-content/uploads/dht11-module-3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171617" y="280133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 Verbindung mit Pfeil 5"/>
          <p:cNvCxnSpPr/>
          <p:nvPr/>
        </p:nvCxnSpPr>
        <p:spPr>
          <a:xfrm flipH="1">
            <a:off x="7854152" y="4230080"/>
            <a:ext cx="11445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7854152" y="3693934"/>
            <a:ext cx="1047623" cy="325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H="1" flipV="1">
            <a:off x="7854152" y="4441019"/>
            <a:ext cx="1047623" cy="336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9077387" y="4009571"/>
            <a:ext cx="281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Single </a:t>
            </a:r>
            <a:r>
              <a:rPr lang="de-DE" dirty="0" err="1"/>
              <a:t>Wire</a:t>
            </a:r>
            <a:r>
              <a:rPr lang="de-DE" dirty="0"/>
              <a:t> Digital Out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9077388" y="3385097"/>
            <a:ext cx="115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GND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9077387" y="4593226"/>
            <a:ext cx="115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VCC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1845201" y="5474165"/>
            <a:ext cx="148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[2]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5308767" y="5474165"/>
            <a:ext cx="148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59268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SPEZIFISCHE DATEN DHT11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http://www.micropik.com/PDF/dht11.pdf</a:t>
            </a:r>
            <a:r>
              <a:rPr lang="de-DE" dirty="0"/>
              <a:t> (TO-DO: richtig einfügen!)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746" y="3565409"/>
            <a:ext cx="7667625" cy="149542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8346675" y="6217049"/>
            <a:ext cx="148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2670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Installationen – BOARD DUE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929" y="2974939"/>
            <a:ext cx="3717634" cy="3101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104" y="2987213"/>
            <a:ext cx="5411551" cy="3077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Pfeil nach rechts 2"/>
          <p:cNvSpPr/>
          <p:nvPr/>
        </p:nvSpPr>
        <p:spPr>
          <a:xfrm>
            <a:off x="4252304" y="3968973"/>
            <a:ext cx="2128059" cy="1113905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25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ket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489</Words>
  <Application>Microsoft Office PowerPoint</Application>
  <PresentationFormat>Breitbild</PresentationFormat>
  <Paragraphs>102</Paragraphs>
  <Slides>24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Arial</vt:lpstr>
      <vt:lpstr>Calibri Light</vt:lpstr>
      <vt:lpstr>Gill Sans MT</vt:lpstr>
      <vt:lpstr>Wingdings</vt:lpstr>
      <vt:lpstr>Yu Gothic</vt:lpstr>
      <vt:lpstr>Paket</vt:lpstr>
      <vt:lpstr>Feuchtigkeitssensor / temperatursensor mit arduino due</vt:lpstr>
      <vt:lpstr>Overview</vt:lpstr>
      <vt:lpstr>GRUND - Konzept</vt:lpstr>
      <vt:lpstr>Ansiedlung im iot</vt:lpstr>
      <vt:lpstr>PowerPoint-Präsentation</vt:lpstr>
      <vt:lpstr>Konkreter fall für feuchtigkeits und temeperatur sensoren</vt:lpstr>
      <vt:lpstr>Feuchtigkeitssensor – dht11</vt:lpstr>
      <vt:lpstr>SPEZIFISCHE DATEN DHT11</vt:lpstr>
      <vt:lpstr>Installationen – BOARD DUE</vt:lpstr>
      <vt:lpstr>Board auswählen und boardinformationen holen</vt:lpstr>
      <vt:lpstr>Bibliotheken einbinden</vt:lpstr>
      <vt:lpstr>SPEICHERORT DER BIBLIOTHEKEN </vt:lpstr>
      <vt:lpstr>IMPORT DER BIBLIOTHEKEN IN ARDUINO IDE</vt:lpstr>
      <vt:lpstr>AUFBAU DER SIMPLEDHT CLASS</vt:lpstr>
      <vt:lpstr>FUNKTIONEN – read </vt:lpstr>
      <vt:lpstr>Installationen</vt:lpstr>
      <vt:lpstr>Iot Platform</vt:lpstr>
      <vt:lpstr>ADAFRUIT IO </vt:lpstr>
      <vt:lpstr>Architektur – Active Stream</vt:lpstr>
      <vt:lpstr>ARCHITEKTUR – YOUR FEEDS</vt:lpstr>
      <vt:lpstr>Architektur – your groups</vt:lpstr>
      <vt:lpstr>ARChitektur – your dashboards</vt:lpstr>
      <vt:lpstr>ARCHITEKTUR TRIGGERS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gpus and their field of application</dc:title>
  <dc:creator>kevin höfle</dc:creator>
  <cp:lastModifiedBy>Labor</cp:lastModifiedBy>
  <cp:revision>42</cp:revision>
  <dcterms:created xsi:type="dcterms:W3CDTF">2016-10-24T17:08:19Z</dcterms:created>
  <dcterms:modified xsi:type="dcterms:W3CDTF">2016-11-08T11:24:23Z</dcterms:modified>
</cp:coreProperties>
</file>