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8" r:id="rId10"/>
    <p:sldId id="261" r:id="rId11"/>
    <p:sldId id="262" r:id="rId12"/>
    <p:sldId id="263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CC2CD-5397-4C13-8012-516855E75119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3C41D-8F98-487B-9C69-619A30F04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2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C41D-8F98-487B-9C69-619A30F04FF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8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C41D-8F98-487B-9C69-619A30F04F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09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C41D-8F98-487B-9C69-619A30F04FF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06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C41D-8F98-487B-9C69-619A30F04FF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8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Mastertitelformat bearbeiten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635AD16F-F5A5-4270-AD61-DEB4078B26C3}" type="datetime">
              <a:rPr lang="de-DE" sz="1100" b="0" strike="noStrike" spc="-1">
                <a:solidFill>
                  <a:srgbClr val="FFFFFF"/>
                </a:solidFill>
                <a:latin typeface="Century Gothic"/>
              </a:rPr>
              <a:t>14.01.2020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34AFE7A-AFDD-49EE-B186-04B91C5EC8E2}" type="slidenum">
              <a:rPr lang="de-DE" sz="28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de-DE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Mastertitelformat bearbeiten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Fünfte Ebene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85F5B0C-1FC4-4FC5-8878-EB73390DD5BE}" type="datetime">
              <a:rPr lang="de-DE" sz="1100" b="0" strike="noStrike" spc="-1">
                <a:solidFill>
                  <a:srgbClr val="FFFFFF"/>
                </a:solidFill>
                <a:latin typeface="Century Gothic"/>
              </a:rPr>
              <a:t>14.01.2020</a:t>
            </a:fld>
            <a:endParaRPr lang="de-DE" sz="11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6AB2C02B-9084-4C4C-B563-E27FF84D470E}" type="slidenum">
              <a:rPr lang="de-DE" sz="2800" b="0" strike="noStrike" spc="-1">
                <a:solidFill>
                  <a:srgbClr val="FFFFFF"/>
                </a:solidFill>
                <a:latin typeface="Century Gothic"/>
              </a:rPr>
              <a:t>‹Nr.›</a:t>
            </a:fld>
            <a:endParaRPr lang="de-DE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419000" y="1020960"/>
            <a:ext cx="6960240" cy="28494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Century Gothic"/>
              </a:rPr>
              <a:t>µController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23800" y="3962160"/>
            <a:ext cx="10135800" cy="11858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FFFFFF"/>
                </a:solidFill>
                <a:latin typeface="Century Gothic"/>
              </a:rPr>
              <a:t>Hardware:	Lisa-Marie Mai, Tobias Schlauch, Malte Hoffmann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FFFFFF"/>
                </a:solidFill>
                <a:latin typeface="Century Gothic"/>
              </a:rPr>
              <a:t>				Lukas Reinecke, Joel Wielath, Andreas Lay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2000" b="0" strike="noStrike" cap="all" spc="-1">
                <a:solidFill>
                  <a:srgbClr val="FFFFFF"/>
                </a:solidFill>
                <a:latin typeface="Century Gothic"/>
              </a:rPr>
              <a:t>Software: 	Marcel Freiberg, Marius SchEnzle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</a:rPr>
              <a:t>Demo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Ausrechnen der ersten Zahlen der Fibonaccifolge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Takt wird manuell simuliert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Ergebnis auf 7-Segment-Anzeige sichtbar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Fazit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Teamfähigkeits- und Kommunikationsverbesserung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Herangehensweise an eine Aufgabenstellung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Erlernen einer Hardwarebeschreibungssprache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Entwicklung einer Umgebungssoftware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Zusammenführung der Arbeiten teamübergreifend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Nächste Gruppe könnte aus dem Eintakt-Prozessor ein Mehrtakt-Prozessor realisieren, welche auf dem aktuellen Projekt basiert.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Inhaltsverzeichnis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Projektidee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Hardware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Software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Demo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Fazit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99" name="TextShape 2"/>
          <p:cNvSpPr txBox="1"/>
          <p:nvPr/>
        </p:nvSpPr>
        <p:spPr>
          <a:xfrm>
            <a:off x="649080" y="629280"/>
            <a:ext cx="4166280" cy="684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Projektidee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 rot="16200000">
            <a:off x="5270400" y="-63000"/>
            <a:ext cx="6857640" cy="6984720"/>
          </a:xfrm>
          <a:custGeom>
            <a:avLst/>
            <a:gdLst/>
            <a:ahLst/>
            <a:cxnLst/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Inhaltsplatzhalter 3"/>
          <p:cNvPicPr/>
          <p:nvPr/>
        </p:nvPicPr>
        <p:blipFill>
          <a:blip r:embed="rId3"/>
          <a:stretch/>
        </p:blipFill>
        <p:spPr>
          <a:xfrm>
            <a:off x="5731920" y="1574280"/>
            <a:ext cx="5911560" cy="370944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TextShape 6"/>
          <p:cNvSpPr txBox="1"/>
          <p:nvPr/>
        </p:nvSpPr>
        <p:spPr>
          <a:xfrm>
            <a:off x="649080" y="2438280"/>
            <a:ext cx="4557600" cy="387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EBEBEB"/>
                </a:solidFill>
                <a:latin typeface="Century Gothic"/>
              </a:rPr>
              <a:t>Umsetzung des 32-Bit-RISC-Eintakt-Prozessors aus der Vorlesung 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EBEBEB"/>
                </a:solidFill>
                <a:latin typeface="Century Gothic"/>
              </a:rPr>
              <a:t>Implementierung einer IDE mit Editor, Compiler und Emulator 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6" name="TextShape 2"/>
          <p:cNvSpPr txBox="1"/>
          <p:nvPr/>
        </p:nvSpPr>
        <p:spPr>
          <a:xfrm>
            <a:off x="649080" y="629280"/>
            <a:ext cx="4166280" cy="6843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Hardware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 rot="16200000">
            <a:off x="5270400" y="-63000"/>
            <a:ext cx="6857640" cy="6984720"/>
          </a:xfrm>
          <a:custGeom>
            <a:avLst/>
            <a:gdLst/>
            <a:ahLst/>
            <a:cxnLst/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TextShape 6"/>
          <p:cNvSpPr txBox="1"/>
          <p:nvPr/>
        </p:nvSpPr>
        <p:spPr>
          <a:xfrm>
            <a:off x="649080" y="2438280"/>
            <a:ext cx="4557600" cy="3876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EBEBEB"/>
                </a:solidFill>
                <a:latin typeface="Century Gothic"/>
              </a:rPr>
              <a:t>Komponenten und Verbindungen mit Hilfe der Hardwarebeschreibungssprache VHDL beschrieben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1" name="Inhaltsplatzhalter 39"/>
          <p:cNvPicPr/>
          <p:nvPr/>
        </p:nvPicPr>
        <p:blipFill>
          <a:blip r:embed="rId3"/>
          <a:stretch/>
        </p:blipFill>
        <p:spPr>
          <a:xfrm>
            <a:off x="5870520" y="1262520"/>
            <a:ext cx="5257440" cy="50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de-DE" sz="4200" b="0" strike="noStrike" spc="-1">
                <a:solidFill>
                  <a:srgbClr val="EBEBEB"/>
                </a:solidFill>
                <a:latin typeface="Century Gothic"/>
              </a:rPr>
              <a:t>Basisfunktionen</a:t>
            </a:r>
            <a:endParaRPr lang="de-DE" sz="4200" b="0" strike="noStrike" spc="-1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Programm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Counter: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gibt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Speicheradrese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für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Befehlsspeicher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Befehlsspeicher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Beinhaltet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Instukrionen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Steuerwerk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Dekodiert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den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Befehl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und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steuert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MUX…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Registersatz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Speicherzellen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werden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seperat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angesprochen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ALU: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Rechenwerk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mit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diversen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arithmetischen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Operationen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Datenspeicher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beinhaltet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zusätzliche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Daten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entury Gothic"/>
              </a:rPr>
              <a:t>Vorzeichenerweiterung</a:t>
            </a: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: von 16 auf 32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 rot="16200000">
            <a:off x="5270400" y="-63000"/>
            <a:ext cx="6857640" cy="6984720"/>
          </a:xfrm>
          <a:custGeom>
            <a:avLst/>
            <a:gdLst/>
            <a:ahLst/>
            <a:cxnLst/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TextShape 5"/>
          <p:cNvSpPr txBox="1"/>
          <p:nvPr/>
        </p:nvSpPr>
        <p:spPr>
          <a:xfrm>
            <a:off x="563307" y="2330503"/>
            <a:ext cx="3059373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Übersetzung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Assembler-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Programm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Maschinencode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Einführung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Assembler-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Direktiven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rgbClr val="FFFFFF"/>
                </a:solidFill>
                <a:latin typeface="Century Gothic"/>
              </a:rPr>
              <a:t>Einführung</a:t>
            </a: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 von Labels</a:t>
            </a:r>
          </a:p>
          <a:p>
            <a:pPr marL="343080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Century Gothic"/>
              </a:rPr>
              <a:t>Support von Code-</a:t>
            </a:r>
            <a:r>
              <a:rPr lang="en-US" spc="-1" dirty="0" err="1">
                <a:solidFill>
                  <a:srgbClr val="FFFFFF"/>
                </a:solidFill>
                <a:latin typeface="Century Gothic"/>
              </a:rPr>
              <a:t>Kommentaren</a:t>
            </a:r>
            <a:endParaRPr lang="en-US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095880" y="324432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2)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8930160" y="287496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3)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924240" y="116928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1)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H="1">
            <a:off x="6637320" y="1538640"/>
            <a:ext cx="489960" cy="62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TextShape 10"/>
          <p:cNvSpPr txBox="1"/>
          <p:nvPr/>
        </p:nvSpPr>
        <p:spPr>
          <a:xfrm>
            <a:off x="649080" y="629280"/>
            <a:ext cx="2973600" cy="1536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Software – </a:t>
            </a:r>
          </a:p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Super32</a:t>
            </a:r>
          </a:p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Assembler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DE9D16-1215-4A8C-AB39-DDB8CB679B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8" r="57432" b="45911"/>
          <a:stretch/>
        </p:blipFill>
        <p:spPr>
          <a:xfrm>
            <a:off x="3835619" y="710169"/>
            <a:ext cx="8340989" cy="54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12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 rot="16200000">
            <a:off x="5270400" y="-63000"/>
            <a:ext cx="6857640" cy="6984720"/>
          </a:xfrm>
          <a:custGeom>
            <a:avLst/>
            <a:gdLst/>
            <a:ahLst/>
            <a:cxnLst/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TextShape 5"/>
          <p:cNvSpPr txBox="1"/>
          <p:nvPr/>
        </p:nvSpPr>
        <p:spPr>
          <a:xfrm>
            <a:off x="563307" y="2330503"/>
            <a:ext cx="3059373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Übersetzung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Assembler-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Programm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Maschinencode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Einführung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Assembler-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Direktiven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pPr marL="800280" lvl="1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ORG</a:t>
            </a:r>
          </a:p>
          <a:p>
            <a:pPr marL="800280" lvl="1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Century Gothic"/>
              </a:rPr>
              <a:t>DEFINE</a:t>
            </a:r>
          </a:p>
          <a:p>
            <a:pPr marL="800280" lvl="1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START END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rgbClr val="FFFFFF"/>
                </a:solidFill>
                <a:latin typeface="Century Gothic"/>
              </a:rPr>
              <a:t>Einführung</a:t>
            </a: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 von Labels</a:t>
            </a:r>
          </a:p>
          <a:p>
            <a:pPr marL="343080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Century Gothic"/>
              </a:rPr>
              <a:t>Support von Code-</a:t>
            </a:r>
            <a:r>
              <a:rPr lang="en-US" spc="-1" dirty="0" err="1">
                <a:solidFill>
                  <a:srgbClr val="FFFFFF"/>
                </a:solidFill>
                <a:latin typeface="Century Gothic"/>
              </a:rPr>
              <a:t>Kommentaren</a:t>
            </a:r>
            <a:endParaRPr lang="en-US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095880" y="324432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2)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8930160" y="287496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3)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924240" y="116928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1)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H="1">
            <a:off x="6637320" y="1538640"/>
            <a:ext cx="489960" cy="62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TextShape 10"/>
          <p:cNvSpPr txBox="1"/>
          <p:nvPr/>
        </p:nvSpPr>
        <p:spPr>
          <a:xfrm>
            <a:off x="649080" y="629280"/>
            <a:ext cx="2973600" cy="1536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Software – </a:t>
            </a:r>
          </a:p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Super32</a:t>
            </a:r>
          </a:p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Assembler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3BB064-AC46-4EF6-99A5-C2C88B300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42" y="426969"/>
            <a:ext cx="8230749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30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 rot="16200000">
            <a:off x="5270400" y="-63000"/>
            <a:ext cx="6857640" cy="6984720"/>
          </a:xfrm>
          <a:custGeom>
            <a:avLst/>
            <a:gdLst/>
            <a:ahLst/>
            <a:cxnLst/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TextShape 5"/>
          <p:cNvSpPr txBox="1"/>
          <p:nvPr/>
        </p:nvSpPr>
        <p:spPr>
          <a:xfrm>
            <a:off x="563307" y="2330503"/>
            <a:ext cx="3059373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Übersetzung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Assembler-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Programm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Maschinencode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Einführung</a:t>
            </a: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 Assembler-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Direktiven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pPr marL="800280" lvl="1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ORG</a:t>
            </a:r>
          </a:p>
          <a:p>
            <a:pPr marL="800280" lvl="1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Century Gothic"/>
              </a:rPr>
              <a:t>DEFINE</a:t>
            </a:r>
          </a:p>
          <a:p>
            <a:pPr marL="800280" lvl="1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START END</a:t>
            </a:r>
            <a:endParaRPr lang="en-US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err="1">
                <a:solidFill>
                  <a:srgbClr val="FFFFFF"/>
                </a:solidFill>
                <a:latin typeface="Century Gothic"/>
              </a:rPr>
              <a:t>Einführung</a:t>
            </a:r>
            <a:r>
              <a:rPr lang="en-US" b="0" strike="noStrike" spc="-1" dirty="0">
                <a:solidFill>
                  <a:srgbClr val="FFFFFF"/>
                </a:solidFill>
                <a:latin typeface="Century Gothic"/>
              </a:rPr>
              <a:t> von Labels</a:t>
            </a:r>
          </a:p>
          <a:p>
            <a:pPr marL="343080" indent="-342720"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Century Gothic"/>
              </a:rPr>
              <a:t>Support von Code-</a:t>
            </a:r>
            <a:r>
              <a:rPr lang="en-US" spc="-1" dirty="0" err="1">
                <a:solidFill>
                  <a:srgbClr val="FFFFFF"/>
                </a:solidFill>
                <a:latin typeface="Century Gothic"/>
              </a:rPr>
              <a:t>Kommentaren</a:t>
            </a:r>
            <a:endParaRPr lang="en-US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095880" y="324432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2)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8930160" y="287496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3)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924240" y="116928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1)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H="1">
            <a:off x="6637320" y="1538640"/>
            <a:ext cx="489960" cy="62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TextShape 10"/>
          <p:cNvSpPr txBox="1"/>
          <p:nvPr/>
        </p:nvSpPr>
        <p:spPr>
          <a:xfrm>
            <a:off x="649080" y="629280"/>
            <a:ext cx="2973600" cy="1536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Software – </a:t>
            </a:r>
          </a:p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Super32</a:t>
            </a:r>
          </a:p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Assembler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A2600F-60FC-4506-8095-6F4AD16C26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47"/>
          <a:stretch/>
        </p:blipFill>
        <p:spPr>
          <a:xfrm>
            <a:off x="3868093" y="411321"/>
            <a:ext cx="8216056" cy="56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92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993920" y="0"/>
            <a:ext cx="559080" cy="3709440"/>
          </a:xfrm>
          <a:custGeom>
            <a:avLst/>
            <a:gdLst/>
            <a:ahLst/>
            <a:cxnLst/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 rot="16200000">
            <a:off x="5270400" y="-63000"/>
            <a:ext cx="6857640" cy="6984720"/>
          </a:xfrm>
          <a:custGeom>
            <a:avLst/>
            <a:gdLst/>
            <a:ahLst/>
            <a:cxnLst/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8F1D60-8247-4740-BFE3-134120491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82" y="1208595"/>
            <a:ext cx="7500205" cy="4440449"/>
          </a:xfrm>
          <a:prstGeom prst="rect">
            <a:avLst/>
          </a:prstGeom>
        </p:spPr>
      </p:pic>
      <p:sp>
        <p:nvSpPr>
          <p:cNvPr id="118" name="CustomShape 4"/>
          <p:cNvSpPr/>
          <p:nvPr/>
        </p:nvSpPr>
        <p:spPr>
          <a:xfrm>
            <a:off x="1044252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TextShape 5"/>
          <p:cNvSpPr txBox="1"/>
          <p:nvPr/>
        </p:nvSpPr>
        <p:spPr>
          <a:xfrm>
            <a:off x="170775" y="1734899"/>
            <a:ext cx="4344480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IDE </a:t>
            </a: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zum</a:t>
            </a: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Entwickeln</a:t>
            </a: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, </a:t>
            </a: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Debuggen</a:t>
            </a: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 und </a:t>
            </a: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Compelieren</a:t>
            </a: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 des </a:t>
            </a: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geschriebene</a:t>
            </a: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Assemblercodes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EBEBEB"/>
                </a:solidFill>
                <a:latin typeface="Century Gothic"/>
              </a:rPr>
              <a:t>Aufteilung</a:t>
            </a:r>
            <a:r>
              <a:rPr lang="en-US" sz="2000" b="0" strike="noStrike" spc="-1" dirty="0">
                <a:solidFill>
                  <a:srgbClr val="EBEBEB"/>
                </a:solidFill>
                <a:latin typeface="Century Gothic"/>
              </a:rPr>
              <a:t> in</a:t>
            </a: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1) </a:t>
            </a:r>
            <a:r>
              <a:rPr lang="en-US" sz="1800" b="0" strike="noStrike" spc="-1" dirty="0" err="1">
                <a:solidFill>
                  <a:srgbClr val="EBEBEB"/>
                </a:solidFill>
                <a:latin typeface="Century Gothic"/>
              </a:rPr>
              <a:t>Optionsleiste</a:t>
            </a: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EBEBEB"/>
                </a:solidFill>
                <a:latin typeface="Century Gothic"/>
              </a:rPr>
              <a:t>mit</a:t>
            </a: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 Compile- und </a:t>
            </a:r>
            <a:r>
              <a:rPr lang="en-US" sz="1800" b="0" strike="noStrike" spc="-1" dirty="0" err="1">
                <a:solidFill>
                  <a:srgbClr val="EBEBEB"/>
                </a:solidFill>
                <a:latin typeface="Century Gothic"/>
              </a:rPr>
              <a:t>Debugfunktionen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2) </a:t>
            </a:r>
            <a:r>
              <a:rPr lang="en-US" sz="1800" b="0" strike="noStrike" spc="-1" dirty="0" err="1">
                <a:solidFill>
                  <a:srgbClr val="EBEBEB"/>
                </a:solidFill>
                <a:latin typeface="Century Gothic"/>
              </a:rPr>
              <a:t>Editorbereich</a:t>
            </a: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7F7F7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3) </a:t>
            </a:r>
            <a:r>
              <a:rPr lang="en-US" sz="1800" b="0" strike="noStrike" spc="-1" dirty="0" err="1">
                <a:solidFill>
                  <a:srgbClr val="EBEBEB"/>
                </a:solidFill>
                <a:latin typeface="Century Gothic"/>
              </a:rPr>
              <a:t>Anzeigen</a:t>
            </a:r>
            <a:r>
              <a:rPr lang="en-US" sz="1800" b="0" strike="noStrike" spc="-1" dirty="0">
                <a:solidFill>
                  <a:srgbClr val="EBEBEB"/>
                </a:solidFill>
                <a:latin typeface="Century Gothic"/>
              </a:rPr>
              <a:t> der Register- und   </a:t>
            </a:r>
            <a:r>
              <a:rPr lang="en-US" sz="1800" b="0" strike="noStrike" spc="-1" dirty="0" err="1">
                <a:solidFill>
                  <a:srgbClr val="EBEBEB"/>
                </a:solidFill>
                <a:latin typeface="Century Gothic"/>
              </a:rPr>
              <a:t>Speicherinhalte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6095880" y="3244320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Century Gothic"/>
              </a:rPr>
              <a:t>2)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9722115" y="2495132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Century Gothic"/>
              </a:rPr>
              <a:t>3)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6435062" y="1171197"/>
            <a:ext cx="40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Century Gothic"/>
              </a:rPr>
              <a:t>1)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H="1">
            <a:off x="5893238" y="1477876"/>
            <a:ext cx="559080" cy="2570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TextShape 10"/>
          <p:cNvSpPr txBox="1"/>
          <p:nvPr/>
        </p:nvSpPr>
        <p:spPr>
          <a:xfrm>
            <a:off x="649080" y="629280"/>
            <a:ext cx="4641840" cy="684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Software – Super32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Breitbild</PresentationFormat>
  <Paragraphs>84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µController</dc:title>
  <dc:subject/>
  <dc:creator>Tobi</dc:creator>
  <dc:description/>
  <cp:lastModifiedBy>Malte Hoffmann</cp:lastModifiedBy>
  <cp:revision>13</cp:revision>
  <dcterms:created xsi:type="dcterms:W3CDTF">2020-01-07T10:08:24Z</dcterms:created>
  <dcterms:modified xsi:type="dcterms:W3CDTF">2020-01-14T09:35:43Z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