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4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6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EFF"/>
    <a:srgbClr val="2F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0" autoAdjust="0"/>
    <p:restoredTop sz="87884" autoAdjust="0"/>
  </p:normalViewPr>
  <p:slideViewPr>
    <p:cSldViewPr snapToGrid="0" snapToObjects="1">
      <p:cViewPr varScale="1">
        <p:scale>
          <a:sx n="64" d="100"/>
          <a:sy n="64" d="100"/>
        </p:scale>
        <p:origin x="-105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.xml"/><Relationship Id="rId1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439F9-8DCE-794B-AB34-EBB3DE4A108F}" type="datetimeFigureOut">
              <a:rPr lang="fr-FR" smtClean="0"/>
              <a:t>17/12/2013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6A79E-FAC0-1942-8597-B8D8938A06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863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859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059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Existant mais solution particulière, à adapter à chaque cas!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560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86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E67FBA8-66D5-45E8-A9CB-6E4000F8E69E}" type="datetime1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COUDRAY JULIEN TRAN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98ED-0755-4755-8632-F7C31FD349F7}" type="datetime1">
              <a:rPr lang="en-US" smtClean="0"/>
              <a:t>12/17/2013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1A947A-C5EE-4C17-A02D-6B0D5BC94F10}" type="datetime1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CE5133-35BD-4B9D-A767-7CFF8D1AB082}" type="datetime1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548307-BFB2-4F00-9A09-ABF429E2346C}" type="datetime1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E66A-D2B8-49C1-B953-A60E29E54617}" type="datetime1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8059-27B3-498F-8140-2579206B8D99}" type="datetime1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AB71-EB13-4CC7-B74A-37B7843E29AD}" type="datetime1">
              <a:rPr lang="en-US" smtClean="0"/>
              <a:t>12/17/2013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DAB1-01C0-4E58-8631-78ED1D427A3A}" type="datetime1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eaLnBrk="1" latinLnBrk="0" hangingPunct="1"/>
            <a:fld id="{E53AAB49-BFD3-4F12-BD10-7962ECE1A1D8}" type="datetime1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r>
              <a:rPr kumimoji="0" lang="en-US" smtClean="0"/>
              <a:t>COUDRAY JULIEN TRAN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‹N°›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4510-1BAC-4F24-BDE2-91A02A60B456}" type="datetime1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62A4-1693-4D59-9D5E-9D89B5989000}" type="datetime1">
              <a:rPr lang="en-US" smtClean="0"/>
              <a:t>12/17/2013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CB4D-32FE-4358-A04E-417D554E1309}" type="datetime1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108D-308F-4812-B17B-BFC5677CF8EB}" type="datetime1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8696-9CA1-4A92-9AD2-9FBEEE051D4A}" type="datetime1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8EBF-4B78-47A5-9C4D-C65549CADC98}" type="datetime1">
              <a:rPr lang="en-US" smtClean="0"/>
              <a:t>12/17/2013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44FFAE-43F3-46B8-9C5E-4838052BC682}" type="datetime1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  <p:sldLayoutId id="2147484356" r:id="rId12"/>
    <p:sldLayoutId id="2147484357" r:id="rId13"/>
    <p:sldLayoutId id="2147484358" r:id="rId14"/>
    <p:sldLayoutId id="2147484359" r:id="rId15"/>
    <p:sldLayoutId id="2147484360" r:id="rId1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199" y="509668"/>
            <a:ext cx="8357017" cy="2563058"/>
          </a:xfrm>
        </p:spPr>
        <p:txBody>
          <a:bodyPr>
            <a:normAutofit/>
          </a:bodyPr>
          <a:lstStyle/>
          <a:p>
            <a:r>
              <a:rPr lang="fr-FR" sz="4800" dirty="0" smtClean="0"/>
              <a:t>RÉSOLUTION APPROCHÉE DU PROBLÈME D’ORDONNANCEMENT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199" y="4487277"/>
            <a:ext cx="8228013" cy="1066800"/>
          </a:xfrm>
        </p:spPr>
        <p:txBody>
          <a:bodyPr/>
          <a:lstStyle/>
          <a:p>
            <a:r>
              <a:rPr lang="fr-FR" dirty="0" smtClean="0"/>
              <a:t>Corentin COUDRAY, Christophe JULIEN, Noël TRAN</a:t>
            </a:r>
          </a:p>
          <a:p>
            <a:r>
              <a:rPr lang="fr-FR" dirty="0" smtClean="0"/>
              <a:t>Tuteur : Djamal MOHIA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231" y="5873297"/>
            <a:ext cx="7334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49902" y="3428125"/>
            <a:ext cx="8794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Cas de l’emploi du temps de l’ESME SUDRIA</a:t>
            </a:r>
          </a:p>
        </p:txBody>
      </p:sp>
    </p:spTree>
    <p:extLst>
      <p:ext uri="{BB962C8B-B14F-4D97-AF65-F5344CB8AC3E}">
        <p14:creationId xmlns:p14="http://schemas.microsoft.com/office/powerpoint/2010/main" val="309904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Présentation du problème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Modélisation des données</a:t>
            </a:r>
            <a:endParaRPr lang="fr-FR" sz="3200" dirty="0"/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/>
              <a:t>É</a:t>
            </a:r>
            <a:r>
              <a:rPr lang="fr-FR" sz="3200" dirty="0" smtClean="0"/>
              <a:t>tapes </a:t>
            </a:r>
            <a:r>
              <a:rPr lang="fr-FR" sz="3200" dirty="0" smtClean="0"/>
              <a:t>de conception</a:t>
            </a:r>
            <a:endParaRPr lang="fr-FR" sz="3200" dirty="0"/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Instance du problème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Bilan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TRAN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519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fr-FR" sz="3200" dirty="0" smtClean="0"/>
              <a:t>Automatiser la création des emplois du temps de l’école</a:t>
            </a:r>
          </a:p>
          <a:p>
            <a:pPr>
              <a:buFont typeface="Wingdings" charset="2"/>
              <a:buChar char="§"/>
            </a:pPr>
            <a:r>
              <a:rPr lang="fr-FR" sz="3200" dirty="0" smtClean="0"/>
              <a:t>Problème d’ordonnancement complexe</a:t>
            </a:r>
            <a:endParaRPr lang="fr-FR" sz="3200" dirty="0"/>
          </a:p>
          <a:p>
            <a:pPr>
              <a:buFont typeface="Wingdings" charset="2"/>
              <a:buChar char="§"/>
            </a:pPr>
            <a:r>
              <a:rPr lang="fr-FR" sz="3200" dirty="0" smtClean="0"/>
              <a:t>Pas de solution optimale (dans un temps raisonnable)</a:t>
            </a:r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TRAN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11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</a:t>
            </a:r>
            <a:r>
              <a:rPr lang="fr-FR" dirty="0" smtClean="0"/>
              <a:t>DES </a:t>
            </a:r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304434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TRAN</a:t>
            </a:r>
            <a:endParaRPr lang="en-US" sz="1600" dirty="0"/>
          </a:p>
        </p:txBody>
      </p:sp>
      <p:grpSp>
        <p:nvGrpSpPr>
          <p:cNvPr id="13" name="Groupe 12"/>
          <p:cNvGrpSpPr/>
          <p:nvPr/>
        </p:nvGrpSpPr>
        <p:grpSpPr>
          <a:xfrm>
            <a:off x="419730" y="2582597"/>
            <a:ext cx="1644363" cy="2218569"/>
            <a:chOff x="959370" y="3197187"/>
            <a:chExt cx="1644363" cy="2218569"/>
          </a:xfrm>
        </p:grpSpPr>
        <p:grpSp>
          <p:nvGrpSpPr>
            <p:cNvPr id="12" name="Groupe 11"/>
            <p:cNvGrpSpPr/>
            <p:nvPr/>
          </p:nvGrpSpPr>
          <p:grpSpPr>
            <a:xfrm>
              <a:off x="959370" y="3197187"/>
              <a:ext cx="1644363" cy="2218569"/>
              <a:chOff x="959370" y="3197187"/>
              <a:chExt cx="1644363" cy="2218569"/>
            </a:xfrm>
          </p:grpSpPr>
          <p:sp>
            <p:nvSpPr>
              <p:cNvPr id="9" name="Rectangle à coins arrondis 8"/>
              <p:cNvSpPr/>
              <p:nvPr/>
            </p:nvSpPr>
            <p:spPr>
              <a:xfrm>
                <a:off x="959370" y="3657598"/>
                <a:ext cx="1644363" cy="1758158"/>
              </a:xfrm>
              <a:prstGeom prst="roundRect">
                <a:avLst>
                  <a:gd name="adj" fmla="val 10286"/>
                </a:avLst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Rectangle à coins arrondis 3"/>
              <p:cNvSpPr/>
              <p:nvPr/>
            </p:nvSpPr>
            <p:spPr>
              <a:xfrm>
                <a:off x="959370" y="3197187"/>
                <a:ext cx="1644363" cy="779488"/>
              </a:xfrm>
              <a:prstGeom prst="roundRect">
                <a:avLst/>
              </a:prstGeom>
              <a:solidFill>
                <a:srgbClr val="05BEFF"/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200" dirty="0"/>
                  <a:t>C</a:t>
                </a:r>
                <a:r>
                  <a:rPr lang="fr-FR" sz="3200" dirty="0" smtClean="0"/>
                  <a:t>ours</a:t>
                </a:r>
                <a:endParaRPr lang="fr-FR" dirty="0"/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959370" y="4092317"/>
              <a:ext cx="164436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fr-FR" sz="2000" dirty="0" smtClean="0"/>
                <a:t>Professeur</a:t>
              </a:r>
            </a:p>
            <a:p>
              <a:pPr marL="285750" indent="-285750">
                <a:buFontTx/>
                <a:buChar char="-"/>
              </a:pPr>
              <a:r>
                <a:rPr lang="fr-FR" sz="2000" dirty="0" smtClean="0"/>
                <a:t>Matière</a:t>
              </a:r>
            </a:p>
            <a:p>
              <a:pPr marL="285750" indent="-285750">
                <a:buFontTx/>
                <a:buChar char="-"/>
              </a:pPr>
              <a:r>
                <a:rPr lang="fr-FR" sz="2000" dirty="0" smtClean="0"/>
                <a:t>Classe</a:t>
              </a:r>
            </a:p>
            <a:p>
              <a:pPr marL="285750" indent="-285750">
                <a:buFontTx/>
                <a:buChar char="-"/>
              </a:pPr>
              <a:r>
                <a:rPr lang="fr-FR" sz="2000" dirty="0" smtClean="0"/>
                <a:t>Salle</a:t>
              </a:r>
              <a:endParaRPr lang="fr-FR" sz="2000" dirty="0"/>
            </a:p>
          </p:txBody>
        </p:sp>
      </p:grp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84474"/>
              </p:ext>
            </p:extLst>
          </p:nvPr>
        </p:nvGraphicFramePr>
        <p:xfrm>
          <a:off x="2743201" y="3669590"/>
          <a:ext cx="6042355" cy="230273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30"/>
                <a:gridCol w="781926"/>
                <a:gridCol w="820240"/>
                <a:gridCol w="1009379"/>
                <a:gridCol w="735802"/>
                <a:gridCol w="1045497"/>
                <a:gridCol w="808281"/>
              </a:tblGrid>
              <a:tr h="69416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LUN</a:t>
                      </a:r>
                      <a:endParaRPr lang="fr-FR" sz="12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MAR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MER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JEU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VEN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SAM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166">
                <a:tc>
                  <a:txBody>
                    <a:bodyPr/>
                    <a:lstStyle/>
                    <a:p>
                      <a:r>
                        <a:rPr lang="fr-FR" dirty="0" smtClean="0"/>
                        <a:t>Matin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432">
                <a:tc>
                  <a:txBody>
                    <a:bodyPr/>
                    <a:lstStyle/>
                    <a:p>
                      <a:r>
                        <a:rPr lang="fr-FR" dirty="0" smtClean="0"/>
                        <a:t>Après-midi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15" name="Connecteur droit avec flèche 14"/>
          <p:cNvCxnSpPr/>
          <p:nvPr/>
        </p:nvCxnSpPr>
        <p:spPr>
          <a:xfrm>
            <a:off x="2064093" y="3043008"/>
            <a:ext cx="1878320" cy="170620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8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525996" y="2411604"/>
            <a:ext cx="7857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Disponibilités d’un professeur sur une semaine</a:t>
            </a:r>
            <a:endParaRPr lang="fr-FR" sz="2800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329877"/>
              </p:ext>
            </p:extLst>
          </p:nvPr>
        </p:nvGraphicFramePr>
        <p:xfrm>
          <a:off x="157157" y="3168439"/>
          <a:ext cx="8823269" cy="30786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8395"/>
                <a:gridCol w="1141797"/>
                <a:gridCol w="1090481"/>
                <a:gridCol w="1581195"/>
                <a:gridCol w="1074445"/>
                <a:gridCol w="1526673"/>
                <a:gridCol w="1180283"/>
              </a:tblGrid>
              <a:tr h="102621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LUNDI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MARDI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MERCREDI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JEUDI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VENDREDI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SAMEDI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Matin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Après-midi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1" name="Multiplication 10"/>
          <p:cNvSpPr/>
          <p:nvPr/>
        </p:nvSpPr>
        <p:spPr>
          <a:xfrm>
            <a:off x="8018238" y="5387627"/>
            <a:ext cx="808238" cy="641384"/>
          </a:xfrm>
          <a:prstGeom prst="mathMultipl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642135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642135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718237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018238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695283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038093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038093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345120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6695283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345120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718237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574212" y="2473159"/>
            <a:ext cx="477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HERRY &lt; 1 1 1 0 0 0 0 0 0 1 1 &gt;</a:t>
            </a:r>
            <a:endParaRPr lang="fr-FR" sz="2400" dirty="0"/>
          </a:p>
        </p:txBody>
      </p:sp>
      <p:sp>
        <p:nvSpPr>
          <p:cNvPr id="28" name="Titr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fr-FR" dirty="0" smtClean="0"/>
              <a:t>MISE EN FORME DES </a:t>
            </a:r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2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dirty="0" smtClean="0"/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5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</a:t>
            </a:r>
            <a:r>
              <a:rPr lang="fr-FR" dirty="0" smtClean="0"/>
              <a:t>TAPES </a:t>
            </a:r>
            <a:r>
              <a:rPr lang="fr-FR" dirty="0" smtClean="0"/>
              <a:t>DE CONCEPTION</a:t>
            </a:r>
            <a:endParaRPr lang="fr-FR" dirty="0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dirty="0" smtClean="0"/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Image 5" descr="DiagrammeClassePPT (2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87" y="2185273"/>
            <a:ext cx="9144000" cy="435428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235657" y="3501955"/>
            <a:ext cx="1869855" cy="30376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656317" y="3809953"/>
            <a:ext cx="192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1 promotion</a:t>
            </a:r>
            <a:endParaRPr lang="fr-FR" sz="24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3964216" y="4294208"/>
            <a:ext cx="192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1 classe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02745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INSTANCE DU </a:t>
            </a:r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514513" y="4278053"/>
            <a:ext cx="4477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HERRY &lt; 1 1 1 0 0 0 0 0 0 1 1 &gt;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2463197" y="3641678"/>
            <a:ext cx="4477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MOHIA &lt; 1 1 1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1 1 0 &gt;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744762" y="4932138"/>
            <a:ext cx="524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CHENOUNE &lt; 1 1 1 0 0 1 </a:t>
            </a:r>
            <a:r>
              <a:rPr lang="fr-FR" sz="2400" dirty="0"/>
              <a:t>1</a:t>
            </a:r>
            <a:r>
              <a:rPr lang="fr-FR" sz="2400" dirty="0" smtClean="0"/>
              <a:t> 0 0 1 1 &gt;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1334228" y="2334639"/>
            <a:ext cx="682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Ré-ordonnancement des professeurs</a:t>
            </a:r>
            <a:endParaRPr lang="fr-FR" sz="2800" b="1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5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461E-6 -1.1913E-6 L -1.2461E-6 -0.081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461E-6 -8.582E-7 L -0.00243 -0.095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" y="-476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461E-6 2.42424E-6 L -1.2461E-6 0.1767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INSTANCE DU </a:t>
            </a:r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860230" y="2282069"/>
            <a:ext cx="1603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HERRY &lt;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1821746" y="3215195"/>
            <a:ext cx="1642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MOHIA &lt;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103319" y="2743734"/>
            <a:ext cx="236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CHENOUNE &lt; </a:t>
            </a:r>
            <a:endParaRPr lang="fr-FR" sz="2400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8539"/>
              </p:ext>
            </p:extLst>
          </p:nvPr>
        </p:nvGraphicFramePr>
        <p:xfrm>
          <a:off x="157157" y="3702516"/>
          <a:ext cx="8823269" cy="30786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8395"/>
                <a:gridCol w="1141797"/>
                <a:gridCol w="1090481"/>
                <a:gridCol w="1581195"/>
                <a:gridCol w="1074445"/>
                <a:gridCol w="1526673"/>
                <a:gridCol w="1180283"/>
              </a:tblGrid>
              <a:tr h="102621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M1A</a:t>
                      </a:r>
                      <a:endParaRPr lang="fr-FR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LUNDI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MARDI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MERCREDI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JEUDI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VENDREDI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SAMEDI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Matin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Après-midi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5888596" y="2256436"/>
            <a:ext cx="150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&gt;  UNIX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303514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534438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771778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649705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444437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015533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251323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482249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718038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961793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207098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308377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539301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3776641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654568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449300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020396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256186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4487112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722901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4966656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211961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3314793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545717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3783057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660984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455716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4026812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262602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493528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4729317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4973072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5218377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42" name="ZoneTexte 41"/>
          <p:cNvSpPr txBox="1"/>
          <p:nvPr/>
        </p:nvSpPr>
        <p:spPr>
          <a:xfrm>
            <a:off x="5888596" y="2737933"/>
            <a:ext cx="150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&gt;  C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5891910" y="3196830"/>
            <a:ext cx="150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&gt;  </a:t>
            </a:r>
            <a:r>
              <a:rPr lang="fr-FR" sz="2400" dirty="0" smtClean="0"/>
              <a:t>Java</a:t>
            </a:r>
            <a:endParaRPr lang="fr-FR" sz="2400" dirty="0"/>
          </a:p>
        </p:txBody>
      </p:sp>
      <p:sp>
        <p:nvSpPr>
          <p:cNvPr id="44" name="Multiplication 43"/>
          <p:cNvSpPr/>
          <p:nvPr/>
        </p:nvSpPr>
        <p:spPr>
          <a:xfrm>
            <a:off x="8018238" y="5939217"/>
            <a:ext cx="808238" cy="641384"/>
          </a:xfrm>
          <a:prstGeom prst="mathMultipl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1366306" y="4900175"/>
            <a:ext cx="1186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UNIX</a:t>
            </a:r>
          </a:p>
          <a:p>
            <a:pPr algn="ctr"/>
            <a:r>
              <a:rPr lang="fr-FR" sz="2000" dirty="0" smtClean="0"/>
              <a:t>HERRY</a:t>
            </a:r>
            <a:endParaRPr lang="fr-FR" sz="2000" dirty="0"/>
          </a:p>
        </p:txBody>
      </p:sp>
      <p:sp>
        <p:nvSpPr>
          <p:cNvPr id="46" name="ZoneTexte 45"/>
          <p:cNvSpPr txBox="1"/>
          <p:nvPr/>
        </p:nvSpPr>
        <p:spPr>
          <a:xfrm>
            <a:off x="3316343" y="22761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1366306" y="5939217"/>
            <a:ext cx="1186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C</a:t>
            </a:r>
            <a:endParaRPr lang="fr-FR" sz="2000" dirty="0" smtClean="0"/>
          </a:p>
          <a:p>
            <a:pPr algn="ctr"/>
            <a:r>
              <a:rPr lang="fr-FR" sz="2000" dirty="0" smtClean="0"/>
              <a:t>CHEN.</a:t>
            </a:r>
            <a:endParaRPr lang="fr-FR" sz="2000" dirty="0"/>
          </a:p>
        </p:txBody>
      </p:sp>
      <p:sp>
        <p:nvSpPr>
          <p:cNvPr id="48" name="ZoneTexte 47"/>
          <p:cNvSpPr txBox="1"/>
          <p:nvPr/>
        </p:nvSpPr>
        <p:spPr>
          <a:xfrm>
            <a:off x="3545715" y="2739542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2501691" y="4887347"/>
            <a:ext cx="1186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Java</a:t>
            </a:r>
          </a:p>
          <a:p>
            <a:pPr algn="ctr"/>
            <a:r>
              <a:rPr lang="fr-FR" sz="2000" dirty="0" smtClean="0"/>
              <a:t>MOHIA</a:t>
            </a:r>
            <a:endParaRPr lang="fr-FR" sz="2000" dirty="0"/>
          </a:p>
        </p:txBody>
      </p:sp>
      <p:sp>
        <p:nvSpPr>
          <p:cNvPr id="50" name="ZoneTexte 49"/>
          <p:cNvSpPr txBox="1"/>
          <p:nvPr/>
        </p:nvSpPr>
        <p:spPr>
          <a:xfrm>
            <a:off x="3794334" y="3211112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3211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33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Ce qu’on a fait jusqu’à présent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Architecture fonctionnelle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Ce qu’il nous reste à faire</a:t>
            </a:r>
            <a:endParaRPr lang="fr-F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Ordonnancement automatisé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Fonctions de maintenance</a:t>
            </a:r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86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èse">
  <a:themeElements>
    <a:clrScheme name="Genèse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ès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ès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569</TotalTime>
  <Words>332</Words>
  <Application>Microsoft Office PowerPoint</Application>
  <PresentationFormat>Affichage à l'écran (4:3)</PresentationFormat>
  <Paragraphs>140</Paragraphs>
  <Slides>9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Genèse</vt:lpstr>
      <vt:lpstr>RÉSOLUTION APPROCHÉE DU PROBLÈME D’ORDONNANCEMENT</vt:lpstr>
      <vt:lpstr>PLAN</vt:lpstr>
      <vt:lpstr>PRÉSENTATION</vt:lpstr>
      <vt:lpstr>MODÉLISATION DES DONNÉES</vt:lpstr>
      <vt:lpstr>MISE EN FORME DES DONNÉES</vt:lpstr>
      <vt:lpstr>ÉTAPES DE CONCEPTION</vt:lpstr>
      <vt:lpstr>INSTANCE DU PROBLÈME</vt:lpstr>
      <vt:lpstr>INSTANCE DU PROBLÈME</vt:lpstr>
      <vt:lpstr>BILAN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PLANING INTELLIGENT</dc:title>
  <dc:creator>Christophe Julien</dc:creator>
  <cp:lastModifiedBy>Corentin</cp:lastModifiedBy>
  <cp:revision>75</cp:revision>
  <dcterms:created xsi:type="dcterms:W3CDTF">2013-12-16T13:14:11Z</dcterms:created>
  <dcterms:modified xsi:type="dcterms:W3CDTF">2013-12-17T16:45:01Z</dcterms:modified>
</cp:coreProperties>
</file>