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EFF"/>
    <a:srgbClr val="2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0" autoAdjust="0"/>
    <p:restoredTop sz="87884" autoAdjust="0"/>
  </p:normalViewPr>
  <p:slideViewPr>
    <p:cSldViewPr snapToGrid="0" snapToObjects="1">
      <p:cViewPr varScale="1">
        <p:scale>
          <a:sx n="96" d="100"/>
          <a:sy n="96" d="100"/>
        </p:scale>
        <p:origin x="-20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A0543-1E3F-4B76-BE3D-6D34BB7333F2}" type="datetimeFigureOut">
              <a:rPr lang="fr-FR" smtClean="0"/>
              <a:t>18/12/2013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14C75-5166-417C-86D6-1B6EE69360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12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18/12/2013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8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65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509668"/>
            <a:ext cx="8357017" cy="2563058"/>
          </a:xfrm>
        </p:spPr>
        <p:txBody>
          <a:bodyPr>
            <a:normAutofit/>
          </a:bodyPr>
          <a:lstStyle/>
          <a:p>
            <a:r>
              <a:rPr lang="fr-FR" sz="4800" dirty="0" smtClean="0"/>
              <a:t>RÉSOLUTION APPROCHÉE DU PROBLÈME D’ORDONNANCEMENT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448727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9902" y="3428125"/>
            <a:ext cx="879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Cas de l’emploi du temps de l’ESME SUDRIA</a:t>
            </a:r>
          </a:p>
        </p:txBody>
      </p:sp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Contexte</a:t>
            </a:r>
            <a:endParaRPr lang="fr-FR" sz="3200" dirty="0" smtClean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Modélisation des données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Ébauche d’une méthode de résolution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96321" y="6366034"/>
            <a:ext cx="6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2/9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Problème </a:t>
            </a:r>
            <a:r>
              <a:rPr lang="fr-FR" sz="3200" dirty="0" smtClean="0"/>
              <a:t>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Méthode de résolution </a:t>
            </a:r>
            <a:r>
              <a:rPr lang="fr-FR" sz="3200" dirty="0" smtClean="0"/>
              <a:t>heuristique</a:t>
            </a:r>
          </a:p>
          <a:p>
            <a:pPr>
              <a:buFont typeface="Wingdings" charset="2"/>
              <a:buChar char="§"/>
            </a:pPr>
            <a:r>
              <a:rPr lang="fr-FR" sz="3200" dirty="0"/>
              <a:t>Automatiser la création des emplois du temps de </a:t>
            </a:r>
            <a:r>
              <a:rPr lang="fr-FR" sz="3200" dirty="0" smtClean="0"/>
              <a:t>l’école</a:t>
            </a:r>
            <a:endParaRPr lang="fr-FR" sz="3200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COUDRAY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96321" y="6366034"/>
            <a:ext cx="6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DONNÉES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64744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rgbClr val="BFBFBF"/>
                </a:solidFill>
              </a:rPr>
              <a:t>TRAN</a:t>
            </a:r>
            <a:endParaRPr lang="en-US" sz="1600" b="0" dirty="0">
              <a:solidFill>
                <a:srgbClr val="BFBFBF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50289"/>
              </p:ext>
            </p:extLst>
          </p:nvPr>
        </p:nvGraphicFramePr>
        <p:xfrm>
          <a:off x="2428404" y="3654600"/>
          <a:ext cx="6492062" cy="230273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44185"/>
                <a:gridCol w="914400"/>
                <a:gridCol w="914400"/>
                <a:gridCol w="899410"/>
                <a:gridCol w="929390"/>
                <a:gridCol w="809469"/>
                <a:gridCol w="780808"/>
              </a:tblGrid>
              <a:tr h="69416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CLASSE</a:t>
                      </a:r>
                      <a:endParaRPr lang="fr-FR" sz="1800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Lun</a:t>
                      </a:r>
                      <a:endParaRPr lang="fr-FR" sz="12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Mar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Mer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Jeu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Ven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166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432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5" name="Connecteur droit avec flèche 14"/>
          <p:cNvCxnSpPr/>
          <p:nvPr/>
        </p:nvCxnSpPr>
        <p:spPr>
          <a:xfrm>
            <a:off x="1929182" y="3879188"/>
            <a:ext cx="2028221" cy="7859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84819" y="2485355"/>
            <a:ext cx="1644363" cy="2218569"/>
            <a:chOff x="419729" y="2560305"/>
            <a:chExt cx="1644363" cy="2218569"/>
          </a:xfrm>
        </p:grpSpPr>
        <p:sp>
          <p:nvSpPr>
            <p:cNvPr id="10" name="ZoneTexte 9"/>
            <p:cNvSpPr txBox="1"/>
            <p:nvPr/>
          </p:nvSpPr>
          <p:spPr>
            <a:xfrm>
              <a:off x="419729" y="3455435"/>
              <a:ext cx="1644363" cy="101566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2000" dirty="0" smtClean="0"/>
                <a:t>Professeur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Matière</a:t>
              </a:r>
            </a:p>
            <a:p>
              <a:pPr marL="285750" indent="-285750">
                <a:buFontTx/>
                <a:buChar char="-"/>
              </a:pPr>
              <a:r>
                <a:rPr lang="fr-FR" sz="2000" dirty="0" smtClean="0"/>
                <a:t>Salle</a:t>
              </a:r>
              <a:endParaRPr lang="fr-FR" sz="2000" dirty="0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419729" y="2560305"/>
              <a:ext cx="1644363" cy="2218569"/>
              <a:chOff x="959370" y="3197187"/>
              <a:chExt cx="1644363" cy="2218569"/>
            </a:xfrm>
            <a:scene3d>
              <a:camera prst="orthographicFront"/>
              <a:lightRig rig="threePt" dir="t"/>
            </a:scene3d>
          </p:grpSpPr>
          <p:sp>
            <p:nvSpPr>
              <p:cNvPr id="9" name="Rectangle à coins arrondis 8"/>
              <p:cNvSpPr/>
              <p:nvPr/>
            </p:nvSpPr>
            <p:spPr>
              <a:xfrm>
                <a:off x="959370" y="3657598"/>
                <a:ext cx="1644363" cy="1758158"/>
              </a:xfrm>
              <a:prstGeom prst="roundRect">
                <a:avLst>
                  <a:gd name="adj" fmla="val 10286"/>
                </a:avLst>
              </a:prstGeom>
              <a:noFill/>
              <a:ln>
                <a:solidFill>
                  <a:schemeClr val="accent3"/>
                </a:solidFill>
              </a:ln>
              <a:effectLst/>
              <a:sp3d contourW="12700">
                <a:bevelT w="0" h="0"/>
                <a:contourClr>
                  <a:schemeClr val="accent3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à coins arrondis 3"/>
              <p:cNvSpPr/>
              <p:nvPr/>
            </p:nvSpPr>
            <p:spPr>
              <a:xfrm>
                <a:off x="959370" y="3197187"/>
                <a:ext cx="1644363" cy="77948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  <a:sp3d extrusionH="76200" contourW="12700" prstMaterial="matte">
                <a:extrusionClr>
                  <a:schemeClr val="accent3"/>
                </a:extrusionClr>
                <a:contourClr>
                  <a:schemeClr val="accent3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C</a:t>
                </a:r>
                <a:r>
                  <a:rPr lang="fr-FR" sz="32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ours</a:t>
                </a:r>
                <a:endParaRPr lang="fr-FR" dirty="0"/>
              </a:p>
            </p:txBody>
          </p:sp>
        </p:grpSp>
      </p:grpSp>
      <p:sp>
        <p:nvSpPr>
          <p:cNvPr id="13" name="ZoneTexte 12"/>
          <p:cNvSpPr txBox="1"/>
          <p:nvPr/>
        </p:nvSpPr>
        <p:spPr>
          <a:xfrm>
            <a:off x="8496321" y="6366034"/>
            <a:ext cx="6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Multiplication 10"/>
          <p:cNvSpPr/>
          <p:nvPr/>
        </p:nvSpPr>
        <p:spPr>
          <a:xfrm>
            <a:off x="8258463" y="5273863"/>
            <a:ext cx="561697" cy="512339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6" y="2411604"/>
            <a:ext cx="78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Disponibilités d’un professeur sur une semaine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2" y="2473159"/>
            <a:ext cx="47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/>
              <a:t>MODÉLISATION DES DONNÉES</a:t>
            </a:r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>
                <a:solidFill>
                  <a:srgbClr val="7F7F7F"/>
                </a:solidFill>
              </a:rPr>
              <a:t>TRAN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496321" y="6366034"/>
            <a:ext cx="6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852" y="345141"/>
            <a:ext cx="8709286" cy="1603580"/>
          </a:xfrm>
        </p:spPr>
        <p:txBody>
          <a:bodyPr/>
          <a:lstStyle/>
          <a:p>
            <a:r>
              <a:rPr lang="fr-FR" dirty="0" smtClean="0"/>
              <a:t>ÉBAUCHE D’UNE MÉTHODE DE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Problème complexe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Réduction du nombre de contraintes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Ajout de contraintes au fur et à mesure de l’avancée</a:t>
            </a:r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rgbClr val="BFBFBF"/>
                </a:solidFill>
              </a:rPr>
              <a:t>COUDRAY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8496321" y="6366034"/>
            <a:ext cx="6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6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</a:t>
            </a:r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96321" y="6366034"/>
            <a:ext cx="6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2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</a:t>
            </a:r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Travail effectué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/>
              <a:t>Revue</a:t>
            </a:r>
            <a:r>
              <a:rPr lang="fr-FR" sz="2400" dirty="0"/>
              <a:t> </a:t>
            </a:r>
            <a:r>
              <a:rPr lang="fr-FR" sz="2800" dirty="0"/>
              <a:t>de</a:t>
            </a:r>
            <a:r>
              <a:rPr lang="fr-FR" sz="2400" dirty="0"/>
              <a:t> </a:t>
            </a:r>
            <a:r>
              <a:rPr lang="fr-FR" sz="2800" dirty="0"/>
              <a:t>littérature</a:t>
            </a:r>
            <a:r>
              <a:rPr lang="fr-FR" sz="2400" dirty="0"/>
              <a:t> </a:t>
            </a:r>
            <a:endParaRPr lang="fr-FR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/>
              <a:t>Prochaines étapes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96321" y="6366034"/>
            <a:ext cx="64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951</TotalTime>
  <Words>363</Words>
  <Application>Microsoft Macintosh PowerPoint</Application>
  <PresentationFormat>Présentation à l'écran (4:3)</PresentationFormat>
  <Paragraphs>149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RÉSOLUTION APPROCHÉE DU PROBLÈME D’ORDONNANCEMENT</vt:lpstr>
      <vt:lpstr>PLAN</vt:lpstr>
      <vt:lpstr>CONTEXTE</vt:lpstr>
      <vt:lpstr>MODÉLISATION DES DONNÉES</vt:lpstr>
      <vt:lpstr>MODÉLISATION DES DONNÉES</vt:lpstr>
      <vt:lpstr>ÉBAUCHE D’UNE MÉTHODE DE RÉSOLUTION</vt:lpstr>
      <vt:lpstr>INSTANCE DU PROBLÈME</vt:lpstr>
      <vt:lpstr>INSTANCE DU PROBLÈME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Christophe Julien</cp:lastModifiedBy>
  <cp:revision>97</cp:revision>
  <dcterms:created xsi:type="dcterms:W3CDTF">2013-12-16T13:14:11Z</dcterms:created>
  <dcterms:modified xsi:type="dcterms:W3CDTF">2013-12-18T13:44:30Z</dcterms:modified>
</cp:coreProperties>
</file>