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4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06" autoAdjust="0"/>
    <p:restoredTop sz="90630" autoAdjust="0"/>
  </p:normalViewPr>
  <p:slideViewPr>
    <p:cSldViewPr snapToGrid="0" snapToObjects="1">
      <p:cViewPr varScale="1">
        <p:scale>
          <a:sx n="99" d="100"/>
          <a:sy n="99" d="100"/>
        </p:scale>
        <p:origin x="-19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439F9-8DCE-794B-AB34-EBB3DE4A108F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6A79E-FAC0-1942-8597-B8D8938A06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863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059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Existant mais solution particulière, à adapter à chaque cas!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560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86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E67FBA8-66D5-45E8-A9CB-6E4000F8E69E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COUDRAY JULIEN TRAN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98ED-0755-4755-8632-F7C31FD349F7}" type="datetime1">
              <a:rPr lang="en-US" smtClean="0"/>
              <a:t>17/12/2013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1A947A-C5EE-4C17-A02D-6B0D5BC94F10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CE5133-35BD-4B9D-A767-7CFF8D1AB082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548307-BFB2-4F00-9A09-ABF429E2346C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E66A-D2B8-49C1-B953-A60E29E54617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8059-27B3-498F-8140-2579206B8D99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AB71-EB13-4CC7-B74A-37B7843E29AD}" type="datetime1">
              <a:rPr lang="en-US" smtClean="0"/>
              <a:t>17/12/2013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DAB1-01C0-4E58-8631-78ED1D427A3A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eaLnBrk="1" latinLnBrk="0" hangingPunct="1"/>
            <a:fld id="{E53AAB49-BFD3-4F12-BD10-7962ECE1A1D8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r>
              <a:rPr kumimoji="0" lang="en-US" smtClean="0"/>
              <a:t>COUDRAY JULIEN TRAN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4510-1BAC-4F24-BDE2-91A02A60B456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62A4-1693-4D59-9D5E-9D89B5989000}" type="datetime1">
              <a:rPr lang="en-US" smtClean="0"/>
              <a:t>17/12/2013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CB4D-32FE-4358-A04E-417D554E1309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108D-308F-4812-B17B-BFC5677CF8EB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8696-9CA1-4A92-9AD2-9FBEEE051D4A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8EBF-4B78-47A5-9C4D-C65549CADC98}" type="datetime1">
              <a:rPr lang="en-US" smtClean="0"/>
              <a:t>17/12/2013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44FFAE-43F3-46B8-9C5E-4838052BC682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  <p:sldLayoutId id="2147484356" r:id="rId12"/>
    <p:sldLayoutId id="2147484357" r:id="rId13"/>
    <p:sldLayoutId id="2147484358" r:id="rId14"/>
    <p:sldLayoutId id="2147484359" r:id="rId15"/>
    <p:sldLayoutId id="2147484360" r:id="rId1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PLANING INTELLIGENT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199" y="3692807"/>
            <a:ext cx="8228013" cy="1066800"/>
          </a:xfrm>
        </p:spPr>
        <p:txBody>
          <a:bodyPr/>
          <a:lstStyle/>
          <a:p>
            <a:r>
              <a:rPr lang="fr-FR" dirty="0" smtClean="0"/>
              <a:t>Corentin COUDRAY, Christophe JULIEN, Noël TRAN</a:t>
            </a:r>
          </a:p>
          <a:p>
            <a:r>
              <a:rPr lang="fr-FR" dirty="0" smtClean="0"/>
              <a:t>Tuteur : Djamal MOHIA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231" y="5873297"/>
            <a:ext cx="7334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044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Ce qu’on a fait jusqu’à présent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Architecture fonctionnelle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Ce qu’il nous reste à faire</a:t>
            </a:r>
            <a:endParaRPr lang="fr-F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Ordonnancement automatisé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Fonctions de maintenance</a:t>
            </a:r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86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DEVELOPPEMENT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fr-FR" sz="2800" dirty="0" smtClean="0"/>
              <a:t>Présentation</a:t>
            </a:r>
          </a:p>
          <a:p>
            <a:pPr>
              <a:buFont typeface="Wingdings" charset="2"/>
              <a:buChar char="§"/>
            </a:pPr>
            <a:r>
              <a:rPr lang="fr-FR" sz="2800" dirty="0"/>
              <a:t>Mise en forme des données</a:t>
            </a:r>
          </a:p>
          <a:p>
            <a:pPr>
              <a:buFont typeface="Wingdings" charset="2"/>
              <a:buChar char="§"/>
            </a:pPr>
            <a:r>
              <a:rPr lang="fr-FR" sz="2800" dirty="0" smtClean="0"/>
              <a:t>Etape de conception</a:t>
            </a:r>
            <a:endParaRPr lang="fr-FR" sz="2800" dirty="0"/>
          </a:p>
          <a:p>
            <a:pPr>
              <a:buFont typeface="Wingdings" charset="2"/>
              <a:buChar char="§"/>
            </a:pPr>
            <a:r>
              <a:rPr lang="fr-FR" sz="2800" dirty="0" smtClean="0"/>
              <a:t>Instance du problème</a:t>
            </a:r>
          </a:p>
          <a:p>
            <a:pPr>
              <a:buFont typeface="Wingdings" charset="2"/>
              <a:buChar char="§"/>
            </a:pPr>
            <a:r>
              <a:rPr lang="fr-FR" sz="2800" dirty="0" smtClean="0"/>
              <a:t>Bilan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TRAN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519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fr-FR" sz="2800" dirty="0" smtClean="0"/>
              <a:t>Automatiser la création des emplois du temps de l’école</a:t>
            </a:r>
          </a:p>
          <a:p>
            <a:pPr>
              <a:buFont typeface="Wingdings" charset="2"/>
              <a:buChar char="§"/>
            </a:pPr>
            <a:r>
              <a:rPr lang="fr-FR" sz="2800" dirty="0" smtClean="0"/>
              <a:t>Problème d’ordonnancement complexe</a:t>
            </a:r>
            <a:endParaRPr lang="fr-FR" sz="2800" dirty="0"/>
          </a:p>
          <a:p>
            <a:pPr>
              <a:buFont typeface="Wingdings" charset="2"/>
              <a:buChar char="§"/>
            </a:pPr>
            <a:r>
              <a:rPr lang="fr-FR" sz="2800" dirty="0" smtClean="0"/>
              <a:t>Pas de solution optimale !</a:t>
            </a:r>
          </a:p>
          <a:p>
            <a:pPr>
              <a:buFont typeface="Wingdings" charset="2"/>
              <a:buChar char="§"/>
            </a:pPr>
            <a:r>
              <a:rPr lang="fr-FR" sz="2800" dirty="0" smtClean="0"/>
              <a:t>Comparaison l’existant</a:t>
            </a:r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TRAN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11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FORME DES DONNEES</a:t>
            </a:r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TRAN</a:t>
            </a:r>
            <a:endParaRPr lang="en-US" sz="1600" dirty="0"/>
          </a:p>
        </p:txBody>
      </p:sp>
      <p:pic>
        <p:nvPicPr>
          <p:cNvPr id="4" name="Image 3" descr="DiagrammeClassePPT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87" y="2168196"/>
            <a:ext cx="9144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1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ETAPES DE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fr-FR" sz="2800" dirty="0" smtClean="0"/>
              <a:t>Simplification du problème</a:t>
            </a:r>
          </a:p>
          <a:p>
            <a:pPr lvl="1">
              <a:buFont typeface="Wingdings" charset="2"/>
              <a:buChar char="§"/>
            </a:pPr>
            <a:r>
              <a:rPr lang="fr-FR" sz="2800" dirty="0" smtClean="0"/>
              <a:t>Une promotion d’une classe sans les salles</a:t>
            </a:r>
          </a:p>
          <a:p>
            <a:pPr lvl="1">
              <a:buFont typeface="Wingdings" charset="2"/>
              <a:buChar char="§"/>
            </a:pPr>
            <a:r>
              <a:rPr lang="fr-FR" sz="2800" dirty="0" smtClean="0"/>
              <a:t>Ajout de plusieurs classes</a:t>
            </a:r>
          </a:p>
          <a:p>
            <a:pPr lvl="1">
              <a:buFont typeface="Wingdings" charset="2"/>
              <a:buChar char="§"/>
            </a:pPr>
            <a:r>
              <a:rPr lang="fr-FR" sz="2800" dirty="0" smtClean="0"/>
              <a:t>Ajout de l’ensemble des promotions</a:t>
            </a:r>
          </a:p>
          <a:p>
            <a:pPr lvl="1">
              <a:buFont typeface="Wingdings" charset="2"/>
              <a:buChar char="§"/>
            </a:pPr>
            <a:r>
              <a:rPr lang="fr-FR" sz="2800" dirty="0" smtClean="0"/>
              <a:t>Ajout des salles</a:t>
            </a:r>
          </a:p>
          <a:p>
            <a:pPr lvl="1">
              <a:buFont typeface="Wingdings" charset="2"/>
              <a:buChar char="§"/>
            </a:pPr>
            <a:r>
              <a:rPr lang="fr-FR" sz="2800" dirty="0" smtClean="0"/>
              <a:t>Prise en compte des différents locaux</a:t>
            </a:r>
            <a:endParaRPr lang="fr-FR" sz="2800" dirty="0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dirty="0" smtClean="0"/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39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DE CONCEPTION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spcBef>
                <a:spcPts val="2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fr-FR" sz="2400" dirty="0"/>
              <a:t>Une promotion d’une classe sans les salles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Répartition des cours sur les créneaux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Gestion de conflits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Prise en compte des disponibilités des professeurs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Ordre de priorité des professeurs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Cours sur le même créneau sur des semaines consécutives</a:t>
            </a:r>
          </a:p>
          <a:p>
            <a:pPr lvl="1">
              <a:buFont typeface="Wingdings" charset="2"/>
              <a:buChar char="§"/>
            </a:pPr>
            <a:endParaRPr lang="fr-FR" sz="2400" dirty="0" smtClean="0"/>
          </a:p>
          <a:p>
            <a:pPr lvl="1">
              <a:buFont typeface="Wingdings" charset="2"/>
              <a:buChar char="§"/>
            </a:pPr>
            <a:endParaRPr lang="fr-FR" sz="2400" dirty="0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dirty="0" smtClean="0"/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83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525997" y="2411604"/>
            <a:ext cx="6748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Modélisation de l’emploi du temps</a:t>
            </a:r>
            <a:endParaRPr lang="fr-FR" sz="2800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329877"/>
              </p:ext>
            </p:extLst>
          </p:nvPr>
        </p:nvGraphicFramePr>
        <p:xfrm>
          <a:off x="157157" y="3168439"/>
          <a:ext cx="8823269" cy="30786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8395"/>
                <a:gridCol w="1141797"/>
                <a:gridCol w="1090481"/>
                <a:gridCol w="1581195"/>
                <a:gridCol w="1074445"/>
                <a:gridCol w="1526673"/>
                <a:gridCol w="1180283"/>
              </a:tblGrid>
              <a:tr h="102621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LUNDI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MARDI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MERCREDI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JEUDI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VENDREDI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SAMEDI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Matin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Après-midi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1" name="Multiplication 10"/>
          <p:cNvSpPr/>
          <p:nvPr/>
        </p:nvSpPr>
        <p:spPr>
          <a:xfrm>
            <a:off x="8018238" y="5387627"/>
            <a:ext cx="808238" cy="641384"/>
          </a:xfrm>
          <a:prstGeom prst="mathMultipl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642135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642135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18237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018238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695283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038093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038093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345120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6695283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345120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718237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574213" y="2473159"/>
            <a:ext cx="609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 1 1 1 0 0 0 0 0 0 1 1 &gt;</a:t>
            </a:r>
            <a:endParaRPr lang="fr-FR" sz="2400" dirty="0"/>
          </a:p>
        </p:txBody>
      </p:sp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fr-FR" dirty="0"/>
              <a:t>INSTANCE DU PROBLEME</a:t>
            </a:r>
          </a:p>
        </p:txBody>
      </p:sp>
      <p:sp>
        <p:nvSpPr>
          <p:cNvPr id="2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dirty="0" smtClean="0"/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5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INSTANCE DU PROBLEME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14513" y="4278053"/>
            <a:ext cx="4477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 1 1 1 0 0 0 0 0 0 1 1 &gt;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2463197" y="3641678"/>
            <a:ext cx="4477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MOHIA &lt; 1 1 1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1 1 0 &gt;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744762" y="4932138"/>
            <a:ext cx="524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CHENOUNE &lt; 1 1 1 0 0 1 </a:t>
            </a:r>
            <a:r>
              <a:rPr lang="fr-FR" sz="2400" dirty="0"/>
              <a:t>1</a:t>
            </a:r>
            <a:r>
              <a:rPr lang="fr-FR" sz="2400" dirty="0" smtClean="0"/>
              <a:t> 0 0 1 1 &gt;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1334228" y="2334639"/>
            <a:ext cx="682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Ré-ordonnancement des professeurs</a:t>
            </a:r>
            <a:endParaRPr lang="fr-FR" sz="2800" b="1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5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461E-6 -1.1913E-6 L -1.2461E-6 -0.081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461E-6 -8.582E-7 L -0.00243 -0.095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" y="-476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461E-6 2.42424E-6 L -1.2461E-6 0.1767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INSTANCE DU PROBLEME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860230" y="2282069"/>
            <a:ext cx="1603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1821746" y="3215195"/>
            <a:ext cx="1642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MOHIA &lt;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103319" y="2743734"/>
            <a:ext cx="236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CHENOUNE &lt; </a:t>
            </a:r>
            <a:endParaRPr lang="fr-FR" sz="240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8539"/>
              </p:ext>
            </p:extLst>
          </p:nvPr>
        </p:nvGraphicFramePr>
        <p:xfrm>
          <a:off x="157157" y="3702516"/>
          <a:ext cx="8823269" cy="30786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8395"/>
                <a:gridCol w="1141797"/>
                <a:gridCol w="1090481"/>
                <a:gridCol w="1581195"/>
                <a:gridCol w="1074445"/>
                <a:gridCol w="1526673"/>
                <a:gridCol w="1180283"/>
              </a:tblGrid>
              <a:tr h="102621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M1A</a:t>
                      </a:r>
                      <a:endParaRPr lang="fr-FR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LUNDI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MARDI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MERCREDI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JEUDI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VENDREDI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SAMEDI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Matin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Après-midi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5888596" y="2256436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UNIX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03514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534438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771778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649705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444437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015533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251323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482249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718038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961793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207098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308377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539301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3776641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654568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449300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020396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256186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4487112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722901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4966656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211961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3314793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545717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3783057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660984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455716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4026812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262602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493528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4729317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4973072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5218377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5888596" y="2737933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C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5891910" y="3196830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</a:t>
            </a:r>
            <a:r>
              <a:rPr lang="fr-FR" sz="2400" dirty="0" smtClean="0"/>
              <a:t>Java</a:t>
            </a:r>
            <a:endParaRPr lang="fr-FR" sz="2400" dirty="0"/>
          </a:p>
        </p:txBody>
      </p:sp>
      <p:sp>
        <p:nvSpPr>
          <p:cNvPr id="44" name="Multiplication 43"/>
          <p:cNvSpPr/>
          <p:nvPr/>
        </p:nvSpPr>
        <p:spPr>
          <a:xfrm>
            <a:off x="8018238" y="5939217"/>
            <a:ext cx="808238" cy="641384"/>
          </a:xfrm>
          <a:prstGeom prst="mathMultipl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1366306" y="4900175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UNIX</a:t>
            </a:r>
          </a:p>
          <a:p>
            <a:pPr algn="ctr"/>
            <a:r>
              <a:rPr lang="fr-FR" sz="2000" dirty="0" smtClean="0"/>
              <a:t>HERRY</a:t>
            </a:r>
            <a:endParaRPr lang="fr-FR" sz="2000" dirty="0"/>
          </a:p>
        </p:txBody>
      </p:sp>
      <p:sp>
        <p:nvSpPr>
          <p:cNvPr id="46" name="ZoneTexte 45"/>
          <p:cNvSpPr txBox="1"/>
          <p:nvPr/>
        </p:nvSpPr>
        <p:spPr>
          <a:xfrm>
            <a:off x="3316343" y="22761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1366306" y="5939217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</a:t>
            </a:r>
            <a:endParaRPr lang="fr-FR" sz="2000" dirty="0" smtClean="0"/>
          </a:p>
          <a:p>
            <a:pPr algn="ctr"/>
            <a:r>
              <a:rPr lang="fr-FR" sz="2000" dirty="0" smtClean="0"/>
              <a:t>CHEN.</a:t>
            </a:r>
            <a:endParaRPr lang="fr-FR" sz="2000" dirty="0"/>
          </a:p>
        </p:txBody>
      </p:sp>
      <p:sp>
        <p:nvSpPr>
          <p:cNvPr id="48" name="ZoneTexte 47"/>
          <p:cNvSpPr txBox="1"/>
          <p:nvPr/>
        </p:nvSpPr>
        <p:spPr>
          <a:xfrm>
            <a:off x="3545715" y="2739542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2501691" y="4887347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Java</a:t>
            </a:r>
          </a:p>
          <a:p>
            <a:pPr algn="ctr"/>
            <a:r>
              <a:rPr lang="fr-FR" sz="2000" dirty="0" smtClean="0"/>
              <a:t>MOHIA</a:t>
            </a:r>
            <a:endParaRPr lang="fr-FR" sz="2000" dirty="0"/>
          </a:p>
        </p:txBody>
      </p:sp>
      <p:sp>
        <p:nvSpPr>
          <p:cNvPr id="50" name="ZoneTexte 49"/>
          <p:cNvSpPr txBox="1"/>
          <p:nvPr/>
        </p:nvSpPr>
        <p:spPr>
          <a:xfrm>
            <a:off x="3794334" y="3211112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3211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33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229</TotalTime>
  <Words>374</Words>
  <Application>Microsoft Macintosh PowerPoint</Application>
  <PresentationFormat>Présentation à l'écran (4:3)</PresentationFormat>
  <Paragraphs>136</Paragraphs>
  <Slides>10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Genèse</vt:lpstr>
      <vt:lpstr>PLANING INTELLIGENT</vt:lpstr>
      <vt:lpstr>PLAN DE DEVELOPPEMENT</vt:lpstr>
      <vt:lpstr>PRESENTATION</vt:lpstr>
      <vt:lpstr>MISE EN FORME DES DONNEES</vt:lpstr>
      <vt:lpstr>ETAPES DE CONCEPTION</vt:lpstr>
      <vt:lpstr>ETAPES DE CONCEPTION</vt:lpstr>
      <vt:lpstr>INSTANCE DU PROBLEME</vt:lpstr>
      <vt:lpstr>INSTANCE DU PROBLEME</vt:lpstr>
      <vt:lpstr>INSTANCE DU PROBLEME</vt:lpstr>
      <vt:lpstr>BILAN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PLANING INTELLIGENT</dc:title>
  <dc:creator>Christophe Julien</dc:creator>
  <cp:lastModifiedBy>Christophe Julien</cp:lastModifiedBy>
  <cp:revision>37</cp:revision>
  <dcterms:created xsi:type="dcterms:W3CDTF">2013-12-16T13:14:11Z</dcterms:created>
  <dcterms:modified xsi:type="dcterms:W3CDTF">2013-12-17T09:47:35Z</dcterms:modified>
</cp:coreProperties>
</file>