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2" r:id="rId21"/>
    <p:sldId id="283" r:id="rId22"/>
    <p:sldId id="277" r:id="rId23"/>
    <p:sldId id="278" r:id="rId24"/>
    <p:sldId id="28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Shape 6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5" name="Shape 8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Shape 8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Shape 8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Shape 9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Shape 9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Shape 9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Shape 9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Shape 9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Shape 9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Shape 9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" name="Shape 10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Shape 10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Shape 10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Shape 10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Shape 10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8" name="Shape 10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Shape 10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Shape 1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Shape 11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" name="Shape 11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" name="Shape 1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14" name="Shape 1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Shape 1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Shape 1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Shape 1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-tête de section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Shape 13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6" name="Shape 14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Shape 14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Shape 14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Shape 15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2" name="Shape 15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Shape 15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8" name="Shape 15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Shape 16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3" name="Shape 16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Shape 16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6" name="Shape 16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Shape 16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9" name="Shape 16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Shape 17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2" name="Shape 17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5" name="Shape 17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Shape 17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Shape 20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2" name="Shape 2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Shape 22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Shape 2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Shape 2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28" name="Shape 22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Shape 22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0" name="Shape 23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1" name="Shape 23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2" name="Shape 23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Shape 23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4" name="Shape 23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Shape 23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Shape 23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9" name="Shape 23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Shape 24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Shape 24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Shape 24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Shape 24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Shape 24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45" name="Shape 24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Shape 24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Shape 24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8" name="Shape 24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Shape 24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Shape 25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1" name="Shape 25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2" name="Shape 25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3" name="Shape 25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Shape 25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Shape 25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56" name="Shape 25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Shape 26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7" name="Shape 27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Shape 27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83" name="Shape 28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Shape 28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89" name="Shape 28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4" name="Shape 29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Shape 29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00" name="Shape 30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Shape 30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2" name="Shape 30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3" name="Shape 30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Shape 30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Shape 30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06" name="Shape 30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Shape 30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1" name="Shape 31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Shape 31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Shape 3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Shape 3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37" name="Shape 33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Shape 33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Shape 33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Shape 34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Shape 34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Shape 34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Shape 34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4" name="Shape 35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Shape 35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60" name="Shape 36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Shape 36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Shape 36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Shape 36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5" name="Shape 36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66" name="Shape 36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Shape 36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Shape 36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Shape 37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71" name="Shape 37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 descr="Espace réservé vide pour ajouter une image. Cliquez sur l’espace réservé et sélectionnez l’image à ajouter."/>
          <p:cNvSpPr>
            <a:spLocks noGrp="1"/>
          </p:cNvSpPr>
          <p:nvPr>
            <p:ph type="pic" idx="2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Shape 1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" name="Shape 2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Shape 2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" name="Shape 2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Shape 3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Shape 3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Shape 3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" name="Shape 3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Shape 3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Shape 3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Shape 3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Shape 3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Shape 3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9" name="Shape 3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Shape 4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Shape 4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" name="Shape 4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Shape 4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" name="Shape 4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Shape 4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" name="Shape 4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Shape 4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0" name="Shape 5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hape 5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Shape 5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Shape 5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Shape 5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Shape 5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6" name="Shape 5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" name="Shape 5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" name="Shape 5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" name="Shape 6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fr-FR"/>
              <a:t>AIR DRAWING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Mini projet - Informatique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Comparaison</a:t>
            </a:r>
            <a:endParaRPr dirty="0"/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1295400" y="2489200"/>
            <a:ext cx="9601200" cy="330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Liste de modèles en 512x512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Modèles dessinés à travers le logiciel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Un modèle par forme/lettre/chiffre (trop de complexité sinon)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Variable “Mode” qui change de valeur en fonction du mode choisi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Listes de modèles enregistrés sous forme de tableau dans le fichier “variables”</a:t>
            </a:r>
            <a:endParaRPr dirty="0"/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25" y="1798651"/>
            <a:ext cx="47815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2A051E5-1E9A-4DC7-970D-989CDB3CC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3BBC21-974A-4E0B-8572-30CCDFB78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Comparaison</a:t>
            </a:r>
            <a:endParaRPr dirty="0"/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1295400" y="2877671"/>
            <a:ext cx="9601200" cy="291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Enregistrement de l’image actuelle de la caméra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Récupération du dessin seul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de tous les pixels autres que ceux du tracé en noir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Redimensionnement de l’image en 512x512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des pixels du tracé en blanc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3287" y="1680929"/>
            <a:ext cx="53054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724FE1E-4F12-40D7-9E78-F51D471769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CCB0ED-7314-4C77-9138-8F1090ED7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Résultat image</a:t>
            </a:r>
            <a:endParaRPr dirty="0"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295400" y="4378950"/>
            <a:ext cx="960120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lnSpc>
                <a:spcPct val="150000"/>
              </a:lnSpc>
              <a:spcBef>
                <a:spcPts val="0"/>
              </a:spcBef>
            </a:pPr>
            <a:r>
              <a:rPr lang="fr-FR" dirty="0"/>
              <a:t>S’affiche dans un cadre à côté de la caméra</a:t>
            </a:r>
            <a:endParaRPr dirty="0"/>
          </a:p>
          <a:p>
            <a:pPr marL="469900" indent="-342900">
              <a:lnSpc>
                <a:spcPct val="150000"/>
              </a:lnSpc>
              <a:spcBef>
                <a:spcPts val="0"/>
              </a:spcBef>
            </a:pPr>
            <a:r>
              <a:rPr lang="fr-FR" dirty="0"/>
              <a:t>Chargement de l’image qui se trouve dans un dossier local</a:t>
            </a:r>
            <a:endParaRPr dirty="0"/>
          </a:p>
          <a:p>
            <a:pPr marL="469900" indent="-342900">
              <a:lnSpc>
                <a:spcPct val="150000"/>
              </a:lnSpc>
              <a:spcBef>
                <a:spcPts val="0"/>
              </a:spcBef>
            </a:pPr>
            <a:r>
              <a:rPr lang="fr-FR" dirty="0"/>
              <a:t>Actualisation de l’image à chaque traitement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0467AB2-DA7D-4D89-AE60-86AA69C482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898E97-7A9F-4623-AE02-41612DED7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E065576D-82E3-4198-9E40-DB1BE0D58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79432"/>
              </p:ext>
            </p:extLst>
          </p:nvPr>
        </p:nvGraphicFramePr>
        <p:xfrm>
          <a:off x="2976562" y="1646238"/>
          <a:ext cx="6238875" cy="270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4" imgW="15733080" imgH="6818760" progId="Photoshop.Image.18">
                  <p:embed/>
                </p:oleObj>
              </mc:Choice>
              <mc:Fallback>
                <p:oleObj name="Image" r:id="rId4" imgW="15733080" imgH="6818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6562" y="1646238"/>
                        <a:ext cx="6238875" cy="270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Résultat image</a:t>
            </a:r>
            <a:endParaRPr dirty="0"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1295400" y="3566150"/>
            <a:ext cx="9601200" cy="222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À chaque modèle correspond un indice (nom + modèle)</a:t>
            </a:r>
            <a:endParaRPr dirty="0"/>
          </a:p>
          <a:p>
            <a:pPr marL="342900" indent="-342900"/>
            <a:r>
              <a:rPr lang="fr-FR" dirty="0"/>
              <a:t>Cet indice est enregistré dans un fichier “variables”</a:t>
            </a:r>
            <a:endParaRPr dirty="0"/>
          </a:p>
          <a:p>
            <a:pPr marL="342900" indent="-342900"/>
            <a:r>
              <a:rPr lang="fr-FR" dirty="0"/>
              <a:t>Cet indice est utilisé dans le fichier “cam”</a:t>
            </a:r>
            <a:endParaRPr dirty="0"/>
          </a:p>
          <a:p>
            <a:pPr marL="342900" indent="-342900"/>
            <a:r>
              <a:rPr lang="fr-FR" dirty="0"/>
              <a:t>Image chargée par </a:t>
            </a:r>
            <a:r>
              <a:rPr lang="fr-FR" dirty="0" err="1"/>
              <a:t>OpenCV</a:t>
            </a:r>
            <a:r>
              <a:rPr lang="fr-FR" dirty="0"/>
              <a:t> et convertie pour affichage avec </a:t>
            </a:r>
            <a:r>
              <a:rPr lang="fr-FR" dirty="0" err="1"/>
              <a:t>Tkinter</a:t>
            </a:r>
            <a:endParaRPr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00" y="1646250"/>
            <a:ext cx="1767500" cy="1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850" y="1646253"/>
            <a:ext cx="1767497" cy="17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/>
          <p:nvPr/>
        </p:nvCxnSpPr>
        <p:spPr>
          <a:xfrm>
            <a:off x="5313675" y="2529850"/>
            <a:ext cx="13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4578ED-A964-48AF-9E3A-97CB9177E2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9BCF07-97E2-4503-9CEE-9556E5C58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Résultat textuel</a:t>
            </a:r>
            <a:endParaRPr dirty="0"/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1295400" y="3576325"/>
            <a:ext cx="9601200" cy="22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S’affiche dans un cadre sous la caméra et l’image résultat</a:t>
            </a:r>
            <a:endParaRPr dirty="0"/>
          </a:p>
          <a:p>
            <a:pPr marL="342900" indent="-342900"/>
            <a:r>
              <a:rPr lang="fr-FR" dirty="0"/>
              <a:t>Contient une barre de défilement</a:t>
            </a:r>
            <a:endParaRPr dirty="0"/>
          </a:p>
          <a:p>
            <a:pPr marL="342900" indent="-342900"/>
            <a:r>
              <a:rPr lang="fr-FR" dirty="0"/>
              <a:t>Le cadre est bloqué en mode lecture seule</a:t>
            </a:r>
            <a:endParaRPr dirty="0"/>
          </a:p>
          <a:p>
            <a:pPr marL="342900" indent="-342900"/>
            <a:r>
              <a:rPr lang="fr-FR" dirty="0"/>
              <a:t>Le résultat s’actualise à chaque traitement</a:t>
            </a:r>
            <a:endParaRPr dirty="0"/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63" y="1798653"/>
            <a:ext cx="4098079" cy="1625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E60711-8178-44DF-A621-F5D169E389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59C4A0-12A5-40A0-83A7-15126AAFF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dirty="0"/>
              <a:t>II.  Résultat textuel</a:t>
            </a:r>
            <a:endParaRPr dirty="0"/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1295400" y="3911600"/>
            <a:ext cx="9601200" cy="187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Le texte est ajouté dans un fichier texte temporaire</a:t>
            </a:r>
            <a:endParaRPr dirty="0"/>
          </a:p>
          <a:p>
            <a:pPr marL="342900" indent="-342900"/>
            <a:r>
              <a:rPr lang="fr-FR" dirty="0"/>
              <a:t>Le texte s’inscrit à chaque traitement</a:t>
            </a:r>
            <a:endParaRPr dirty="0"/>
          </a:p>
          <a:p>
            <a:pPr marL="342900" indent="-342900"/>
            <a:r>
              <a:rPr lang="fr-FR" dirty="0"/>
              <a:t>Le fichier s’efface à chaque arrêt du logiciel</a:t>
            </a:r>
            <a:endParaRPr dirty="0"/>
          </a:p>
        </p:txBody>
      </p:sp>
      <p:pic>
        <p:nvPicPr>
          <p:cNvPr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99" y="1798650"/>
            <a:ext cx="5271424" cy="208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749" y="1798650"/>
            <a:ext cx="4083844" cy="2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E358981-84F0-4AB9-A3EC-5CECD0A94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4CD4FF-E756-4D86-8CDA-476EEDD063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Enregistrement du texte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295400" y="2682250"/>
            <a:ext cx="9601200" cy="31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Barre de menus</a:t>
            </a:r>
            <a:endParaRPr dirty="0"/>
          </a:p>
          <a:p>
            <a:pPr marL="342900" indent="-342900"/>
            <a:r>
              <a:rPr lang="fr-FR" dirty="0"/>
              <a:t>Contient deux menus : “Fichier” et “Aide”</a:t>
            </a:r>
            <a:endParaRPr dirty="0"/>
          </a:p>
          <a:p>
            <a:pPr marL="342900" indent="-342900"/>
            <a:r>
              <a:rPr lang="fr-FR" dirty="0"/>
              <a:t>Le bouton “Nouveau” efface les résultats (pas le tracé)</a:t>
            </a:r>
            <a:endParaRPr dirty="0"/>
          </a:p>
          <a:p>
            <a:pPr marL="342900" indent="-342900"/>
            <a:r>
              <a:rPr lang="fr-FR" dirty="0"/>
              <a:t>Le bouton “Sauvegarde” enregistre le fichier texte</a:t>
            </a:r>
            <a:endParaRPr dirty="0"/>
          </a:p>
          <a:p>
            <a:pPr marL="342900" indent="-342900"/>
            <a:r>
              <a:rPr lang="fr-FR" dirty="0"/>
              <a:t>Ajout de raccourcis claviers pour une action rapide</a:t>
            </a:r>
            <a:endParaRPr dirty="0"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163" y="1798653"/>
            <a:ext cx="15049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313" y="1798653"/>
            <a:ext cx="1152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301E69B-6B28-495B-8BB4-7364E41F9D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350151-C04C-4E10-93E6-C3C959493E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Enregistrement du texte</a:t>
            </a:r>
            <a:endParaRPr dirty="0"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1295400" y="4450075"/>
            <a:ext cx="9601200" cy="134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Enregistre automatiquement au format .txt</a:t>
            </a:r>
            <a:endParaRPr dirty="0"/>
          </a:p>
          <a:p>
            <a:pPr marL="342900" indent="-342900"/>
            <a:r>
              <a:rPr lang="fr-FR" dirty="0"/>
              <a:t>Le résultat enregistré est identique à celui du fichier temporaire</a:t>
            </a:r>
            <a:endParaRPr dirty="0"/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26" y="1646250"/>
            <a:ext cx="4886225" cy="27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00" y="1646250"/>
            <a:ext cx="5380905" cy="27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C9C6202-C145-4437-BDBE-C2419119C5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839DAC-5122-44AF-8811-A66BB2353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III.  Résultats</a:t>
            </a:r>
            <a:endParaRPr dirty="0"/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200" b="1" dirty="0"/>
              <a:t>Résultats</a:t>
            </a:r>
            <a:r>
              <a:rPr lang="fr-FR" dirty="0"/>
              <a:t> : </a:t>
            </a:r>
          </a:p>
          <a:p>
            <a:pPr marL="342900" indent="-342900"/>
            <a:r>
              <a:rPr lang="fr-FR" dirty="0"/>
              <a:t>Idée de départ : boîte noire et gant</a:t>
            </a:r>
          </a:p>
          <a:p>
            <a:pPr marL="342900" indent="-342900"/>
            <a:r>
              <a:rPr lang="fr-FR" dirty="0"/>
              <a:t>Comparaison relativement satisfaisante </a:t>
            </a:r>
            <a:endParaRPr dirty="0"/>
          </a:p>
          <a:p>
            <a:pPr marL="0" lvl="0" indent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fr-FR" dirty="0"/>
              <a:t>			</a:t>
            </a:r>
            <a:endParaRPr dirty="0"/>
          </a:p>
          <a:p>
            <a:pPr marL="0" lvl="0" indent="0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E36218F-FCA7-4CF9-82EE-5754497E86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2BB273-0B0A-4202-9AD4-A68579189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A7175B-1651-4772-A811-D7911C625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79" y="4333821"/>
            <a:ext cx="3180795" cy="17066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AC87B8-D359-4A94-81C6-EBF648910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43" y="4550357"/>
            <a:ext cx="1380214" cy="138021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3097BC-CE2D-40B4-8083-BEB1B1D8C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559" y="4333821"/>
            <a:ext cx="3246426" cy="17066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E09205-CE7D-4C17-AF44-53EA7A6EA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71" y="4331460"/>
            <a:ext cx="3246426" cy="17089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0785AE-16AA-4309-9CC8-310FC7541FF6}"/>
              </a:ext>
            </a:extLst>
          </p:cNvPr>
          <p:cNvSpPr txBox="1"/>
          <p:nvPr/>
        </p:nvSpPr>
        <p:spPr>
          <a:xfrm>
            <a:off x="774171" y="4082221"/>
            <a:ext cx="32464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SSIM : 0,67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27696A-700D-4F78-9065-F324F4DC609F}"/>
              </a:ext>
            </a:extLst>
          </p:cNvPr>
          <p:cNvSpPr txBox="1"/>
          <p:nvPr/>
        </p:nvSpPr>
        <p:spPr>
          <a:xfrm>
            <a:off x="4469378" y="4082221"/>
            <a:ext cx="31807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SSIM : 0,71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8F90D0-1577-4581-9C5C-2A85119EE2D5}"/>
              </a:ext>
            </a:extLst>
          </p:cNvPr>
          <p:cNvSpPr txBox="1"/>
          <p:nvPr/>
        </p:nvSpPr>
        <p:spPr>
          <a:xfrm>
            <a:off x="8267558" y="4082221"/>
            <a:ext cx="3246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SSIM : 0,72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IV.  Conclusion</a:t>
            </a:r>
            <a:endParaRPr dirty="0"/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Attentes respectées :</a:t>
            </a:r>
            <a:endParaRPr dirty="0"/>
          </a:p>
          <a:p>
            <a:pPr marL="800100" lvl="1"/>
            <a:r>
              <a:rPr lang="fr-FR" dirty="0"/>
              <a:t>Comparaison réalisée</a:t>
            </a:r>
            <a:endParaRPr dirty="0"/>
          </a:p>
          <a:p>
            <a:pPr marL="800100" lvl="1"/>
            <a:r>
              <a:rPr lang="fr-FR" dirty="0"/>
              <a:t>Dessin et traitement de l’image</a:t>
            </a:r>
            <a:endParaRPr dirty="0"/>
          </a:p>
          <a:p>
            <a:pPr marL="800100" lvl="1"/>
            <a:r>
              <a:rPr lang="fr-FR" dirty="0"/>
              <a:t>Affichage d’un résultat normalisé</a:t>
            </a:r>
            <a:endParaRPr dirty="0"/>
          </a:p>
          <a:p>
            <a:pPr marL="800100" lvl="1"/>
            <a:r>
              <a:rPr lang="fr-FR" dirty="0"/>
              <a:t>Création d’un fichier texte contenant l’historique des résultats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7DDEF2A-0C3C-4F67-9E12-877D124111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03D584-3B24-4FDE-BBF6-04B45E38C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rtl="0"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Fonctionnement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Fonctionnement général</a:t>
            </a:r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Interface utilisateur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Comparaison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Résultat image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Résultat textuel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Enregistrement du texte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Résultats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Conclusion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Améliorations possibles</a:t>
            </a:r>
            <a:endParaRPr dirty="0"/>
          </a:p>
          <a:p>
            <a:pPr marL="514350" marR="0" lvl="0" indent="-387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801835-2FDE-48A1-A56C-D1B454245E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0FA3A7-16BB-489D-8A12-55A4C7325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06E7-1A37-4FB1-9184-FF6380E3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V.  Améliorations possibles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98A844-9210-486F-BA93-C9A76045AC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E22888-0788-44E0-A687-443FDAE5E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27E3D2-8956-49AB-8299-FA843D11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4" y="2631414"/>
            <a:ext cx="3409026" cy="34090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FCF64A-170C-41E1-A8F5-5D575AD4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87" y="2631413"/>
            <a:ext cx="3409026" cy="3409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D61C72-12D7-4EE9-92F3-ACB48970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940" y="2631413"/>
            <a:ext cx="3409026" cy="3409026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D524B71-527D-446D-B672-E9B5EBCC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fr-FR" dirty="0"/>
              <a:t>image dessinée aléatoirement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1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06E7-1A37-4FB1-9184-FF6380E3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V.  Améliorations possibles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98A844-9210-486F-BA93-C9A76045AC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E22888-0788-44E0-A687-443FDAE5E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860953-511C-457E-8603-43F61260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2" y="2224973"/>
            <a:ext cx="3485967" cy="34859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FD0D57-5421-49EE-964A-97B795DA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38" y="2224973"/>
            <a:ext cx="3485967" cy="34859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9B485A-CC93-4A2A-BBB0-0026C588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05" y="2224974"/>
            <a:ext cx="3485967" cy="34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dirty="0"/>
              <a:t>V.  Améliorations possibles</a:t>
            </a:r>
            <a:endParaRPr dirty="0"/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1295400" y="1928051"/>
            <a:ext cx="96012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manque de précision</a:t>
            </a:r>
          </a:p>
          <a:p>
            <a:pPr marL="342900" indent="-342900"/>
            <a:r>
              <a:rPr lang="fr-FR" dirty="0"/>
              <a:t>autre méthode possible : MSE</a:t>
            </a:r>
            <a:endParaRPr dirty="0"/>
          </a:p>
          <a:p>
            <a:pPr marL="342900" indent="-342900"/>
            <a:r>
              <a:rPr lang="fr-FR" dirty="0"/>
              <a:t>confusion entre dessin et modèles (étoffer les modèles)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9F5E68A-956F-41CB-9811-B20E5C2DE6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2EE23A-65B7-45F4-9D67-5A94FB2D5F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DA06D-CFDB-4120-AE88-1436C56D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7" y="3819722"/>
            <a:ext cx="1154096" cy="1642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6A15C5-6E4F-499B-B6AE-F38C4722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320" y="3819723"/>
            <a:ext cx="1642266" cy="164226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BB09337-84C1-417D-B79F-07B91160AE89}"/>
              </a:ext>
            </a:extLst>
          </p:cNvPr>
          <p:cNvCxnSpPr/>
          <p:nvPr/>
        </p:nvCxnSpPr>
        <p:spPr>
          <a:xfrm>
            <a:off x="7241220" y="4678534"/>
            <a:ext cx="13316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dirty="0"/>
              <a:t>V.  Améliorations possibles</a:t>
            </a:r>
            <a:endParaRPr dirty="0"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436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détection instable du point jaune</a:t>
            </a:r>
          </a:p>
          <a:p>
            <a:pPr marL="342900" indent="-342900"/>
            <a:r>
              <a:rPr lang="fr-FR" dirty="0"/>
              <a:t>intervalle de détection de couleur</a:t>
            </a:r>
          </a:p>
          <a:p>
            <a:pPr marL="342900" indent="-342900"/>
            <a:r>
              <a:rPr lang="fr-FR" dirty="0"/>
              <a:t>spatule difficile à manier et dessin compliqué à réaliser</a:t>
            </a:r>
          </a:p>
          <a:p>
            <a:pPr marL="342900" indent="-342900"/>
            <a:r>
              <a:rPr lang="fr-FR" dirty="0"/>
              <a:t>confusion avec l’arrière-plan (avec la lumière surtout)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0E50086-8293-40F9-A0DA-E18870D99C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F0F0D4-D1B8-40B2-864C-01BD1F2FF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8EA34890-7B2B-48D1-AF36-8A5218220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300000"/>
              </a:lnSpc>
              <a:spcAft>
                <a:spcPts val="4800"/>
              </a:spcAft>
            </a:pPr>
            <a:r>
              <a:rPr lang="fr-FR" dirty="0"/>
              <a:t>MERCI.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2ABFC-CF71-4B33-992D-F5F9375AF069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461D81-5472-4BCF-BB72-C585694BE26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4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Principe de la vision par ordinateur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Domaines d’application :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Robotique industrielle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Véhicule autonome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de visages, de personnes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de plaques d’immatriculation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dirty="0"/>
              <a:t>Applications photo sur smartphone (Appareil photo, Messenger, Snapchat…)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9F2E94D-1B28-4B0F-BF06-A9FB323234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1125BC-04AD-4E89-8B4C-7D53FCAE7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 techniques :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et suivi de couleurs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Relevé des positions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 les points entre eux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l’image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Interprétation du dessin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1A48279-1F2F-4B94-B8F7-A017F39172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6B6CBD-2309-4513-BBCB-11D6E23DA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Bibliothèques basiques :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(interface)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(calculs mathématiques)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scikit-image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(comparaison d’images)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(gestion de dossiers)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(conversion OpenCV vers Tkinter)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 OpenSource : </a:t>
            </a:r>
            <a:r>
              <a:rPr lang="fr-FR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OpenCV2</a:t>
            </a:r>
            <a:r>
              <a:rPr lang="fr-FR"/>
              <a:t> </a:t>
            </a:r>
            <a:r>
              <a:rPr lang="fr-FR" sz="1800"/>
              <a:t>(ensemble d’algorithmes de vision par ordinateur)</a:t>
            </a:r>
            <a:endParaRPr sz="180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Bibliothèques personnalisées (fonctions, variables)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3EF9EA9-C806-4FCC-8824-6CCF2470E70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BE406-9974-41D7-878A-67D5D7136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399" y="1646238"/>
            <a:ext cx="9200393" cy="45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Fonctionnement général</a:t>
            </a:r>
            <a:endParaRPr dirty="0"/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1646238"/>
            <a:ext cx="9200393" cy="45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516E589-50AD-4713-8B98-DFBCCF2831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8E1DE9-E806-4C2A-B616-E742DF464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Interface utilisateur</a:t>
            </a:r>
            <a:endParaRPr dirty="0"/>
          </a:p>
        </p:txBody>
      </p:sp>
      <p:pic>
        <p:nvPicPr>
          <p:cNvPr id="424" name="Shape 4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2774" y="1646238"/>
            <a:ext cx="4906451" cy="447820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3642373" y="1962150"/>
            <a:ext cx="4906500" cy="4162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4714875" y="3257551"/>
            <a:ext cx="2757488" cy="1295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314825" y="4610101"/>
            <a:ext cx="3562349" cy="1038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642774" y="1833563"/>
            <a:ext cx="4906451" cy="1285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944880" y="2430780"/>
            <a:ext cx="2031325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Fenêtre principale</a:t>
            </a:r>
            <a:endParaRPr/>
          </a:p>
        </p:txBody>
      </p:sp>
      <p:cxnSp>
        <p:nvCxnSpPr>
          <p:cNvPr id="430" name="Shape 430"/>
          <p:cNvCxnSpPr>
            <a:stCxn id="429" idx="3"/>
          </p:cNvCxnSpPr>
          <p:nvPr/>
        </p:nvCxnSpPr>
        <p:spPr>
          <a:xfrm>
            <a:off x="2976205" y="2615446"/>
            <a:ext cx="666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944880" y="4914900"/>
            <a:ext cx="979755" cy="369332"/>
          </a:xfrm>
          <a:prstGeom prst="rect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</p:txBody>
      </p:sp>
      <p:cxnSp>
        <p:nvCxnSpPr>
          <p:cNvPr id="432" name="Shape 432"/>
          <p:cNvCxnSpPr>
            <a:stCxn id="431" idx="3"/>
          </p:cNvCxnSpPr>
          <p:nvPr/>
        </p:nvCxnSpPr>
        <p:spPr>
          <a:xfrm>
            <a:off x="1924635" y="5099566"/>
            <a:ext cx="23901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3" name="Shape 433"/>
          <p:cNvSpPr txBox="1"/>
          <p:nvPr/>
        </p:nvSpPr>
        <p:spPr>
          <a:xfrm>
            <a:off x="10267364" y="3516009"/>
            <a:ext cx="1741756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du mode</a:t>
            </a:r>
            <a:endParaRPr/>
          </a:p>
        </p:txBody>
      </p:sp>
      <p:cxnSp>
        <p:nvCxnSpPr>
          <p:cNvPr id="434" name="Shape 434"/>
          <p:cNvCxnSpPr>
            <a:stCxn id="433" idx="1"/>
          </p:cNvCxnSpPr>
          <p:nvPr/>
        </p:nvCxnSpPr>
        <p:spPr>
          <a:xfrm rot="10800000">
            <a:off x="7472264" y="3700675"/>
            <a:ext cx="27951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10195560" y="1707053"/>
            <a:ext cx="181356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 de menus</a:t>
            </a:r>
            <a:endParaRPr/>
          </a:p>
        </p:txBody>
      </p:sp>
      <p:cxnSp>
        <p:nvCxnSpPr>
          <p:cNvPr id="436" name="Shape 436"/>
          <p:cNvCxnSpPr>
            <a:stCxn id="435" idx="1"/>
          </p:cNvCxnSpPr>
          <p:nvPr/>
        </p:nvCxnSpPr>
        <p:spPr>
          <a:xfrm rot="10800000">
            <a:off x="8537460" y="1891719"/>
            <a:ext cx="16581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2F3FA1B-626D-40C2-A718-F7E98EF113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64388B-B22F-4BB6-BC08-8DA49562E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/>
              <a:t>II.  </a:t>
            </a:r>
            <a:r>
              <a:rPr lang="fr-FR"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Interface utilisateur</a:t>
            </a:r>
            <a:endParaRPr/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1992" y="1646238"/>
            <a:ext cx="6068016" cy="452414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3061992" y="1924050"/>
            <a:ext cx="3427708" cy="2581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963743" y="3030021"/>
            <a:ext cx="100540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Caméra</a:t>
            </a:r>
            <a:endParaRPr/>
          </a:p>
        </p:txBody>
      </p:sp>
      <p:cxnSp>
        <p:nvCxnSpPr>
          <p:cNvPr id="445" name="Shape 445"/>
          <p:cNvCxnSpPr>
            <a:stCxn id="444" idx="3"/>
            <a:endCxn id="443" idx="1"/>
          </p:cNvCxnSpPr>
          <p:nvPr/>
        </p:nvCxnSpPr>
        <p:spPr>
          <a:xfrm>
            <a:off x="1969146" y="3214687"/>
            <a:ext cx="10929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6" name="Shape 446"/>
          <p:cNvSpPr/>
          <p:nvPr/>
        </p:nvSpPr>
        <p:spPr>
          <a:xfrm>
            <a:off x="4083843" y="4555332"/>
            <a:ext cx="4016215" cy="1583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963743" y="5162432"/>
            <a:ext cx="1774845" cy="369332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 textuel</a:t>
            </a:r>
            <a:endParaRPr/>
          </a:p>
        </p:txBody>
      </p:sp>
      <p:cxnSp>
        <p:nvCxnSpPr>
          <p:cNvPr id="448" name="Shape 448"/>
          <p:cNvCxnSpPr>
            <a:stCxn id="447" idx="3"/>
            <a:endCxn id="446" idx="1"/>
          </p:cNvCxnSpPr>
          <p:nvPr/>
        </p:nvCxnSpPr>
        <p:spPr>
          <a:xfrm>
            <a:off x="2738588" y="5347098"/>
            <a:ext cx="13452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9" name="Shape 449"/>
          <p:cNvSpPr/>
          <p:nvPr/>
        </p:nvSpPr>
        <p:spPr>
          <a:xfrm>
            <a:off x="6515100" y="1924050"/>
            <a:ext cx="2583656" cy="25812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0034825" y="3030011"/>
            <a:ext cx="1723549" cy="369332"/>
          </a:xfrm>
          <a:prstGeom prst="rect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 image</a:t>
            </a:r>
            <a:endParaRPr/>
          </a:p>
        </p:txBody>
      </p:sp>
      <p:cxnSp>
        <p:nvCxnSpPr>
          <p:cNvPr id="451" name="Shape 451"/>
          <p:cNvCxnSpPr>
            <a:stCxn id="450" idx="1"/>
            <a:endCxn id="449" idx="3"/>
          </p:cNvCxnSpPr>
          <p:nvPr/>
        </p:nvCxnSpPr>
        <p:spPr>
          <a:xfrm rot="10800000">
            <a:off x="9098825" y="3214677"/>
            <a:ext cx="9360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8F06AEA-D028-4A05-9839-F3A7AC2E6E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ADA0A3-6482-41B2-AAF9-1AA63941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Comparaison</a:t>
            </a:r>
            <a:endParaRPr dirty="0"/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295400" y="2133599"/>
            <a:ext cx="960120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Comparaison de l’image du tracé avec une liste de modèles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Utilisation du SSIM pour la comparaison (indice de similarité structurelle)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compris entre 0 et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il est proche de 1, plus les images se ressemblent</a:t>
            </a: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60A0045-7539-405E-9A5F-F0AE14A217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C1BADC-24E4-452C-80E5-3318B2D6A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4559B36-3094-4E40-851B-C169F3A7611D}"/>
                  </a:ext>
                </a:extLst>
              </p:cNvPr>
              <p:cNvSpPr txBox="1"/>
              <p:nvPr/>
            </p:nvSpPr>
            <p:spPr>
              <a:xfrm>
                <a:off x="2248152" y="4379311"/>
                <a:ext cx="7695696" cy="11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𝑆𝑆𝐼𝑀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4559B36-3094-4E40-851B-C169F3A76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52" y="4379311"/>
                <a:ext cx="7695696" cy="1107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955</Words>
  <Application>Microsoft Office PowerPoint</Application>
  <PresentationFormat>Grand écran</PresentationFormat>
  <Paragraphs>182</Paragraphs>
  <Slides>24</Slides>
  <Notes>21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Wingdings</vt:lpstr>
      <vt:lpstr>Grille « Diamant » 16 x 9</vt:lpstr>
      <vt:lpstr>Image</vt:lpstr>
      <vt:lpstr>AIR DRAWING</vt:lpstr>
      <vt:lpstr>Sommaire</vt:lpstr>
      <vt:lpstr>I.  Introduction</vt:lpstr>
      <vt:lpstr>I.  Introduction</vt:lpstr>
      <vt:lpstr>I.  Introduction</vt:lpstr>
      <vt:lpstr>II.  Fonctionnement général</vt:lpstr>
      <vt:lpstr>II.  Interface utilisateur</vt:lpstr>
      <vt:lpstr>II.  Interface utilisateur</vt:lpstr>
      <vt:lpstr>II.  Comparaison</vt:lpstr>
      <vt:lpstr>II.  Comparaison</vt:lpstr>
      <vt:lpstr>II.  Comparaison</vt:lpstr>
      <vt:lpstr>II.  Résultat image</vt:lpstr>
      <vt:lpstr>II.  Résultat image</vt:lpstr>
      <vt:lpstr>II.  Résultat textuel</vt:lpstr>
      <vt:lpstr>II.  Résultat textuel</vt:lpstr>
      <vt:lpstr>II.  Enregistrement du texte</vt:lpstr>
      <vt:lpstr>II.  Enregistrement du texte</vt:lpstr>
      <vt:lpstr>III.  Résultats</vt:lpstr>
      <vt:lpstr>IV.  Conclusion</vt:lpstr>
      <vt:lpstr>   V.  Améliorations possibles</vt:lpstr>
      <vt:lpstr>   V.  Améliorations possibles</vt:lpstr>
      <vt:lpstr>   V.  Améliorations possibles</vt:lpstr>
      <vt:lpstr>  V.  Améliorations possibles</vt:lpstr>
      <vt:lpstr>MERCI.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DRAWING</dc:title>
  <cp:lastModifiedBy>Guillaume Obin</cp:lastModifiedBy>
  <cp:revision>57</cp:revision>
  <dcterms:modified xsi:type="dcterms:W3CDTF">2018-06-07T11:28:47Z</dcterms:modified>
</cp:coreProperties>
</file>