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398" r:id="rId3"/>
    <p:sldId id="257" r:id="rId4"/>
    <p:sldId id="396" r:id="rId5"/>
    <p:sldId id="397" r:id="rId6"/>
    <p:sldId id="399" r:id="rId7"/>
    <p:sldId id="400" r:id="rId8"/>
    <p:sldId id="433" r:id="rId9"/>
    <p:sldId id="432" r:id="rId10"/>
    <p:sldId id="402" r:id="rId11"/>
    <p:sldId id="403" r:id="rId12"/>
    <p:sldId id="404" r:id="rId13"/>
    <p:sldId id="405" r:id="rId14"/>
    <p:sldId id="406" r:id="rId15"/>
    <p:sldId id="407" r:id="rId16"/>
    <p:sldId id="409" r:id="rId17"/>
    <p:sldId id="410" r:id="rId18"/>
    <p:sldId id="413" r:id="rId19"/>
    <p:sldId id="414" r:id="rId20"/>
    <p:sldId id="415" r:id="rId21"/>
    <p:sldId id="416" r:id="rId22"/>
    <p:sldId id="417" r:id="rId23"/>
    <p:sldId id="418" r:id="rId24"/>
    <p:sldId id="419" r:id="rId25"/>
    <p:sldId id="420" r:id="rId26"/>
    <p:sldId id="421" r:id="rId27"/>
    <p:sldId id="422" r:id="rId28"/>
    <p:sldId id="423" r:id="rId29"/>
    <p:sldId id="424" r:id="rId30"/>
    <p:sldId id="425" r:id="rId31"/>
    <p:sldId id="426" r:id="rId32"/>
    <p:sldId id="427" r:id="rId33"/>
    <p:sldId id="428" r:id="rId34"/>
    <p:sldId id="429" r:id="rId35"/>
    <p:sldId id="430" r:id="rId36"/>
    <p:sldId id="431" r:id="rId37"/>
    <p:sldId id="412" r:id="rId38"/>
    <p:sldId id="434" r:id="rId3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93" autoAdjust="0"/>
  </p:normalViewPr>
  <p:slideViewPr>
    <p:cSldViewPr>
      <p:cViewPr varScale="1">
        <p:scale>
          <a:sx n="64" d="100"/>
          <a:sy n="64" d="100"/>
        </p:scale>
        <p:origin x="1482" y="66"/>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015FB-EC51-495C-9FFE-2F900DD8FED1}" type="datetimeFigureOut">
              <a:rPr lang="fr-FR" smtClean="0"/>
              <a:pPr/>
              <a:t>21/01/2024</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D96C1F-7574-42EC-951E-CD43874A1204}" type="slidenum">
              <a:rPr lang="fr-FR" smtClean="0"/>
              <a:pPr/>
              <a:t>‹N°›</a:t>
            </a:fld>
            <a:endParaRPr lang="fr-FR"/>
          </a:p>
        </p:txBody>
      </p:sp>
    </p:spTree>
    <p:extLst>
      <p:ext uri="{BB962C8B-B14F-4D97-AF65-F5344CB8AC3E}">
        <p14:creationId xmlns:p14="http://schemas.microsoft.com/office/powerpoint/2010/main" val="3506583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ED96C1F-7574-42EC-951E-CD43874A1204}" type="slidenum">
              <a:rPr lang="fr-FR" smtClean="0"/>
              <a:pPr/>
              <a:t>1</a:t>
            </a:fld>
            <a:endParaRPr lang="fr-FR"/>
          </a:p>
        </p:txBody>
      </p:sp>
    </p:spTree>
    <p:extLst>
      <p:ext uri="{BB962C8B-B14F-4D97-AF65-F5344CB8AC3E}">
        <p14:creationId xmlns:p14="http://schemas.microsoft.com/office/powerpoint/2010/main" val="2980959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6ED96C1F-7574-42EC-951E-CD43874A1204}" type="slidenum">
              <a:rPr lang="fr-FR" smtClean="0"/>
              <a:pPr/>
              <a:t>5</a:t>
            </a:fld>
            <a:endParaRPr lang="fr-FR"/>
          </a:p>
        </p:txBody>
      </p:sp>
    </p:spTree>
    <p:extLst>
      <p:ext uri="{BB962C8B-B14F-4D97-AF65-F5344CB8AC3E}">
        <p14:creationId xmlns:p14="http://schemas.microsoft.com/office/powerpoint/2010/main" val="1565585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ED96C1F-7574-42EC-951E-CD43874A1204}" type="slidenum">
              <a:rPr lang="fr-FR" smtClean="0"/>
              <a:pPr/>
              <a:t>6</a:t>
            </a:fld>
            <a:endParaRPr lang="fr-FR"/>
          </a:p>
        </p:txBody>
      </p:sp>
    </p:spTree>
    <p:extLst>
      <p:ext uri="{BB962C8B-B14F-4D97-AF65-F5344CB8AC3E}">
        <p14:creationId xmlns:p14="http://schemas.microsoft.com/office/powerpoint/2010/main" val="360071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Sans connexion</a:t>
            </a:r>
          </a:p>
          <a:p>
            <a:r>
              <a:rPr lang="fr-FR" dirty="0"/>
              <a:t>la machine émettrice envoie des données sans prévenir la machine réceptrice, sans fixer le chemin</a:t>
            </a:r>
          </a:p>
          <a:p>
            <a:r>
              <a:rPr lang="fr-FR" dirty="0"/>
              <a:t>la machine réceptrice reçoit les données sans envoyer d'avis de réception à la première</a:t>
            </a:r>
          </a:p>
          <a:p>
            <a:endParaRPr lang="fr-FR" dirty="0"/>
          </a:p>
        </p:txBody>
      </p:sp>
      <p:sp>
        <p:nvSpPr>
          <p:cNvPr id="4" name="Espace réservé du numéro de diapositive 3"/>
          <p:cNvSpPr>
            <a:spLocks noGrp="1"/>
          </p:cNvSpPr>
          <p:nvPr>
            <p:ph type="sldNum" sz="quarter" idx="10"/>
          </p:nvPr>
        </p:nvSpPr>
        <p:spPr/>
        <p:txBody>
          <a:bodyPr/>
          <a:lstStyle/>
          <a:p>
            <a:fld id="{6ED96C1F-7574-42EC-951E-CD43874A1204}" type="slidenum">
              <a:rPr lang="fr-FR" smtClean="0"/>
              <a:pPr/>
              <a:t>9</a:t>
            </a:fld>
            <a:endParaRPr lang="fr-FR"/>
          </a:p>
        </p:txBody>
      </p:sp>
    </p:spTree>
    <p:extLst>
      <p:ext uri="{BB962C8B-B14F-4D97-AF65-F5344CB8AC3E}">
        <p14:creationId xmlns:p14="http://schemas.microsoft.com/office/powerpoint/2010/main" val="4255171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Indépendant du média</a:t>
            </a:r>
          </a:p>
          <a:p>
            <a:r>
              <a:rPr lang="fr-FR" dirty="0"/>
              <a:t>Comment le protocole IP est indépendant du média?</a:t>
            </a:r>
          </a:p>
          <a:p>
            <a:endParaRPr lang="fr-FR" dirty="0"/>
          </a:p>
        </p:txBody>
      </p:sp>
      <p:sp>
        <p:nvSpPr>
          <p:cNvPr id="4" name="Espace réservé du numéro de diapositive 3"/>
          <p:cNvSpPr>
            <a:spLocks noGrp="1"/>
          </p:cNvSpPr>
          <p:nvPr>
            <p:ph type="sldNum" sz="quarter" idx="10"/>
          </p:nvPr>
        </p:nvSpPr>
        <p:spPr/>
        <p:txBody>
          <a:bodyPr/>
          <a:lstStyle/>
          <a:p>
            <a:fld id="{6ED96C1F-7574-42EC-951E-CD43874A1204}" type="slidenum">
              <a:rPr lang="fr-FR" smtClean="0"/>
              <a:pPr/>
              <a:t>11</a:t>
            </a:fld>
            <a:endParaRPr lang="fr-FR"/>
          </a:p>
        </p:txBody>
      </p:sp>
    </p:spTree>
    <p:extLst>
      <p:ext uri="{BB962C8B-B14F-4D97-AF65-F5344CB8AC3E}">
        <p14:creationId xmlns:p14="http://schemas.microsoft.com/office/powerpoint/2010/main" val="3559023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fr-F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fr-F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94EA0E9-6AA5-4C72-ADD8-CBD3FCBC5038}" type="slidenum">
              <a:rPr lang="fr-FR" smtClean="0"/>
              <a:pPr/>
              <a:t>‹N°›</a:t>
            </a:fld>
            <a:endParaRPr lang="fr-FR"/>
          </a:p>
        </p:txBody>
      </p:sp>
    </p:spTree>
    <p:extLst>
      <p:ext uri="{BB962C8B-B14F-4D97-AF65-F5344CB8AC3E}">
        <p14:creationId xmlns:p14="http://schemas.microsoft.com/office/powerpoint/2010/main" val="3887764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94EA0E9-6AA5-4C72-ADD8-CBD3FCBC5038}" type="slidenum">
              <a:rPr lang="fr-FR" smtClean="0"/>
              <a:pPr/>
              <a:t>‹N°›</a:t>
            </a:fld>
            <a:endParaRPr lang="fr-FR"/>
          </a:p>
        </p:txBody>
      </p:sp>
    </p:spTree>
    <p:extLst>
      <p:ext uri="{BB962C8B-B14F-4D97-AF65-F5344CB8AC3E}">
        <p14:creationId xmlns:p14="http://schemas.microsoft.com/office/powerpoint/2010/main" val="384352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94EA0E9-6AA5-4C72-ADD8-CBD3FCBC5038}" type="slidenum">
              <a:rPr lang="fr-FR" smtClean="0"/>
              <a:pPr/>
              <a:t>‹N°›</a:t>
            </a:fld>
            <a:endParaRPr lang="fr-FR"/>
          </a:p>
        </p:txBody>
      </p:sp>
    </p:spTree>
    <p:extLst>
      <p:ext uri="{BB962C8B-B14F-4D97-AF65-F5344CB8AC3E}">
        <p14:creationId xmlns:p14="http://schemas.microsoft.com/office/powerpoint/2010/main" val="528229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Number title">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2550807" y="726829"/>
            <a:ext cx="4059970" cy="609596"/>
          </a:xfrm>
          <a:prstGeom prst="rect">
            <a:avLst/>
          </a:prstGeom>
        </p:spPr>
        <p:txBody>
          <a:bodyPr wrap="square" lIns="0" tIns="0" rIns="0" bIns="0" anchor="ctr"/>
          <a:lstStyle>
            <a:lvl1pPr marL="0" indent="0" algn="ctr">
              <a:buNone/>
              <a:defRPr sz="3500" b="1" i="0">
                <a:solidFill>
                  <a:schemeClr val="accent1"/>
                </a:solidFill>
                <a:latin typeface="Raleway Black" charset="0"/>
                <a:ea typeface="Raleway Black" charset="0"/>
                <a:cs typeface="Raleway Black" charset="0"/>
              </a:defRPr>
            </a:lvl1pPr>
          </a:lstStyle>
          <a:p>
            <a:pPr lvl="0"/>
            <a:r>
              <a:rPr lang="es-ES_tradnl" dirty="0"/>
              <a:t>INDEX</a:t>
            </a:r>
          </a:p>
        </p:txBody>
      </p:sp>
      <p:sp>
        <p:nvSpPr>
          <p:cNvPr id="9" name="Marcador de texto 7"/>
          <p:cNvSpPr>
            <a:spLocks noGrp="1"/>
          </p:cNvSpPr>
          <p:nvPr>
            <p:ph type="body" sz="quarter" idx="11" hasCustomPrompt="1"/>
          </p:nvPr>
        </p:nvSpPr>
        <p:spPr>
          <a:xfrm>
            <a:off x="2550806" y="1418485"/>
            <a:ext cx="4059969" cy="339972"/>
          </a:xfrm>
          <a:prstGeom prst="rect">
            <a:avLst/>
          </a:prstGeom>
        </p:spPr>
        <p:txBody>
          <a:bodyPr vert="horz" lIns="0" tIns="0" rIns="0" bIns="0" anchor="ctr"/>
          <a:lstStyle>
            <a:lvl1pPr marL="0" indent="0" algn="ctr">
              <a:buNone/>
              <a:defRPr sz="1200" b="1" i="0">
                <a:solidFill>
                  <a:schemeClr val="tx1">
                    <a:lumMod val="85000"/>
                    <a:lumOff val="15000"/>
                  </a:schemeClr>
                </a:solidFill>
                <a:latin typeface="Raleway Black" charset="0"/>
                <a:ea typeface="Raleway Black" charset="0"/>
                <a:cs typeface="Raleway Black" charset="0"/>
              </a:defRPr>
            </a:lvl1pPr>
          </a:lstStyle>
          <a:p>
            <a:pPr lvl="0"/>
            <a:r>
              <a:rPr lang="es-ES_tradnl" dirty="0"/>
              <a:t>ULTIMATE POWERPOINT TEMPLATE</a:t>
            </a:r>
          </a:p>
        </p:txBody>
      </p:sp>
      <p:cxnSp>
        <p:nvCxnSpPr>
          <p:cNvPr id="4" name="Conector recto 3"/>
          <p:cNvCxnSpPr/>
          <p:nvPr userDrawn="1"/>
        </p:nvCxnSpPr>
        <p:spPr>
          <a:xfrm flipV="1">
            <a:off x="4580790" y="2133601"/>
            <a:ext cx="0" cy="370466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10" name="Marcador de texto 7"/>
          <p:cNvSpPr>
            <a:spLocks noGrp="1"/>
          </p:cNvSpPr>
          <p:nvPr>
            <p:ph type="body" sz="quarter" idx="12" hasCustomPrompt="1"/>
          </p:nvPr>
        </p:nvSpPr>
        <p:spPr>
          <a:xfrm>
            <a:off x="2550807" y="2133601"/>
            <a:ext cx="1915686" cy="339972"/>
          </a:xfrm>
          <a:prstGeom prst="rect">
            <a:avLst/>
          </a:prstGeom>
        </p:spPr>
        <p:txBody>
          <a:bodyPr vert="horz" lIns="0" tIns="0" rIns="0" bIns="0" anchor="ctr"/>
          <a:lstStyle>
            <a:lvl1pPr marL="0" indent="0" algn="r">
              <a:buNone/>
              <a:defRPr sz="3000" b="1" i="0">
                <a:solidFill>
                  <a:schemeClr val="accent2"/>
                </a:solidFill>
                <a:latin typeface="Raleway Black" charset="0"/>
                <a:ea typeface="Raleway Black" charset="0"/>
                <a:cs typeface="Raleway Black" charset="0"/>
              </a:defRPr>
            </a:lvl1pPr>
          </a:lstStyle>
          <a:p>
            <a:pPr lvl="0"/>
            <a:r>
              <a:rPr lang="es-ES_tradnl" dirty="0"/>
              <a:t>01</a:t>
            </a:r>
          </a:p>
        </p:txBody>
      </p:sp>
      <p:sp>
        <p:nvSpPr>
          <p:cNvPr id="11" name="Marcador de texto 7"/>
          <p:cNvSpPr>
            <a:spLocks noGrp="1"/>
          </p:cNvSpPr>
          <p:nvPr>
            <p:ph type="body" sz="quarter" idx="13" hasCustomPrompt="1"/>
          </p:nvPr>
        </p:nvSpPr>
        <p:spPr>
          <a:xfrm>
            <a:off x="4695089" y="2133601"/>
            <a:ext cx="1915686" cy="339972"/>
          </a:xfrm>
          <a:prstGeom prst="rect">
            <a:avLst/>
          </a:prstGeom>
        </p:spPr>
        <p:txBody>
          <a:bodyPr vert="horz" lIns="0" tIns="0" rIns="0" bIns="0" anchor="ctr"/>
          <a:lstStyle>
            <a:lvl1pPr marL="0" indent="0" algn="l">
              <a:buNone/>
              <a:defRPr sz="1200" b="1" i="0">
                <a:solidFill>
                  <a:schemeClr val="accent2"/>
                </a:solidFill>
                <a:latin typeface="Raleway Black" charset="0"/>
                <a:ea typeface="Raleway Black" charset="0"/>
                <a:cs typeface="Raleway Black" charset="0"/>
              </a:defRPr>
            </a:lvl1pPr>
          </a:lstStyle>
          <a:p>
            <a:pPr lvl="0"/>
            <a:r>
              <a:rPr lang="es-ES_tradnl" dirty="0" err="1"/>
              <a:t>About</a:t>
            </a:r>
            <a:r>
              <a:rPr lang="es-ES_tradnl" dirty="0"/>
              <a:t> </a:t>
            </a:r>
            <a:r>
              <a:rPr lang="es-ES_tradnl" dirty="0" err="1"/>
              <a:t>us</a:t>
            </a:r>
            <a:endParaRPr lang="es-ES_tradnl" dirty="0"/>
          </a:p>
        </p:txBody>
      </p:sp>
      <p:sp>
        <p:nvSpPr>
          <p:cNvPr id="14" name="Marcador de texto 7"/>
          <p:cNvSpPr>
            <a:spLocks noGrp="1"/>
          </p:cNvSpPr>
          <p:nvPr>
            <p:ph type="body" sz="quarter" idx="16" hasCustomPrompt="1"/>
          </p:nvPr>
        </p:nvSpPr>
        <p:spPr>
          <a:xfrm>
            <a:off x="2550807" y="3153506"/>
            <a:ext cx="1915686" cy="339972"/>
          </a:xfrm>
          <a:prstGeom prst="rect">
            <a:avLst/>
          </a:prstGeom>
        </p:spPr>
        <p:txBody>
          <a:bodyPr vert="horz" lIns="0" tIns="0" rIns="0" bIns="0" anchor="ctr"/>
          <a:lstStyle>
            <a:lvl1pPr marL="0" indent="0" algn="r">
              <a:buNone/>
              <a:defRPr sz="3000" b="1" i="0">
                <a:solidFill>
                  <a:schemeClr val="accent3"/>
                </a:solidFill>
                <a:latin typeface="Raleway Black" charset="0"/>
                <a:ea typeface="Raleway Black" charset="0"/>
                <a:cs typeface="Raleway Black" charset="0"/>
              </a:defRPr>
            </a:lvl1pPr>
          </a:lstStyle>
          <a:p>
            <a:pPr lvl="0"/>
            <a:r>
              <a:rPr lang="es-ES_tradnl" dirty="0"/>
              <a:t>03</a:t>
            </a:r>
          </a:p>
        </p:txBody>
      </p:sp>
      <p:sp>
        <p:nvSpPr>
          <p:cNvPr id="15" name="Marcador de texto 7"/>
          <p:cNvSpPr>
            <a:spLocks noGrp="1"/>
          </p:cNvSpPr>
          <p:nvPr>
            <p:ph type="body" sz="quarter" idx="17" hasCustomPrompt="1"/>
          </p:nvPr>
        </p:nvSpPr>
        <p:spPr>
          <a:xfrm>
            <a:off x="4695089" y="3153506"/>
            <a:ext cx="1915686" cy="339972"/>
          </a:xfrm>
          <a:prstGeom prst="rect">
            <a:avLst/>
          </a:prstGeom>
        </p:spPr>
        <p:txBody>
          <a:bodyPr vert="horz" lIns="0" tIns="0" rIns="0" bIns="0" anchor="ctr"/>
          <a:lstStyle>
            <a:lvl1pPr marL="0" indent="0" algn="l">
              <a:buNone/>
              <a:defRPr sz="1200" b="1" i="0">
                <a:solidFill>
                  <a:schemeClr val="accent3"/>
                </a:solidFill>
                <a:latin typeface="Raleway Black" charset="0"/>
                <a:ea typeface="Raleway Black" charset="0"/>
                <a:cs typeface="Raleway Black" charset="0"/>
              </a:defRPr>
            </a:lvl1pPr>
          </a:lstStyle>
          <a:p>
            <a:pPr lvl="0"/>
            <a:r>
              <a:rPr lang="es-ES_tradnl" dirty="0" err="1"/>
              <a:t>Work</a:t>
            </a:r>
            <a:endParaRPr lang="es-ES_tradnl" dirty="0"/>
          </a:p>
        </p:txBody>
      </p:sp>
      <p:sp>
        <p:nvSpPr>
          <p:cNvPr id="16" name="Marcador de texto 7"/>
          <p:cNvSpPr>
            <a:spLocks noGrp="1"/>
          </p:cNvSpPr>
          <p:nvPr>
            <p:ph type="body" sz="quarter" idx="18" hasCustomPrompt="1"/>
          </p:nvPr>
        </p:nvSpPr>
        <p:spPr>
          <a:xfrm>
            <a:off x="4695089" y="2637694"/>
            <a:ext cx="1915686" cy="339972"/>
          </a:xfrm>
          <a:prstGeom prst="rect">
            <a:avLst/>
          </a:prstGeom>
        </p:spPr>
        <p:txBody>
          <a:bodyPr vert="horz" lIns="0" tIns="0" rIns="0" bIns="0" anchor="ctr"/>
          <a:lstStyle>
            <a:lvl1pPr marL="0" indent="0" algn="l">
              <a:buNone/>
              <a:defRPr sz="3000" b="1" i="0">
                <a:solidFill>
                  <a:schemeClr val="bg1">
                    <a:lumMod val="65000"/>
                  </a:schemeClr>
                </a:solidFill>
                <a:latin typeface="Raleway Black" charset="0"/>
                <a:ea typeface="Raleway Black" charset="0"/>
                <a:cs typeface="Raleway Black" charset="0"/>
              </a:defRPr>
            </a:lvl1pPr>
          </a:lstStyle>
          <a:p>
            <a:pPr lvl="0"/>
            <a:r>
              <a:rPr lang="es-ES_tradnl" dirty="0"/>
              <a:t>02</a:t>
            </a:r>
          </a:p>
        </p:txBody>
      </p:sp>
      <p:sp>
        <p:nvSpPr>
          <p:cNvPr id="17" name="Marcador de texto 7"/>
          <p:cNvSpPr>
            <a:spLocks noGrp="1"/>
          </p:cNvSpPr>
          <p:nvPr>
            <p:ph type="body" sz="quarter" idx="19" hasCustomPrompt="1"/>
          </p:nvPr>
        </p:nvSpPr>
        <p:spPr>
          <a:xfrm>
            <a:off x="2542014" y="2637694"/>
            <a:ext cx="1915686" cy="339972"/>
          </a:xfrm>
          <a:prstGeom prst="rect">
            <a:avLst/>
          </a:prstGeom>
        </p:spPr>
        <p:txBody>
          <a:bodyPr vert="horz" lIns="0" tIns="0" rIns="0" bIns="0" anchor="ctr"/>
          <a:lstStyle>
            <a:lvl1pPr marL="0" indent="0" algn="r">
              <a:buNone/>
              <a:defRPr sz="1200" b="1" i="0">
                <a:solidFill>
                  <a:schemeClr val="bg1">
                    <a:lumMod val="65000"/>
                  </a:schemeClr>
                </a:solidFill>
                <a:latin typeface="Raleway Black" charset="0"/>
                <a:ea typeface="Raleway Black" charset="0"/>
                <a:cs typeface="Raleway Black" charset="0"/>
              </a:defRPr>
            </a:lvl1pPr>
          </a:lstStyle>
          <a:p>
            <a:pPr lvl="0"/>
            <a:r>
              <a:rPr lang="es-ES_tradnl" dirty="0" err="1"/>
              <a:t>Services</a:t>
            </a:r>
            <a:endParaRPr lang="es-ES_tradnl" dirty="0"/>
          </a:p>
        </p:txBody>
      </p:sp>
      <p:sp>
        <p:nvSpPr>
          <p:cNvPr id="18" name="Marcador de texto 7"/>
          <p:cNvSpPr>
            <a:spLocks noGrp="1"/>
          </p:cNvSpPr>
          <p:nvPr>
            <p:ph type="body" sz="quarter" idx="20" hasCustomPrompt="1"/>
          </p:nvPr>
        </p:nvSpPr>
        <p:spPr>
          <a:xfrm>
            <a:off x="4695089" y="3669325"/>
            <a:ext cx="1915686" cy="339972"/>
          </a:xfrm>
          <a:prstGeom prst="rect">
            <a:avLst/>
          </a:prstGeom>
        </p:spPr>
        <p:txBody>
          <a:bodyPr vert="horz" lIns="0" tIns="0" rIns="0" bIns="0" anchor="ctr"/>
          <a:lstStyle>
            <a:lvl1pPr marL="0" indent="0" algn="l">
              <a:buNone/>
              <a:defRPr sz="3000" b="1" i="0">
                <a:solidFill>
                  <a:schemeClr val="bg1">
                    <a:lumMod val="65000"/>
                  </a:schemeClr>
                </a:solidFill>
                <a:latin typeface="Raleway Black" charset="0"/>
                <a:ea typeface="Raleway Black" charset="0"/>
                <a:cs typeface="Raleway Black" charset="0"/>
              </a:defRPr>
            </a:lvl1pPr>
          </a:lstStyle>
          <a:p>
            <a:pPr lvl="0"/>
            <a:r>
              <a:rPr lang="es-ES_tradnl" dirty="0"/>
              <a:t>04</a:t>
            </a:r>
          </a:p>
        </p:txBody>
      </p:sp>
      <p:sp>
        <p:nvSpPr>
          <p:cNvPr id="19" name="Marcador de texto 7"/>
          <p:cNvSpPr>
            <a:spLocks noGrp="1"/>
          </p:cNvSpPr>
          <p:nvPr>
            <p:ph type="body" sz="quarter" idx="21" hasCustomPrompt="1"/>
          </p:nvPr>
        </p:nvSpPr>
        <p:spPr>
          <a:xfrm>
            <a:off x="2542014" y="3669325"/>
            <a:ext cx="1915686" cy="339972"/>
          </a:xfrm>
          <a:prstGeom prst="rect">
            <a:avLst/>
          </a:prstGeom>
        </p:spPr>
        <p:txBody>
          <a:bodyPr vert="horz" lIns="0" tIns="0" rIns="0" bIns="0" anchor="ctr"/>
          <a:lstStyle>
            <a:lvl1pPr marL="0" indent="0" algn="r">
              <a:buNone/>
              <a:defRPr sz="1200" b="1" i="0">
                <a:solidFill>
                  <a:schemeClr val="bg1">
                    <a:lumMod val="65000"/>
                  </a:schemeClr>
                </a:solidFill>
                <a:latin typeface="Raleway Black" charset="0"/>
                <a:ea typeface="Raleway Black" charset="0"/>
                <a:cs typeface="Raleway Black" charset="0"/>
              </a:defRPr>
            </a:lvl1pPr>
          </a:lstStyle>
          <a:p>
            <a:pPr lvl="0"/>
            <a:r>
              <a:rPr lang="es-ES_tradnl" dirty="0" err="1"/>
              <a:t>Results</a:t>
            </a:r>
            <a:endParaRPr lang="es-ES_tradnl" dirty="0"/>
          </a:p>
        </p:txBody>
      </p:sp>
      <p:sp>
        <p:nvSpPr>
          <p:cNvPr id="20" name="Marcador de texto 7"/>
          <p:cNvSpPr>
            <a:spLocks noGrp="1"/>
          </p:cNvSpPr>
          <p:nvPr>
            <p:ph type="body" sz="quarter" idx="22" hasCustomPrompt="1"/>
          </p:nvPr>
        </p:nvSpPr>
        <p:spPr>
          <a:xfrm>
            <a:off x="2550807" y="4196863"/>
            <a:ext cx="1915686" cy="339972"/>
          </a:xfrm>
          <a:prstGeom prst="rect">
            <a:avLst/>
          </a:prstGeom>
        </p:spPr>
        <p:txBody>
          <a:bodyPr vert="horz" lIns="0" tIns="0" rIns="0" bIns="0" anchor="ctr"/>
          <a:lstStyle>
            <a:lvl1pPr marL="0" indent="0" algn="r">
              <a:buNone/>
              <a:defRPr sz="3000" b="1" i="0">
                <a:solidFill>
                  <a:schemeClr val="accent5"/>
                </a:solidFill>
                <a:latin typeface="Raleway Black" charset="0"/>
                <a:ea typeface="Raleway Black" charset="0"/>
                <a:cs typeface="Raleway Black" charset="0"/>
              </a:defRPr>
            </a:lvl1pPr>
          </a:lstStyle>
          <a:p>
            <a:pPr lvl="0"/>
            <a:r>
              <a:rPr lang="es-ES_tradnl" dirty="0"/>
              <a:t>05</a:t>
            </a:r>
          </a:p>
        </p:txBody>
      </p:sp>
      <p:sp>
        <p:nvSpPr>
          <p:cNvPr id="21" name="Marcador de texto 7"/>
          <p:cNvSpPr>
            <a:spLocks noGrp="1"/>
          </p:cNvSpPr>
          <p:nvPr>
            <p:ph type="body" sz="quarter" idx="23" hasCustomPrompt="1"/>
          </p:nvPr>
        </p:nvSpPr>
        <p:spPr>
          <a:xfrm>
            <a:off x="4695089" y="4196863"/>
            <a:ext cx="1915686" cy="339972"/>
          </a:xfrm>
          <a:prstGeom prst="rect">
            <a:avLst/>
          </a:prstGeom>
        </p:spPr>
        <p:txBody>
          <a:bodyPr vert="horz" lIns="0" tIns="0" rIns="0" bIns="0" anchor="ctr"/>
          <a:lstStyle>
            <a:lvl1pPr marL="0" indent="0" algn="l">
              <a:buNone/>
              <a:defRPr sz="1200" b="1" i="0">
                <a:solidFill>
                  <a:schemeClr val="accent5"/>
                </a:solidFill>
                <a:latin typeface="Raleway Black" charset="0"/>
                <a:ea typeface="Raleway Black" charset="0"/>
                <a:cs typeface="Raleway Black" charset="0"/>
              </a:defRPr>
            </a:lvl1pPr>
          </a:lstStyle>
          <a:p>
            <a:pPr lvl="0"/>
            <a:r>
              <a:rPr lang="es-ES_tradnl" dirty="0"/>
              <a:t>Extras</a:t>
            </a:r>
          </a:p>
        </p:txBody>
      </p:sp>
      <p:sp>
        <p:nvSpPr>
          <p:cNvPr id="22" name="Marcador de texto 7"/>
          <p:cNvSpPr>
            <a:spLocks noGrp="1"/>
          </p:cNvSpPr>
          <p:nvPr>
            <p:ph type="body" sz="quarter" idx="24" hasCustomPrompt="1"/>
          </p:nvPr>
        </p:nvSpPr>
        <p:spPr>
          <a:xfrm>
            <a:off x="4695089" y="4724403"/>
            <a:ext cx="1915686" cy="339972"/>
          </a:xfrm>
          <a:prstGeom prst="rect">
            <a:avLst/>
          </a:prstGeom>
        </p:spPr>
        <p:txBody>
          <a:bodyPr vert="horz" lIns="0" tIns="0" rIns="0" bIns="0" anchor="ctr"/>
          <a:lstStyle>
            <a:lvl1pPr marL="0" indent="0" algn="l">
              <a:buNone/>
              <a:defRPr sz="3000" b="1" i="0">
                <a:solidFill>
                  <a:schemeClr val="bg1">
                    <a:lumMod val="65000"/>
                  </a:schemeClr>
                </a:solidFill>
                <a:latin typeface="Raleway Black" charset="0"/>
                <a:ea typeface="Raleway Black" charset="0"/>
                <a:cs typeface="Raleway Black" charset="0"/>
              </a:defRPr>
            </a:lvl1pPr>
          </a:lstStyle>
          <a:p>
            <a:pPr lvl="0"/>
            <a:r>
              <a:rPr lang="es-ES_tradnl" dirty="0"/>
              <a:t>06</a:t>
            </a:r>
          </a:p>
        </p:txBody>
      </p:sp>
      <p:sp>
        <p:nvSpPr>
          <p:cNvPr id="23" name="Marcador de texto 7"/>
          <p:cNvSpPr>
            <a:spLocks noGrp="1"/>
          </p:cNvSpPr>
          <p:nvPr>
            <p:ph type="body" sz="quarter" idx="25" hasCustomPrompt="1"/>
          </p:nvPr>
        </p:nvSpPr>
        <p:spPr>
          <a:xfrm>
            <a:off x="2542014" y="4724403"/>
            <a:ext cx="1915686" cy="339972"/>
          </a:xfrm>
          <a:prstGeom prst="rect">
            <a:avLst/>
          </a:prstGeom>
        </p:spPr>
        <p:txBody>
          <a:bodyPr vert="horz" lIns="0" tIns="0" rIns="0" bIns="0" anchor="ctr"/>
          <a:lstStyle>
            <a:lvl1pPr marL="0" indent="0" algn="r">
              <a:buNone/>
              <a:defRPr sz="1200" b="1" i="0">
                <a:solidFill>
                  <a:schemeClr val="bg1">
                    <a:lumMod val="65000"/>
                  </a:schemeClr>
                </a:solidFill>
                <a:latin typeface="Raleway Black" charset="0"/>
                <a:ea typeface="Raleway Black" charset="0"/>
                <a:cs typeface="Raleway Black" charset="0"/>
              </a:defRPr>
            </a:lvl1pPr>
          </a:lstStyle>
          <a:p>
            <a:pPr lvl="0"/>
            <a:r>
              <a:rPr lang="es-ES_tradnl" dirty="0" err="1"/>
              <a:t>Contact</a:t>
            </a:r>
            <a:endParaRPr lang="es-ES_tradnl" dirty="0"/>
          </a:p>
        </p:txBody>
      </p:sp>
    </p:spTree>
    <p:extLst>
      <p:ext uri="{BB962C8B-B14F-4D97-AF65-F5344CB8AC3E}">
        <p14:creationId xmlns:p14="http://schemas.microsoft.com/office/powerpoint/2010/main" val="1017184781"/>
      </p:ext>
    </p:extLst>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94EA0E9-6AA5-4C72-ADD8-CBD3FCBC5038}" type="slidenum">
              <a:rPr lang="fr-FR" smtClean="0"/>
              <a:pPr/>
              <a:t>‹N°›</a:t>
            </a:fld>
            <a:endParaRPr lang="fr-FR"/>
          </a:p>
        </p:txBody>
      </p:sp>
    </p:spTree>
    <p:extLst>
      <p:ext uri="{BB962C8B-B14F-4D97-AF65-F5344CB8AC3E}">
        <p14:creationId xmlns:p14="http://schemas.microsoft.com/office/powerpoint/2010/main" val="3057643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fr-F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94EA0E9-6AA5-4C72-ADD8-CBD3FCBC5038}" type="slidenum">
              <a:rPr lang="fr-FR" smtClean="0"/>
              <a:pPr/>
              <a:t>‹N°›</a:t>
            </a:fld>
            <a:endParaRPr lang="fr-FR"/>
          </a:p>
        </p:txBody>
      </p:sp>
    </p:spTree>
    <p:extLst>
      <p:ext uri="{BB962C8B-B14F-4D97-AF65-F5344CB8AC3E}">
        <p14:creationId xmlns:p14="http://schemas.microsoft.com/office/powerpoint/2010/main" val="3679437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94EA0E9-6AA5-4C72-ADD8-CBD3FCBC5038}" type="slidenum">
              <a:rPr lang="fr-FR" smtClean="0"/>
              <a:pPr/>
              <a:t>‹N°›</a:t>
            </a:fld>
            <a:endParaRPr lang="fr-FR"/>
          </a:p>
        </p:txBody>
      </p:sp>
    </p:spTree>
    <p:extLst>
      <p:ext uri="{BB962C8B-B14F-4D97-AF65-F5344CB8AC3E}">
        <p14:creationId xmlns:p14="http://schemas.microsoft.com/office/powerpoint/2010/main" val="745116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fr-F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94EA0E9-6AA5-4C72-ADD8-CBD3FCBC5038}" type="slidenum">
              <a:rPr lang="fr-FR" smtClean="0"/>
              <a:pPr/>
              <a:t>‹N°›</a:t>
            </a:fld>
            <a:endParaRPr lang="fr-FR"/>
          </a:p>
        </p:txBody>
      </p:sp>
    </p:spTree>
    <p:extLst>
      <p:ext uri="{BB962C8B-B14F-4D97-AF65-F5344CB8AC3E}">
        <p14:creationId xmlns:p14="http://schemas.microsoft.com/office/powerpoint/2010/main" val="423981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2"/>
          <p:cNvSpPr>
            <a:spLocks noGrp="1"/>
          </p:cNvSpPr>
          <p:nvPr>
            <p:ph type="dt" sz="half" idx="10"/>
          </p:nvPr>
        </p:nvSpPr>
        <p:spPr/>
        <p:txBody>
          <a:bodyPr/>
          <a:lstStyle/>
          <a:p>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94EA0E9-6AA5-4C72-ADD8-CBD3FCBC5038}" type="slidenum">
              <a:rPr lang="fr-FR" smtClean="0"/>
              <a:pPr/>
              <a:t>‹N°›</a:t>
            </a:fld>
            <a:endParaRPr lang="fr-FR"/>
          </a:p>
        </p:txBody>
      </p:sp>
    </p:spTree>
    <p:extLst>
      <p:ext uri="{BB962C8B-B14F-4D97-AF65-F5344CB8AC3E}">
        <p14:creationId xmlns:p14="http://schemas.microsoft.com/office/powerpoint/2010/main" val="726644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94EA0E9-6AA5-4C72-ADD8-CBD3FCBC5038}" type="slidenum">
              <a:rPr lang="fr-FR" smtClean="0"/>
              <a:pPr/>
              <a:t>‹N°›</a:t>
            </a:fld>
            <a:endParaRPr lang="fr-FR"/>
          </a:p>
        </p:txBody>
      </p:sp>
    </p:spTree>
    <p:extLst>
      <p:ext uri="{BB962C8B-B14F-4D97-AF65-F5344CB8AC3E}">
        <p14:creationId xmlns:p14="http://schemas.microsoft.com/office/powerpoint/2010/main" val="222354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fr-F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94EA0E9-6AA5-4C72-ADD8-CBD3FCBC5038}" type="slidenum">
              <a:rPr lang="fr-FR" smtClean="0"/>
              <a:pPr/>
              <a:t>‹N°›</a:t>
            </a:fld>
            <a:endParaRPr lang="fr-FR"/>
          </a:p>
        </p:txBody>
      </p:sp>
    </p:spTree>
    <p:extLst>
      <p:ext uri="{BB962C8B-B14F-4D97-AF65-F5344CB8AC3E}">
        <p14:creationId xmlns:p14="http://schemas.microsoft.com/office/powerpoint/2010/main" val="302096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fr-F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fr-F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94EA0E9-6AA5-4C72-ADD8-CBD3FCBC5038}" type="slidenum">
              <a:rPr lang="fr-FR" smtClean="0"/>
              <a:pPr/>
              <a:t>‹N°›</a:t>
            </a:fld>
            <a:endParaRPr lang="fr-FR"/>
          </a:p>
        </p:txBody>
      </p:sp>
    </p:spTree>
    <p:extLst>
      <p:ext uri="{BB962C8B-B14F-4D97-AF65-F5344CB8AC3E}">
        <p14:creationId xmlns:p14="http://schemas.microsoft.com/office/powerpoint/2010/main" val="417853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4EA0E9-6AA5-4C72-ADD8-CBD3FCBC5038}" type="slidenum">
              <a:rPr lang="fr-FR" smtClean="0"/>
              <a:pPr/>
              <a:t>‹N°›</a:t>
            </a:fld>
            <a:endParaRPr lang="fr-FR"/>
          </a:p>
        </p:txBody>
      </p:sp>
    </p:spTree>
    <p:extLst>
      <p:ext uri="{BB962C8B-B14F-4D97-AF65-F5344CB8AC3E}">
        <p14:creationId xmlns:p14="http://schemas.microsoft.com/office/powerpoint/2010/main" val="4204373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32" y="0"/>
            <a:ext cx="9316985"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7" descr="D:\esprit 2014\ESPRIT 2014\charte essprit 2014\render\support final\triangl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364090" y="555554"/>
            <a:ext cx="3851491" cy="196004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esprit 2014\ESPRIT 2014\charte essprit 2014\logo-espri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1864" y="788708"/>
            <a:ext cx="3444072" cy="1084933"/>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99418" y="2768928"/>
            <a:ext cx="9279930" cy="187664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4000" b="1" i="1" dirty="0">
                <a:solidFill>
                  <a:srgbClr val="C00000"/>
                </a:solidFill>
                <a:latin typeface="Times New Roman" panose="02020603050405020304" pitchFamily="18" charset="0"/>
                <a:cs typeface="Times New Roman" panose="02020603050405020304" pitchFamily="18" charset="0"/>
              </a:rPr>
              <a:t>Chapitre 5 : La couche réseau</a:t>
            </a:r>
          </a:p>
        </p:txBody>
      </p:sp>
      <p:sp>
        <p:nvSpPr>
          <p:cNvPr id="13" name="ZoneTexte 12"/>
          <p:cNvSpPr txBox="1"/>
          <p:nvPr/>
        </p:nvSpPr>
        <p:spPr>
          <a:xfrm>
            <a:off x="1547664" y="4991432"/>
            <a:ext cx="6408712" cy="369332"/>
          </a:xfrm>
          <a:prstGeom prst="rect">
            <a:avLst/>
          </a:prstGeom>
          <a:noFill/>
        </p:spPr>
        <p:txBody>
          <a:bodyPr wrap="square" rtlCol="0">
            <a:spAutoFit/>
          </a:bodyPr>
          <a:lstStyle/>
          <a:p>
            <a:r>
              <a:rPr lang="fr-FR" b="1" dirty="0">
                <a:latin typeface="Times New Roman" panose="02020603050405020304" pitchFamily="18" charset="0"/>
                <a:cs typeface="Times New Roman" panose="02020603050405020304" pitchFamily="18" charset="0"/>
              </a:rPr>
              <a:t>Unité Pédagogique  : </a:t>
            </a:r>
            <a:r>
              <a:rPr lang="fr-FR" i="1" dirty="0">
                <a:latin typeface="Times New Roman" panose="02020603050405020304" pitchFamily="18" charset="0"/>
                <a:cs typeface="Times New Roman" panose="02020603050405020304" pitchFamily="18" charset="0"/>
              </a:rPr>
              <a:t>UP </a:t>
            </a:r>
            <a:r>
              <a:rPr lang="fr-FR" i="1" dirty="0" smtClean="0">
                <a:latin typeface="Times New Roman" panose="02020603050405020304" pitchFamily="18" charset="0"/>
                <a:cs typeface="Times New Roman" panose="02020603050405020304" pitchFamily="18" charset="0"/>
              </a:rPr>
              <a:t>Réseaux</a:t>
            </a:r>
            <a:endParaRPr lang="fr-FR" i="1" dirty="0">
              <a:latin typeface="Times New Roman" panose="02020603050405020304" pitchFamily="18" charset="0"/>
              <a:cs typeface="Times New Roman" panose="02020603050405020304" pitchFamily="18" charset="0"/>
            </a:endParaRPr>
          </a:p>
        </p:txBody>
      </p:sp>
      <p:sp>
        <p:nvSpPr>
          <p:cNvPr id="6" name="Espace réservé du numéro de diapositive 5"/>
          <p:cNvSpPr>
            <a:spLocks noGrp="1"/>
          </p:cNvSpPr>
          <p:nvPr>
            <p:ph type="sldNum" sz="quarter" idx="12"/>
          </p:nvPr>
        </p:nvSpPr>
        <p:spPr/>
        <p:txBody>
          <a:bodyPr/>
          <a:lstStyle/>
          <a:p>
            <a:fld id="{194EA0E9-6AA5-4C72-ADD8-CBD3FCBC5038}" type="slidenum">
              <a:rPr lang="fr-FR" smtClean="0"/>
              <a:pPr/>
              <a:t>1</a:t>
            </a:fld>
            <a:endParaRPr lang="fr-FR"/>
          </a:p>
        </p:txBody>
      </p:sp>
    </p:spTree>
    <p:extLst>
      <p:ext uri="{BB962C8B-B14F-4D97-AF65-F5344CB8AC3E}">
        <p14:creationId xmlns:p14="http://schemas.microsoft.com/office/powerpoint/2010/main" val="2011339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23931"/>
            <a:ext cx="7886700" cy="1325563"/>
          </a:xfrm>
        </p:spPr>
        <p:txBody>
          <a:bodyPr>
            <a:normAutofit/>
          </a:bodyPr>
          <a:lstStyle/>
          <a:p>
            <a:r>
              <a:rPr lang="fr-FR" sz="3600" b="1" i="1" dirty="0">
                <a:latin typeface="Times New Roman" panose="02020603050405020304" pitchFamily="18" charset="0"/>
                <a:cs typeface="Times New Roman" panose="02020603050405020304" pitchFamily="18" charset="0"/>
              </a:rPr>
              <a:t>  Protocole IP (Internet Protocol) 4/6</a:t>
            </a:r>
          </a:p>
        </p:txBody>
      </p:sp>
      <p:sp>
        <p:nvSpPr>
          <p:cNvPr id="6" name="ZoneTexte 5"/>
          <p:cNvSpPr txBox="1"/>
          <p:nvPr/>
        </p:nvSpPr>
        <p:spPr>
          <a:xfrm>
            <a:off x="978038" y="1340523"/>
            <a:ext cx="4501650" cy="738664"/>
          </a:xfrm>
          <a:prstGeom prst="rect">
            <a:avLst/>
          </a:prstGeom>
          <a:noFill/>
        </p:spPr>
        <p:txBody>
          <a:bodyPr wrap="square" rtlCol="0">
            <a:spAutoFit/>
          </a:bodyPr>
          <a:lstStyle/>
          <a:p>
            <a:pPr marL="285750" indent="-285750">
              <a:buFont typeface="Arial" panose="020B0604020202020204" pitchFamily="34" charset="0"/>
              <a:buChar char="•"/>
            </a:pPr>
            <a:r>
              <a:rPr lang="fr-FR" sz="2400" b="1" i="1" dirty="0">
                <a:solidFill>
                  <a:srgbClr val="C00000"/>
                </a:solidFill>
                <a:latin typeface="Times New Roman" panose="02020603050405020304" pitchFamily="18" charset="0"/>
                <a:cs typeface="Times New Roman" panose="02020603050405020304" pitchFamily="18" charset="0"/>
              </a:rPr>
              <a:t>Service au mieux (Peu fiable)</a:t>
            </a:r>
          </a:p>
          <a:p>
            <a:endParaRPr lang="fr-FR" dirty="0"/>
          </a:p>
        </p:txBody>
      </p:sp>
      <p:pic>
        <p:nvPicPr>
          <p:cNvPr id="7" name="Image 6"/>
          <p:cNvPicPr>
            <a:picLocks noChangeAspect="1"/>
          </p:cNvPicPr>
          <p:nvPr/>
        </p:nvPicPr>
        <p:blipFill>
          <a:blip r:embed="rId2">
            <a:clrChange>
              <a:clrFrom>
                <a:srgbClr val="FFFFFF"/>
              </a:clrFrom>
              <a:clrTo>
                <a:srgbClr val="FFFFFF">
                  <a:alpha val="0"/>
                </a:srgbClr>
              </a:clrTo>
            </a:clrChange>
          </a:blip>
          <a:stretch>
            <a:fillRect/>
          </a:stretch>
        </p:blipFill>
        <p:spPr>
          <a:xfrm>
            <a:off x="971600" y="1988840"/>
            <a:ext cx="7466676" cy="3888432"/>
          </a:xfrm>
          <a:prstGeom prst="rect">
            <a:avLst/>
          </a:prstGeom>
        </p:spPr>
      </p:pic>
      <p:grpSp>
        <p:nvGrpSpPr>
          <p:cNvPr id="8" name="Groupe 7"/>
          <p:cNvGrpSpPr/>
          <p:nvPr/>
        </p:nvGrpSpPr>
        <p:grpSpPr>
          <a:xfrm>
            <a:off x="595378" y="2254021"/>
            <a:ext cx="1021854" cy="259329"/>
            <a:chOff x="2339752" y="2348880"/>
            <a:chExt cx="2822054" cy="648072"/>
          </a:xfrm>
        </p:grpSpPr>
        <p:sp>
          <p:nvSpPr>
            <p:cNvPr id="9" name="Rectangle 8"/>
            <p:cNvSpPr/>
            <p:nvPr/>
          </p:nvSpPr>
          <p:spPr>
            <a:xfrm>
              <a:off x="2339752" y="2348880"/>
              <a:ext cx="792088" cy="648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0" name="Rectangle 9"/>
            <p:cNvSpPr/>
            <p:nvPr/>
          </p:nvSpPr>
          <p:spPr>
            <a:xfrm>
              <a:off x="3131840" y="2348880"/>
              <a:ext cx="202996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4" name="Groupe 13"/>
          <p:cNvGrpSpPr/>
          <p:nvPr/>
        </p:nvGrpSpPr>
        <p:grpSpPr>
          <a:xfrm>
            <a:off x="628650" y="2383686"/>
            <a:ext cx="1021854" cy="259329"/>
            <a:chOff x="2339752" y="2348880"/>
            <a:chExt cx="2822054" cy="648072"/>
          </a:xfrm>
        </p:grpSpPr>
        <p:sp>
          <p:nvSpPr>
            <p:cNvPr id="15" name="Rectangle 14"/>
            <p:cNvSpPr/>
            <p:nvPr/>
          </p:nvSpPr>
          <p:spPr>
            <a:xfrm>
              <a:off x="2339752" y="2348880"/>
              <a:ext cx="792088" cy="648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6" name="Rectangle 15"/>
            <p:cNvSpPr/>
            <p:nvPr/>
          </p:nvSpPr>
          <p:spPr>
            <a:xfrm>
              <a:off x="3131840" y="2348880"/>
              <a:ext cx="202996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7" name="Groupe 16"/>
          <p:cNvGrpSpPr/>
          <p:nvPr/>
        </p:nvGrpSpPr>
        <p:grpSpPr>
          <a:xfrm>
            <a:off x="819493" y="2513351"/>
            <a:ext cx="1021854" cy="259329"/>
            <a:chOff x="2339752" y="2348880"/>
            <a:chExt cx="2822054" cy="648072"/>
          </a:xfrm>
        </p:grpSpPr>
        <p:sp>
          <p:nvSpPr>
            <p:cNvPr id="18" name="Rectangle 17"/>
            <p:cNvSpPr/>
            <p:nvPr/>
          </p:nvSpPr>
          <p:spPr>
            <a:xfrm>
              <a:off x="2339752" y="2348880"/>
              <a:ext cx="792088" cy="648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9" name="Rectangle 18"/>
            <p:cNvSpPr/>
            <p:nvPr/>
          </p:nvSpPr>
          <p:spPr>
            <a:xfrm>
              <a:off x="3131840" y="2348880"/>
              <a:ext cx="202996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 name="Espace réservé du numéro de diapositive 2"/>
          <p:cNvSpPr>
            <a:spLocks noGrp="1"/>
          </p:cNvSpPr>
          <p:nvPr>
            <p:ph type="sldNum" sz="quarter" idx="12"/>
          </p:nvPr>
        </p:nvSpPr>
        <p:spPr/>
        <p:txBody>
          <a:bodyPr/>
          <a:lstStyle/>
          <a:p>
            <a:fld id="{194EA0E9-6AA5-4C72-ADD8-CBD3FCBC5038}" type="slidenum">
              <a:rPr lang="fr-FR" smtClean="0"/>
              <a:pPr/>
              <a:t>10</a:t>
            </a:fld>
            <a:endParaRPr lang="fr-FR"/>
          </a:p>
        </p:txBody>
      </p:sp>
    </p:spTree>
    <p:extLst>
      <p:ext uri="{BB962C8B-B14F-4D97-AF65-F5344CB8AC3E}">
        <p14:creationId xmlns:p14="http://schemas.microsoft.com/office/powerpoint/2010/main" val="81502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par>
                                <p:cTn id="11" presetID="22" presetClass="entr" presetSubtype="1"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0.10139 0.00139 L 0.10139 0.00162 C 0.10555 0.00324 0.10972 0.00556 0.11406 0.00695 C 0.11771 0.00811 0.12152 0.00811 0.12517 0.0088 C 0.13541 0.01065 0.14236 0.01343 0.15347 0.01436 C 0.17413 0.01621 0.19479 0.01667 0.21545 0.02014 C 0.21909 0.02061 0.22291 0.02107 0.22673 0.02199 C 0.22899 0.02246 0.23142 0.02315 0.23368 0.02385 C 0.23559 0.02431 0.2375 0.02524 0.23941 0.0257 C 0.24305 0.02662 0.24687 0.02686 0.25069 0.02755 C 0.28923 0.04468 0.25173 0.02871 0.36337 0.03311 C 0.37309 0.03357 0.38298 0.03449 0.39288 0.03519 C 0.39479 0.03565 0.39652 0.03658 0.39843 0.03704 C 0.40173 0.03774 0.40538 0.03704 0.40833 0.03889 C 0.40989 0.03982 0.41111 0.04445 0.41111 0.04468 L 0.41111 0.04445 C 0.41545 0.0544 0.42118 0.06366 0.42378 0.07454 C 0.4243 0.07639 0.42482 0.07824 0.42534 0.0801 C 0.42587 0.08264 0.42587 0.08519 0.42673 0.08774 C 0.42882 0.09422 0.43055 0.10093 0.43368 0.10649 C 0.44375 0.12431 0.43889 0.11713 0.44774 0.12894 C 0.45 0.1375 0.44913 0.13611 0.45486 0.14584 C 0.45816 0.15162 0.46232 0.15649 0.46475 0.16274 C 0.46562 0.16528 0.46632 0.16806 0.46753 0.17037 C 0.46996 0.175 0.47257 0.17662 0.47604 0.17963 C 0.48107 0.19005 0.47604 0.18125 0.48298 0.18912 C 0.48455 0.19074 0.48576 0.19306 0.48732 0.19468 C 0.4934 0.20116 0.49514 0.20186 0.50139 0.20602 C 0.51163 0.22408 0.50017 0.20672 0.50972 0.21528 C 0.51666 0.22153 0.51163 0.21968 0.51684 0.22662 C 0.51788 0.22824 0.51962 0.22917 0.521 0.23033 C 0.52205 0.23218 0.52274 0.23449 0.52396 0.23611 C 0.53333 0.24861 0.52343 0.23033 0.5309 0.24537 C 0.53142 0.24723 0.53159 0.24931 0.53229 0.25116 C 0.53402 0.2551 0.53698 0.25811 0.53802 0.26227 C 0.53837 0.26412 0.53871 0.26621 0.53941 0.26806 C 0.54097 0.27199 0.54392 0.275 0.54496 0.27917 L 0.54774 0.29051 C 0.54826 0.29236 0.54843 0.29445 0.5493 0.29607 L 0.55486 0.30741 L 0.55486 0.30764 C 0.56059 0.31111 0.56614 0.31505 0.5717 0.31875 C 0.57309 0.31945 0.57465 0.31968 0.57604 0.32061 C 0.57847 0.32223 0.58055 0.32431 0.58298 0.32616 C 0.58455 0.32732 0.58576 0.32894 0.58732 0.32986 C 0.58923 0.33125 0.59531 0.33311 0.59705 0.3338 C 0.60104 0.33727 0.60538 0.34144 0.60972 0.34306 C 0.61475 0.34514 0.62014 0.34561 0.62534 0.34676 C 0.66875 0.35649 0.62066 0.34514 0.65902 0.3544 C 0.66232 0.35625 0.66562 0.35834 0.66892 0.35996 C 0.67083 0.36088 0.67274 0.36111 0.67465 0.36181 C 0.67604 0.3625 0.67743 0.3632 0.67882 0.36366 C 0.68073 0.36436 0.68264 0.36482 0.68437 0.36574 C 0.68975 0.3676 0.68819 0.36783 0.69427 0.36945 C 0.69757 0.37014 0.70087 0.37061 0.70416 0.3713 C 0.70694 0.37246 0.70972 0.37408 0.71267 0.375 C 0.72465 0.37894 0.75087 0.37848 0.75625 0.37871 C 0.75868 0.3794 0.76093 0.3801 0.76337 0.38056 C 0.76857 0.38172 0.775 0.38241 0.78021 0.38449 C 0.79878 0.39121 0.78021 0.38496 0.79427 0.3919 C 0.79878 0.39422 0.80434 0.39399 0.80833 0.39746 C 0.81423 0.40278 0.81093 0.4007 0.81823 0.40324 C 0.82014 0.4051 0.82257 0.40625 0.82396 0.4088 C 0.8276 0.41621 0.82673 0.42315 0.82673 0.43149 L 0.82673 0.43172 " pathEditMode="relative" rAng="0" ptsTypes="AAAAAAAAAAAAAAAAAAAAAAAAAAAAAAAAAAAAAAAAAAAAAAAAAAAAAAAAAAAAAAAAA">
                                      <p:cBhvr>
                                        <p:cTn id="17" dur="2000" fill="hold"/>
                                        <p:tgtEl>
                                          <p:spTgt spid="8"/>
                                        </p:tgtEl>
                                        <p:attrNameLst>
                                          <p:attrName>ppt_x</p:attrName>
                                          <p:attrName>ppt_y</p:attrName>
                                        </p:attrNameLst>
                                      </p:cBhvr>
                                      <p:rCtr x="36267" y="21505"/>
                                    </p:animMotion>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nodeType="clickEffect">
                                  <p:stCondLst>
                                    <p:cond delay="0"/>
                                  </p:stCondLst>
                                  <p:childTnLst>
                                    <p:animMotion origin="layout" path="M 0.05694 0.03588 L 0.05694 0.03611 C 0.06198 0.0375 0.06718 0.03912 0.07257 0.04097 C 0.08802 0.04652 0.07482 0.04305 0.08854 0.04629 C 0.09079 0.04768 0.09305 0.04907 0.09548 0.05 C 0.09826 0.05115 0.10139 0.05139 0.10434 0.05185 C 0.10659 0.05254 0.10885 0.05324 0.11128 0.0537 C 0.11788 0.05463 0.1243 0.05486 0.13073 0.05555 C 0.13541 0.05602 0.1401 0.05671 0.14479 0.0574 C 0.14722 0.05787 0.14965 0.05856 0.15191 0.05902 C 0.15659 0.05995 0.16128 0.05972 0.16579 0.06088 C 0.16961 0.0618 0.17309 0.06319 0.17656 0.06458 C 0.17829 0.06527 0.18003 0.0662 0.18159 0.0662 L 0.19757 0.0662 L 0.19757 0.06643 C 0.2276 0.06689 0.25781 0.0662 0.2875 0.06805 C 0.28975 0.06828 0.28454 0.07129 0.28246 0.07176 C 0.28003 0.07199 0.2776 0.0706 0.27534 0.07014 C 0.28298 0.06805 0.28003 0.06805 0.28402 0.06805 L 0.28402 0.06828 C 0.2835 0.07477 0.28281 0.08148 0.28246 0.08796 C 0.28003 0.1243 0.28402 0.10995 0.27899 0.12615 C 0.27812 0.14166 0.27847 0.15764 0.27708 0.17314 C 0.27673 0.17708 0.27361 0.18032 0.27343 0.18402 C 0.27309 0.19305 0.27083 0.20856 0.27899 0.21666 C 0.27968 0.21759 0.28107 0.21782 0.28246 0.21852 L 0.28246 0.21898 L 0.3 0.23102 C 0.30173 0.23217 0.30329 0.23426 0.3052 0.23495 L 0.31059 0.23657 C 0.32361 0.25 0.321 0.24236 0.321 0.2581 L 0.321 0.25833 C 0.32639 0.25949 0.33159 0.26203 0.3368 0.26203 C 0.35642 0.2625 0.37586 0.26134 0.39514 0.25995 C 0.39757 0.25995 0.39982 0.25879 0.40225 0.2581 C 0.4052 0.25764 0.40816 0.25717 0.41111 0.25648 C 0.42413 0.25717 0.45069 0.25694 0.46736 0.25995 C 0.48333 0.26296 0.45573 0.26273 0.4868 0.26574 L 0.50607 0.26736 L 0.51684 0.27106 C 0.5184 0.27152 0.52031 0.27222 0.52204 0.27268 C 0.525 0.27338 0.52777 0.27407 0.5309 0.27453 C 0.53298 0.27477 0.56076 0.27824 0.56961 0.27986 C 0.57135 0.28032 0.57326 0.28148 0.57482 0.28194 C 0.57882 0.28264 0.58281 0.2831 0.58732 0.28379 C 0.59149 0.28426 0.59895 0.28588 0.60312 0.28727 C 0.60503 0.28773 0.60659 0.28865 0.6085 0.28889 C 0.61076 0.28981 0.61319 0.29027 0.61562 0.29097 C 0.62118 0.29259 0.62309 0.29421 0.62968 0.29444 C 0.63871 0.2949 0.64722 0.29444 0.65625 0.29444 L 0.65625 0.29467 L 0.67204 0.29814 C 0.6743 0.29861 0.67656 0.29953 0.67899 0.3 C 0.68611 0.30092 0.69305 0.30115 0.70017 0.30162 C 0.70364 0.30277 0.70764 0.30347 0.71059 0.30555 C 0.7125 0.30648 0.71406 0.3081 0.71614 0.30902 C 0.71944 0.31041 0.72309 0.31134 0.72656 0.3125 C 0.72829 0.31319 0.7302 0.31342 0.73211 0.31458 C 0.73368 0.31551 0.73524 0.31713 0.73715 0.31828 C 0.74062 0.31967 0.74461 0.31967 0.74791 0.32176 L 0.75833 0.3287 C 0.76007 0.33009 0.76163 0.33217 0.76371 0.33264 L 0.76892 0.33449 C 0.77847 0.34097 0.77656 0.34097 0.78489 0.34328 C 0.79166 0.3456 0.78958 0.34514 0.79375 0.34514 L 0.79375 0.3456 " pathEditMode="relative" rAng="0" ptsTypes="AAAAAAAAAAAAAAAAAAAAAAAAAAAAAAAAAAAAAAAAAAAAAAAAAAAAAAAAAAAAAAAAAA">
                                      <p:cBhvr>
                                        <p:cTn id="21" dur="2000" fill="hold"/>
                                        <p:tgtEl>
                                          <p:spTgt spid="17"/>
                                        </p:tgtEl>
                                        <p:attrNameLst>
                                          <p:attrName>ppt_x</p:attrName>
                                          <p:attrName>ppt_y</p:attrName>
                                        </p:attrNameLst>
                                      </p:cBhvr>
                                      <p:rCtr x="36840" y="15486"/>
                                    </p:animMotion>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nodeType="clickEffect">
                                  <p:stCondLst>
                                    <p:cond delay="0"/>
                                  </p:stCondLst>
                                  <p:childTnLst>
                                    <p:animMotion origin="layout" path="M 0.08316 0.01666 L 0.08316 0.01689 L 0.11407 0.02222 C 0.11806 0.02291 0.12483 0.02638 0.12813 0.02777 C 0.13004 0.02962 0.1316 0.03217 0.13386 0.03356 C 0.13594 0.03472 0.13854 0.03449 0.1408 0.03541 C 0.14219 0.03587 0.14358 0.0368 0.14514 0.03726 C 0.15174 0.03935 0.15486 0.03935 0.16198 0.04097 C 0.16441 0.04143 0.16667 0.04236 0.16893 0.04282 C 0.17882 0.04467 0.19045 0.0456 0.2 0.04652 L 0.20712 0.04861 C 0.2099 0.0493 0.21268 0.04953 0.21545 0.05046 C 0.21736 0.05092 0.21927 0.05162 0.22118 0.05231 C 0.22257 0.05277 0.22396 0.0537 0.22535 0.05416 C 0.22917 0.05509 0.23282 0.05532 0.23663 0.05601 C 0.23907 0.05648 0.24132 0.0574 0.24375 0.05787 L 0.26059 0.06157 C 0.26858 0.06111 0.27657 0.06087 0.28455 0.05972 C 0.28594 0.05949 0.28733 0.05856 0.28872 0.05787 C 0.29236 0.05648 0.29948 0.05439 0.30278 0.05416 C 0.32118 0.053 0.33941 0.053 0.35782 0.05231 C 0.3691 0.053 0.38038 0.053 0.39167 0.05416 C 0.40104 0.05509 0.39375 0.05601 0.40139 0.05972 C 0.40365 0.06087 0.40608 0.06111 0.40851 0.06157 C 0.4099 0.06296 0.41129 0.06435 0.41268 0.0655 C 0.41493 0.06689 0.42049 0.06828 0.42257 0.06921 C 0.42396 0.06967 0.42535 0.0706 0.42674 0.07106 C 0.42865 0.07175 0.43056 0.07199 0.43247 0.07291 C 0.43438 0.07384 0.43611 0.07569 0.43802 0.07662 C 0.43993 0.07754 0.44184 0.07754 0.44375 0.0787 C 0.44757 0.08078 0.45157 0.0831 0.45504 0.08611 C 0.45643 0.08726 0.45764 0.08888 0.4592 0.08981 C 0.46198 0.09143 0.46511 0.09143 0.46771 0.09375 C 0.47049 0.09606 0.47275 0.10069 0.47604 0.10115 L 0.50139 0.10486 C 0.51459 0.10694 0.51407 0.10115 0.51407 0.10879 L 0.51407 0.10902 " pathEditMode="relative" rAng="0" ptsTypes="AAAAAAAAAAAAAAAAAAAAAAAAAAAAAAAAAAAAA">
                                      <p:cBhvr>
                                        <p:cTn id="25" dur="2000" fill="hold"/>
                                        <p:tgtEl>
                                          <p:spTgt spid="14"/>
                                        </p:tgtEl>
                                        <p:attrNameLst>
                                          <p:attrName>ppt_x</p:attrName>
                                          <p:attrName>ppt_y</p:attrName>
                                        </p:attrNameLst>
                                      </p:cBhvr>
                                      <p:rCtr x="21545" y="4606"/>
                                    </p:animMotion>
                                  </p:childTnLst>
                                </p:cTn>
                              </p:par>
                            </p:childTnLst>
                          </p:cTn>
                        </p:par>
                        <p:par>
                          <p:cTn id="26" fill="hold">
                            <p:stCondLst>
                              <p:cond delay="2000"/>
                            </p:stCondLst>
                            <p:childTnLst>
                              <p:par>
                                <p:cTn id="27" presetID="1" presetClass="exit" presetSubtype="0" fill="hold" nodeType="afterEffect">
                                  <p:stCondLst>
                                    <p:cond delay="0"/>
                                  </p:stCondLst>
                                  <p:childTnLst>
                                    <p:set>
                                      <p:cBhvr>
                                        <p:cTn id="2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i="1" dirty="0">
                <a:latin typeface="Times New Roman" panose="02020603050405020304" pitchFamily="18" charset="0"/>
                <a:cs typeface="Times New Roman" panose="02020603050405020304" pitchFamily="18" charset="0"/>
              </a:rPr>
              <a:t>  Protocole IP (Internet Protocol) 5/6</a:t>
            </a:r>
          </a:p>
        </p:txBody>
      </p:sp>
      <p:sp>
        <p:nvSpPr>
          <p:cNvPr id="3" name="Espace réservé du contenu 2"/>
          <p:cNvSpPr>
            <a:spLocks noGrp="1"/>
          </p:cNvSpPr>
          <p:nvPr>
            <p:ph idx="1"/>
          </p:nvPr>
        </p:nvSpPr>
        <p:spPr>
          <a:xfrm>
            <a:off x="628650" y="1754597"/>
            <a:ext cx="7886700" cy="4351338"/>
          </a:xfrm>
        </p:spPr>
        <p:txBody>
          <a:bodyPr/>
          <a:lstStyle/>
          <a:p>
            <a:endParaRPr lang="fr-FR" dirty="0"/>
          </a:p>
          <a:p>
            <a:endParaRPr lang="fr-FR" dirty="0"/>
          </a:p>
        </p:txBody>
      </p:sp>
      <p:sp>
        <p:nvSpPr>
          <p:cNvPr id="5" name="ZoneTexte 4"/>
          <p:cNvSpPr txBox="1"/>
          <p:nvPr/>
        </p:nvSpPr>
        <p:spPr>
          <a:xfrm>
            <a:off x="1089054" y="1566875"/>
            <a:ext cx="4501650" cy="461665"/>
          </a:xfrm>
          <a:prstGeom prst="rect">
            <a:avLst/>
          </a:prstGeom>
          <a:noFill/>
        </p:spPr>
        <p:txBody>
          <a:bodyPr wrap="square" rtlCol="0">
            <a:spAutoFit/>
          </a:bodyPr>
          <a:lstStyle/>
          <a:p>
            <a:pPr marL="285750" indent="-285750">
              <a:buFont typeface="Arial" panose="020B0604020202020204" pitchFamily="34" charset="0"/>
              <a:buChar char="•"/>
            </a:pPr>
            <a:r>
              <a:rPr lang="fr-FR" sz="2400" b="1" i="1" dirty="0">
                <a:solidFill>
                  <a:srgbClr val="C00000"/>
                </a:solidFill>
                <a:latin typeface="Times New Roman" panose="02020603050405020304" pitchFamily="18" charset="0"/>
                <a:cs typeface="Times New Roman" panose="02020603050405020304" pitchFamily="18" charset="0"/>
              </a:rPr>
              <a:t>Indépendant du média</a:t>
            </a:r>
            <a:endParaRPr lang="fr-FR" i="1" dirty="0">
              <a:latin typeface="Times New Roman" panose="02020603050405020304" pitchFamily="18" charset="0"/>
              <a:cs typeface="Times New Roman" panose="02020603050405020304" pitchFamily="18" charset="0"/>
            </a:endParaRPr>
          </a:p>
        </p:txBody>
      </p:sp>
      <p:pic>
        <p:nvPicPr>
          <p:cNvPr id="7" name="Image 6"/>
          <p:cNvPicPr>
            <a:picLocks noChangeAspect="1"/>
          </p:cNvPicPr>
          <p:nvPr/>
        </p:nvPicPr>
        <p:blipFill>
          <a:blip r:embed="rId3">
            <a:clrChange>
              <a:clrFrom>
                <a:srgbClr val="FFFFFF"/>
              </a:clrFrom>
              <a:clrTo>
                <a:srgbClr val="FFFFFF">
                  <a:alpha val="0"/>
                </a:srgbClr>
              </a:clrTo>
            </a:clrChange>
          </a:blip>
          <a:stretch>
            <a:fillRect/>
          </a:stretch>
        </p:blipFill>
        <p:spPr>
          <a:xfrm>
            <a:off x="802242" y="2191522"/>
            <a:ext cx="7724775" cy="4276725"/>
          </a:xfrm>
          <a:prstGeom prst="rect">
            <a:avLst/>
          </a:prstGeom>
        </p:spPr>
      </p:pic>
      <p:cxnSp>
        <p:nvCxnSpPr>
          <p:cNvPr id="9" name="Connecteur droit 8"/>
          <p:cNvCxnSpPr/>
          <p:nvPr/>
        </p:nvCxnSpPr>
        <p:spPr>
          <a:xfrm>
            <a:off x="4664629" y="3140968"/>
            <a:ext cx="1059499" cy="576064"/>
          </a:xfrm>
          <a:prstGeom prst="line">
            <a:avLst/>
          </a:prstGeom>
          <a:ln w="38100">
            <a:prstDash val="solid"/>
          </a:ln>
        </p:spPr>
        <p:style>
          <a:lnRef idx="2">
            <a:schemeClr val="dk1"/>
          </a:lnRef>
          <a:fillRef idx="0">
            <a:schemeClr val="dk1"/>
          </a:fillRef>
          <a:effectRef idx="1">
            <a:schemeClr val="dk1"/>
          </a:effectRef>
          <a:fontRef idx="minor">
            <a:schemeClr val="tx1"/>
          </a:fontRef>
        </p:style>
      </p:cxnSp>
      <p:cxnSp>
        <p:nvCxnSpPr>
          <p:cNvPr id="12" name="Connecteur droit 11"/>
          <p:cNvCxnSpPr/>
          <p:nvPr/>
        </p:nvCxnSpPr>
        <p:spPr>
          <a:xfrm flipV="1">
            <a:off x="3357130" y="3140968"/>
            <a:ext cx="483123" cy="288032"/>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Connecteur droit 13"/>
          <p:cNvCxnSpPr/>
          <p:nvPr/>
        </p:nvCxnSpPr>
        <p:spPr>
          <a:xfrm>
            <a:off x="3707904" y="314096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flipV="1">
            <a:off x="3697379" y="3140968"/>
            <a:ext cx="440289" cy="288032"/>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Connecteur droit 21"/>
          <p:cNvCxnSpPr/>
          <p:nvPr/>
        </p:nvCxnSpPr>
        <p:spPr>
          <a:xfrm flipH="1">
            <a:off x="3697379" y="3140968"/>
            <a:ext cx="142874" cy="288032"/>
          </a:xfrm>
          <a:prstGeom prst="line">
            <a:avLst/>
          </a:prstGeom>
          <a:ln w="28575"/>
        </p:spPr>
        <p:style>
          <a:lnRef idx="1">
            <a:schemeClr val="dk1"/>
          </a:lnRef>
          <a:fillRef idx="0">
            <a:schemeClr val="dk1"/>
          </a:fillRef>
          <a:effectRef idx="0">
            <a:schemeClr val="dk1"/>
          </a:effectRef>
          <a:fontRef idx="minor">
            <a:schemeClr val="tx1"/>
          </a:fontRef>
        </p:style>
      </p:cxnSp>
      <p:pic>
        <p:nvPicPr>
          <p:cNvPr id="27" name="Image 26"/>
          <p:cNvPicPr>
            <a:picLocks noChangeAspect="1"/>
          </p:cNvPicPr>
          <p:nvPr/>
        </p:nvPicPr>
        <p:blipFill>
          <a:blip r:embed="rId4">
            <a:clrChange>
              <a:clrFrom>
                <a:srgbClr val="FFFFFF"/>
              </a:clrFrom>
              <a:clrTo>
                <a:srgbClr val="FFFFFF">
                  <a:alpha val="0"/>
                </a:srgbClr>
              </a:clrTo>
            </a:clrChange>
            <a:duotone>
              <a:prstClr val="black"/>
              <a:schemeClr val="tx1">
                <a:tint val="45000"/>
                <a:satMod val="400000"/>
              </a:schemeClr>
            </a:duotone>
            <a:extLst>
              <a:ext uri="{BEBA8EAE-BF5A-486C-A8C5-ECC9F3942E4B}">
                <a14:imgProps xmlns:a14="http://schemas.microsoft.com/office/drawing/2010/main">
                  <a14:imgLayer r:embed="rId5">
                    <a14:imgEffect>
                      <a14:saturation sat="0"/>
                    </a14:imgEffect>
                  </a14:imgLayer>
                </a14:imgProps>
              </a:ext>
            </a:extLst>
          </a:blip>
          <a:stretch>
            <a:fillRect/>
          </a:stretch>
        </p:blipFill>
        <p:spPr>
          <a:xfrm rot="10460612">
            <a:off x="1775147" y="3079453"/>
            <a:ext cx="1023061" cy="699092"/>
          </a:xfrm>
          <a:prstGeom prst="rect">
            <a:avLst/>
          </a:prstGeom>
        </p:spPr>
      </p:pic>
      <p:grpSp>
        <p:nvGrpSpPr>
          <p:cNvPr id="31" name="Groupe 30"/>
          <p:cNvGrpSpPr/>
          <p:nvPr/>
        </p:nvGrpSpPr>
        <p:grpSpPr>
          <a:xfrm>
            <a:off x="802242" y="2700361"/>
            <a:ext cx="1021854" cy="259329"/>
            <a:chOff x="2339752" y="2348880"/>
            <a:chExt cx="2822054" cy="648072"/>
          </a:xfrm>
        </p:grpSpPr>
        <p:sp>
          <p:nvSpPr>
            <p:cNvPr id="32" name="Rectangle 31"/>
            <p:cNvSpPr/>
            <p:nvPr/>
          </p:nvSpPr>
          <p:spPr>
            <a:xfrm>
              <a:off x="2339752" y="2348880"/>
              <a:ext cx="792088" cy="648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33" name="Rectangle 32"/>
            <p:cNvSpPr/>
            <p:nvPr/>
          </p:nvSpPr>
          <p:spPr>
            <a:xfrm>
              <a:off x="3131840" y="2348880"/>
              <a:ext cx="202996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4" name="ZoneTexte 33"/>
          <p:cNvSpPr txBox="1"/>
          <p:nvPr/>
        </p:nvSpPr>
        <p:spPr>
          <a:xfrm>
            <a:off x="1753670" y="6181956"/>
            <a:ext cx="6083207" cy="646331"/>
          </a:xfrm>
          <a:prstGeom prst="rect">
            <a:avLst/>
          </a:prstGeom>
          <a:noFill/>
        </p:spPr>
        <p:txBody>
          <a:bodyPr wrap="square" rtlCol="0">
            <a:spAutoFit/>
          </a:bodyPr>
          <a:lstStyle/>
          <a:p>
            <a:r>
              <a:rPr lang="fr-FR" b="1" i="1" dirty="0">
                <a:solidFill>
                  <a:schemeClr val="accent1"/>
                </a:solidFill>
                <a:latin typeface="Times New Roman" panose="02020603050405020304" pitchFamily="18" charset="0"/>
                <a:cs typeface="Times New Roman" panose="02020603050405020304" pitchFamily="18" charset="0"/>
              </a:rPr>
              <a:t>Comment le protocole IP est indépendant du média?</a:t>
            </a:r>
          </a:p>
          <a:p>
            <a:endParaRPr lang="fr-FR" i="1" dirty="0">
              <a:latin typeface="Times New Roman" panose="02020603050405020304" pitchFamily="18" charset="0"/>
              <a:cs typeface="Times New Roman" panose="02020603050405020304" pitchFamily="18" charset="0"/>
            </a:endParaRPr>
          </a:p>
        </p:txBody>
      </p:sp>
      <p:sp>
        <p:nvSpPr>
          <p:cNvPr id="6" name="ZoneTexte 5"/>
          <p:cNvSpPr txBox="1"/>
          <p:nvPr/>
        </p:nvSpPr>
        <p:spPr>
          <a:xfrm flipH="1">
            <a:off x="1907704" y="3481263"/>
            <a:ext cx="1961074" cy="307777"/>
          </a:xfrm>
          <a:prstGeom prst="rect">
            <a:avLst/>
          </a:prstGeom>
          <a:noFill/>
        </p:spPr>
        <p:txBody>
          <a:bodyPr wrap="square" rtlCol="0">
            <a:spAutoFit/>
          </a:bodyPr>
          <a:lstStyle/>
          <a:p>
            <a:r>
              <a:rPr lang="fr-FR" sz="1400" b="1" dirty="0"/>
              <a:t>Sans fil</a:t>
            </a:r>
          </a:p>
        </p:txBody>
      </p:sp>
      <p:sp>
        <p:nvSpPr>
          <p:cNvPr id="18" name="ZoneTexte 17"/>
          <p:cNvSpPr txBox="1"/>
          <p:nvPr/>
        </p:nvSpPr>
        <p:spPr>
          <a:xfrm flipH="1">
            <a:off x="3186990" y="2852936"/>
            <a:ext cx="1961074" cy="307777"/>
          </a:xfrm>
          <a:prstGeom prst="rect">
            <a:avLst/>
          </a:prstGeom>
          <a:noFill/>
        </p:spPr>
        <p:txBody>
          <a:bodyPr wrap="square" rtlCol="0">
            <a:spAutoFit/>
          </a:bodyPr>
          <a:lstStyle/>
          <a:p>
            <a:r>
              <a:rPr lang="fr-FR" sz="1400" b="1" dirty="0"/>
              <a:t>Série cuivre</a:t>
            </a:r>
          </a:p>
        </p:txBody>
      </p:sp>
      <p:sp>
        <p:nvSpPr>
          <p:cNvPr id="19" name="ZoneTexte 18"/>
          <p:cNvSpPr txBox="1"/>
          <p:nvPr/>
        </p:nvSpPr>
        <p:spPr>
          <a:xfrm flipH="1">
            <a:off x="4716016" y="2924944"/>
            <a:ext cx="1961074" cy="307777"/>
          </a:xfrm>
          <a:prstGeom prst="rect">
            <a:avLst/>
          </a:prstGeom>
          <a:noFill/>
        </p:spPr>
        <p:txBody>
          <a:bodyPr wrap="square" rtlCol="0">
            <a:spAutoFit/>
          </a:bodyPr>
          <a:lstStyle/>
          <a:p>
            <a:r>
              <a:rPr lang="fr-FR" sz="1400" b="1" dirty="0"/>
              <a:t>Fibre optique</a:t>
            </a:r>
          </a:p>
        </p:txBody>
      </p:sp>
      <p:sp>
        <p:nvSpPr>
          <p:cNvPr id="20" name="ZoneTexte 19"/>
          <p:cNvSpPr txBox="1"/>
          <p:nvPr/>
        </p:nvSpPr>
        <p:spPr>
          <a:xfrm flipH="1">
            <a:off x="5940152" y="4329884"/>
            <a:ext cx="1961074" cy="307777"/>
          </a:xfrm>
          <a:prstGeom prst="rect">
            <a:avLst/>
          </a:prstGeom>
          <a:noFill/>
        </p:spPr>
        <p:txBody>
          <a:bodyPr wrap="square" rtlCol="0">
            <a:spAutoFit/>
          </a:bodyPr>
          <a:lstStyle/>
          <a:p>
            <a:r>
              <a:rPr lang="fr-FR" sz="1400" b="1" dirty="0"/>
              <a:t>Ethernet cuivre</a:t>
            </a:r>
          </a:p>
        </p:txBody>
      </p:sp>
      <p:sp>
        <p:nvSpPr>
          <p:cNvPr id="4" name="Espace réservé du numéro de diapositive 3"/>
          <p:cNvSpPr>
            <a:spLocks noGrp="1"/>
          </p:cNvSpPr>
          <p:nvPr>
            <p:ph type="sldNum" sz="quarter" idx="12"/>
          </p:nvPr>
        </p:nvSpPr>
        <p:spPr/>
        <p:txBody>
          <a:bodyPr/>
          <a:lstStyle/>
          <a:p>
            <a:fld id="{194EA0E9-6AA5-4C72-ADD8-CBD3FCBC5038}" type="slidenum">
              <a:rPr lang="fr-FR" smtClean="0"/>
              <a:pPr/>
              <a:t>11</a:t>
            </a:fld>
            <a:endParaRPr lang="fr-FR"/>
          </a:p>
        </p:txBody>
      </p:sp>
    </p:spTree>
    <p:extLst>
      <p:ext uri="{BB962C8B-B14F-4D97-AF65-F5344CB8AC3E}">
        <p14:creationId xmlns:p14="http://schemas.microsoft.com/office/powerpoint/2010/main" val="42517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08194 -0.00208 L 0.08194 -0.00185 L 0.11145 0.00162 L 0.12691 0.00347 C 0.13125 0.00532 0.13455 0.00718 0.13958 0.00718 L 0.39305 0.00718 L 0.39305 0.00741 C 0.39635 0.01157 0.39948 0.0162 0.40295 0.02037 C 0.40416 0.02176 0.4059 0.02269 0.40711 0.02407 C 0.42118 0.04074 0.41145 0.03426 0.42413 0.04097 C 0.425 0.04282 0.42552 0.04537 0.42691 0.04653 C 0.42899 0.04861 0.43159 0.04931 0.43402 0.05046 C 0.44045 0.05347 0.44201 0.05278 0.44652 0.05787 C 0.45937 0.07222 0.44166 0.05532 0.45642 0.06736 C 0.45937 0.06968 0.46163 0.07384 0.46493 0.07477 C 0.46736 0.07546 0.46944 0.07593 0.47205 0.07662 C 0.475 0.07778 0.48055 0.08102 0.48333 0.08241 C 0.48472 0.0831 0.48611 0.08333 0.4875 0.08426 C 0.48906 0.08519 0.4901 0.08727 0.49149 0.08796 C 0.50555 0.09421 0.49514 0.08657 0.50434 0.09167 C 0.51041 0.09514 0.5125 0.09769 0.5184 0.10301 C 0.51979 0.10417 0.52083 0.10602 0.52274 0.10671 L 0.53541 0.11227 C 0.53541 0.1125 0.54375 0.11597 0.54375 0.1162 L 0.55364 0.11806 C 0.55486 0.11852 0.55642 0.11921 0.55764 0.11991 C 0.55972 0.1206 0.5618 0.1206 0.56354 0.12176 C 0.56389 0.12199 0.56354 0.12292 0.56354 0.12361 L 0.56354 0.12384 C 0.56302 0.15926 0.56336 0.19491 0.56215 0.23056 C 0.56198 0.23588 0.56076 0.24074 0.55937 0.2456 C 0.55833 0.24884 0.55659 0.25162 0.55642 0.25509 C 0.55573 0.26944 0.55642 0.2838 0.55642 0.29815 L 0.55642 0.29838 C 0.56267 0.3044 0.5684 0.31134 0.57482 0.3169 C 0.5776 0.31944 0.58003 0.32315 0.58333 0.32454 C 0.58472 0.32523 0.58593 0.32616 0.5875 0.32639 C 0.59305 0.32731 0.59878 0.32755 0.60434 0.32824 C 0.60711 0.32894 0.61007 0.32963 0.61284 0.33009 C 0.62222 0.33148 0.64097 0.3338 0.64097 0.33403 C 0.646 0.33565 0.64826 0.33634 0.65364 0.33773 C 0.65972 0.33889 0.6658 0.34005 0.67205 0.34144 C 0.68489 0.34699 0.66423 0.33843 0.696 0.34514 C 0.69843 0.3456 0.70052 0.34769 0.70295 0.34884 C 0.71041 0.35255 0.70451 0.34884 0.71423 0.35463 C 0.71614 0.35579 0.71788 0.35718 0.71979 0.35833 C 0.72986 0.36366 0.72586 0.36088 0.73541 0.36389 C 0.7368 0.36435 0.73819 0.36528 0.73958 0.36574 C 0.74184 0.36667 0.74427 0.3669 0.7467 0.36759 C 0.74809 0.36806 0.74948 0.36898 0.75086 0.36944 C 0.75312 0.37037 0.75555 0.3706 0.75781 0.37153 C 0.76076 0.37245 0.76354 0.37431 0.76632 0.37523 L 0.77205 0.37708 C 0.77639 0.38102 0.77847 0.38356 0.78472 0.38449 L 0.796 0.38657 L 0.796 0.38681 " pathEditMode="relative" rAng="0" ptsTypes="AAAAAAAAAAAAAAAAAAAAAAAAAAAAAAAAAAAAAAAAAAAAAAAAAAAAAAAA">
                                      <p:cBhvr>
                                        <p:cTn id="11" dur="5000" fill="hold"/>
                                        <p:tgtEl>
                                          <p:spTgt spid="31"/>
                                        </p:tgtEl>
                                        <p:attrNameLst>
                                          <p:attrName>ppt_x</p:attrName>
                                          <p:attrName>ppt_y</p:attrName>
                                        </p:attrNameLst>
                                      </p:cBhvr>
                                      <p:rCtr x="35694" y="19444"/>
                                    </p:animMotion>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down)">
                                      <p:cBhvr>
                                        <p:cTn id="16" dur="580">
                                          <p:stCondLst>
                                            <p:cond delay="0"/>
                                          </p:stCondLst>
                                        </p:cTn>
                                        <p:tgtEl>
                                          <p:spTgt spid="34"/>
                                        </p:tgtEl>
                                      </p:cBhvr>
                                    </p:animEffect>
                                    <p:anim calcmode="lin" valueType="num">
                                      <p:cBhvr>
                                        <p:cTn id="17"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22" dur="26">
                                          <p:stCondLst>
                                            <p:cond delay="650"/>
                                          </p:stCondLst>
                                        </p:cTn>
                                        <p:tgtEl>
                                          <p:spTgt spid="34"/>
                                        </p:tgtEl>
                                      </p:cBhvr>
                                      <p:to x="100000" y="60000"/>
                                    </p:animScale>
                                    <p:animScale>
                                      <p:cBhvr>
                                        <p:cTn id="23" dur="166" decel="50000">
                                          <p:stCondLst>
                                            <p:cond delay="676"/>
                                          </p:stCondLst>
                                        </p:cTn>
                                        <p:tgtEl>
                                          <p:spTgt spid="34"/>
                                        </p:tgtEl>
                                      </p:cBhvr>
                                      <p:to x="100000" y="100000"/>
                                    </p:animScale>
                                    <p:animScale>
                                      <p:cBhvr>
                                        <p:cTn id="24" dur="26">
                                          <p:stCondLst>
                                            <p:cond delay="1312"/>
                                          </p:stCondLst>
                                        </p:cTn>
                                        <p:tgtEl>
                                          <p:spTgt spid="34"/>
                                        </p:tgtEl>
                                      </p:cBhvr>
                                      <p:to x="100000" y="80000"/>
                                    </p:animScale>
                                    <p:animScale>
                                      <p:cBhvr>
                                        <p:cTn id="25" dur="166" decel="50000">
                                          <p:stCondLst>
                                            <p:cond delay="1338"/>
                                          </p:stCondLst>
                                        </p:cTn>
                                        <p:tgtEl>
                                          <p:spTgt spid="34"/>
                                        </p:tgtEl>
                                      </p:cBhvr>
                                      <p:to x="100000" y="100000"/>
                                    </p:animScale>
                                    <p:animScale>
                                      <p:cBhvr>
                                        <p:cTn id="26" dur="26">
                                          <p:stCondLst>
                                            <p:cond delay="1642"/>
                                          </p:stCondLst>
                                        </p:cTn>
                                        <p:tgtEl>
                                          <p:spTgt spid="34"/>
                                        </p:tgtEl>
                                      </p:cBhvr>
                                      <p:to x="100000" y="90000"/>
                                    </p:animScale>
                                    <p:animScale>
                                      <p:cBhvr>
                                        <p:cTn id="27" dur="166" decel="50000">
                                          <p:stCondLst>
                                            <p:cond delay="1668"/>
                                          </p:stCondLst>
                                        </p:cTn>
                                        <p:tgtEl>
                                          <p:spTgt spid="34"/>
                                        </p:tgtEl>
                                      </p:cBhvr>
                                      <p:to x="100000" y="100000"/>
                                    </p:animScale>
                                    <p:animScale>
                                      <p:cBhvr>
                                        <p:cTn id="28" dur="26">
                                          <p:stCondLst>
                                            <p:cond delay="1808"/>
                                          </p:stCondLst>
                                        </p:cTn>
                                        <p:tgtEl>
                                          <p:spTgt spid="34"/>
                                        </p:tgtEl>
                                      </p:cBhvr>
                                      <p:to x="100000" y="95000"/>
                                    </p:animScale>
                                    <p:animScale>
                                      <p:cBhvr>
                                        <p:cTn id="29" dur="166" decel="50000">
                                          <p:stCondLst>
                                            <p:cond delay="1834"/>
                                          </p:stCondLst>
                                        </p:cTn>
                                        <p:tgtEl>
                                          <p:spTgt spid="3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i="1" dirty="0">
                <a:latin typeface="Times New Roman" panose="02020603050405020304" pitchFamily="18" charset="0"/>
                <a:cs typeface="Times New Roman" panose="02020603050405020304" pitchFamily="18" charset="0"/>
              </a:rPr>
              <a:t>  Protocole IP (Internet Protocol) 6/6</a:t>
            </a:r>
          </a:p>
        </p:txBody>
      </p:sp>
      <p:sp>
        <p:nvSpPr>
          <p:cNvPr id="3" name="Espace réservé du contenu 2"/>
          <p:cNvSpPr>
            <a:spLocks noGrp="1"/>
          </p:cNvSpPr>
          <p:nvPr>
            <p:ph idx="1"/>
          </p:nvPr>
        </p:nvSpPr>
        <p:spPr>
          <a:xfrm>
            <a:off x="614670" y="1690689"/>
            <a:ext cx="8061786" cy="4351338"/>
          </a:xfrm>
        </p:spPr>
        <p:txBody>
          <a:bodyPr/>
          <a:lstStyle/>
          <a:p>
            <a:pPr algn="just"/>
            <a:r>
              <a:rPr lang="fr-FR" sz="2400" dirty="0">
                <a:latin typeface="Times New Roman" panose="02020603050405020304" pitchFamily="18" charset="0"/>
                <a:cs typeface="Times New Roman" panose="02020603050405020304" pitchFamily="18" charset="0"/>
              </a:rPr>
              <a:t>Chaque média peut transporter une quantité maximale de données désignée par </a:t>
            </a:r>
            <a:r>
              <a:rPr lang="fr-FR" sz="2400" u="sng" dirty="0">
                <a:solidFill>
                  <a:srgbClr val="C00000"/>
                </a:solidFill>
                <a:latin typeface="Times New Roman" panose="02020603050405020304" pitchFamily="18" charset="0"/>
                <a:cs typeface="Times New Roman" panose="02020603050405020304" pitchFamily="18" charset="0"/>
              </a:rPr>
              <a:t>unité de transmission maximale </a:t>
            </a:r>
            <a:r>
              <a:rPr lang="fr-FR" sz="2400" dirty="0">
                <a:latin typeface="Times New Roman" panose="02020603050405020304" pitchFamily="18" charset="0"/>
                <a:cs typeface="Times New Roman" panose="02020603050405020304" pitchFamily="18" charset="0"/>
              </a:rPr>
              <a:t>(MTU).</a:t>
            </a:r>
          </a:p>
          <a:p>
            <a:pPr algn="just"/>
            <a:r>
              <a:rPr lang="fr-FR" sz="2400" dirty="0">
                <a:latin typeface="Times New Roman" panose="02020603050405020304" pitchFamily="18" charset="0"/>
                <a:cs typeface="Times New Roman" panose="02020603050405020304" pitchFamily="18" charset="0"/>
              </a:rPr>
              <a:t>Comment le protocole IP puisse s’adapter à cette MTU ???????</a:t>
            </a:r>
          </a:p>
          <a:p>
            <a:pPr algn="just"/>
            <a:r>
              <a:rPr lang="fr-FR" sz="2400" dirty="0">
                <a:latin typeface="Times New Roman" panose="02020603050405020304" pitchFamily="18" charset="0"/>
                <a:cs typeface="Times New Roman" panose="02020603050405020304" pitchFamily="18" charset="0"/>
              </a:rPr>
              <a:t>Il doit procéder à la </a:t>
            </a:r>
            <a:r>
              <a:rPr lang="fr-FR" sz="2400" u="sng" dirty="0">
                <a:solidFill>
                  <a:srgbClr val="C00000"/>
                </a:solidFill>
                <a:latin typeface="Times New Roman" panose="02020603050405020304" pitchFamily="18" charset="0"/>
                <a:cs typeface="Times New Roman" panose="02020603050405020304" pitchFamily="18" charset="0"/>
              </a:rPr>
              <a:t>fragmentation</a:t>
            </a:r>
            <a:r>
              <a:rPr lang="fr-FR" sz="2400" dirty="0">
                <a:solidFill>
                  <a:srgbClr val="C00000"/>
                </a:solidFill>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du paquet </a:t>
            </a:r>
          </a:p>
          <a:p>
            <a:pPr lvl="1" algn="just"/>
            <a:r>
              <a:rPr lang="fr-FR" sz="2400" dirty="0">
                <a:latin typeface="Times New Roman" panose="02020603050405020304" pitchFamily="18" charset="0"/>
                <a:cs typeface="Times New Roman" panose="02020603050405020304" pitchFamily="18" charset="0"/>
              </a:rPr>
              <a:t>Dans certains cas, un périphérique intermédiaire (généralement, un routeur) devra scinder un paquet lors de sa transmission d’un média à un autre avec une MTU inférieure</a:t>
            </a:r>
          </a:p>
          <a:p>
            <a:endParaRPr lang="fr-FR" dirty="0"/>
          </a:p>
        </p:txBody>
      </p:sp>
      <p:sp>
        <p:nvSpPr>
          <p:cNvPr id="4" name="Espace réservé du numéro de diapositive 3"/>
          <p:cNvSpPr>
            <a:spLocks noGrp="1"/>
          </p:cNvSpPr>
          <p:nvPr>
            <p:ph type="sldNum" sz="quarter" idx="12"/>
          </p:nvPr>
        </p:nvSpPr>
        <p:spPr/>
        <p:txBody>
          <a:bodyPr/>
          <a:lstStyle/>
          <a:p>
            <a:fld id="{194EA0E9-6AA5-4C72-ADD8-CBD3FCBC5038}" type="slidenum">
              <a:rPr lang="fr-FR" smtClean="0"/>
              <a:pPr/>
              <a:t>12</a:t>
            </a:fld>
            <a:endParaRPr lang="fr-FR"/>
          </a:p>
        </p:txBody>
      </p:sp>
    </p:spTree>
    <p:extLst>
      <p:ext uri="{BB962C8B-B14F-4D97-AF65-F5344CB8AC3E}">
        <p14:creationId xmlns:p14="http://schemas.microsoft.com/office/powerpoint/2010/main" val="3214229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i="1" dirty="0">
                <a:latin typeface="Times New Roman" panose="02020603050405020304" pitchFamily="18" charset="0"/>
                <a:cs typeface="Times New Roman" panose="02020603050405020304" pitchFamily="18" charset="0"/>
              </a:rPr>
              <a:t>   Fragmentation 1/3</a:t>
            </a:r>
          </a:p>
        </p:txBody>
      </p:sp>
      <p:sp>
        <p:nvSpPr>
          <p:cNvPr id="3" name="Espace réservé du contenu 2"/>
          <p:cNvSpPr>
            <a:spLocks noGrp="1"/>
          </p:cNvSpPr>
          <p:nvPr>
            <p:ph idx="1"/>
          </p:nvPr>
        </p:nvSpPr>
        <p:spPr>
          <a:xfrm>
            <a:off x="251520" y="1847851"/>
            <a:ext cx="8407846" cy="4351338"/>
          </a:xfrm>
        </p:spPr>
        <p:txBody>
          <a:bodyPr/>
          <a:lstStyle/>
          <a:p>
            <a:pPr algn="just">
              <a:lnSpc>
                <a:spcPct val="150000"/>
              </a:lnSpc>
            </a:pPr>
            <a:r>
              <a:rPr lang="fr-FR" sz="2400" dirty="0">
                <a:latin typeface="Times New Roman" panose="02020603050405020304" pitchFamily="18" charset="0"/>
                <a:cs typeface="Times New Roman" panose="02020603050405020304" pitchFamily="18" charset="0"/>
              </a:rPr>
              <a:t>Elle consiste à découper un datagramme en plusieurs paquets </a:t>
            </a:r>
            <a:r>
              <a:rPr lang="fr-FR" sz="2400" b="1" dirty="0">
                <a:latin typeface="Times New Roman" panose="02020603050405020304" pitchFamily="18" charset="0"/>
                <a:cs typeface="Times New Roman" panose="02020603050405020304" pitchFamily="18" charset="0"/>
              </a:rPr>
              <a:t>ET</a:t>
            </a:r>
            <a:r>
              <a:rPr lang="fr-FR" sz="2400" dirty="0">
                <a:latin typeface="Times New Roman" panose="02020603050405020304" pitchFamily="18" charset="0"/>
                <a:cs typeface="Times New Roman" panose="02020603050405020304" pitchFamily="18" charset="0"/>
              </a:rPr>
              <a:t> de reconstituer ces paquets à la machine </a:t>
            </a:r>
            <a:r>
              <a:rPr lang="fr-FR" sz="2400" dirty="0" smtClean="0">
                <a:latin typeface="Times New Roman" panose="02020603050405020304" pitchFamily="18" charset="0"/>
                <a:cs typeface="Times New Roman" panose="02020603050405020304" pitchFamily="18" charset="0"/>
              </a:rPr>
              <a:t>destinatrice</a:t>
            </a:r>
            <a:endParaRPr lang="fr-FR" sz="2400" dirty="0">
              <a:latin typeface="Times New Roman" panose="02020603050405020304" pitchFamily="18" charset="0"/>
              <a:cs typeface="Times New Roman" panose="02020603050405020304" pitchFamily="18" charset="0"/>
            </a:endParaRPr>
          </a:p>
          <a:p>
            <a:pPr algn="just">
              <a:lnSpc>
                <a:spcPct val="150000"/>
              </a:lnSpc>
            </a:pPr>
            <a:r>
              <a:rPr lang="fr-FR" sz="2400" dirty="0">
                <a:latin typeface="Times New Roman" panose="02020603050405020304" pitchFamily="18" charset="0"/>
                <a:cs typeface="Times New Roman" panose="02020603050405020304" pitchFamily="18" charset="0"/>
              </a:rPr>
              <a:t>La difficulté va donc être de pouvoir découper, puis recomposer les paquets reçus, même s'ils ne prennent pas le même chemin et arrivent dans le désordre, ou alors que l'un d'entre eux est </a:t>
            </a:r>
            <a:r>
              <a:rPr lang="fr-FR" sz="2400" dirty="0" smtClean="0">
                <a:latin typeface="Times New Roman" panose="02020603050405020304" pitchFamily="18" charset="0"/>
                <a:cs typeface="Times New Roman" panose="02020603050405020304" pitchFamily="18" charset="0"/>
              </a:rPr>
              <a:t>perdu</a:t>
            </a:r>
            <a:endParaRPr lang="fr-FR" sz="2400" dirty="0">
              <a:latin typeface="Times New Roman" panose="02020603050405020304" pitchFamily="18" charset="0"/>
              <a:cs typeface="Times New Roman" panose="02020603050405020304" pitchFamily="18" charset="0"/>
            </a:endParaRPr>
          </a:p>
          <a:p>
            <a:pPr algn="just">
              <a:lnSpc>
                <a:spcPct val="150000"/>
              </a:lnSpc>
            </a:pPr>
            <a:endParaRPr lang="fr-FR" sz="2400" dirty="0"/>
          </a:p>
          <a:p>
            <a:endParaRPr lang="fr-FR" dirty="0"/>
          </a:p>
        </p:txBody>
      </p:sp>
      <p:sp>
        <p:nvSpPr>
          <p:cNvPr id="4" name="Espace réservé du numéro de diapositive 3"/>
          <p:cNvSpPr>
            <a:spLocks noGrp="1"/>
          </p:cNvSpPr>
          <p:nvPr>
            <p:ph type="sldNum" sz="quarter" idx="12"/>
          </p:nvPr>
        </p:nvSpPr>
        <p:spPr/>
        <p:txBody>
          <a:bodyPr/>
          <a:lstStyle/>
          <a:p>
            <a:fld id="{194EA0E9-6AA5-4C72-ADD8-CBD3FCBC5038}" type="slidenum">
              <a:rPr lang="fr-FR" smtClean="0"/>
              <a:pPr/>
              <a:t>13</a:t>
            </a:fld>
            <a:endParaRPr lang="fr-FR"/>
          </a:p>
        </p:txBody>
      </p:sp>
    </p:spTree>
    <p:extLst>
      <p:ext uri="{BB962C8B-B14F-4D97-AF65-F5344CB8AC3E}">
        <p14:creationId xmlns:p14="http://schemas.microsoft.com/office/powerpoint/2010/main" val="637636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i="1" dirty="0">
                <a:latin typeface="Times New Roman" panose="02020603050405020304" pitchFamily="18" charset="0"/>
                <a:cs typeface="Times New Roman" panose="02020603050405020304" pitchFamily="18" charset="0"/>
              </a:rPr>
              <a:t>   Fragmentation 2/3</a:t>
            </a:r>
          </a:p>
        </p:txBody>
      </p:sp>
      <p:sp>
        <p:nvSpPr>
          <p:cNvPr id="3" name="Espace réservé du contenu 2"/>
          <p:cNvSpPr>
            <a:spLocks noGrp="1"/>
          </p:cNvSpPr>
          <p:nvPr>
            <p:ph idx="1"/>
          </p:nvPr>
        </p:nvSpPr>
        <p:spPr/>
        <p:txBody>
          <a:bodyPr/>
          <a:lstStyle/>
          <a:p>
            <a:pPr algn="just"/>
            <a:r>
              <a:rPr lang="fr-FR" sz="2400" b="1" dirty="0">
                <a:solidFill>
                  <a:schemeClr val="accent1"/>
                </a:solidFill>
                <a:latin typeface="Times New Roman" panose="02020603050405020304" pitchFamily="18" charset="0"/>
                <a:cs typeface="Times New Roman" panose="02020603050405020304" pitchFamily="18" charset="0"/>
              </a:rPr>
              <a:t>Exemple: </a:t>
            </a:r>
            <a:r>
              <a:rPr lang="fr-FR" sz="2400" dirty="0">
                <a:latin typeface="Times New Roman" panose="02020603050405020304" pitchFamily="18" charset="0"/>
                <a:cs typeface="Times New Roman" panose="02020603050405020304" pitchFamily="18" charset="0"/>
              </a:rPr>
              <a:t>Imaginons que notre machine souhaite envoyer un datagramme de 1600 octets. Une trame pouvant transporter un datagramme de 1500 octets -&gt; il va falloir fragmenter ce datagramme</a:t>
            </a:r>
          </a:p>
          <a:p>
            <a:pPr algn="just"/>
            <a:endParaRPr lang="fr-FR" dirty="0">
              <a:latin typeface="Garamond" pitchFamily="18" charset="0"/>
            </a:endParaRPr>
          </a:p>
        </p:txBody>
      </p:sp>
      <p:pic>
        <p:nvPicPr>
          <p:cNvPr id="5" name="Content Placeholder 4"/>
          <p:cNvPicPr>
            <a:picLocks noChangeAspect="1"/>
          </p:cNvPicPr>
          <p:nvPr/>
        </p:nvPicPr>
        <p:blipFill>
          <a:blip r:embed="rId2">
            <a:clrChange>
              <a:clrFrom>
                <a:srgbClr val="FFFFFF"/>
              </a:clrFrom>
              <a:clrTo>
                <a:srgbClr val="FFFFFF">
                  <a:alpha val="0"/>
                </a:srgbClr>
              </a:clrTo>
            </a:clrChange>
          </a:blip>
          <a:stretch>
            <a:fillRect/>
          </a:stretch>
        </p:blipFill>
        <p:spPr>
          <a:xfrm>
            <a:off x="1763688" y="3237561"/>
            <a:ext cx="5029163" cy="3301352"/>
          </a:xfrm>
          <a:prstGeom prst="rect">
            <a:avLst/>
          </a:prstGeom>
        </p:spPr>
      </p:pic>
      <p:sp>
        <p:nvSpPr>
          <p:cNvPr id="4" name="Espace réservé du numéro de diapositive 3"/>
          <p:cNvSpPr>
            <a:spLocks noGrp="1"/>
          </p:cNvSpPr>
          <p:nvPr>
            <p:ph type="sldNum" sz="quarter" idx="12"/>
          </p:nvPr>
        </p:nvSpPr>
        <p:spPr/>
        <p:txBody>
          <a:bodyPr/>
          <a:lstStyle/>
          <a:p>
            <a:fld id="{194EA0E9-6AA5-4C72-ADD8-CBD3FCBC5038}" type="slidenum">
              <a:rPr lang="fr-FR" smtClean="0"/>
              <a:pPr/>
              <a:t>14</a:t>
            </a:fld>
            <a:endParaRPr lang="fr-FR"/>
          </a:p>
        </p:txBody>
      </p:sp>
    </p:spTree>
    <p:extLst>
      <p:ext uri="{BB962C8B-B14F-4D97-AF65-F5344CB8AC3E}">
        <p14:creationId xmlns:p14="http://schemas.microsoft.com/office/powerpoint/2010/main" val="148539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i="1" dirty="0">
                <a:latin typeface="Times New Roman" panose="02020603050405020304" pitchFamily="18" charset="0"/>
                <a:cs typeface="Times New Roman" panose="02020603050405020304" pitchFamily="18" charset="0"/>
              </a:rPr>
              <a:t>   Entête IPv4 1/3</a:t>
            </a:r>
          </a:p>
        </p:txBody>
      </p:sp>
      <p:pic>
        <p:nvPicPr>
          <p:cNvPr id="1026" name="Picture 2" descr="MTU MSS"/>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1269" y="1690689"/>
            <a:ext cx="7886699" cy="3600399"/>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p:cNvSpPr>
            <a:spLocks noGrp="1"/>
          </p:cNvSpPr>
          <p:nvPr>
            <p:ph type="sldNum" sz="quarter" idx="12"/>
          </p:nvPr>
        </p:nvSpPr>
        <p:spPr/>
        <p:txBody>
          <a:bodyPr/>
          <a:lstStyle/>
          <a:p>
            <a:fld id="{194EA0E9-6AA5-4C72-ADD8-CBD3FCBC5038}" type="slidenum">
              <a:rPr lang="fr-FR" smtClean="0"/>
              <a:pPr/>
              <a:t>15</a:t>
            </a:fld>
            <a:endParaRPr lang="fr-FR"/>
          </a:p>
        </p:txBody>
      </p:sp>
    </p:spTree>
    <p:extLst>
      <p:ext uri="{BB962C8B-B14F-4D97-AF65-F5344CB8AC3E}">
        <p14:creationId xmlns:p14="http://schemas.microsoft.com/office/powerpoint/2010/main" val="1613799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28650" y="1825624"/>
            <a:ext cx="8047806" cy="4627711"/>
          </a:xfrm>
        </p:spPr>
        <p:txBody>
          <a:bodyPr>
            <a:normAutofit fontScale="92500" lnSpcReduction="10000"/>
          </a:bodyPr>
          <a:lstStyle/>
          <a:p>
            <a:pPr algn="just"/>
            <a:r>
              <a:rPr lang="fr-FR" sz="2400" b="1" dirty="0">
                <a:latin typeface="Times New Roman" panose="02020603050405020304" pitchFamily="18" charset="0"/>
                <a:cs typeface="Times New Roman" panose="02020603050405020304" pitchFamily="18" charset="0"/>
              </a:rPr>
              <a:t>Version d’IP</a:t>
            </a:r>
            <a:r>
              <a:rPr lang="fr-FR" sz="2400" dirty="0">
                <a:latin typeface="Times New Roman" panose="02020603050405020304" pitchFamily="18" charset="0"/>
                <a:cs typeface="Times New Roman" panose="02020603050405020304" pitchFamily="18" charset="0"/>
              </a:rPr>
              <a:t>: numéro de version de protocole IP</a:t>
            </a:r>
          </a:p>
          <a:p>
            <a:pPr algn="just"/>
            <a:r>
              <a:rPr lang="fr-FR" sz="2400" b="1" dirty="0">
                <a:latin typeface="Times New Roman" panose="02020603050405020304" pitchFamily="18" charset="0"/>
                <a:cs typeface="Times New Roman" panose="02020603050405020304" pitchFamily="18" charset="0"/>
              </a:rPr>
              <a:t>Longueur de l’entête (IHL) </a:t>
            </a:r>
            <a:r>
              <a:rPr lang="fr-FR" sz="2400" dirty="0">
                <a:latin typeface="Times New Roman" panose="02020603050405020304" pitchFamily="18" charset="0"/>
                <a:cs typeface="Times New Roman" panose="02020603050405020304" pitchFamily="18" charset="0"/>
              </a:rPr>
              <a:t>: longueur de l'en-tête en mots de 32 bits, généralement égal à 5 (pas d'option)</a:t>
            </a:r>
          </a:p>
          <a:p>
            <a:pPr algn="just"/>
            <a:r>
              <a:rPr lang="fr-FR" sz="2400" b="1" dirty="0">
                <a:latin typeface="Times New Roman" panose="02020603050405020304" pitchFamily="18" charset="0"/>
                <a:cs typeface="Times New Roman" panose="02020603050405020304" pitchFamily="18" charset="0"/>
              </a:rPr>
              <a:t>Type de service:</a:t>
            </a:r>
            <a:r>
              <a:rPr lang="fr-FR" sz="2400" dirty="0">
                <a:latin typeface="Times New Roman" panose="02020603050405020304" pitchFamily="18" charset="0"/>
                <a:cs typeface="Times New Roman" panose="02020603050405020304" pitchFamily="18" charset="0"/>
              </a:rPr>
              <a:t> ancien type de service codé sur 8 bits. Utilisé pour donner une priorité plus élevée que les autres à un paquet. Mais cela a été très peu utilisé</a:t>
            </a:r>
          </a:p>
          <a:p>
            <a:pPr algn="just"/>
            <a:r>
              <a:rPr lang="fr-FR" sz="2400" b="1" dirty="0">
                <a:latin typeface="Times New Roman" panose="02020603050405020304" pitchFamily="18" charset="0"/>
                <a:cs typeface="Times New Roman" panose="02020603050405020304" pitchFamily="18" charset="0"/>
              </a:rPr>
              <a:t>Longueur totale </a:t>
            </a:r>
            <a:r>
              <a:rPr lang="fr-FR" sz="2400" dirty="0">
                <a:latin typeface="Times New Roman" panose="02020603050405020304" pitchFamily="18" charset="0"/>
                <a:cs typeface="Times New Roman" panose="02020603050405020304" pitchFamily="18" charset="0"/>
              </a:rPr>
              <a:t>: longueur totale du datagramme en octets (en-tête + données)</a:t>
            </a:r>
          </a:p>
          <a:p>
            <a:pPr algn="just"/>
            <a:r>
              <a:rPr lang="fr-FR" sz="2400" b="1" dirty="0">
                <a:latin typeface="Times New Roman" panose="02020603050405020304" pitchFamily="18" charset="0"/>
                <a:cs typeface="Times New Roman" panose="02020603050405020304" pitchFamily="18" charset="0"/>
              </a:rPr>
              <a:t>Identification</a:t>
            </a:r>
            <a:r>
              <a:rPr lang="fr-FR" sz="2400" dirty="0">
                <a:latin typeface="Times New Roman" panose="02020603050405020304" pitchFamily="18" charset="0"/>
                <a:cs typeface="Times New Roman" panose="02020603050405020304" pitchFamily="18" charset="0"/>
              </a:rPr>
              <a:t> – ce champ de 16 bits identifie de manière unique le fragment d'un paquet IP d'origine</a:t>
            </a:r>
          </a:p>
          <a:p>
            <a:pPr algn="just"/>
            <a:r>
              <a:rPr lang="fr-FR" sz="2400" b="1" dirty="0">
                <a:latin typeface="Times New Roman" panose="02020603050405020304" pitchFamily="18" charset="0"/>
                <a:cs typeface="Times New Roman" panose="02020603050405020304" pitchFamily="18" charset="0"/>
              </a:rPr>
              <a:t>Flags (Indicateurs)</a:t>
            </a:r>
            <a:r>
              <a:rPr lang="fr-FR" sz="2400" dirty="0">
                <a:latin typeface="Times New Roman" panose="02020603050405020304" pitchFamily="18" charset="0"/>
                <a:cs typeface="Times New Roman" panose="02020603050405020304" pitchFamily="18" charset="0"/>
              </a:rPr>
              <a:t> – ce champ de 3 bits donne une information sur la fragmentation</a:t>
            </a:r>
          </a:p>
          <a:p>
            <a:pPr algn="just"/>
            <a:r>
              <a:rPr lang="fr-FR" sz="2400" b="1" dirty="0">
                <a:latin typeface="Times New Roman" panose="02020603050405020304" pitchFamily="18" charset="0"/>
                <a:cs typeface="Times New Roman" panose="02020603050405020304" pitchFamily="18" charset="0"/>
              </a:rPr>
              <a:t>Fragment offset (Décalage du fragment)</a:t>
            </a:r>
            <a:r>
              <a:rPr lang="fr-FR" sz="2400" dirty="0">
                <a:latin typeface="Times New Roman" panose="02020603050405020304" pitchFamily="18" charset="0"/>
                <a:cs typeface="Times New Roman" panose="02020603050405020304" pitchFamily="18" charset="0"/>
              </a:rPr>
              <a:t> – ce champ de 13 bits indique la position du fragment dans le paquet d'origine</a:t>
            </a:r>
            <a:endParaRPr lang="fr-FR" sz="2400" dirty="0">
              <a:latin typeface="Times New Roman" panose="02020603050405020304" pitchFamily="18" charset="0"/>
              <a:ea typeface="ＭＳ Ｐゴシック"/>
              <a:cs typeface="Times New Roman" panose="02020603050405020304" pitchFamily="18" charset="0"/>
            </a:endParaRPr>
          </a:p>
        </p:txBody>
      </p:sp>
      <p:sp>
        <p:nvSpPr>
          <p:cNvPr id="5" name="Titre 1"/>
          <p:cNvSpPr>
            <a:spLocks noGrp="1"/>
          </p:cNvSpPr>
          <p:nvPr>
            <p:ph type="title"/>
          </p:nvPr>
        </p:nvSpPr>
        <p:spPr>
          <a:xfrm>
            <a:off x="628650" y="365126"/>
            <a:ext cx="7886700" cy="1325563"/>
          </a:xfrm>
        </p:spPr>
        <p:txBody>
          <a:bodyPr>
            <a:normAutofit/>
          </a:bodyPr>
          <a:lstStyle/>
          <a:p>
            <a:r>
              <a:rPr lang="fr-FR" sz="3600" dirty="0">
                <a:latin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cs typeface="Times New Roman" panose="02020603050405020304" pitchFamily="18" charset="0"/>
              </a:rPr>
              <a:t>Entête IPv4 2/3</a:t>
            </a:r>
          </a:p>
        </p:txBody>
      </p:sp>
      <p:sp>
        <p:nvSpPr>
          <p:cNvPr id="2" name="Espace réservé du numéro de diapositive 1"/>
          <p:cNvSpPr>
            <a:spLocks noGrp="1"/>
          </p:cNvSpPr>
          <p:nvPr>
            <p:ph type="sldNum" sz="quarter" idx="12"/>
          </p:nvPr>
        </p:nvSpPr>
        <p:spPr/>
        <p:txBody>
          <a:bodyPr/>
          <a:lstStyle/>
          <a:p>
            <a:fld id="{194EA0E9-6AA5-4C72-ADD8-CBD3FCBC5038}" type="slidenum">
              <a:rPr lang="fr-FR" smtClean="0"/>
              <a:pPr/>
              <a:t>16</a:t>
            </a:fld>
            <a:endParaRPr lang="fr-FR"/>
          </a:p>
        </p:txBody>
      </p:sp>
    </p:spTree>
    <p:extLst>
      <p:ext uri="{BB962C8B-B14F-4D97-AF65-F5344CB8AC3E}">
        <p14:creationId xmlns:p14="http://schemas.microsoft.com/office/powerpoint/2010/main" val="4274602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pPr algn="just"/>
            <a:r>
              <a:rPr lang="fr-FR" sz="2200" b="1" dirty="0">
                <a:latin typeface="Times New Roman" panose="02020603050405020304" pitchFamily="18" charset="0"/>
                <a:cs typeface="Times New Roman" panose="02020603050405020304" pitchFamily="18" charset="0"/>
              </a:rPr>
              <a:t>Durée de vie</a:t>
            </a:r>
            <a:r>
              <a:rPr lang="fr-FR" sz="2200" dirty="0">
                <a:latin typeface="Times New Roman" panose="02020603050405020304" pitchFamily="18" charset="0"/>
                <a:cs typeface="Times New Roman" panose="02020603050405020304" pitchFamily="18" charset="0"/>
              </a:rPr>
              <a:t> : codé sur 8 bits. Il est utilisé pour limiter la durée de vie d’un paquet. Les passerelles qui traitent le datagramme  doivent décrémenter cette valeur de 1. Lorsque cette valeur atteint 0 (expire) le datagramme est détruit et un message d'erreur est renvoyé à l'émetteur</a:t>
            </a:r>
          </a:p>
          <a:p>
            <a:pPr algn="just"/>
            <a:r>
              <a:rPr lang="fr-FR" sz="2200" b="1" dirty="0">
                <a:latin typeface="Times New Roman" panose="02020603050405020304" pitchFamily="18" charset="0"/>
                <a:cs typeface="Times New Roman" panose="02020603050405020304" pitchFamily="18" charset="0"/>
              </a:rPr>
              <a:t>Protocole</a:t>
            </a:r>
            <a:r>
              <a:rPr lang="fr-FR" sz="2200" dirty="0">
                <a:latin typeface="Times New Roman" panose="02020603050405020304" pitchFamily="18" charset="0"/>
                <a:cs typeface="Times New Roman" panose="02020603050405020304" pitchFamily="18" charset="0"/>
              </a:rPr>
              <a:t>: Ce champ identifie le protocole de niveau supérieur véhiculé dans le champ données du datagramme : TCP:6, UDP:17, ICMP:1</a:t>
            </a:r>
          </a:p>
          <a:p>
            <a:pPr algn="just"/>
            <a:r>
              <a:rPr lang="fr-FR" sz="2200" b="1" dirty="0">
                <a:latin typeface="Times New Roman" panose="02020603050405020304" pitchFamily="18" charset="0"/>
                <a:cs typeface="Times New Roman" panose="02020603050405020304" pitchFamily="18" charset="0"/>
              </a:rPr>
              <a:t>Somme de contrôle de l'en-tête (Header checksum)</a:t>
            </a:r>
            <a:r>
              <a:rPr lang="fr-FR" sz="2200" dirty="0">
                <a:latin typeface="Times New Roman" panose="02020603050405020304" pitchFamily="18" charset="0"/>
                <a:cs typeface="Times New Roman" panose="02020603050405020304" pitchFamily="18" charset="0"/>
              </a:rPr>
              <a:t> : champ de 16 bits utilisé pour le contrôle des erreurs sur l'en-tête IP</a:t>
            </a:r>
          </a:p>
          <a:p>
            <a:pPr algn="just"/>
            <a:r>
              <a:rPr lang="fr-FR" sz="2200" b="1" dirty="0">
                <a:latin typeface="Times New Roman" panose="02020603050405020304" pitchFamily="18" charset="0"/>
                <a:cs typeface="Times New Roman" panose="02020603050405020304" pitchFamily="18" charset="0"/>
              </a:rPr>
              <a:t>Adresse IP source</a:t>
            </a:r>
            <a:r>
              <a:rPr lang="fr-FR" sz="2200" dirty="0">
                <a:latin typeface="Times New Roman" panose="02020603050405020304" pitchFamily="18" charset="0"/>
                <a:cs typeface="Times New Roman" panose="02020603050405020304" pitchFamily="18" charset="0"/>
              </a:rPr>
              <a:t> – contient une valeur binaire de 32 bits qui représente l'adresse IP source du paquet</a:t>
            </a:r>
          </a:p>
          <a:p>
            <a:pPr algn="just"/>
            <a:r>
              <a:rPr lang="fr-FR" sz="2200" b="1" dirty="0">
                <a:latin typeface="Times New Roman" panose="02020603050405020304" pitchFamily="18" charset="0"/>
                <a:cs typeface="Times New Roman" panose="02020603050405020304" pitchFamily="18" charset="0"/>
              </a:rPr>
              <a:t>Adresse IP de destination</a:t>
            </a:r>
            <a:r>
              <a:rPr lang="fr-FR" sz="2200" dirty="0">
                <a:latin typeface="Times New Roman" panose="02020603050405020304" pitchFamily="18" charset="0"/>
                <a:cs typeface="Times New Roman" panose="02020603050405020304" pitchFamily="18" charset="0"/>
              </a:rPr>
              <a:t> – contient une valeur binaire de 32 bits qui représente l'adresse IP de destination du paquet</a:t>
            </a:r>
          </a:p>
          <a:p>
            <a:pPr algn="just">
              <a:lnSpc>
                <a:spcPct val="150000"/>
              </a:lnSpc>
              <a:buClr>
                <a:schemeClr val="accent1"/>
              </a:buClr>
            </a:pPr>
            <a:endParaRPr lang="fr-FR" sz="2400" dirty="0">
              <a:latin typeface="Garamond" pitchFamily="18" charset="0"/>
              <a:cs typeface="Times New Roman" panose="02020603050405020304" pitchFamily="18" charset="0"/>
            </a:endParaRPr>
          </a:p>
        </p:txBody>
      </p:sp>
      <p:sp>
        <p:nvSpPr>
          <p:cNvPr id="5" name="Titre 1"/>
          <p:cNvSpPr>
            <a:spLocks noGrp="1"/>
          </p:cNvSpPr>
          <p:nvPr>
            <p:ph type="title"/>
          </p:nvPr>
        </p:nvSpPr>
        <p:spPr>
          <a:xfrm>
            <a:off x="628650" y="365126"/>
            <a:ext cx="7886700" cy="1325563"/>
          </a:xfrm>
        </p:spPr>
        <p:txBody>
          <a:bodyPr>
            <a:normAutofit/>
          </a:bodyPr>
          <a:lstStyle/>
          <a:p>
            <a:r>
              <a:rPr lang="fr-FR" sz="3600" b="1" i="1" dirty="0">
                <a:latin typeface="Times New Roman" panose="02020603050405020304" pitchFamily="18" charset="0"/>
                <a:cs typeface="Times New Roman" panose="02020603050405020304" pitchFamily="18" charset="0"/>
              </a:rPr>
              <a:t>   Entête IPv4 3/3</a:t>
            </a:r>
          </a:p>
        </p:txBody>
      </p:sp>
      <p:sp>
        <p:nvSpPr>
          <p:cNvPr id="2" name="Espace réservé du numéro de diapositive 1"/>
          <p:cNvSpPr>
            <a:spLocks noGrp="1"/>
          </p:cNvSpPr>
          <p:nvPr>
            <p:ph type="sldNum" sz="quarter" idx="12"/>
          </p:nvPr>
        </p:nvSpPr>
        <p:spPr/>
        <p:txBody>
          <a:bodyPr/>
          <a:lstStyle/>
          <a:p>
            <a:fld id="{194EA0E9-6AA5-4C72-ADD8-CBD3FCBC5038}" type="slidenum">
              <a:rPr lang="fr-FR" smtClean="0"/>
              <a:pPr/>
              <a:t>17</a:t>
            </a:fld>
            <a:endParaRPr lang="fr-FR"/>
          </a:p>
        </p:txBody>
      </p:sp>
    </p:spTree>
    <p:extLst>
      <p:ext uri="{BB962C8B-B14F-4D97-AF65-F5344CB8AC3E}">
        <p14:creationId xmlns:p14="http://schemas.microsoft.com/office/powerpoint/2010/main" val="3446950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i="1" dirty="0">
                <a:latin typeface="Times New Roman" panose="02020603050405020304" pitchFamily="18" charset="0"/>
                <a:cs typeface="Times New Roman" panose="02020603050405020304" pitchFamily="18" charset="0"/>
              </a:rPr>
              <a:t>  Structure d’adresse IPv4</a:t>
            </a:r>
          </a:p>
        </p:txBody>
      </p:sp>
      <p:sp>
        <p:nvSpPr>
          <p:cNvPr id="3" name="Espace réservé du contenu 2"/>
          <p:cNvSpPr>
            <a:spLocks noGrp="1"/>
          </p:cNvSpPr>
          <p:nvPr>
            <p:ph idx="1"/>
          </p:nvPr>
        </p:nvSpPr>
        <p:spPr>
          <a:xfrm>
            <a:off x="395536" y="1484784"/>
            <a:ext cx="8352928" cy="4351338"/>
          </a:xfrm>
        </p:spPr>
        <p:txBody>
          <a:bodyPr/>
          <a:lstStyle/>
          <a:p>
            <a:pPr marL="93345" indent="-81280" algn="just">
              <a:lnSpc>
                <a:spcPct val="100000"/>
              </a:lnSpc>
              <a:spcBef>
                <a:spcPts val="100"/>
              </a:spcBef>
              <a:buSzPct val="94444"/>
              <a:tabLst>
                <a:tab pos="93980" algn="l"/>
              </a:tabLst>
            </a:pPr>
            <a:r>
              <a:rPr lang="fr-FR" sz="2400" spc="-5" dirty="0">
                <a:latin typeface="Arial"/>
                <a:cs typeface="Arial"/>
              </a:rPr>
              <a:t> </a:t>
            </a:r>
            <a:r>
              <a:rPr lang="fr-FR" sz="2400" spc="-5" dirty="0">
                <a:latin typeface="Times New Roman" panose="02020603050405020304" pitchFamily="18" charset="0"/>
                <a:cs typeface="Times New Roman" panose="02020603050405020304" pitchFamily="18" charset="0"/>
              </a:rPr>
              <a:t>Une adresse </a:t>
            </a:r>
            <a:r>
              <a:rPr lang="fr-FR" sz="2400" dirty="0">
                <a:latin typeface="Times New Roman" panose="02020603050405020304" pitchFamily="18" charset="0"/>
                <a:cs typeface="Times New Roman" panose="02020603050405020304" pitchFamily="18" charset="0"/>
              </a:rPr>
              <a:t>IPv4 </a:t>
            </a:r>
            <a:r>
              <a:rPr lang="fr-FR" sz="2400" spc="-5" dirty="0">
                <a:latin typeface="Times New Roman" panose="02020603050405020304" pitchFamily="18" charset="0"/>
                <a:cs typeface="Times New Roman" panose="02020603050405020304" pitchFamily="18" charset="0"/>
              </a:rPr>
              <a:t>est codée sur </a:t>
            </a:r>
            <a:r>
              <a:rPr lang="fr-FR" sz="2400" dirty="0">
                <a:latin typeface="Times New Roman" panose="02020603050405020304" pitchFamily="18" charset="0"/>
                <a:cs typeface="Times New Roman" panose="02020603050405020304" pitchFamily="18" charset="0"/>
              </a:rPr>
              <a:t>32</a:t>
            </a:r>
            <a:r>
              <a:rPr lang="fr-FR" sz="2400" spc="-10" dirty="0">
                <a:latin typeface="Times New Roman" panose="02020603050405020304" pitchFamily="18" charset="0"/>
                <a:cs typeface="Times New Roman" panose="02020603050405020304" pitchFamily="18" charset="0"/>
              </a:rPr>
              <a:t> </a:t>
            </a:r>
            <a:r>
              <a:rPr lang="fr-FR" sz="2400" spc="-5" dirty="0">
                <a:latin typeface="Times New Roman" panose="02020603050405020304" pitchFamily="18" charset="0"/>
                <a:cs typeface="Times New Roman" panose="02020603050405020304" pitchFamily="18" charset="0"/>
              </a:rPr>
              <a:t>bits</a:t>
            </a:r>
            <a:endParaRPr lang="fr-FR" sz="2400" dirty="0">
              <a:latin typeface="Times New Roman" panose="02020603050405020304" pitchFamily="18" charset="0"/>
              <a:cs typeface="Times New Roman" panose="02020603050405020304" pitchFamily="18" charset="0"/>
            </a:endParaRPr>
          </a:p>
          <a:p>
            <a:pPr marL="12700" marR="5080" algn="just">
              <a:lnSpc>
                <a:spcPct val="100000"/>
              </a:lnSpc>
              <a:spcBef>
                <a:spcPts val="5"/>
              </a:spcBef>
              <a:buSzPct val="94444"/>
              <a:tabLst>
                <a:tab pos="93980" algn="l"/>
              </a:tabLst>
            </a:pPr>
            <a:r>
              <a:rPr lang="fr-FR" sz="2400" spc="-5" dirty="0">
                <a:latin typeface="Times New Roman" panose="02020603050405020304" pitchFamily="18" charset="0"/>
                <a:cs typeface="Times New Roman" panose="02020603050405020304" pitchFamily="18" charset="0"/>
              </a:rPr>
              <a:t>Elle est représentée en format décimal </a:t>
            </a:r>
            <a:r>
              <a:rPr lang="fr-FR" sz="2400" dirty="0">
                <a:latin typeface="Times New Roman" panose="02020603050405020304" pitchFamily="18" charset="0"/>
                <a:cs typeface="Times New Roman" panose="02020603050405020304" pitchFamily="18" charset="0"/>
              </a:rPr>
              <a:t>: 4 </a:t>
            </a:r>
            <a:r>
              <a:rPr lang="fr-FR" sz="2400" spc="-5" dirty="0">
                <a:latin typeface="Times New Roman" panose="02020603050405020304" pitchFamily="18" charset="0"/>
                <a:cs typeface="Times New Roman" panose="02020603050405020304" pitchFamily="18" charset="0"/>
              </a:rPr>
              <a:t>octets séparés de «. »</a:t>
            </a:r>
          </a:p>
          <a:p>
            <a:pPr marL="12700" marR="5080" algn="just">
              <a:lnSpc>
                <a:spcPct val="100000"/>
              </a:lnSpc>
              <a:spcBef>
                <a:spcPts val="5"/>
              </a:spcBef>
              <a:buSzPct val="94444"/>
              <a:tabLst>
                <a:tab pos="93980" algn="l"/>
              </a:tabLst>
            </a:pPr>
            <a:r>
              <a:rPr lang="fr-FR" sz="2400" spc="-5" dirty="0">
                <a:latin typeface="Times New Roman" panose="02020603050405020304" pitchFamily="18" charset="0"/>
                <a:cs typeface="Times New Roman" panose="02020603050405020304" pitchFamily="18" charset="0"/>
              </a:rPr>
              <a:t>Partie Net-id (identifie le réseau) + partie Host-id (identifie la machine connectée dans ce réseau)</a:t>
            </a:r>
          </a:p>
          <a:p>
            <a:pPr marL="12700" marR="5080" algn="just">
              <a:lnSpc>
                <a:spcPct val="100000"/>
              </a:lnSpc>
              <a:spcBef>
                <a:spcPts val="5"/>
              </a:spcBef>
              <a:buSzPct val="94444"/>
              <a:tabLst>
                <a:tab pos="93980" algn="l"/>
              </a:tabLst>
            </a:pPr>
            <a:r>
              <a:rPr lang="fr-FR" sz="2400" spc="-5" dirty="0">
                <a:latin typeface="Times New Roman" panose="02020603050405020304" pitchFamily="18" charset="0"/>
                <a:cs typeface="Times New Roman" panose="02020603050405020304" pitchFamily="18" charset="0"/>
              </a:rPr>
              <a:t>Exemple </a:t>
            </a:r>
            <a:r>
              <a:rPr lang="fr-FR" sz="2400" dirty="0">
                <a:latin typeface="Times New Roman" panose="02020603050405020304" pitchFamily="18" charset="0"/>
                <a:cs typeface="Times New Roman" panose="02020603050405020304" pitchFamily="18" charset="0"/>
              </a:rPr>
              <a:t>:</a:t>
            </a:r>
            <a:r>
              <a:rPr lang="fr-FR" sz="2400" spc="15" dirty="0">
                <a:latin typeface="Times New Roman" panose="02020603050405020304" pitchFamily="18" charset="0"/>
                <a:cs typeface="Times New Roman" panose="02020603050405020304" pitchFamily="18" charset="0"/>
              </a:rPr>
              <a:t> </a:t>
            </a:r>
            <a:r>
              <a:rPr lang="fr-FR" sz="2400" spc="-5" dirty="0">
                <a:latin typeface="Times New Roman" panose="02020603050405020304" pitchFamily="18" charset="0"/>
                <a:cs typeface="Times New Roman" panose="02020603050405020304" pitchFamily="18" charset="0"/>
              </a:rPr>
              <a:t>192.168.10.10</a:t>
            </a:r>
            <a:endParaRPr lang="fr-FR" sz="2400" dirty="0">
              <a:latin typeface="Times New Roman" panose="02020603050405020304" pitchFamily="18" charset="0"/>
              <a:cs typeface="Times New Roman" panose="02020603050405020304" pitchFamily="18" charset="0"/>
            </a:endParaRPr>
          </a:p>
          <a:p>
            <a:endParaRPr lang="fr-FR" dirty="0"/>
          </a:p>
        </p:txBody>
      </p:sp>
      <p:pic>
        <p:nvPicPr>
          <p:cNvPr id="5" name="Image 4"/>
          <p:cNvPicPr>
            <a:picLocks noChangeAspect="1"/>
          </p:cNvPicPr>
          <p:nvPr/>
        </p:nvPicPr>
        <p:blipFill>
          <a:blip r:embed="rId2">
            <a:clrChange>
              <a:clrFrom>
                <a:srgbClr val="FFFFFF"/>
              </a:clrFrom>
              <a:clrTo>
                <a:srgbClr val="FFFFFF">
                  <a:alpha val="0"/>
                </a:srgbClr>
              </a:clrTo>
            </a:clrChange>
          </a:blip>
          <a:stretch>
            <a:fillRect/>
          </a:stretch>
        </p:blipFill>
        <p:spPr>
          <a:xfrm>
            <a:off x="1114425" y="3710940"/>
            <a:ext cx="6915150" cy="2598379"/>
          </a:xfrm>
          <a:prstGeom prst="rect">
            <a:avLst/>
          </a:prstGeom>
        </p:spPr>
      </p:pic>
      <p:sp>
        <p:nvSpPr>
          <p:cNvPr id="4" name="Espace réservé du numéro de diapositive 3"/>
          <p:cNvSpPr>
            <a:spLocks noGrp="1"/>
          </p:cNvSpPr>
          <p:nvPr>
            <p:ph type="sldNum" sz="quarter" idx="12"/>
          </p:nvPr>
        </p:nvSpPr>
        <p:spPr/>
        <p:txBody>
          <a:bodyPr/>
          <a:lstStyle/>
          <a:p>
            <a:fld id="{194EA0E9-6AA5-4C72-ADD8-CBD3FCBC5038}" type="slidenum">
              <a:rPr lang="fr-FR" smtClean="0"/>
              <a:pPr/>
              <a:t>18</a:t>
            </a:fld>
            <a:endParaRPr lang="fr-FR"/>
          </a:p>
        </p:txBody>
      </p:sp>
    </p:spTree>
    <p:extLst>
      <p:ext uri="{BB962C8B-B14F-4D97-AF65-F5344CB8AC3E}">
        <p14:creationId xmlns:p14="http://schemas.microsoft.com/office/powerpoint/2010/main" val="3153537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i="1" dirty="0">
                <a:latin typeface="Times New Roman" panose="02020603050405020304" pitchFamily="18" charset="0"/>
                <a:cs typeface="Times New Roman" panose="02020603050405020304" pitchFamily="18" charset="0"/>
              </a:rPr>
              <a:t>   Classes d’adresses IPv4</a:t>
            </a:r>
          </a:p>
        </p:txBody>
      </p:sp>
      <p:pic>
        <p:nvPicPr>
          <p:cNvPr id="6" name="Image 5"/>
          <p:cNvPicPr>
            <a:picLocks noChangeAspect="1"/>
          </p:cNvPicPr>
          <p:nvPr/>
        </p:nvPicPr>
        <p:blipFill>
          <a:blip r:embed="rId2">
            <a:clrChange>
              <a:clrFrom>
                <a:srgbClr val="FFFFFF"/>
              </a:clrFrom>
              <a:clrTo>
                <a:srgbClr val="FFFFFF">
                  <a:alpha val="0"/>
                </a:srgbClr>
              </a:clrTo>
            </a:clrChange>
          </a:blip>
          <a:stretch>
            <a:fillRect/>
          </a:stretch>
        </p:blipFill>
        <p:spPr>
          <a:xfrm>
            <a:off x="581025" y="1484784"/>
            <a:ext cx="7981950" cy="4752975"/>
          </a:xfrm>
          <a:prstGeom prst="rect">
            <a:avLst/>
          </a:prstGeom>
        </p:spPr>
      </p:pic>
      <p:sp>
        <p:nvSpPr>
          <p:cNvPr id="3" name="Espace réservé du numéro de diapositive 2"/>
          <p:cNvSpPr>
            <a:spLocks noGrp="1"/>
          </p:cNvSpPr>
          <p:nvPr>
            <p:ph type="sldNum" sz="quarter" idx="12"/>
          </p:nvPr>
        </p:nvSpPr>
        <p:spPr/>
        <p:txBody>
          <a:bodyPr/>
          <a:lstStyle/>
          <a:p>
            <a:fld id="{194EA0E9-6AA5-4C72-ADD8-CBD3FCBC5038}" type="slidenum">
              <a:rPr lang="fr-FR" smtClean="0"/>
              <a:pPr/>
              <a:t>19</a:t>
            </a:fld>
            <a:endParaRPr lang="fr-FR"/>
          </a:p>
        </p:txBody>
      </p:sp>
    </p:spTree>
    <p:extLst>
      <p:ext uri="{BB962C8B-B14F-4D97-AF65-F5344CB8AC3E}">
        <p14:creationId xmlns:p14="http://schemas.microsoft.com/office/powerpoint/2010/main" val="2766376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i="1" dirty="0">
                <a:latin typeface="Times New Roman" panose="02020603050405020304" pitchFamily="18" charset="0"/>
                <a:cs typeface="Times New Roman" panose="02020603050405020304" pitchFamily="18" charset="0"/>
              </a:rPr>
              <a:t>  Objectifs</a:t>
            </a:r>
          </a:p>
        </p:txBody>
      </p:sp>
      <p:sp>
        <p:nvSpPr>
          <p:cNvPr id="3" name="Espace réservé du contenu 2"/>
          <p:cNvSpPr>
            <a:spLocks noGrp="1"/>
          </p:cNvSpPr>
          <p:nvPr>
            <p:ph idx="1"/>
          </p:nvPr>
        </p:nvSpPr>
        <p:spPr>
          <a:xfrm>
            <a:off x="628650" y="1825625"/>
            <a:ext cx="8407846" cy="4351338"/>
          </a:xfrm>
        </p:spPr>
        <p:txBody>
          <a:bodyPr>
            <a:normAutofit/>
          </a:bodyPr>
          <a:lstStyle/>
          <a:p>
            <a:pPr algn="just">
              <a:lnSpc>
                <a:spcPct val="150000"/>
              </a:lnSpc>
              <a:buFont typeface="Wingdings" pitchFamily="2" charset="2"/>
              <a:buChar char="§"/>
            </a:pPr>
            <a:r>
              <a:rPr lang="fr-FR" sz="2400" dirty="0">
                <a:latin typeface="Times New Roman" panose="02020603050405020304" pitchFamily="18" charset="0"/>
                <a:cs typeface="Times New Roman" panose="02020603050405020304" pitchFamily="18" charset="0"/>
              </a:rPr>
              <a:t> Identifier les rôles de la couche réseau</a:t>
            </a:r>
          </a:p>
          <a:p>
            <a:pPr algn="just">
              <a:lnSpc>
                <a:spcPct val="150000"/>
              </a:lnSpc>
              <a:buFont typeface="Wingdings" pitchFamily="2" charset="2"/>
              <a:buChar char="§"/>
            </a:pPr>
            <a:r>
              <a:rPr lang="fr-FR" sz="2400" dirty="0">
                <a:latin typeface="Times New Roman" panose="02020603050405020304" pitchFamily="18" charset="0"/>
                <a:cs typeface="Times New Roman" panose="02020603050405020304" pitchFamily="18" charset="0"/>
              </a:rPr>
              <a:t> Décrire </a:t>
            </a:r>
            <a:r>
              <a:rPr lang="fr-FR" sz="2400" dirty="0" smtClean="0">
                <a:latin typeface="Times New Roman" panose="02020603050405020304" pitchFamily="18" charset="0"/>
                <a:cs typeface="Times New Roman" panose="02020603050405020304" pitchFamily="18" charset="0"/>
              </a:rPr>
              <a:t>le protocole </a:t>
            </a:r>
            <a:r>
              <a:rPr lang="fr-FR" sz="2400" dirty="0">
                <a:latin typeface="Times New Roman" panose="02020603050405020304" pitchFamily="18" charset="0"/>
                <a:cs typeface="Times New Roman" panose="02020603050405020304" pitchFamily="18" charset="0"/>
              </a:rPr>
              <a:t>IP (Internet Protocol) et ses caractéristiques</a:t>
            </a:r>
          </a:p>
          <a:p>
            <a:pPr algn="just">
              <a:lnSpc>
                <a:spcPct val="150000"/>
              </a:lnSpc>
              <a:buFont typeface="Wingdings" pitchFamily="2" charset="2"/>
              <a:buChar char="§"/>
            </a:pPr>
            <a:r>
              <a:rPr lang="fr-FR" sz="2400" dirty="0">
                <a:latin typeface="Times New Roman" panose="02020603050405020304" pitchFamily="18" charset="0"/>
                <a:cs typeface="Times New Roman" panose="02020603050405020304" pitchFamily="18" charset="0"/>
              </a:rPr>
              <a:t> Décrire les protocoles ICMP, ARP &amp; RARP</a:t>
            </a:r>
          </a:p>
        </p:txBody>
      </p:sp>
      <p:sp>
        <p:nvSpPr>
          <p:cNvPr id="4" name="Espace réservé du numéro de diapositive 3"/>
          <p:cNvSpPr>
            <a:spLocks noGrp="1"/>
          </p:cNvSpPr>
          <p:nvPr>
            <p:ph type="sldNum" sz="quarter" idx="12"/>
          </p:nvPr>
        </p:nvSpPr>
        <p:spPr/>
        <p:txBody>
          <a:bodyPr/>
          <a:lstStyle/>
          <a:p>
            <a:fld id="{194EA0E9-6AA5-4C72-ADD8-CBD3FCBC5038}" type="slidenum">
              <a:rPr lang="fr-FR" smtClean="0"/>
              <a:pPr/>
              <a:t>2</a:t>
            </a:fld>
            <a:endParaRPr lang="fr-FR"/>
          </a:p>
        </p:txBody>
      </p:sp>
    </p:spTree>
    <p:extLst>
      <p:ext uri="{BB962C8B-B14F-4D97-AF65-F5344CB8AC3E}">
        <p14:creationId xmlns:p14="http://schemas.microsoft.com/office/powerpoint/2010/main" val="450307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32656"/>
            <a:ext cx="7886700" cy="1325563"/>
          </a:xfrm>
        </p:spPr>
        <p:txBody>
          <a:bodyPr>
            <a:normAutofit/>
          </a:bodyPr>
          <a:lstStyle/>
          <a:p>
            <a:r>
              <a:rPr lang="fr-FR" sz="3600" b="1" i="1" dirty="0">
                <a:latin typeface="Times New Roman" panose="02020603050405020304" pitchFamily="18" charset="0"/>
                <a:cs typeface="Times New Roman" panose="02020603050405020304" pitchFamily="18" charset="0"/>
              </a:rPr>
              <a:t>  Types d’adresses IPv4</a:t>
            </a:r>
          </a:p>
        </p:txBody>
      </p:sp>
      <p:sp>
        <p:nvSpPr>
          <p:cNvPr id="3" name="Espace réservé du contenu 2"/>
          <p:cNvSpPr>
            <a:spLocks noGrp="1"/>
          </p:cNvSpPr>
          <p:nvPr>
            <p:ph idx="1"/>
          </p:nvPr>
        </p:nvSpPr>
        <p:spPr>
          <a:xfrm>
            <a:off x="0" y="1275057"/>
            <a:ext cx="8820472" cy="5616624"/>
          </a:xfrm>
        </p:spPr>
        <p:txBody>
          <a:bodyPr>
            <a:normAutofit/>
          </a:bodyPr>
          <a:lstStyle/>
          <a:p>
            <a:pPr marL="93345" indent="-81280" algn="just">
              <a:lnSpc>
                <a:spcPct val="160000"/>
              </a:lnSpc>
              <a:spcBef>
                <a:spcPts val="100"/>
              </a:spcBef>
              <a:buSzPct val="94444"/>
              <a:tabLst>
                <a:tab pos="93980" algn="l"/>
              </a:tabLst>
            </a:pPr>
            <a:r>
              <a:rPr lang="fr-FR" sz="2200" b="1" spc="-5" dirty="0">
                <a:latin typeface="Times New Roman" panose="02020603050405020304" pitchFamily="18" charset="0"/>
                <a:cs typeface="Times New Roman" panose="02020603050405020304" pitchFamily="18" charset="0"/>
              </a:rPr>
              <a:t> Adresse Réseau </a:t>
            </a:r>
            <a:r>
              <a:rPr lang="fr-FR" sz="2200" spc="-5" dirty="0">
                <a:latin typeface="Times New Roman" panose="02020603050405020304" pitchFamily="18" charset="0"/>
                <a:cs typeface="Times New Roman" panose="02020603050405020304" pitchFamily="18" charset="0"/>
              </a:rPr>
              <a:t>: bits de la partie hôte (</a:t>
            </a:r>
            <a:r>
              <a:rPr lang="fr-FR" sz="2200" b="1" spc="-5" dirty="0">
                <a:solidFill>
                  <a:srgbClr val="FF0000"/>
                </a:solidFill>
                <a:latin typeface="Times New Roman" panose="02020603050405020304" pitchFamily="18" charset="0"/>
                <a:cs typeface="Times New Roman" panose="02020603050405020304" pitchFamily="18" charset="0"/>
              </a:rPr>
              <a:t>Host-id</a:t>
            </a:r>
            <a:r>
              <a:rPr lang="fr-FR" sz="2200" spc="-5" dirty="0">
                <a:latin typeface="Times New Roman" panose="02020603050405020304" pitchFamily="18" charset="0"/>
                <a:cs typeface="Times New Roman" panose="02020603050405020304" pitchFamily="18" charset="0"/>
              </a:rPr>
              <a:t>)  mis tous à </a:t>
            </a:r>
            <a:r>
              <a:rPr lang="fr-FR" sz="2200" b="1" spc="-5" dirty="0">
                <a:solidFill>
                  <a:srgbClr val="FF0000"/>
                </a:solidFill>
                <a:latin typeface="Times New Roman" panose="02020603050405020304" pitchFamily="18" charset="0"/>
                <a:cs typeface="Times New Roman" panose="02020603050405020304" pitchFamily="18" charset="0"/>
              </a:rPr>
              <a:t>0</a:t>
            </a:r>
          </a:p>
          <a:p>
            <a:pPr marL="93345" indent="-81280" algn="just">
              <a:lnSpc>
                <a:spcPct val="160000"/>
              </a:lnSpc>
              <a:spcBef>
                <a:spcPts val="100"/>
              </a:spcBef>
              <a:buSzPct val="94444"/>
              <a:buFontTx/>
              <a:buChar char="•"/>
              <a:tabLst>
                <a:tab pos="93980" algn="l"/>
              </a:tabLst>
            </a:pPr>
            <a:r>
              <a:rPr lang="fr-FR" sz="2200" spc="-5" dirty="0">
                <a:latin typeface="Times New Roman" panose="02020603050405020304" pitchFamily="18" charset="0"/>
                <a:cs typeface="Times New Roman" panose="02020603050405020304" pitchFamily="18" charset="0"/>
              </a:rPr>
              <a:t> </a:t>
            </a:r>
            <a:r>
              <a:rPr lang="fr-FR" sz="2200" b="1" spc="-5" dirty="0">
                <a:latin typeface="Times New Roman" panose="02020603050405020304" pitchFamily="18" charset="0"/>
                <a:cs typeface="Times New Roman" panose="02020603050405020304" pitchFamily="18" charset="0"/>
              </a:rPr>
              <a:t>Adresse Machine (hôte) : </a:t>
            </a:r>
            <a:r>
              <a:rPr lang="fr-FR" sz="2200" spc="-5" dirty="0">
                <a:latin typeface="Times New Roman" panose="02020603050405020304" pitchFamily="18" charset="0"/>
                <a:cs typeface="Times New Roman" panose="02020603050405020304" pitchFamily="18" charset="0"/>
              </a:rPr>
              <a:t>bits de la partie hôte (</a:t>
            </a:r>
            <a:r>
              <a:rPr lang="fr-FR" sz="2200" b="1" spc="-5" dirty="0">
                <a:solidFill>
                  <a:srgbClr val="FF0000"/>
                </a:solidFill>
                <a:latin typeface="Times New Roman" panose="02020603050405020304" pitchFamily="18" charset="0"/>
                <a:cs typeface="Times New Roman" panose="02020603050405020304" pitchFamily="18" charset="0"/>
              </a:rPr>
              <a:t>Host-id</a:t>
            </a:r>
            <a:r>
              <a:rPr lang="fr-FR" sz="2200" spc="-5" dirty="0">
                <a:latin typeface="Times New Roman" panose="02020603050405020304" pitchFamily="18" charset="0"/>
                <a:cs typeface="Times New Roman" panose="02020603050405020304" pitchFamily="18" charset="0"/>
              </a:rPr>
              <a:t>) non tous à </a:t>
            </a:r>
            <a:r>
              <a:rPr lang="fr-FR" sz="2200" b="1" spc="-5" dirty="0">
                <a:solidFill>
                  <a:srgbClr val="FF0000"/>
                </a:solidFill>
                <a:latin typeface="Times New Roman" panose="02020603050405020304" pitchFamily="18" charset="0"/>
                <a:cs typeface="Times New Roman" panose="02020603050405020304" pitchFamily="18" charset="0"/>
              </a:rPr>
              <a:t>0</a:t>
            </a:r>
            <a:r>
              <a:rPr lang="fr-FR" sz="2200" spc="-5" dirty="0">
                <a:latin typeface="Times New Roman" panose="02020603050405020304" pitchFamily="18" charset="0"/>
                <a:cs typeface="Times New Roman" panose="02020603050405020304" pitchFamily="18" charset="0"/>
              </a:rPr>
              <a:t> non tous à </a:t>
            </a:r>
            <a:r>
              <a:rPr lang="fr-FR" sz="2200" b="1" spc="-5" dirty="0">
                <a:solidFill>
                  <a:srgbClr val="FF0000"/>
                </a:solidFill>
                <a:latin typeface="Times New Roman" panose="02020603050405020304" pitchFamily="18" charset="0"/>
                <a:cs typeface="Times New Roman" panose="02020603050405020304" pitchFamily="18" charset="0"/>
              </a:rPr>
              <a:t>1</a:t>
            </a:r>
          </a:p>
          <a:p>
            <a:pPr marL="93345" indent="-81280" algn="just">
              <a:lnSpc>
                <a:spcPct val="160000"/>
              </a:lnSpc>
              <a:spcBef>
                <a:spcPts val="100"/>
              </a:spcBef>
              <a:buSzPct val="94444"/>
              <a:buFontTx/>
              <a:buChar char="•"/>
              <a:tabLst>
                <a:tab pos="93980" algn="l"/>
              </a:tabLst>
            </a:pPr>
            <a:r>
              <a:rPr lang="fr-FR" sz="2200" spc="-5" dirty="0">
                <a:latin typeface="Times New Roman" panose="02020603050405020304" pitchFamily="18" charset="0"/>
                <a:cs typeface="Times New Roman" panose="02020603050405020304" pitchFamily="18" charset="0"/>
              </a:rPr>
              <a:t> </a:t>
            </a:r>
            <a:r>
              <a:rPr lang="fr-FR" sz="2200" b="1" spc="-5" dirty="0">
                <a:latin typeface="Times New Roman" panose="02020603050405020304" pitchFamily="18" charset="0"/>
                <a:cs typeface="Times New Roman" panose="02020603050405020304" pitchFamily="18" charset="0"/>
              </a:rPr>
              <a:t>Adresse diffusion (adresse </a:t>
            </a:r>
            <a:r>
              <a:rPr lang="fr-FR" sz="2200" b="1" spc="-5" dirty="0" err="1">
                <a:latin typeface="Times New Roman" panose="02020603050405020304" pitchFamily="18" charset="0"/>
                <a:cs typeface="Times New Roman" panose="02020603050405020304" pitchFamily="18" charset="0"/>
              </a:rPr>
              <a:t>broadcast</a:t>
            </a:r>
            <a:r>
              <a:rPr lang="fr-FR" sz="2200" b="1" spc="-5" dirty="0">
                <a:latin typeface="Times New Roman" panose="02020603050405020304" pitchFamily="18" charset="0"/>
                <a:cs typeface="Times New Roman" panose="02020603050405020304" pitchFamily="18" charset="0"/>
              </a:rPr>
              <a:t>) </a:t>
            </a:r>
            <a:r>
              <a:rPr lang="fr-FR" sz="2200" spc="-5" dirty="0">
                <a:latin typeface="Times New Roman" panose="02020603050405020304" pitchFamily="18" charset="0"/>
                <a:cs typeface="Times New Roman" panose="02020603050405020304" pitchFamily="18" charset="0"/>
              </a:rPr>
              <a:t>: correspond à tous les hôtes du réseau, bits de la partie hôte (</a:t>
            </a:r>
            <a:r>
              <a:rPr lang="fr-FR" sz="2200" b="1" spc="-5" dirty="0">
                <a:solidFill>
                  <a:srgbClr val="FF0000"/>
                </a:solidFill>
                <a:latin typeface="Times New Roman" panose="02020603050405020304" pitchFamily="18" charset="0"/>
                <a:cs typeface="Times New Roman" panose="02020603050405020304" pitchFamily="18" charset="0"/>
              </a:rPr>
              <a:t>Host-id</a:t>
            </a:r>
            <a:r>
              <a:rPr lang="fr-FR" sz="2200" spc="-5" dirty="0">
                <a:latin typeface="Times New Roman" panose="02020603050405020304" pitchFamily="18" charset="0"/>
                <a:cs typeface="Times New Roman" panose="02020603050405020304" pitchFamily="18" charset="0"/>
              </a:rPr>
              <a:t>) mis tous à </a:t>
            </a:r>
            <a:r>
              <a:rPr lang="fr-FR" sz="2200" b="1" spc="-5" dirty="0">
                <a:solidFill>
                  <a:srgbClr val="FF0000"/>
                </a:solidFill>
                <a:latin typeface="Times New Roman" panose="02020603050405020304" pitchFamily="18" charset="0"/>
                <a:cs typeface="Times New Roman" panose="02020603050405020304" pitchFamily="18" charset="0"/>
              </a:rPr>
              <a:t>1</a:t>
            </a:r>
          </a:p>
          <a:p>
            <a:pPr marL="93345" indent="-81280" algn="just">
              <a:lnSpc>
                <a:spcPct val="160000"/>
              </a:lnSpc>
              <a:spcBef>
                <a:spcPts val="100"/>
              </a:spcBef>
              <a:buSzPct val="94444"/>
              <a:tabLst>
                <a:tab pos="93980" algn="l"/>
              </a:tabLst>
            </a:pPr>
            <a:r>
              <a:rPr lang="fr-FR" sz="2200" b="1" spc="-5" dirty="0">
                <a:latin typeface="Times New Roman" panose="02020603050405020304" pitchFamily="18" charset="0"/>
                <a:cs typeface="Times New Roman" panose="02020603050405020304" pitchFamily="18" charset="0"/>
              </a:rPr>
              <a:t> Masque de sous réseau : </a:t>
            </a:r>
            <a:r>
              <a:rPr lang="fr-FR" sz="2200" spc="-5" dirty="0">
                <a:latin typeface="Times New Roman" panose="02020603050405020304" pitchFamily="18" charset="0"/>
                <a:cs typeface="Times New Roman" panose="02020603050405020304" pitchFamily="18" charset="0"/>
              </a:rPr>
              <a:t>Permet de savoir qu’elle est la partie des 32 bits est utilisée pour identifier le réseau et qu’elle est la partie des 32 bits est utilisée pour identifier les machines (hôtes) sur ce réseau. Les bits du masque de sous réseau sont mis à </a:t>
            </a:r>
            <a:r>
              <a:rPr lang="fr-FR" sz="2200" b="1" spc="-5" dirty="0">
                <a:solidFill>
                  <a:srgbClr val="FF0000"/>
                </a:solidFill>
                <a:latin typeface="Times New Roman" panose="02020603050405020304" pitchFamily="18" charset="0"/>
                <a:cs typeface="Times New Roman" panose="02020603050405020304" pitchFamily="18" charset="0"/>
              </a:rPr>
              <a:t>1</a:t>
            </a:r>
            <a:r>
              <a:rPr lang="fr-FR" sz="2200" spc="-5" dirty="0">
                <a:latin typeface="Times New Roman" panose="02020603050405020304" pitchFamily="18" charset="0"/>
                <a:cs typeface="Times New Roman" panose="02020603050405020304" pitchFamily="18" charset="0"/>
              </a:rPr>
              <a:t> pour indiquer la partie réseau (</a:t>
            </a:r>
            <a:r>
              <a:rPr lang="fr-FR" sz="2200" b="1" spc="-5" dirty="0">
                <a:solidFill>
                  <a:srgbClr val="FF0000"/>
                </a:solidFill>
                <a:latin typeface="Times New Roman" panose="02020603050405020304" pitchFamily="18" charset="0"/>
                <a:cs typeface="Times New Roman" panose="02020603050405020304" pitchFamily="18" charset="0"/>
              </a:rPr>
              <a:t>Net-id</a:t>
            </a:r>
            <a:r>
              <a:rPr lang="fr-FR" sz="2200" spc="-5" dirty="0">
                <a:latin typeface="Times New Roman" panose="02020603050405020304" pitchFamily="18" charset="0"/>
                <a:cs typeface="Times New Roman" panose="02020603050405020304" pitchFamily="18" charset="0"/>
              </a:rPr>
              <a:t>) et sont mis à </a:t>
            </a:r>
            <a:r>
              <a:rPr lang="fr-FR" sz="2200" b="1" spc="-5" dirty="0">
                <a:solidFill>
                  <a:srgbClr val="FF0000"/>
                </a:solidFill>
                <a:latin typeface="Times New Roman" panose="02020603050405020304" pitchFamily="18" charset="0"/>
                <a:cs typeface="Times New Roman" panose="02020603050405020304" pitchFamily="18" charset="0"/>
              </a:rPr>
              <a:t>0</a:t>
            </a:r>
            <a:r>
              <a:rPr lang="fr-FR" sz="2200" spc="-5" dirty="0">
                <a:latin typeface="Times New Roman" panose="02020603050405020304" pitchFamily="18" charset="0"/>
                <a:cs typeface="Times New Roman" panose="02020603050405020304" pitchFamily="18" charset="0"/>
              </a:rPr>
              <a:t> pour indiquer la partie machine (</a:t>
            </a:r>
            <a:r>
              <a:rPr lang="fr-FR" sz="2200" b="1" spc="-5" dirty="0">
                <a:solidFill>
                  <a:srgbClr val="FF0000"/>
                </a:solidFill>
                <a:latin typeface="Times New Roman" panose="02020603050405020304" pitchFamily="18" charset="0"/>
                <a:cs typeface="Times New Roman" panose="02020603050405020304" pitchFamily="18" charset="0"/>
              </a:rPr>
              <a:t>Host-id</a:t>
            </a:r>
            <a:r>
              <a:rPr lang="fr-FR" sz="2200" spc="-5" dirty="0">
                <a:latin typeface="Times New Roman" panose="02020603050405020304" pitchFamily="18" charset="0"/>
                <a:cs typeface="Times New Roman" panose="02020603050405020304" pitchFamily="18" charset="0"/>
              </a:rPr>
              <a:t>)</a:t>
            </a:r>
            <a:endParaRPr lang="fr-FR" sz="2200" dirty="0">
              <a:latin typeface="Times New Roman" panose="02020603050405020304" pitchFamily="18" charset="0"/>
              <a:cs typeface="Times New Roman" panose="02020603050405020304" pitchFamily="18" charset="0"/>
            </a:endParaRPr>
          </a:p>
          <a:p>
            <a:pPr marL="93345" indent="-81280" algn="just">
              <a:spcBef>
                <a:spcPts val="100"/>
              </a:spcBef>
              <a:buSzPct val="94444"/>
              <a:buFontTx/>
              <a:buChar char="•"/>
              <a:tabLst>
                <a:tab pos="93980" algn="l"/>
              </a:tabLst>
            </a:pPr>
            <a:endParaRPr lang="fr-FR" b="1" spc="-5" dirty="0">
              <a:solidFill>
                <a:srgbClr val="FF0000"/>
              </a:solidFill>
              <a:latin typeface="Arial"/>
              <a:cs typeface="Arial"/>
            </a:endParaRPr>
          </a:p>
        </p:txBody>
      </p:sp>
      <p:sp>
        <p:nvSpPr>
          <p:cNvPr id="4" name="Espace réservé du numéro de diapositive 3"/>
          <p:cNvSpPr>
            <a:spLocks noGrp="1"/>
          </p:cNvSpPr>
          <p:nvPr>
            <p:ph type="sldNum" sz="quarter" idx="12"/>
          </p:nvPr>
        </p:nvSpPr>
        <p:spPr/>
        <p:txBody>
          <a:bodyPr/>
          <a:lstStyle/>
          <a:p>
            <a:fld id="{194EA0E9-6AA5-4C72-ADD8-CBD3FCBC5038}" type="slidenum">
              <a:rPr lang="fr-FR" smtClean="0"/>
              <a:pPr/>
              <a:t>20</a:t>
            </a:fld>
            <a:endParaRPr lang="fr-FR"/>
          </a:p>
        </p:txBody>
      </p:sp>
    </p:spTree>
    <p:extLst>
      <p:ext uri="{BB962C8B-B14F-4D97-AF65-F5344CB8AC3E}">
        <p14:creationId xmlns:p14="http://schemas.microsoft.com/office/powerpoint/2010/main" val="824429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a:t>
            </a:r>
            <a:r>
              <a:rPr lang="fr-FR" sz="3600" b="1" i="1" dirty="0">
                <a:latin typeface="Times New Roman" panose="02020603050405020304" pitchFamily="18" charset="0"/>
                <a:cs typeface="Times New Roman" panose="02020603050405020304" pitchFamily="18" charset="0"/>
              </a:rPr>
              <a:t>Résumé</a:t>
            </a:r>
          </a:p>
        </p:txBody>
      </p:sp>
      <p:sp>
        <p:nvSpPr>
          <p:cNvPr id="3" name="Espace réservé du contenu 2"/>
          <p:cNvSpPr>
            <a:spLocks noGrp="1"/>
          </p:cNvSpPr>
          <p:nvPr>
            <p:ph idx="1"/>
          </p:nvPr>
        </p:nvSpPr>
        <p:spPr/>
        <p:txBody>
          <a:bodyPr/>
          <a:lstStyle/>
          <a:p>
            <a:endParaRPr lang="fr-FR"/>
          </a:p>
        </p:txBody>
      </p:sp>
      <p:pic>
        <p:nvPicPr>
          <p:cNvPr id="5" name="Image 4"/>
          <p:cNvPicPr>
            <a:picLocks noChangeAspect="1"/>
          </p:cNvPicPr>
          <p:nvPr/>
        </p:nvPicPr>
        <p:blipFill>
          <a:blip r:embed="rId2"/>
          <a:stretch>
            <a:fillRect/>
          </a:stretch>
        </p:blipFill>
        <p:spPr>
          <a:xfrm>
            <a:off x="504825" y="1844824"/>
            <a:ext cx="8134350" cy="4519614"/>
          </a:xfrm>
          <a:prstGeom prst="rect">
            <a:avLst/>
          </a:prstGeom>
        </p:spPr>
      </p:pic>
      <p:sp>
        <p:nvSpPr>
          <p:cNvPr id="4" name="Espace réservé du numéro de diapositive 3"/>
          <p:cNvSpPr>
            <a:spLocks noGrp="1"/>
          </p:cNvSpPr>
          <p:nvPr>
            <p:ph type="sldNum" sz="quarter" idx="12"/>
          </p:nvPr>
        </p:nvSpPr>
        <p:spPr/>
        <p:txBody>
          <a:bodyPr/>
          <a:lstStyle/>
          <a:p>
            <a:fld id="{194EA0E9-6AA5-4C72-ADD8-CBD3FCBC5038}" type="slidenum">
              <a:rPr lang="fr-FR" smtClean="0"/>
              <a:pPr/>
              <a:t>21</a:t>
            </a:fld>
            <a:endParaRPr lang="fr-FR"/>
          </a:p>
        </p:txBody>
      </p:sp>
    </p:spTree>
    <p:extLst>
      <p:ext uri="{BB962C8B-B14F-4D97-AF65-F5344CB8AC3E}">
        <p14:creationId xmlns:p14="http://schemas.microsoft.com/office/powerpoint/2010/main" val="3919184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i="1" dirty="0">
                <a:latin typeface="Times New Roman" panose="02020603050405020304" pitchFamily="18" charset="0"/>
                <a:cs typeface="Times New Roman" panose="02020603050405020304" pitchFamily="18" charset="0"/>
              </a:rPr>
              <a:t>  Routage 1/2</a:t>
            </a:r>
          </a:p>
        </p:txBody>
      </p:sp>
      <p:sp>
        <p:nvSpPr>
          <p:cNvPr id="3" name="Espace réservé du contenu 2"/>
          <p:cNvSpPr>
            <a:spLocks noGrp="1"/>
          </p:cNvSpPr>
          <p:nvPr>
            <p:ph idx="1"/>
          </p:nvPr>
        </p:nvSpPr>
        <p:spPr>
          <a:xfrm>
            <a:off x="628650" y="1825625"/>
            <a:ext cx="8407846" cy="4351338"/>
          </a:xfrm>
        </p:spPr>
        <p:txBody>
          <a:bodyPr>
            <a:normAutofit/>
          </a:bodyPr>
          <a:lstStyle/>
          <a:p>
            <a:pPr algn="just"/>
            <a:r>
              <a:rPr lang="fr-FR" sz="2000" dirty="0">
                <a:latin typeface="Times New Roman" panose="02020603050405020304" pitchFamily="18" charset="0"/>
                <a:cs typeface="Times New Roman" panose="02020603050405020304" pitchFamily="18" charset="0"/>
              </a:rPr>
              <a:t>Le rôle de la couche réseau est de diriger les paquets entre les hôtes (routage)</a:t>
            </a:r>
          </a:p>
          <a:p>
            <a:pPr algn="just"/>
            <a:r>
              <a:rPr lang="fr-FR" sz="2000" dirty="0">
                <a:latin typeface="Times New Roman" panose="02020603050405020304" pitchFamily="18" charset="0"/>
                <a:cs typeface="Times New Roman" panose="02020603050405020304" pitchFamily="18" charset="0"/>
              </a:rPr>
              <a:t>Un hôte peut envoyer un paquet à lui-même, à un hôte local ou à un hôte distant</a:t>
            </a:r>
          </a:p>
          <a:p>
            <a:pPr algn="just"/>
            <a:r>
              <a:rPr lang="fr-FR" sz="2000" dirty="0">
                <a:latin typeface="Times New Roman" panose="02020603050405020304" pitchFamily="18" charset="0"/>
                <a:cs typeface="Times New Roman" panose="02020603050405020304" pitchFamily="18" charset="0"/>
              </a:rPr>
              <a:t>Le fait que l’hôte destination est local ou distant est déterminé par la comparaison de l’adresse réseau destination avec celle source.</a:t>
            </a:r>
          </a:p>
          <a:p>
            <a:pPr algn="just"/>
            <a:r>
              <a:rPr lang="fr-FR" sz="2000" dirty="0">
                <a:latin typeface="Times New Roman" panose="02020603050405020304" pitchFamily="18" charset="0"/>
                <a:cs typeface="Times New Roman" panose="02020603050405020304" pitchFamily="18" charset="0"/>
              </a:rPr>
              <a:t>Si l’hôte destination est distant (un autre réseau distinct de la source) alors l’aide du routeur et du routage est nécessaire. </a:t>
            </a:r>
          </a:p>
          <a:p>
            <a:pPr algn="just"/>
            <a:r>
              <a:rPr lang="fr-FR" sz="2000" dirty="0">
                <a:latin typeface="Times New Roman" panose="02020603050405020304" pitchFamily="18" charset="0"/>
                <a:cs typeface="Times New Roman" panose="02020603050405020304" pitchFamily="18" charset="0"/>
              </a:rPr>
              <a:t>Le routage consiste à déterminer le meilleur chemin vers la destination.</a:t>
            </a:r>
          </a:p>
          <a:p>
            <a:pPr algn="just"/>
            <a:r>
              <a:rPr lang="fr-FR" sz="2000" dirty="0">
                <a:latin typeface="Times New Roman" panose="02020603050405020304" pitchFamily="18" charset="0"/>
                <a:cs typeface="Times New Roman" panose="02020603050405020304" pitchFamily="18" charset="0"/>
              </a:rPr>
              <a:t>Les meilleurs chemins sont enregistrés dans une table appelée table de routage</a:t>
            </a:r>
          </a:p>
          <a:p>
            <a:pPr algn="just"/>
            <a:r>
              <a:rPr lang="fr-FR" sz="2000" dirty="0">
                <a:latin typeface="Times New Roman" panose="02020603050405020304" pitchFamily="18" charset="0"/>
                <a:cs typeface="Times New Roman" panose="02020603050405020304" pitchFamily="18" charset="0"/>
              </a:rPr>
              <a:t>L’interface du routeur connectée au segment d’un réseau LAN est dite passerelle par défaut</a:t>
            </a:r>
          </a:p>
        </p:txBody>
      </p:sp>
      <p:sp>
        <p:nvSpPr>
          <p:cNvPr id="4" name="Espace réservé du numéro de diapositive 3"/>
          <p:cNvSpPr>
            <a:spLocks noGrp="1"/>
          </p:cNvSpPr>
          <p:nvPr>
            <p:ph type="sldNum" sz="quarter" idx="12"/>
          </p:nvPr>
        </p:nvSpPr>
        <p:spPr/>
        <p:txBody>
          <a:bodyPr/>
          <a:lstStyle/>
          <a:p>
            <a:fld id="{194EA0E9-6AA5-4C72-ADD8-CBD3FCBC5038}" type="slidenum">
              <a:rPr lang="fr-FR" smtClean="0"/>
              <a:pPr/>
              <a:t>22</a:t>
            </a:fld>
            <a:endParaRPr lang="fr-FR"/>
          </a:p>
        </p:txBody>
      </p:sp>
    </p:spTree>
    <p:extLst>
      <p:ext uri="{BB962C8B-B14F-4D97-AF65-F5344CB8AC3E}">
        <p14:creationId xmlns:p14="http://schemas.microsoft.com/office/powerpoint/2010/main" val="419099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a:t>
            </a:r>
            <a:r>
              <a:rPr lang="fr-FR" sz="3600" b="1" i="1" dirty="0">
                <a:latin typeface="Times New Roman" panose="02020603050405020304" pitchFamily="18" charset="0"/>
                <a:cs typeface="Times New Roman" panose="02020603050405020304" pitchFamily="18" charset="0"/>
              </a:rPr>
              <a:t>Routage 2/2</a:t>
            </a:r>
          </a:p>
        </p:txBody>
      </p:sp>
      <p:pic>
        <p:nvPicPr>
          <p:cNvPr id="2050" name="Picture 2" descr="CISCO Notions de base sur les réseaux - CCNA 640-802 - La problématique du  routage"/>
          <p:cNvPicPr>
            <a:picLocks noChangeAspect="1" noChangeArrowheads="1"/>
          </p:cNvPicPr>
          <p:nvPr/>
        </p:nvPicPr>
        <p:blipFill>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1403648" y="1661106"/>
            <a:ext cx="6696744" cy="4971483"/>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p:cNvSpPr>
            <a:spLocks noGrp="1"/>
          </p:cNvSpPr>
          <p:nvPr>
            <p:ph type="sldNum" sz="quarter" idx="12"/>
          </p:nvPr>
        </p:nvSpPr>
        <p:spPr/>
        <p:txBody>
          <a:bodyPr/>
          <a:lstStyle/>
          <a:p>
            <a:fld id="{194EA0E9-6AA5-4C72-ADD8-CBD3FCBC5038}" type="slidenum">
              <a:rPr lang="fr-FR" smtClean="0"/>
              <a:pPr/>
              <a:t>23</a:t>
            </a:fld>
            <a:endParaRPr lang="fr-FR"/>
          </a:p>
        </p:txBody>
      </p:sp>
    </p:spTree>
    <p:extLst>
      <p:ext uri="{BB962C8B-B14F-4D97-AF65-F5344CB8AC3E}">
        <p14:creationId xmlns:p14="http://schemas.microsoft.com/office/powerpoint/2010/main" val="3635781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32656"/>
            <a:ext cx="8335838" cy="1325563"/>
          </a:xfrm>
        </p:spPr>
        <p:txBody>
          <a:bodyPr/>
          <a:lstStyle/>
          <a:p>
            <a:r>
              <a:rPr lang="fr-FR" dirty="0"/>
              <a:t>   </a:t>
            </a:r>
            <a:r>
              <a:rPr lang="fr-FR" sz="3200" b="1" i="1" dirty="0">
                <a:latin typeface="Times New Roman" panose="02020603050405020304" pitchFamily="18" charset="0"/>
                <a:cs typeface="Times New Roman" panose="02020603050405020304" pitchFamily="18" charset="0"/>
              </a:rPr>
              <a:t>ICMP (Internet Control Message Protocol) </a:t>
            </a:r>
            <a:r>
              <a:rPr lang="fr-FR" sz="3200" b="1" i="1" dirty="0" smtClean="0">
                <a:latin typeface="Times New Roman" panose="02020603050405020304" pitchFamily="18" charset="0"/>
                <a:cs typeface="Times New Roman" panose="02020603050405020304" pitchFamily="18" charset="0"/>
              </a:rPr>
              <a:t>1/7</a:t>
            </a:r>
            <a:endParaRPr lang="fr-FR" sz="3200" b="1" i="1"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233863" y="1686290"/>
            <a:ext cx="8712968" cy="4351338"/>
          </a:xfrm>
        </p:spPr>
        <p:txBody>
          <a:bodyPr>
            <a:noAutofit/>
          </a:bodyPr>
          <a:lstStyle/>
          <a:p>
            <a:pPr algn="just">
              <a:lnSpc>
                <a:spcPct val="150000"/>
              </a:lnSpc>
            </a:pPr>
            <a:r>
              <a:rPr lang="fr-FR" sz="2000" dirty="0">
                <a:latin typeface="Times New Roman" panose="02020603050405020304" pitchFamily="18" charset="0"/>
                <a:cs typeface="Times New Roman" panose="02020603050405020304" pitchFamily="18" charset="0"/>
              </a:rPr>
              <a:t>Protocole IP n’est pas fiable</a:t>
            </a:r>
          </a:p>
          <a:p>
            <a:pPr algn="just">
              <a:lnSpc>
                <a:spcPct val="150000"/>
              </a:lnSpc>
            </a:pPr>
            <a:r>
              <a:rPr lang="fr-FR" sz="2000" dirty="0">
                <a:latin typeface="Times New Roman" panose="02020603050405020304" pitchFamily="18" charset="0"/>
                <a:cs typeface="Times New Roman" panose="02020603050405020304" pitchFamily="18" charset="0"/>
              </a:rPr>
              <a:t>On ne sait pas si le paquet est perdu ou non, reçu ou </a:t>
            </a:r>
            <a:r>
              <a:rPr lang="fr-FR" sz="2000" dirty="0" err="1">
                <a:latin typeface="Times New Roman" panose="02020603050405020304" pitchFamily="18" charset="0"/>
                <a:cs typeface="Times New Roman" panose="02020603050405020304" pitchFamily="18" charset="0"/>
              </a:rPr>
              <a:t>non,etc</a:t>
            </a:r>
            <a:endParaRPr lang="fr-FR" sz="2000" dirty="0">
              <a:latin typeface="Times New Roman" panose="02020603050405020304" pitchFamily="18" charset="0"/>
              <a:cs typeface="Times New Roman" panose="02020603050405020304" pitchFamily="18" charset="0"/>
            </a:endParaRPr>
          </a:p>
          <a:p>
            <a:pPr algn="just">
              <a:lnSpc>
                <a:spcPct val="150000"/>
              </a:lnSpc>
            </a:pPr>
            <a:r>
              <a:rPr lang="fr-FR" sz="2000" dirty="0">
                <a:latin typeface="Times New Roman" panose="02020603050405020304" pitchFamily="18" charset="0"/>
                <a:cs typeface="Times New Roman" panose="02020603050405020304" pitchFamily="18" charset="0"/>
              </a:rPr>
              <a:t>Pour assurer une sorte de fiabilité et avoir des messages de retour en cas d’erreurs, on va utiliser le protocole </a:t>
            </a:r>
            <a:r>
              <a:rPr lang="fr-FR" sz="2000" b="1" dirty="0">
                <a:solidFill>
                  <a:srgbClr val="FF0000"/>
                </a:solidFill>
                <a:latin typeface="Times New Roman" panose="02020603050405020304" pitchFamily="18" charset="0"/>
                <a:cs typeface="Times New Roman" panose="02020603050405020304" pitchFamily="18" charset="0"/>
              </a:rPr>
              <a:t>ICMP</a:t>
            </a:r>
          </a:p>
          <a:p>
            <a:pPr algn="just">
              <a:lnSpc>
                <a:spcPct val="150000"/>
              </a:lnSpc>
            </a:pPr>
            <a:r>
              <a:rPr lang="fr-FR" sz="2000" b="1" dirty="0">
                <a:latin typeface="Times New Roman" panose="02020603050405020304" pitchFamily="18" charset="0"/>
                <a:cs typeface="Times New Roman" panose="02020603050405020304" pitchFamily="18" charset="0"/>
              </a:rPr>
              <a:t>Internet Control Message Protocol: </a:t>
            </a:r>
            <a:r>
              <a:rPr lang="fr-FR" sz="2000" dirty="0">
                <a:latin typeface="Times New Roman" panose="02020603050405020304" pitchFamily="18" charset="0"/>
                <a:cs typeface="Times New Roman" panose="02020603050405020304" pitchFamily="18" charset="0"/>
              </a:rPr>
              <a:t>Un protocole pour contrôler les messages sur Internet</a:t>
            </a:r>
          </a:p>
          <a:p>
            <a:pPr algn="just">
              <a:lnSpc>
                <a:spcPct val="150000"/>
              </a:lnSpc>
            </a:pPr>
            <a:r>
              <a:rPr lang="fr-FR" sz="2000" dirty="0">
                <a:latin typeface="Times New Roman" panose="02020603050405020304" pitchFamily="18" charset="0"/>
                <a:cs typeface="Times New Roman" panose="02020603050405020304" pitchFamily="18" charset="0"/>
              </a:rPr>
              <a:t>Un protocole de gestion du réseau</a:t>
            </a:r>
          </a:p>
          <a:p>
            <a:pPr algn="just">
              <a:lnSpc>
                <a:spcPct val="150000"/>
              </a:lnSpc>
            </a:pPr>
            <a:r>
              <a:rPr lang="fr-FR" sz="2000" dirty="0">
                <a:latin typeface="Times New Roman" panose="02020603050405020304" pitchFamily="18" charset="0"/>
                <a:cs typeface="Times New Roman" panose="02020603050405020304" pitchFamily="18" charset="0"/>
              </a:rPr>
              <a:t>Les ICMP sont les messages d'incident de réseaux</a:t>
            </a:r>
          </a:p>
        </p:txBody>
      </p:sp>
      <p:sp>
        <p:nvSpPr>
          <p:cNvPr id="4" name="Espace réservé du numéro de diapositive 3"/>
          <p:cNvSpPr>
            <a:spLocks noGrp="1"/>
          </p:cNvSpPr>
          <p:nvPr>
            <p:ph type="sldNum" sz="quarter" idx="12"/>
          </p:nvPr>
        </p:nvSpPr>
        <p:spPr/>
        <p:txBody>
          <a:bodyPr/>
          <a:lstStyle/>
          <a:p>
            <a:fld id="{194EA0E9-6AA5-4C72-ADD8-CBD3FCBC5038}" type="slidenum">
              <a:rPr lang="fr-FR" smtClean="0"/>
              <a:pPr/>
              <a:t>24</a:t>
            </a:fld>
            <a:endParaRPr lang="fr-FR"/>
          </a:p>
        </p:txBody>
      </p:sp>
    </p:spTree>
    <p:extLst>
      <p:ext uri="{BB962C8B-B14F-4D97-AF65-F5344CB8AC3E}">
        <p14:creationId xmlns:p14="http://schemas.microsoft.com/office/powerpoint/2010/main" val="1925999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825624"/>
            <a:ext cx="8856984" cy="5032375"/>
          </a:xfrm>
        </p:spPr>
        <p:txBody>
          <a:bodyPr>
            <a:normAutofit/>
          </a:bodyPr>
          <a:lstStyle/>
          <a:p>
            <a:pPr algn="just">
              <a:lnSpc>
                <a:spcPct val="150000"/>
              </a:lnSpc>
            </a:pPr>
            <a:r>
              <a:rPr lang="fr-FR" sz="2000" dirty="0">
                <a:latin typeface="Times New Roman" panose="02020603050405020304" pitchFamily="18" charset="0"/>
                <a:cs typeface="Times New Roman" panose="02020603050405020304" pitchFamily="18" charset="0"/>
              </a:rPr>
              <a:t>IP et ICMP interdépendants :</a:t>
            </a:r>
          </a:p>
          <a:p>
            <a:pPr lvl="1" algn="just">
              <a:lnSpc>
                <a:spcPct val="150000"/>
              </a:lnSpc>
            </a:pPr>
            <a:r>
              <a:rPr lang="fr-FR" sz="2000" dirty="0">
                <a:latin typeface="Times New Roman" panose="02020603050405020304" pitchFamily="18" charset="0"/>
                <a:cs typeface="Times New Roman" panose="02020603050405020304" pitchFamily="18" charset="0"/>
              </a:rPr>
              <a:t>IP utilise ICMP pour envoyer des messages d’erreur</a:t>
            </a:r>
          </a:p>
          <a:p>
            <a:pPr lvl="1" algn="just">
              <a:lnSpc>
                <a:spcPct val="150000"/>
              </a:lnSpc>
            </a:pPr>
            <a:r>
              <a:rPr lang="fr-FR" sz="2000" dirty="0">
                <a:latin typeface="Times New Roman" panose="02020603050405020304" pitchFamily="18" charset="0"/>
                <a:cs typeface="Times New Roman" panose="02020603050405020304" pitchFamily="18" charset="0"/>
              </a:rPr>
              <a:t>ICMP utilise IP pour transporter ces messages</a:t>
            </a:r>
          </a:p>
          <a:p>
            <a:pPr algn="just">
              <a:lnSpc>
                <a:spcPct val="150000"/>
              </a:lnSpc>
            </a:pPr>
            <a:r>
              <a:rPr lang="fr-FR" sz="2000" dirty="0">
                <a:latin typeface="Times New Roman" panose="02020603050405020304" pitchFamily="18" charset="0"/>
                <a:cs typeface="Times New Roman" panose="02020603050405020304" pitchFamily="18" charset="0"/>
              </a:rPr>
              <a:t>Deux grands types de messages ICMP :</a:t>
            </a:r>
          </a:p>
          <a:p>
            <a:pPr lvl="1" algn="just">
              <a:lnSpc>
                <a:spcPct val="150000"/>
              </a:lnSpc>
            </a:pPr>
            <a:r>
              <a:rPr lang="fr-FR" sz="2000" dirty="0">
                <a:latin typeface="Times New Roman" panose="02020603050405020304" pitchFamily="18" charset="0"/>
                <a:cs typeface="Times New Roman" panose="02020603050405020304" pitchFamily="18" charset="0"/>
              </a:rPr>
              <a:t>messages d’erreur, renvoyés à l’hôte source qui a émis le paquet IP en erreur.</a:t>
            </a:r>
          </a:p>
          <a:p>
            <a:pPr lvl="1" algn="just">
              <a:lnSpc>
                <a:spcPct val="150000"/>
              </a:lnSpc>
            </a:pPr>
            <a:r>
              <a:rPr lang="fr-FR" sz="2000" dirty="0">
                <a:latin typeface="Times New Roman" panose="02020603050405020304" pitchFamily="18" charset="0"/>
                <a:cs typeface="Times New Roman" panose="02020603050405020304" pitchFamily="18" charset="0"/>
              </a:rPr>
              <a:t>messages de supervision: ICMP signale les conditions d’erreur, sans rendre IP plus fiable</a:t>
            </a:r>
          </a:p>
        </p:txBody>
      </p:sp>
      <p:sp>
        <p:nvSpPr>
          <p:cNvPr id="5" name="Titre 1"/>
          <p:cNvSpPr>
            <a:spLocks noGrp="1"/>
          </p:cNvSpPr>
          <p:nvPr>
            <p:ph type="title"/>
          </p:nvPr>
        </p:nvSpPr>
        <p:spPr>
          <a:xfrm>
            <a:off x="628650" y="365126"/>
            <a:ext cx="8695878" cy="1325563"/>
          </a:xfrm>
        </p:spPr>
        <p:txBody>
          <a:bodyPr/>
          <a:lstStyle/>
          <a:p>
            <a:r>
              <a:rPr lang="fr-FR" dirty="0"/>
              <a:t>   </a:t>
            </a:r>
            <a:r>
              <a:rPr lang="fr-FR" sz="3200" b="1" i="1" dirty="0">
                <a:latin typeface="Times New Roman" panose="02020603050405020304" pitchFamily="18" charset="0"/>
                <a:cs typeface="Times New Roman" panose="02020603050405020304" pitchFamily="18" charset="0"/>
              </a:rPr>
              <a:t>ICMP (Internet Control Message Protocol) </a:t>
            </a:r>
            <a:r>
              <a:rPr lang="fr-FR" sz="3200" b="1" i="1" dirty="0" smtClean="0">
                <a:latin typeface="Times New Roman" panose="02020603050405020304" pitchFamily="18" charset="0"/>
                <a:cs typeface="Times New Roman" panose="02020603050405020304" pitchFamily="18" charset="0"/>
              </a:rPr>
              <a:t>2/7</a:t>
            </a:r>
            <a:endParaRPr lang="fr-FR" sz="3200" b="1" i="1" dirty="0">
              <a:latin typeface="Times New Roman" panose="02020603050405020304" pitchFamily="18" charset="0"/>
              <a:cs typeface="Times New Roman" panose="02020603050405020304" pitchFamily="18" charset="0"/>
            </a:endParaRPr>
          </a:p>
        </p:txBody>
      </p:sp>
      <p:sp>
        <p:nvSpPr>
          <p:cNvPr id="2" name="Espace réservé du numéro de diapositive 1"/>
          <p:cNvSpPr>
            <a:spLocks noGrp="1"/>
          </p:cNvSpPr>
          <p:nvPr>
            <p:ph type="sldNum" sz="quarter" idx="12"/>
          </p:nvPr>
        </p:nvSpPr>
        <p:spPr/>
        <p:txBody>
          <a:bodyPr/>
          <a:lstStyle/>
          <a:p>
            <a:fld id="{194EA0E9-6AA5-4C72-ADD8-CBD3FCBC5038}" type="slidenum">
              <a:rPr lang="fr-FR" smtClean="0"/>
              <a:pPr/>
              <a:t>25</a:t>
            </a:fld>
            <a:endParaRPr lang="fr-FR"/>
          </a:p>
        </p:txBody>
      </p:sp>
    </p:spTree>
    <p:extLst>
      <p:ext uri="{BB962C8B-B14F-4D97-AF65-F5344CB8AC3E}">
        <p14:creationId xmlns:p14="http://schemas.microsoft.com/office/powerpoint/2010/main" val="1501389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28650" y="1690689"/>
            <a:ext cx="7886700" cy="4351338"/>
          </a:xfrm>
        </p:spPr>
        <p:txBody>
          <a:bodyPr/>
          <a:lstStyle/>
          <a:p>
            <a:pPr>
              <a:buClr>
                <a:schemeClr val="accent1"/>
              </a:buClr>
              <a:buNone/>
            </a:pPr>
            <a:r>
              <a:rPr lang="fr-FR" sz="2400" b="1" i="1" dirty="0">
                <a:solidFill>
                  <a:srgbClr val="C00000"/>
                </a:solidFill>
                <a:latin typeface="Times New Roman" panose="02020603050405020304" pitchFamily="18" charset="0"/>
                <a:cs typeface="Times New Roman" panose="02020603050405020304" pitchFamily="18" charset="0"/>
              </a:rPr>
              <a:t>Encapsulation</a:t>
            </a:r>
          </a:p>
          <a:p>
            <a:pPr>
              <a:buClr>
                <a:schemeClr val="accent1"/>
              </a:buClr>
            </a:pPr>
            <a:r>
              <a:rPr lang="fr-FR" sz="2400" dirty="0">
                <a:latin typeface="Times New Roman" panose="02020603050405020304" pitchFamily="18" charset="0"/>
                <a:cs typeface="Times New Roman" panose="02020603050405020304" pitchFamily="18" charset="0"/>
              </a:rPr>
              <a:t>Message ICMP </a:t>
            </a:r>
            <a:r>
              <a:rPr lang="fr-FR" sz="2400" dirty="0">
                <a:solidFill>
                  <a:schemeClr val="accent1"/>
                </a:solidFill>
                <a:latin typeface="Times New Roman" panose="02020603050405020304" pitchFamily="18" charset="0"/>
                <a:cs typeface="Times New Roman" panose="02020603050405020304" pitchFamily="18" charset="0"/>
              </a:rPr>
              <a:t>encapsulé</a:t>
            </a:r>
            <a:r>
              <a:rPr lang="fr-FR" sz="2400" dirty="0">
                <a:latin typeface="Times New Roman" panose="02020603050405020304" pitchFamily="18" charset="0"/>
                <a:cs typeface="Times New Roman" panose="02020603050405020304" pitchFamily="18" charset="0"/>
              </a:rPr>
              <a:t> dans un datagramme IP (champ </a:t>
            </a:r>
            <a:r>
              <a:rPr lang="fr-FR" sz="2400" b="1" dirty="0">
                <a:latin typeface="Times New Roman" panose="02020603050405020304" pitchFamily="18" charset="0"/>
                <a:cs typeface="Times New Roman" panose="02020603050405020304" pitchFamily="18" charset="0"/>
              </a:rPr>
              <a:t>Protocole </a:t>
            </a:r>
            <a:r>
              <a:rPr lang="fr-FR" sz="2400" dirty="0">
                <a:latin typeface="Times New Roman" panose="02020603050405020304" pitchFamily="18" charset="0"/>
                <a:cs typeface="Times New Roman" panose="02020603050405020304" pitchFamily="18" charset="0"/>
              </a:rPr>
              <a:t>de l’en-tête IP = 1)</a:t>
            </a:r>
          </a:p>
          <a:p>
            <a:pPr>
              <a:buClr>
                <a:schemeClr val="accent1"/>
              </a:buClr>
            </a:pPr>
            <a:r>
              <a:rPr lang="fr-FR" sz="2400" dirty="0">
                <a:latin typeface="Times New Roman" panose="02020603050405020304" pitchFamily="18" charset="0"/>
                <a:cs typeface="Times New Roman" panose="02020603050405020304" pitchFamily="18" charset="0"/>
              </a:rPr>
              <a:t>Paquet IP encapsulé dans une trame, pour être transmis</a:t>
            </a:r>
          </a:p>
          <a:p>
            <a:pPr>
              <a:buClr>
                <a:schemeClr val="accent1"/>
              </a:buClr>
            </a:pPr>
            <a:endParaRPr lang="fr-FR" sz="2000" dirty="0">
              <a:latin typeface="Garamond" pitchFamily="18" charset="0"/>
              <a:cs typeface="Times New Roman" panose="02020603050405020304" pitchFamily="18" charset="0"/>
            </a:endParaRPr>
          </a:p>
          <a:p>
            <a:pPr>
              <a:buClr>
                <a:schemeClr val="accent1"/>
              </a:buClr>
            </a:pPr>
            <a:endParaRPr lang="fr-FR" sz="2000" dirty="0">
              <a:latin typeface="Garamond" pitchFamily="18" charset="0"/>
              <a:cs typeface="Times New Roman" panose="02020603050405020304" pitchFamily="18" charset="0"/>
            </a:endParaRPr>
          </a:p>
          <a:p>
            <a:pPr>
              <a:buClr>
                <a:schemeClr val="accent1"/>
              </a:buClr>
            </a:pPr>
            <a:endParaRPr lang="fr-FR" sz="2000" dirty="0">
              <a:latin typeface="Garamond" pitchFamily="18" charset="0"/>
              <a:cs typeface="Times New Roman" panose="02020603050405020304" pitchFamily="18" charset="0"/>
            </a:endParaRPr>
          </a:p>
          <a:p>
            <a:pPr>
              <a:buClr>
                <a:schemeClr val="accent1"/>
              </a:buClr>
            </a:pPr>
            <a:endParaRPr lang="fr-FR" sz="2000" dirty="0">
              <a:latin typeface="Garamond" pitchFamily="18" charset="0"/>
              <a:cs typeface="Times New Roman" panose="02020603050405020304" pitchFamily="18" charset="0"/>
            </a:endParaRPr>
          </a:p>
          <a:p>
            <a:pPr>
              <a:buClr>
                <a:schemeClr val="accent1"/>
              </a:buClr>
            </a:pPr>
            <a:r>
              <a:rPr lang="fr-FR" sz="2400" dirty="0">
                <a:latin typeface="Times New Roman" panose="02020603050405020304" pitchFamily="18" charset="0"/>
                <a:cs typeface="Times New Roman" panose="02020603050405020304" pitchFamily="18" charset="0"/>
              </a:rPr>
              <a:t>Message ICMP encapsulé par IP </a:t>
            </a:r>
          </a:p>
          <a:p>
            <a:pPr>
              <a:buClr>
                <a:schemeClr val="accent1"/>
              </a:buClr>
            </a:pPr>
            <a:endParaRPr lang="fr-FR" sz="2000" dirty="0">
              <a:latin typeface="Garamond" pitchFamily="18" charset="0"/>
              <a:cs typeface="Times New Roman" panose="02020603050405020304" pitchFamily="18" charset="0"/>
            </a:endParaRPr>
          </a:p>
          <a:p>
            <a:pPr>
              <a:buClr>
                <a:schemeClr val="accent1"/>
              </a:buClr>
            </a:pPr>
            <a:endParaRPr lang="fr-FR" sz="2000" dirty="0">
              <a:latin typeface="Garamond" pitchFamily="18" charset="0"/>
              <a:cs typeface="Times New Roman" panose="02020603050405020304" pitchFamily="18" charset="0"/>
            </a:endParaRPr>
          </a:p>
          <a:p>
            <a:pPr>
              <a:buClr>
                <a:schemeClr val="accent1"/>
              </a:buClr>
            </a:pPr>
            <a:endParaRPr lang="fr-FR" sz="2000" dirty="0">
              <a:latin typeface="Garamond" pitchFamily="18" charset="0"/>
              <a:cs typeface="Times New Roman" panose="02020603050405020304" pitchFamily="18" charset="0"/>
            </a:endParaRPr>
          </a:p>
        </p:txBody>
      </p:sp>
      <p:pic>
        <p:nvPicPr>
          <p:cNvPr id="5" name="Image 4"/>
          <p:cNvPicPr>
            <a:picLocks noChangeAspect="1"/>
          </p:cNvPicPr>
          <p:nvPr/>
        </p:nvPicPr>
        <p:blipFill>
          <a:blip r:embed="rId2">
            <a:clrChange>
              <a:clrFrom>
                <a:srgbClr val="FFFFFF"/>
              </a:clrFrom>
              <a:clrTo>
                <a:srgbClr val="FFFFFF">
                  <a:alpha val="0"/>
                </a:srgbClr>
              </a:clrTo>
            </a:clrChange>
          </a:blip>
          <a:stretch>
            <a:fillRect/>
          </a:stretch>
        </p:blipFill>
        <p:spPr>
          <a:xfrm>
            <a:off x="1386537" y="2852936"/>
            <a:ext cx="6820064" cy="2324464"/>
          </a:xfrm>
          <a:prstGeom prst="rect">
            <a:avLst/>
          </a:prstGeom>
        </p:spPr>
      </p:pic>
      <p:sp>
        <p:nvSpPr>
          <p:cNvPr id="7" name="Titre 1"/>
          <p:cNvSpPr>
            <a:spLocks noGrp="1"/>
          </p:cNvSpPr>
          <p:nvPr>
            <p:ph type="title"/>
          </p:nvPr>
        </p:nvSpPr>
        <p:spPr>
          <a:xfrm>
            <a:off x="628650" y="365126"/>
            <a:ext cx="8335838" cy="1325563"/>
          </a:xfrm>
        </p:spPr>
        <p:txBody>
          <a:bodyPr/>
          <a:lstStyle/>
          <a:p>
            <a:r>
              <a:rPr lang="fr-FR" dirty="0"/>
              <a:t>   </a:t>
            </a:r>
            <a:r>
              <a:rPr lang="fr-FR" sz="3200" b="1" i="1" dirty="0">
                <a:latin typeface="Times New Roman" panose="02020603050405020304" pitchFamily="18" charset="0"/>
                <a:cs typeface="Times New Roman" panose="02020603050405020304" pitchFamily="18" charset="0"/>
              </a:rPr>
              <a:t>ICMP (Internet Control Message Protocol) </a:t>
            </a:r>
            <a:r>
              <a:rPr lang="fr-FR" sz="3200" b="1" i="1" dirty="0" smtClean="0">
                <a:latin typeface="Times New Roman" panose="02020603050405020304" pitchFamily="18" charset="0"/>
                <a:cs typeface="Times New Roman" panose="02020603050405020304" pitchFamily="18" charset="0"/>
              </a:rPr>
              <a:t>3/7</a:t>
            </a:r>
            <a:endParaRPr lang="fr-FR" sz="3200" b="1" i="1" dirty="0">
              <a:latin typeface="Times New Roman" panose="02020603050405020304" pitchFamily="18" charset="0"/>
              <a:cs typeface="Times New Roman" panose="02020603050405020304" pitchFamily="18" charset="0"/>
            </a:endParaRPr>
          </a:p>
        </p:txBody>
      </p:sp>
      <p:sp>
        <p:nvSpPr>
          <p:cNvPr id="2" name="Espace réservé du numéro de diapositive 1"/>
          <p:cNvSpPr>
            <a:spLocks noGrp="1"/>
          </p:cNvSpPr>
          <p:nvPr>
            <p:ph type="sldNum" sz="quarter" idx="12"/>
          </p:nvPr>
        </p:nvSpPr>
        <p:spPr/>
        <p:txBody>
          <a:bodyPr/>
          <a:lstStyle/>
          <a:p>
            <a:fld id="{194EA0E9-6AA5-4C72-ADD8-CBD3FCBC5038}" type="slidenum">
              <a:rPr lang="fr-FR" smtClean="0"/>
              <a:pPr/>
              <a:t>26</a:t>
            </a:fld>
            <a:endParaRPr lang="fr-FR"/>
          </a:p>
        </p:txBody>
      </p:sp>
    </p:spTree>
    <p:extLst>
      <p:ext uri="{BB962C8B-B14F-4D97-AF65-F5344CB8AC3E}">
        <p14:creationId xmlns:p14="http://schemas.microsoft.com/office/powerpoint/2010/main" val="2568033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1196752"/>
            <a:ext cx="8515350" cy="4351338"/>
          </a:xfrm>
        </p:spPr>
        <p:txBody>
          <a:bodyPr>
            <a:noAutofit/>
          </a:bodyPr>
          <a:lstStyle/>
          <a:p>
            <a:pPr marL="0" indent="0">
              <a:lnSpc>
                <a:spcPct val="150000"/>
              </a:lnSpc>
              <a:spcBef>
                <a:spcPct val="20000"/>
              </a:spcBef>
              <a:buClr>
                <a:schemeClr val="accent1"/>
              </a:buClr>
              <a:buNone/>
            </a:pPr>
            <a:r>
              <a:rPr lang="fr-FR" sz="2400" b="1" i="1" dirty="0">
                <a:solidFill>
                  <a:srgbClr val="C00000"/>
                </a:solidFill>
                <a:latin typeface="Times New Roman" panose="02020603050405020304" pitchFamily="18" charset="0"/>
                <a:cs typeface="Times New Roman" panose="02020603050405020304" pitchFamily="18" charset="0"/>
              </a:rPr>
              <a:t>Paquet ICMP</a:t>
            </a:r>
          </a:p>
          <a:p>
            <a:pPr marL="342900" indent="-342900">
              <a:lnSpc>
                <a:spcPct val="150000"/>
              </a:lnSpc>
              <a:spcBef>
                <a:spcPct val="20000"/>
              </a:spcBef>
              <a:buClr>
                <a:schemeClr val="accent1"/>
              </a:buClr>
            </a:pPr>
            <a:r>
              <a:rPr lang="fr-FR" sz="2000" dirty="0">
                <a:latin typeface="Times New Roman" panose="02020603050405020304" pitchFamily="18" charset="0"/>
                <a:cs typeface="Times New Roman" panose="02020603050405020304" pitchFamily="18" charset="0"/>
              </a:rPr>
              <a:t>Type (1 octet) : type de service ICMP</a:t>
            </a:r>
          </a:p>
          <a:p>
            <a:pPr marL="342900" indent="-342900">
              <a:lnSpc>
                <a:spcPct val="150000"/>
              </a:lnSpc>
              <a:spcBef>
                <a:spcPct val="20000"/>
              </a:spcBef>
              <a:buClr>
                <a:schemeClr val="accent1"/>
              </a:buClr>
            </a:pPr>
            <a:r>
              <a:rPr lang="fr-FR" sz="2000" dirty="0">
                <a:latin typeface="Times New Roman" panose="02020603050405020304" pitchFamily="18" charset="0"/>
                <a:cs typeface="Times New Roman" panose="02020603050405020304" pitchFamily="18" charset="0"/>
              </a:rPr>
              <a:t>Code (1 octet) : subdivision du type de service</a:t>
            </a:r>
          </a:p>
          <a:p>
            <a:pPr marL="342900" indent="-342900">
              <a:lnSpc>
                <a:spcPct val="150000"/>
              </a:lnSpc>
              <a:spcBef>
                <a:spcPct val="20000"/>
              </a:spcBef>
              <a:buClr>
                <a:schemeClr val="accent1"/>
              </a:buClr>
            </a:pPr>
            <a:r>
              <a:rPr lang="fr-FR" sz="2000" dirty="0">
                <a:latin typeface="Times New Roman" panose="02020603050405020304" pitchFamily="18" charset="0"/>
                <a:cs typeface="Times New Roman" panose="02020603050405020304" pitchFamily="18" charset="0"/>
              </a:rPr>
              <a:t>Total de contrôle (2 octets) : protection du contenu du message ICMP (même algorithme que IP)</a:t>
            </a:r>
          </a:p>
          <a:p>
            <a:pPr marL="342900" indent="-342900">
              <a:lnSpc>
                <a:spcPct val="150000"/>
              </a:lnSpc>
              <a:spcBef>
                <a:spcPct val="20000"/>
              </a:spcBef>
              <a:buClr>
                <a:schemeClr val="accent1"/>
              </a:buClr>
            </a:pPr>
            <a:r>
              <a:rPr lang="fr-FR" sz="2000" dirty="0">
                <a:latin typeface="Times New Roman" panose="02020603050405020304" pitchFamily="18" charset="0"/>
                <a:cs typeface="Times New Roman" panose="02020603050405020304" pitchFamily="18" charset="0"/>
              </a:rPr>
              <a:t>Autres champs (4 octets), selon la valeur du champ Type (numéro de séquence, identificateur, adresse IP…)</a:t>
            </a:r>
          </a:p>
          <a:p>
            <a:pPr marL="342900" indent="-342900">
              <a:lnSpc>
                <a:spcPct val="150000"/>
              </a:lnSpc>
              <a:spcBef>
                <a:spcPct val="20000"/>
              </a:spcBef>
              <a:buClr>
                <a:schemeClr val="accent1"/>
              </a:buClr>
            </a:pPr>
            <a:r>
              <a:rPr lang="fr-FR" sz="2000" dirty="0">
                <a:latin typeface="Times New Roman" panose="02020603050405020304" pitchFamily="18" charset="0"/>
                <a:cs typeface="Times New Roman" panose="02020603050405020304" pitchFamily="18" charset="0"/>
              </a:rPr>
              <a:t>Données ICMP :</a:t>
            </a:r>
          </a:p>
          <a:p>
            <a:pPr lvl="1">
              <a:lnSpc>
                <a:spcPct val="150000"/>
              </a:lnSpc>
              <a:spcBef>
                <a:spcPct val="20000"/>
              </a:spcBef>
            </a:pPr>
            <a:r>
              <a:rPr lang="fr-FR" sz="2000" dirty="0">
                <a:latin typeface="Times New Roman" panose="02020603050405020304" pitchFamily="18" charset="0"/>
                <a:cs typeface="Times New Roman" panose="02020603050405020304" pitchFamily="18" charset="0"/>
              </a:rPr>
              <a:t>- Données (Echo), adresse IP, masque d’adresse, date...</a:t>
            </a:r>
          </a:p>
          <a:p>
            <a:pPr lvl="1">
              <a:lnSpc>
                <a:spcPct val="150000"/>
              </a:lnSpc>
              <a:spcBef>
                <a:spcPct val="20000"/>
              </a:spcBef>
            </a:pPr>
            <a:r>
              <a:rPr lang="fr-FR" sz="2000" dirty="0">
                <a:latin typeface="Times New Roman" panose="02020603050405020304" pitchFamily="18" charset="0"/>
                <a:cs typeface="Times New Roman" panose="02020603050405020304" pitchFamily="18" charset="0"/>
              </a:rPr>
              <a:t>- En-tête IP et 8 premiers octets du datagramme en erreur (</a:t>
            </a:r>
            <a:r>
              <a:rPr lang="fr-FR" sz="2000" dirty="0" smtClean="0">
                <a:latin typeface="Times New Roman" panose="02020603050405020304" pitchFamily="18" charset="0"/>
                <a:cs typeface="Times New Roman" panose="02020603050405020304" pitchFamily="18" charset="0"/>
              </a:rPr>
              <a:t>messages d’erreur</a:t>
            </a:r>
            <a:r>
              <a:rPr lang="fr-FR" sz="2000" dirty="0">
                <a:latin typeface="Times New Roman" panose="02020603050405020304" pitchFamily="18" charset="0"/>
                <a:cs typeface="Times New Roman" panose="02020603050405020304" pitchFamily="18" charset="0"/>
              </a:rPr>
              <a:t>)</a:t>
            </a:r>
          </a:p>
        </p:txBody>
      </p:sp>
      <p:sp>
        <p:nvSpPr>
          <p:cNvPr id="5" name="Titre 1"/>
          <p:cNvSpPr>
            <a:spLocks noGrp="1"/>
          </p:cNvSpPr>
          <p:nvPr>
            <p:ph type="title"/>
          </p:nvPr>
        </p:nvSpPr>
        <p:spPr>
          <a:xfrm>
            <a:off x="628650" y="365126"/>
            <a:ext cx="8515350" cy="1325563"/>
          </a:xfrm>
        </p:spPr>
        <p:txBody>
          <a:bodyPr/>
          <a:lstStyle/>
          <a:p>
            <a:r>
              <a:rPr lang="fr-FR" dirty="0"/>
              <a:t>   </a:t>
            </a:r>
            <a:r>
              <a:rPr lang="fr-FR" sz="3200" b="1" i="1" dirty="0">
                <a:latin typeface="Times New Roman" panose="02020603050405020304" pitchFamily="18" charset="0"/>
                <a:cs typeface="Times New Roman" panose="02020603050405020304" pitchFamily="18" charset="0"/>
              </a:rPr>
              <a:t>ICMP (Internet Control Message Protocol) </a:t>
            </a:r>
            <a:r>
              <a:rPr lang="fr-FR" sz="3200" b="1" i="1" dirty="0" smtClean="0">
                <a:latin typeface="Times New Roman" panose="02020603050405020304" pitchFamily="18" charset="0"/>
                <a:cs typeface="Times New Roman" panose="02020603050405020304" pitchFamily="18" charset="0"/>
              </a:rPr>
              <a:t>4/7</a:t>
            </a:r>
            <a:endParaRPr lang="fr-FR" sz="3200" b="1" i="1" dirty="0">
              <a:latin typeface="Times New Roman" panose="02020603050405020304" pitchFamily="18" charset="0"/>
              <a:cs typeface="Times New Roman" panose="02020603050405020304" pitchFamily="18" charset="0"/>
            </a:endParaRPr>
          </a:p>
        </p:txBody>
      </p:sp>
      <p:sp>
        <p:nvSpPr>
          <p:cNvPr id="2" name="Espace réservé du numéro de diapositive 1"/>
          <p:cNvSpPr>
            <a:spLocks noGrp="1"/>
          </p:cNvSpPr>
          <p:nvPr>
            <p:ph type="sldNum" sz="quarter" idx="12"/>
          </p:nvPr>
        </p:nvSpPr>
        <p:spPr/>
        <p:txBody>
          <a:bodyPr/>
          <a:lstStyle/>
          <a:p>
            <a:fld id="{194EA0E9-6AA5-4C72-ADD8-CBD3FCBC5038}" type="slidenum">
              <a:rPr lang="fr-FR" smtClean="0"/>
              <a:pPr/>
              <a:t>27</a:t>
            </a:fld>
            <a:endParaRPr lang="fr-FR"/>
          </a:p>
        </p:txBody>
      </p:sp>
    </p:spTree>
    <p:extLst>
      <p:ext uri="{BB962C8B-B14F-4D97-AF65-F5344CB8AC3E}">
        <p14:creationId xmlns:p14="http://schemas.microsoft.com/office/powerpoint/2010/main" val="3915956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lnSpc>
                <a:spcPct val="150000"/>
              </a:lnSpc>
              <a:buNone/>
            </a:pPr>
            <a:r>
              <a:rPr lang="fr-FR" sz="2400" b="1" i="1" dirty="0">
                <a:solidFill>
                  <a:srgbClr val="C00000"/>
                </a:solidFill>
                <a:latin typeface="Times New Roman" panose="02020603050405020304" pitchFamily="18" charset="0"/>
                <a:cs typeface="Times New Roman" panose="02020603050405020304" pitchFamily="18" charset="0"/>
              </a:rPr>
              <a:t>Les messages ICMP</a:t>
            </a:r>
          </a:p>
          <a:p>
            <a:pPr marL="0" indent="0">
              <a:lnSpc>
                <a:spcPct val="150000"/>
              </a:lnSpc>
              <a:buNone/>
            </a:pPr>
            <a:r>
              <a:rPr lang="fr-FR" sz="2000" dirty="0">
                <a:latin typeface="Times New Roman" panose="02020603050405020304" pitchFamily="18" charset="0"/>
                <a:cs typeface="Times New Roman" panose="02020603050405020304" pitchFamily="18" charset="0"/>
              </a:rPr>
              <a:t>Parmi les messages ICMP qui peuvent être envoyés, citons :</a:t>
            </a:r>
          </a:p>
          <a:p>
            <a:pPr>
              <a:lnSpc>
                <a:spcPct val="150000"/>
              </a:lnSpc>
              <a:buClr>
                <a:schemeClr val="accent1"/>
              </a:buClr>
              <a:buFont typeface="Wingdings" panose="05000000000000000000" pitchFamily="2" charset="2"/>
              <a:buChar char="§"/>
            </a:pPr>
            <a:r>
              <a:rPr lang="fr-FR" sz="2000" dirty="0">
                <a:latin typeface="Times New Roman" panose="02020603050405020304" pitchFamily="18" charset="0"/>
                <a:cs typeface="Times New Roman" panose="02020603050405020304" pitchFamily="18" charset="0"/>
              </a:rPr>
              <a:t>Host confirmation (Confirmation de l’hôte)</a:t>
            </a:r>
          </a:p>
          <a:p>
            <a:pPr>
              <a:lnSpc>
                <a:spcPct val="150000"/>
              </a:lnSpc>
              <a:buClr>
                <a:schemeClr val="accent1"/>
              </a:buClr>
              <a:buFont typeface="Wingdings" panose="05000000000000000000" pitchFamily="2" charset="2"/>
              <a:buChar char="§"/>
            </a:pPr>
            <a:r>
              <a:rPr lang="fr-FR" sz="2000" dirty="0" err="1">
                <a:latin typeface="Times New Roman" panose="02020603050405020304" pitchFamily="18" charset="0"/>
                <a:cs typeface="Times New Roman" panose="02020603050405020304" pitchFamily="18" charset="0"/>
              </a:rPr>
              <a:t>Unreachable</a:t>
            </a:r>
            <a:r>
              <a:rPr lang="fr-FR" sz="2000" dirty="0">
                <a:latin typeface="Times New Roman" panose="02020603050405020304" pitchFamily="18" charset="0"/>
                <a:cs typeface="Times New Roman" panose="02020603050405020304" pitchFamily="18" charset="0"/>
              </a:rPr>
              <a:t> Destination / Service (Destination / service inaccessible)</a:t>
            </a:r>
          </a:p>
          <a:p>
            <a:pPr>
              <a:lnSpc>
                <a:spcPct val="150000"/>
              </a:lnSpc>
              <a:buClr>
                <a:schemeClr val="accent1"/>
              </a:buClr>
              <a:buFont typeface="Wingdings" panose="05000000000000000000" pitchFamily="2" charset="2"/>
              <a:buChar char="§"/>
            </a:pPr>
            <a:r>
              <a:rPr lang="fr-FR" sz="2000" dirty="0">
                <a:latin typeface="Times New Roman" panose="02020603050405020304" pitchFamily="18" charset="0"/>
                <a:cs typeface="Times New Roman" panose="02020603050405020304" pitchFamily="18" charset="0"/>
              </a:rPr>
              <a:t>Time </a:t>
            </a:r>
            <a:r>
              <a:rPr lang="fr-FR" sz="2000" dirty="0" err="1">
                <a:latin typeface="Times New Roman" panose="02020603050405020304" pitchFamily="18" charset="0"/>
                <a:cs typeface="Times New Roman" panose="02020603050405020304" pitchFamily="18" charset="0"/>
              </a:rPr>
              <a:t>exceeded</a:t>
            </a:r>
            <a:r>
              <a:rPr lang="fr-FR" sz="2000" dirty="0">
                <a:latin typeface="Times New Roman" panose="02020603050405020304" pitchFamily="18" charset="0"/>
                <a:cs typeface="Times New Roman" panose="02020603050405020304" pitchFamily="18" charset="0"/>
              </a:rPr>
              <a:t> (Délai dépassé)</a:t>
            </a:r>
          </a:p>
          <a:p>
            <a:pPr>
              <a:lnSpc>
                <a:spcPct val="150000"/>
              </a:lnSpc>
              <a:buClr>
                <a:schemeClr val="accent1"/>
              </a:buClr>
              <a:buFont typeface="Wingdings" panose="05000000000000000000" pitchFamily="2" charset="2"/>
              <a:buChar char="§"/>
            </a:pPr>
            <a:r>
              <a:rPr lang="fr-FR" sz="2000" dirty="0">
                <a:latin typeface="Times New Roman" panose="02020603050405020304" pitchFamily="18" charset="0"/>
                <a:cs typeface="Times New Roman" panose="02020603050405020304" pitchFamily="18" charset="0"/>
              </a:rPr>
              <a:t>Route redirection (Redirection de la route)</a:t>
            </a:r>
          </a:p>
          <a:p>
            <a:pPr>
              <a:lnSpc>
                <a:spcPct val="150000"/>
              </a:lnSpc>
              <a:buClr>
                <a:schemeClr val="accent1"/>
              </a:buClr>
              <a:buFont typeface="Wingdings" panose="05000000000000000000" pitchFamily="2" charset="2"/>
              <a:buChar char="§"/>
            </a:pPr>
            <a:r>
              <a:rPr lang="fr-FR" sz="2000" dirty="0">
                <a:latin typeface="Times New Roman" panose="02020603050405020304" pitchFamily="18" charset="0"/>
                <a:cs typeface="Times New Roman" panose="02020603050405020304" pitchFamily="18" charset="0"/>
              </a:rPr>
              <a:t>Source </a:t>
            </a:r>
            <a:r>
              <a:rPr lang="fr-FR" sz="2000" dirty="0" err="1">
                <a:latin typeface="Times New Roman" panose="02020603050405020304" pitchFamily="18" charset="0"/>
                <a:cs typeface="Times New Roman" panose="02020603050405020304" pitchFamily="18" charset="0"/>
              </a:rPr>
              <a:t>Quench</a:t>
            </a:r>
            <a:r>
              <a:rPr lang="fr-FR" sz="2000" dirty="0">
                <a:latin typeface="Times New Roman" panose="02020603050405020304" pitchFamily="18" charset="0"/>
                <a:cs typeface="Times New Roman" panose="02020603050405020304" pitchFamily="18" charset="0"/>
              </a:rPr>
              <a:t> (Épuisement de la source)</a:t>
            </a:r>
          </a:p>
        </p:txBody>
      </p:sp>
      <p:sp>
        <p:nvSpPr>
          <p:cNvPr id="5" name="Titre 1"/>
          <p:cNvSpPr>
            <a:spLocks noGrp="1"/>
          </p:cNvSpPr>
          <p:nvPr>
            <p:ph type="title"/>
          </p:nvPr>
        </p:nvSpPr>
        <p:spPr>
          <a:xfrm>
            <a:off x="628650" y="365126"/>
            <a:ext cx="8515350" cy="1325563"/>
          </a:xfrm>
        </p:spPr>
        <p:txBody>
          <a:bodyPr/>
          <a:lstStyle/>
          <a:p>
            <a:r>
              <a:rPr lang="fr-FR" dirty="0"/>
              <a:t>   </a:t>
            </a:r>
            <a:r>
              <a:rPr lang="fr-FR" sz="3200" b="1" i="1" dirty="0">
                <a:latin typeface="Times New Roman" panose="02020603050405020304" pitchFamily="18" charset="0"/>
                <a:cs typeface="Times New Roman" panose="02020603050405020304" pitchFamily="18" charset="0"/>
              </a:rPr>
              <a:t>ICMP (Internet Control Message Protocol) </a:t>
            </a:r>
            <a:r>
              <a:rPr lang="fr-FR" sz="3200" b="1" i="1" dirty="0" smtClean="0">
                <a:latin typeface="Times New Roman" panose="02020603050405020304" pitchFamily="18" charset="0"/>
                <a:cs typeface="Times New Roman" panose="02020603050405020304" pitchFamily="18" charset="0"/>
              </a:rPr>
              <a:t>5/7</a:t>
            </a:r>
            <a:endParaRPr lang="fr-FR" sz="3200" b="1" i="1" dirty="0">
              <a:latin typeface="Times New Roman" panose="02020603050405020304" pitchFamily="18" charset="0"/>
              <a:cs typeface="Times New Roman" panose="02020603050405020304" pitchFamily="18" charset="0"/>
            </a:endParaRPr>
          </a:p>
        </p:txBody>
      </p:sp>
      <p:sp>
        <p:nvSpPr>
          <p:cNvPr id="2" name="Espace réservé du numéro de diapositive 1"/>
          <p:cNvSpPr>
            <a:spLocks noGrp="1"/>
          </p:cNvSpPr>
          <p:nvPr>
            <p:ph type="sldNum" sz="quarter" idx="12"/>
          </p:nvPr>
        </p:nvSpPr>
        <p:spPr/>
        <p:txBody>
          <a:bodyPr/>
          <a:lstStyle/>
          <a:p>
            <a:fld id="{194EA0E9-6AA5-4C72-ADD8-CBD3FCBC5038}" type="slidenum">
              <a:rPr lang="fr-FR" smtClean="0"/>
              <a:pPr/>
              <a:t>28</a:t>
            </a:fld>
            <a:endParaRPr lang="fr-FR"/>
          </a:p>
        </p:txBody>
      </p:sp>
    </p:spTree>
    <p:extLst>
      <p:ext uri="{BB962C8B-B14F-4D97-AF65-F5344CB8AC3E}">
        <p14:creationId xmlns:p14="http://schemas.microsoft.com/office/powerpoint/2010/main" val="4273085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24421" y="1461020"/>
            <a:ext cx="7886700" cy="4895852"/>
          </a:xfrm>
        </p:spPr>
        <p:txBody>
          <a:bodyPr>
            <a:normAutofit fontScale="25000" lnSpcReduction="20000"/>
          </a:bodyPr>
          <a:lstStyle/>
          <a:p>
            <a:pPr marL="0" indent="0" algn="just">
              <a:lnSpc>
                <a:spcPct val="160000"/>
              </a:lnSpc>
              <a:buNone/>
            </a:pPr>
            <a:r>
              <a:rPr lang="fr-FR" sz="9600" b="1" i="1" dirty="0">
                <a:solidFill>
                  <a:srgbClr val="C00000"/>
                </a:solidFill>
                <a:latin typeface="Times New Roman" panose="02020603050405020304" pitchFamily="18" charset="0"/>
                <a:cs typeface="Times New Roman" panose="02020603050405020304" pitchFamily="18" charset="0"/>
              </a:rPr>
              <a:t>Les messages ICMP</a:t>
            </a:r>
          </a:p>
          <a:p>
            <a:pPr marL="0" indent="0" algn="just">
              <a:lnSpc>
                <a:spcPct val="160000"/>
              </a:lnSpc>
              <a:buNone/>
            </a:pPr>
            <a:r>
              <a:rPr lang="fr-FR" sz="5600" b="1" dirty="0">
                <a:latin typeface="Times New Roman" panose="02020603050405020304" pitchFamily="18" charset="0"/>
                <a:cs typeface="Times New Roman" panose="02020603050405020304" pitchFamily="18" charset="0"/>
              </a:rPr>
              <a:t>Host Confirmation (Confirmation de l’hôte)</a:t>
            </a:r>
          </a:p>
          <a:p>
            <a:pPr algn="just">
              <a:lnSpc>
                <a:spcPct val="160000"/>
              </a:lnSpc>
              <a:buClr>
                <a:schemeClr val="accent1"/>
              </a:buClr>
              <a:buFont typeface="Wingdings" panose="05000000000000000000" pitchFamily="2" charset="2"/>
              <a:buChar char="§"/>
            </a:pPr>
            <a:r>
              <a:rPr lang="fr-FR" sz="5600" dirty="0">
                <a:latin typeface="Times New Roman" panose="02020603050405020304" pitchFamily="18" charset="0"/>
                <a:cs typeface="Times New Roman" panose="02020603050405020304" pitchFamily="18" charset="0"/>
              </a:rPr>
              <a:t>Un message ICMP Echo (Écho ICMP) permet de déterminer si un hôte est fonctionnel. L’hôte local envoie un message ICMP </a:t>
            </a:r>
            <a:r>
              <a:rPr lang="fr-FR" sz="5600" dirty="0">
                <a:solidFill>
                  <a:schemeClr val="accent1"/>
                </a:solidFill>
                <a:latin typeface="Times New Roman" panose="02020603050405020304" pitchFamily="18" charset="0"/>
                <a:cs typeface="Times New Roman" panose="02020603050405020304" pitchFamily="18" charset="0"/>
              </a:rPr>
              <a:t>Echo </a:t>
            </a:r>
            <a:r>
              <a:rPr lang="fr-FR" sz="5600" dirty="0" err="1">
                <a:solidFill>
                  <a:schemeClr val="accent1"/>
                </a:solidFill>
                <a:latin typeface="Times New Roman" panose="02020603050405020304" pitchFamily="18" charset="0"/>
                <a:cs typeface="Times New Roman" panose="02020603050405020304" pitchFamily="18" charset="0"/>
              </a:rPr>
              <a:t>Request</a:t>
            </a:r>
            <a:r>
              <a:rPr lang="fr-FR" sz="5600" dirty="0">
                <a:solidFill>
                  <a:schemeClr val="accent1"/>
                </a:solidFill>
                <a:latin typeface="Times New Roman" panose="02020603050405020304" pitchFamily="18" charset="0"/>
                <a:cs typeface="Times New Roman" panose="02020603050405020304" pitchFamily="18" charset="0"/>
              </a:rPr>
              <a:t> </a:t>
            </a:r>
            <a:r>
              <a:rPr lang="fr-FR" sz="5600" dirty="0">
                <a:latin typeface="Times New Roman" panose="02020603050405020304" pitchFamily="18" charset="0"/>
                <a:cs typeface="Times New Roman" panose="02020603050405020304" pitchFamily="18" charset="0"/>
              </a:rPr>
              <a:t>(Demande d’écho) à un autre hôte. L’hôte qui reçoit le message d’écho répond par un message ICMP </a:t>
            </a:r>
            <a:r>
              <a:rPr lang="fr-FR" sz="5600" dirty="0">
                <a:solidFill>
                  <a:schemeClr val="accent1"/>
                </a:solidFill>
                <a:latin typeface="Times New Roman" panose="02020603050405020304" pitchFamily="18" charset="0"/>
                <a:cs typeface="Times New Roman" panose="02020603050405020304" pitchFamily="18" charset="0"/>
              </a:rPr>
              <a:t>Echo </a:t>
            </a:r>
            <a:r>
              <a:rPr lang="fr-FR" sz="5600" dirty="0" err="1">
                <a:solidFill>
                  <a:schemeClr val="accent1"/>
                </a:solidFill>
                <a:latin typeface="Times New Roman" panose="02020603050405020304" pitchFamily="18" charset="0"/>
                <a:cs typeface="Times New Roman" panose="02020603050405020304" pitchFamily="18" charset="0"/>
              </a:rPr>
              <a:t>Reply</a:t>
            </a:r>
            <a:r>
              <a:rPr lang="fr-FR" sz="5600" dirty="0">
                <a:solidFill>
                  <a:schemeClr val="accent1"/>
                </a:solidFill>
                <a:latin typeface="Times New Roman" panose="02020603050405020304" pitchFamily="18" charset="0"/>
                <a:cs typeface="Times New Roman" panose="02020603050405020304" pitchFamily="18" charset="0"/>
              </a:rPr>
              <a:t> </a:t>
            </a:r>
            <a:r>
              <a:rPr lang="fr-FR" sz="5600" dirty="0">
                <a:latin typeface="Times New Roman" panose="02020603050405020304" pitchFamily="18" charset="0"/>
                <a:cs typeface="Times New Roman" panose="02020603050405020304" pitchFamily="18" charset="0"/>
              </a:rPr>
              <a:t>(Réponse d’écho) </a:t>
            </a:r>
          </a:p>
          <a:p>
            <a:pPr marL="0" indent="0" algn="just">
              <a:lnSpc>
                <a:spcPct val="160000"/>
              </a:lnSpc>
              <a:buNone/>
            </a:pPr>
            <a:r>
              <a:rPr lang="fr-FR" sz="5600" b="1" dirty="0" err="1">
                <a:latin typeface="Times New Roman" panose="02020603050405020304" pitchFamily="18" charset="0"/>
                <a:cs typeface="Times New Roman" panose="02020603050405020304" pitchFamily="18" charset="0"/>
              </a:rPr>
              <a:t>Unreachable</a:t>
            </a:r>
            <a:r>
              <a:rPr lang="fr-FR" sz="5600" b="1" dirty="0">
                <a:latin typeface="Times New Roman" panose="02020603050405020304" pitchFamily="18" charset="0"/>
                <a:cs typeface="Times New Roman" panose="02020603050405020304" pitchFamily="18" charset="0"/>
              </a:rPr>
              <a:t> Destination or Service (Destination ou service inaccessible)</a:t>
            </a:r>
          </a:p>
          <a:p>
            <a:pPr algn="just">
              <a:lnSpc>
                <a:spcPct val="160000"/>
              </a:lnSpc>
              <a:buClr>
                <a:schemeClr val="accent1"/>
              </a:buClr>
            </a:pPr>
            <a:r>
              <a:rPr lang="fr-FR" sz="5600" dirty="0">
                <a:latin typeface="Times New Roman" panose="02020603050405020304" pitchFamily="18" charset="0"/>
                <a:cs typeface="Times New Roman" panose="02020603050405020304" pitchFamily="18" charset="0"/>
              </a:rPr>
              <a:t>Le message ICMP Destination </a:t>
            </a:r>
            <a:r>
              <a:rPr lang="fr-FR" sz="5600" dirty="0" err="1">
                <a:latin typeface="Times New Roman" panose="02020603050405020304" pitchFamily="18" charset="0"/>
                <a:cs typeface="Times New Roman" panose="02020603050405020304" pitchFamily="18" charset="0"/>
              </a:rPr>
              <a:t>Unreachable</a:t>
            </a:r>
            <a:r>
              <a:rPr lang="fr-FR" sz="5600" dirty="0">
                <a:latin typeface="Times New Roman" panose="02020603050405020304" pitchFamily="18" charset="0"/>
                <a:cs typeface="Times New Roman" panose="02020603050405020304" pitchFamily="18" charset="0"/>
              </a:rPr>
              <a:t> (Destination inaccessible) permet de signaler à un hôte que la destination ou le service est inaccessible. Lorsqu’un hôte ou une passerelle reçoit un paquet qu’il ne peut pas livrer, il peut envoyer un paquet ICMP Destination </a:t>
            </a:r>
            <a:r>
              <a:rPr lang="fr-FR" sz="5600" dirty="0" err="1">
                <a:latin typeface="Times New Roman" panose="02020603050405020304" pitchFamily="18" charset="0"/>
                <a:cs typeface="Times New Roman" panose="02020603050405020304" pitchFamily="18" charset="0"/>
              </a:rPr>
              <a:t>Unreachable</a:t>
            </a:r>
            <a:r>
              <a:rPr lang="fr-FR" sz="5600" dirty="0">
                <a:latin typeface="Times New Roman" panose="02020603050405020304" pitchFamily="18" charset="0"/>
                <a:cs typeface="Times New Roman" panose="02020603050405020304" pitchFamily="18" charset="0"/>
              </a:rPr>
              <a:t> à l’hôte source. Le paquet contient des codes qui indiquent pourquoi le paquet n’a pas pu être remis.</a:t>
            </a:r>
          </a:p>
          <a:p>
            <a:pPr marL="0" indent="0" algn="just">
              <a:lnSpc>
                <a:spcPct val="160000"/>
              </a:lnSpc>
              <a:buNone/>
            </a:pPr>
            <a:r>
              <a:rPr lang="fr-FR" sz="5600" dirty="0">
                <a:latin typeface="Times New Roman" panose="02020603050405020304" pitchFamily="18" charset="0"/>
                <a:cs typeface="Times New Roman" panose="02020603050405020304" pitchFamily="18" charset="0"/>
              </a:rPr>
              <a:t>	Les codes de destination inaccessible :</a:t>
            </a:r>
          </a:p>
          <a:p>
            <a:pPr marL="0" indent="0" algn="just">
              <a:buNone/>
            </a:pPr>
            <a:r>
              <a:rPr lang="fr-FR" sz="5600" dirty="0">
                <a:latin typeface="Times New Roman" panose="02020603050405020304" pitchFamily="18" charset="0"/>
                <a:cs typeface="Times New Roman" panose="02020603050405020304" pitchFamily="18" charset="0"/>
              </a:rPr>
              <a:t>		0 = réseau inaccessible </a:t>
            </a:r>
          </a:p>
          <a:p>
            <a:pPr marL="0" indent="0" algn="just">
              <a:buNone/>
            </a:pPr>
            <a:r>
              <a:rPr lang="fr-FR" sz="5600" dirty="0">
                <a:latin typeface="Times New Roman" panose="02020603050405020304" pitchFamily="18" charset="0"/>
                <a:cs typeface="Times New Roman" panose="02020603050405020304" pitchFamily="18" charset="0"/>
              </a:rPr>
              <a:t>		1 = hôte inaccessible</a:t>
            </a:r>
          </a:p>
          <a:p>
            <a:pPr marL="0" indent="0" algn="just">
              <a:buNone/>
            </a:pPr>
            <a:r>
              <a:rPr lang="fr-FR" sz="5600" dirty="0">
                <a:latin typeface="Times New Roman" panose="02020603050405020304" pitchFamily="18" charset="0"/>
                <a:cs typeface="Times New Roman" panose="02020603050405020304" pitchFamily="18" charset="0"/>
              </a:rPr>
              <a:t>		2 = protocole inaccessible</a:t>
            </a:r>
          </a:p>
          <a:p>
            <a:pPr marL="0" indent="0" algn="just">
              <a:buNone/>
            </a:pPr>
            <a:r>
              <a:rPr lang="fr-FR" sz="5600" dirty="0">
                <a:latin typeface="Times New Roman" panose="02020603050405020304" pitchFamily="18" charset="0"/>
                <a:cs typeface="Times New Roman" panose="02020603050405020304" pitchFamily="18" charset="0"/>
              </a:rPr>
              <a:t>		3 = port inaccessible</a:t>
            </a:r>
          </a:p>
          <a:p>
            <a:pPr marL="0" indent="0" algn="just">
              <a:buNone/>
            </a:pPr>
            <a:r>
              <a:rPr lang="fr-FR" sz="5600" dirty="0">
                <a:latin typeface="Times New Roman" panose="02020603050405020304" pitchFamily="18" charset="0"/>
                <a:cs typeface="Times New Roman" panose="02020603050405020304" pitchFamily="18" charset="0"/>
              </a:rPr>
              <a:t>		4 = Fragmentation nécessaire et flag DF </a:t>
            </a:r>
            <a:r>
              <a:rPr lang="fr-FR" sz="5600" i="1" dirty="0">
                <a:latin typeface="Times New Roman" panose="02020603050405020304" pitchFamily="18" charset="0"/>
                <a:cs typeface="Times New Roman" panose="02020603050405020304" pitchFamily="18" charset="0"/>
              </a:rPr>
              <a:t>(</a:t>
            </a:r>
            <a:r>
              <a:rPr lang="fr-FR" sz="5600" i="1" dirty="0" err="1">
                <a:latin typeface="Times New Roman" panose="02020603050405020304" pitchFamily="18" charset="0"/>
                <a:cs typeface="Times New Roman" panose="02020603050405020304" pitchFamily="18" charset="0"/>
              </a:rPr>
              <a:t>Don’t</a:t>
            </a:r>
            <a:r>
              <a:rPr lang="fr-FR" sz="5600" i="1" dirty="0">
                <a:latin typeface="Times New Roman" panose="02020603050405020304" pitchFamily="18" charset="0"/>
                <a:cs typeface="Times New Roman" panose="02020603050405020304" pitchFamily="18" charset="0"/>
              </a:rPr>
              <a:t> Fragment) </a:t>
            </a:r>
            <a:r>
              <a:rPr lang="fr-FR" sz="5600" dirty="0">
                <a:latin typeface="Times New Roman" panose="02020603050405020304" pitchFamily="18" charset="0"/>
                <a:cs typeface="Times New Roman" panose="02020603050405020304" pitchFamily="18" charset="0"/>
              </a:rPr>
              <a:t>activé</a:t>
            </a:r>
          </a:p>
          <a:p>
            <a:endParaRPr lang="fr-FR" dirty="0"/>
          </a:p>
        </p:txBody>
      </p:sp>
      <p:sp>
        <p:nvSpPr>
          <p:cNvPr id="5" name="Titre 1"/>
          <p:cNvSpPr>
            <a:spLocks noGrp="1"/>
          </p:cNvSpPr>
          <p:nvPr>
            <p:ph type="title"/>
          </p:nvPr>
        </p:nvSpPr>
        <p:spPr>
          <a:xfrm>
            <a:off x="628650" y="365126"/>
            <a:ext cx="8623870" cy="1325563"/>
          </a:xfrm>
        </p:spPr>
        <p:txBody>
          <a:bodyPr>
            <a:normAutofit/>
          </a:bodyPr>
          <a:lstStyle/>
          <a:p>
            <a:r>
              <a:rPr lang="fr-FR" sz="3200" b="1" i="1" dirty="0">
                <a:latin typeface="Times New Roman" panose="02020603050405020304" pitchFamily="18" charset="0"/>
                <a:cs typeface="Times New Roman" panose="02020603050405020304" pitchFamily="18" charset="0"/>
              </a:rPr>
              <a:t>   ICMP (Internet Control Message Protocol) </a:t>
            </a:r>
            <a:r>
              <a:rPr lang="fr-FR" sz="3200" b="1" i="1" dirty="0" smtClean="0">
                <a:latin typeface="Times New Roman" panose="02020603050405020304" pitchFamily="18" charset="0"/>
                <a:cs typeface="Times New Roman" panose="02020603050405020304" pitchFamily="18" charset="0"/>
              </a:rPr>
              <a:t>6/7</a:t>
            </a:r>
            <a:endParaRPr lang="fr-FR" sz="3200" b="1" i="1" dirty="0">
              <a:latin typeface="Times New Roman" panose="02020603050405020304" pitchFamily="18" charset="0"/>
              <a:cs typeface="Times New Roman" panose="02020603050405020304" pitchFamily="18" charset="0"/>
            </a:endParaRPr>
          </a:p>
        </p:txBody>
      </p:sp>
      <p:sp>
        <p:nvSpPr>
          <p:cNvPr id="2" name="Espace réservé du numéro de diapositive 1"/>
          <p:cNvSpPr>
            <a:spLocks noGrp="1"/>
          </p:cNvSpPr>
          <p:nvPr>
            <p:ph type="sldNum" sz="quarter" idx="12"/>
          </p:nvPr>
        </p:nvSpPr>
        <p:spPr/>
        <p:txBody>
          <a:bodyPr/>
          <a:lstStyle/>
          <a:p>
            <a:fld id="{194EA0E9-6AA5-4C72-ADD8-CBD3FCBC5038}" type="slidenum">
              <a:rPr lang="fr-FR" smtClean="0"/>
              <a:pPr/>
              <a:t>29</a:t>
            </a:fld>
            <a:endParaRPr lang="fr-FR"/>
          </a:p>
        </p:txBody>
      </p:sp>
    </p:spTree>
    <p:extLst>
      <p:ext uri="{BB962C8B-B14F-4D97-AF65-F5344CB8AC3E}">
        <p14:creationId xmlns:p14="http://schemas.microsoft.com/office/powerpoint/2010/main" val="132202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fr-FR" sz="3600" b="1" i="1" dirty="0">
                <a:latin typeface="Times New Roman" panose="02020603050405020304" pitchFamily="18" charset="0"/>
                <a:cs typeface="Times New Roman" panose="02020603050405020304" pitchFamily="18" charset="0"/>
              </a:rPr>
              <a:t>  TCP/IP vs OSI</a:t>
            </a:r>
          </a:p>
        </p:txBody>
      </p:sp>
      <p:pic>
        <p:nvPicPr>
          <p:cNvPr id="6" name="Image 5"/>
          <p:cNvPicPr>
            <a:picLocks noChangeAspect="1"/>
          </p:cNvPicPr>
          <p:nvPr/>
        </p:nvPicPr>
        <p:blipFill>
          <a:blip r:embed="rId2">
            <a:clrChange>
              <a:clrFrom>
                <a:srgbClr val="FFFFFF"/>
              </a:clrFrom>
              <a:clrTo>
                <a:srgbClr val="FFFFFF">
                  <a:alpha val="0"/>
                </a:srgbClr>
              </a:clrTo>
            </a:clrChange>
          </a:blip>
          <a:stretch>
            <a:fillRect/>
          </a:stretch>
        </p:blipFill>
        <p:spPr>
          <a:xfrm>
            <a:off x="467238" y="1844824"/>
            <a:ext cx="8209524" cy="4333333"/>
          </a:xfrm>
          <a:prstGeom prst="rect">
            <a:avLst/>
          </a:prstGeom>
        </p:spPr>
      </p:pic>
      <p:sp>
        <p:nvSpPr>
          <p:cNvPr id="7" name="ZoneTexte 6"/>
          <p:cNvSpPr txBox="1"/>
          <p:nvPr/>
        </p:nvSpPr>
        <p:spPr>
          <a:xfrm>
            <a:off x="3779912" y="5487615"/>
            <a:ext cx="2808312" cy="461665"/>
          </a:xfrm>
          <a:prstGeom prst="rect">
            <a:avLst/>
          </a:prstGeom>
          <a:noFill/>
        </p:spPr>
        <p:txBody>
          <a:bodyPr wrap="square" rtlCol="0">
            <a:spAutoFit/>
          </a:bodyPr>
          <a:lstStyle/>
          <a:p>
            <a:r>
              <a:rPr lang="fr-FR" sz="2400" dirty="0"/>
              <a:t> </a:t>
            </a:r>
            <a:r>
              <a:rPr lang="fr-FR" sz="2000" dirty="0"/>
              <a:t>Ethernet / Wifi</a:t>
            </a:r>
          </a:p>
        </p:txBody>
      </p:sp>
      <p:sp>
        <p:nvSpPr>
          <p:cNvPr id="8" name="ZoneTexte 7"/>
          <p:cNvSpPr txBox="1"/>
          <p:nvPr/>
        </p:nvSpPr>
        <p:spPr>
          <a:xfrm>
            <a:off x="4139952" y="4695527"/>
            <a:ext cx="2808312" cy="461665"/>
          </a:xfrm>
          <a:prstGeom prst="rect">
            <a:avLst/>
          </a:prstGeom>
          <a:noFill/>
        </p:spPr>
        <p:txBody>
          <a:bodyPr wrap="square" rtlCol="0">
            <a:spAutoFit/>
          </a:bodyPr>
          <a:lstStyle/>
          <a:p>
            <a:r>
              <a:rPr lang="fr-FR" sz="2400" dirty="0">
                <a:solidFill>
                  <a:srgbClr val="FF0000"/>
                </a:solidFill>
              </a:rPr>
              <a:t>???????</a:t>
            </a:r>
            <a:endParaRPr lang="fr-FR" sz="2000" dirty="0">
              <a:solidFill>
                <a:srgbClr val="FF0000"/>
              </a:solidFill>
            </a:endParaRPr>
          </a:p>
        </p:txBody>
      </p:sp>
      <p:sp>
        <p:nvSpPr>
          <p:cNvPr id="2" name="Espace réservé du numéro de diapositive 1"/>
          <p:cNvSpPr>
            <a:spLocks noGrp="1"/>
          </p:cNvSpPr>
          <p:nvPr>
            <p:ph type="sldNum" sz="quarter" idx="12"/>
          </p:nvPr>
        </p:nvSpPr>
        <p:spPr/>
        <p:txBody>
          <a:bodyPr/>
          <a:lstStyle/>
          <a:p>
            <a:fld id="{194EA0E9-6AA5-4C72-ADD8-CBD3FCBC5038}" type="slidenum">
              <a:rPr lang="fr-FR" smtClean="0"/>
              <a:pPr/>
              <a:t>3</a:t>
            </a:fld>
            <a:endParaRPr lang="fr-FR"/>
          </a:p>
        </p:txBody>
      </p:sp>
    </p:spTree>
    <p:extLst>
      <p:ext uri="{BB962C8B-B14F-4D97-AF65-F5344CB8AC3E}">
        <p14:creationId xmlns:p14="http://schemas.microsoft.com/office/powerpoint/2010/main" val="374648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24603" y="1337356"/>
            <a:ext cx="7886700" cy="5030786"/>
          </a:xfrm>
        </p:spPr>
        <p:txBody>
          <a:bodyPr>
            <a:noAutofit/>
          </a:bodyPr>
          <a:lstStyle/>
          <a:p>
            <a:pPr marL="0" indent="0" algn="just">
              <a:lnSpc>
                <a:spcPct val="170000"/>
              </a:lnSpc>
              <a:buNone/>
            </a:pPr>
            <a:r>
              <a:rPr lang="fr-FR" sz="2400" b="1" i="1" dirty="0">
                <a:solidFill>
                  <a:srgbClr val="C00000"/>
                </a:solidFill>
                <a:latin typeface="Times New Roman" panose="02020603050405020304" pitchFamily="18" charset="0"/>
                <a:cs typeface="Times New Roman" panose="02020603050405020304" pitchFamily="18" charset="0"/>
              </a:rPr>
              <a:t>Les messages ICMP</a:t>
            </a:r>
          </a:p>
          <a:p>
            <a:pPr marL="0" indent="0" algn="just">
              <a:lnSpc>
                <a:spcPct val="170000"/>
              </a:lnSpc>
              <a:buNone/>
            </a:pPr>
            <a:r>
              <a:rPr lang="fr-FR" sz="1400" b="1" dirty="0">
                <a:latin typeface="Times New Roman" panose="02020603050405020304" pitchFamily="18" charset="0"/>
                <a:cs typeface="Times New Roman" panose="02020603050405020304" pitchFamily="18" charset="0"/>
              </a:rPr>
              <a:t>Time </a:t>
            </a:r>
            <a:r>
              <a:rPr lang="fr-FR" sz="1400" b="1" dirty="0" err="1">
                <a:latin typeface="Times New Roman" panose="02020603050405020304" pitchFamily="18" charset="0"/>
                <a:cs typeface="Times New Roman" panose="02020603050405020304" pitchFamily="18" charset="0"/>
              </a:rPr>
              <a:t>Exceeded</a:t>
            </a:r>
            <a:r>
              <a:rPr lang="fr-FR" sz="1400" b="1" dirty="0">
                <a:latin typeface="Times New Roman" panose="02020603050405020304" pitchFamily="18" charset="0"/>
                <a:cs typeface="Times New Roman" panose="02020603050405020304" pitchFamily="18" charset="0"/>
              </a:rPr>
              <a:t> (Délai dépassé)</a:t>
            </a:r>
          </a:p>
          <a:p>
            <a:pPr algn="just">
              <a:lnSpc>
                <a:spcPct val="170000"/>
              </a:lnSpc>
              <a:buClr>
                <a:schemeClr val="accent1"/>
              </a:buClr>
            </a:pPr>
            <a:r>
              <a:rPr lang="fr-FR" sz="1400" dirty="0">
                <a:latin typeface="Times New Roman" panose="02020603050405020304" pitchFamily="18" charset="0"/>
                <a:cs typeface="Times New Roman" panose="02020603050405020304" pitchFamily="18" charset="0"/>
              </a:rPr>
              <a:t>Un message ICMP Time </a:t>
            </a:r>
            <a:r>
              <a:rPr lang="fr-FR" sz="1400" dirty="0" err="1">
                <a:latin typeface="Times New Roman" panose="02020603050405020304" pitchFamily="18" charset="0"/>
                <a:cs typeface="Times New Roman" panose="02020603050405020304" pitchFamily="18" charset="0"/>
              </a:rPr>
              <a:t>Exceeded</a:t>
            </a:r>
            <a:r>
              <a:rPr lang="fr-FR" sz="1400" dirty="0">
                <a:latin typeface="Times New Roman" panose="02020603050405020304" pitchFamily="18" charset="0"/>
                <a:cs typeface="Times New Roman" panose="02020603050405020304" pitchFamily="18" charset="0"/>
              </a:rPr>
              <a:t> (Délai dépassé) est envoyé par un routeur pour indiquer qu’il ne peut pas acheminer un paquet car le champ TTL du paquet a expiré. Si le routeur reçoit un paquet et décrémente le champ TTL du paquet jusqu’à zéro, il abandonne le paquet. Le routeur peut également envoyer un message ICMP Time </a:t>
            </a:r>
            <a:r>
              <a:rPr lang="fr-FR" sz="1400" dirty="0" err="1">
                <a:latin typeface="Times New Roman" panose="02020603050405020304" pitchFamily="18" charset="0"/>
                <a:cs typeface="Times New Roman" panose="02020603050405020304" pitchFamily="18" charset="0"/>
              </a:rPr>
              <a:t>Exceeded</a:t>
            </a:r>
            <a:r>
              <a:rPr lang="fr-FR" sz="1400" dirty="0">
                <a:latin typeface="Times New Roman" panose="02020603050405020304" pitchFamily="18" charset="0"/>
                <a:cs typeface="Times New Roman" panose="02020603050405020304" pitchFamily="18" charset="0"/>
              </a:rPr>
              <a:t> à l’hôte source pour l’informer.</a:t>
            </a:r>
          </a:p>
          <a:p>
            <a:pPr marL="0" indent="0" algn="just">
              <a:lnSpc>
                <a:spcPct val="170000"/>
              </a:lnSpc>
              <a:buNone/>
            </a:pPr>
            <a:r>
              <a:rPr lang="fr-FR" sz="1400" b="1" dirty="0">
                <a:latin typeface="Times New Roman" panose="02020603050405020304" pitchFamily="18" charset="0"/>
                <a:cs typeface="Times New Roman" panose="02020603050405020304" pitchFamily="18" charset="0"/>
              </a:rPr>
              <a:t>Redirection de route </a:t>
            </a:r>
          </a:p>
          <a:p>
            <a:pPr algn="just">
              <a:lnSpc>
                <a:spcPct val="170000"/>
              </a:lnSpc>
              <a:buClr>
                <a:schemeClr val="accent1"/>
              </a:buClr>
            </a:pPr>
            <a:r>
              <a:rPr lang="fr-FR" sz="1400" dirty="0">
                <a:latin typeface="Times New Roman" panose="02020603050405020304" pitchFamily="18" charset="0"/>
                <a:cs typeface="Times New Roman" panose="02020603050405020304" pitchFamily="18" charset="0"/>
              </a:rPr>
              <a:t>Un routeur peut envoyer un message de redirection ICMP </a:t>
            </a:r>
            <a:r>
              <a:rPr lang="fr-FR" sz="1400" dirty="0" err="1">
                <a:latin typeface="Times New Roman" panose="02020603050405020304" pitchFamily="18" charset="0"/>
                <a:cs typeface="Times New Roman" panose="02020603050405020304" pitchFamily="18" charset="0"/>
              </a:rPr>
              <a:t>Redirect</a:t>
            </a:r>
            <a:r>
              <a:rPr lang="fr-FR" sz="1400" dirty="0">
                <a:latin typeface="Times New Roman" panose="02020603050405020304" pitchFamily="18" charset="0"/>
                <a:cs typeface="Times New Roman" panose="02020603050405020304" pitchFamily="18" charset="0"/>
              </a:rPr>
              <a:t> pour notifier l’hôte sur un réseau, qu’une meilleure route est disponible jusqu’à une destination particulière</a:t>
            </a:r>
          </a:p>
          <a:p>
            <a:pPr marL="0" indent="0" algn="just">
              <a:lnSpc>
                <a:spcPct val="170000"/>
              </a:lnSpc>
              <a:buNone/>
            </a:pPr>
            <a:r>
              <a:rPr lang="fr-FR" sz="1400" b="1" dirty="0">
                <a:latin typeface="Times New Roman" panose="02020603050405020304" pitchFamily="18" charset="0"/>
                <a:cs typeface="Times New Roman" panose="02020603050405020304" pitchFamily="18" charset="0"/>
              </a:rPr>
              <a:t>Source </a:t>
            </a:r>
            <a:r>
              <a:rPr lang="fr-FR" sz="1400" b="1" dirty="0" err="1">
                <a:latin typeface="Times New Roman" panose="02020603050405020304" pitchFamily="18" charset="0"/>
                <a:cs typeface="Times New Roman" panose="02020603050405020304" pitchFamily="18" charset="0"/>
              </a:rPr>
              <a:t>Quench</a:t>
            </a:r>
            <a:r>
              <a:rPr lang="fr-FR" sz="1400" b="1" dirty="0">
                <a:latin typeface="Times New Roman" panose="02020603050405020304" pitchFamily="18" charset="0"/>
                <a:cs typeface="Times New Roman" panose="02020603050405020304" pitchFamily="18" charset="0"/>
              </a:rPr>
              <a:t> (Épuisement de la source)</a:t>
            </a:r>
          </a:p>
          <a:p>
            <a:pPr algn="just">
              <a:lnSpc>
                <a:spcPct val="170000"/>
              </a:lnSpc>
              <a:buClr>
                <a:schemeClr val="accent1"/>
              </a:buClr>
            </a:pPr>
            <a:r>
              <a:rPr lang="fr-FR" sz="1400" dirty="0">
                <a:latin typeface="Times New Roman" panose="02020603050405020304" pitchFamily="18" charset="0"/>
                <a:cs typeface="Times New Roman" panose="02020603050405020304" pitchFamily="18" charset="0"/>
              </a:rPr>
              <a:t>Le message ICMP Source </a:t>
            </a:r>
            <a:r>
              <a:rPr lang="fr-FR" sz="1400" dirty="0" err="1">
                <a:latin typeface="Times New Roman" panose="02020603050405020304" pitchFamily="18" charset="0"/>
                <a:cs typeface="Times New Roman" panose="02020603050405020304" pitchFamily="18" charset="0"/>
              </a:rPr>
              <a:t>Quench</a:t>
            </a:r>
            <a:r>
              <a:rPr lang="fr-FR" sz="1400" dirty="0">
                <a:latin typeface="Times New Roman" panose="02020603050405020304" pitchFamily="18" charset="0"/>
                <a:cs typeface="Times New Roman" panose="02020603050405020304" pitchFamily="18" charset="0"/>
              </a:rPr>
              <a:t> (Épuisement de la source) permet de demander à l’hôte source de cesser temporairement d’envoyer des paquets. Si un routeur ne dispose pas de suffisamment d’espace tampon pour recevoir les paquets entrants, il rejette les paquets.</a:t>
            </a:r>
          </a:p>
        </p:txBody>
      </p:sp>
      <p:sp>
        <p:nvSpPr>
          <p:cNvPr id="4" name="Espace réservé du numéro de diapositive 3"/>
          <p:cNvSpPr>
            <a:spLocks noGrp="1"/>
          </p:cNvSpPr>
          <p:nvPr>
            <p:ph type="sldNum" sz="quarter" idx="12"/>
          </p:nvPr>
        </p:nvSpPr>
        <p:spPr/>
        <p:txBody>
          <a:bodyPr/>
          <a:lstStyle/>
          <a:p>
            <a:fld id="{194EA0E9-6AA5-4C72-ADD8-CBD3FCBC5038}" type="slidenum">
              <a:rPr lang="fr-FR" smtClean="0"/>
              <a:pPr/>
              <a:t>30</a:t>
            </a:fld>
            <a:endParaRPr lang="fr-FR"/>
          </a:p>
        </p:txBody>
      </p:sp>
      <p:sp>
        <p:nvSpPr>
          <p:cNvPr id="5" name="Titre 1"/>
          <p:cNvSpPr>
            <a:spLocks noGrp="1"/>
          </p:cNvSpPr>
          <p:nvPr>
            <p:ph type="title"/>
          </p:nvPr>
        </p:nvSpPr>
        <p:spPr>
          <a:xfrm>
            <a:off x="628650" y="365126"/>
            <a:ext cx="8515350" cy="1325563"/>
          </a:xfrm>
        </p:spPr>
        <p:txBody>
          <a:bodyPr/>
          <a:lstStyle/>
          <a:p>
            <a:r>
              <a:rPr lang="fr-FR" dirty="0"/>
              <a:t>   </a:t>
            </a:r>
            <a:r>
              <a:rPr lang="fr-FR" sz="3200" b="1" i="1" dirty="0">
                <a:latin typeface="Times New Roman" panose="02020603050405020304" pitchFamily="18" charset="0"/>
                <a:cs typeface="Times New Roman" panose="02020603050405020304" pitchFamily="18" charset="0"/>
              </a:rPr>
              <a:t>ICMP (Internet Control Message Protocol) </a:t>
            </a:r>
            <a:r>
              <a:rPr lang="fr-FR" sz="3200" b="1" i="1" dirty="0" smtClean="0">
                <a:latin typeface="Times New Roman" panose="02020603050405020304" pitchFamily="18" charset="0"/>
                <a:cs typeface="Times New Roman" panose="02020603050405020304" pitchFamily="18" charset="0"/>
              </a:rPr>
              <a:t>7/7</a:t>
            </a:r>
            <a:endParaRPr lang="fr-FR" sz="32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589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28650" y="1628800"/>
            <a:ext cx="7886700" cy="4351338"/>
          </a:xfrm>
        </p:spPr>
        <p:txBody>
          <a:bodyPr>
            <a:noAutofit/>
          </a:bodyPr>
          <a:lstStyle/>
          <a:p>
            <a:pPr marL="0" indent="0" algn="just">
              <a:lnSpc>
                <a:spcPct val="150000"/>
              </a:lnSpc>
              <a:buNone/>
            </a:pPr>
            <a:r>
              <a:rPr lang="fr-FR" sz="1600" dirty="0">
                <a:latin typeface="Times New Roman" panose="02020603050405020304" pitchFamily="18" charset="0"/>
                <a:cs typeface="Times New Roman" panose="02020603050405020304" pitchFamily="18" charset="0"/>
              </a:rPr>
              <a:t>Le protocole ARP assure deux fonctions de base :</a:t>
            </a:r>
          </a:p>
          <a:p>
            <a:pPr algn="just">
              <a:lnSpc>
                <a:spcPct val="150000"/>
              </a:lnSpc>
              <a:buClr>
                <a:schemeClr val="accent1"/>
              </a:buClr>
              <a:buFont typeface="Wingdings" panose="05000000000000000000" pitchFamily="2" charset="2"/>
              <a:buChar char="ü"/>
            </a:pPr>
            <a:r>
              <a:rPr lang="fr-FR" sz="1600" dirty="0">
                <a:latin typeface="Times New Roman" panose="02020603050405020304" pitchFamily="18" charset="0"/>
                <a:cs typeface="Times New Roman" panose="02020603050405020304" pitchFamily="18" charset="0"/>
              </a:rPr>
              <a:t>la résolution des adresses IPv4 en adresses MAC</a:t>
            </a:r>
          </a:p>
          <a:p>
            <a:pPr algn="just">
              <a:lnSpc>
                <a:spcPct val="150000"/>
              </a:lnSpc>
              <a:buClr>
                <a:schemeClr val="accent1"/>
              </a:buClr>
              <a:buFont typeface="Wingdings" panose="05000000000000000000" pitchFamily="2" charset="2"/>
              <a:buChar char="ü"/>
            </a:pPr>
            <a:r>
              <a:rPr lang="fr-FR" sz="1600" dirty="0">
                <a:latin typeface="Times New Roman" panose="02020603050405020304" pitchFamily="18" charset="0"/>
                <a:cs typeface="Times New Roman" panose="02020603050405020304" pitchFamily="18" charset="0"/>
              </a:rPr>
              <a:t>la conservation en mémoire cache des mappages.</a:t>
            </a:r>
          </a:p>
          <a:p>
            <a:pPr algn="just">
              <a:lnSpc>
                <a:spcPct val="150000"/>
              </a:lnSpc>
              <a:buClr>
                <a:schemeClr val="accent1"/>
              </a:buClr>
              <a:buFont typeface="Wingdings" panose="05000000000000000000" pitchFamily="2" charset="2"/>
              <a:buChar char="§"/>
            </a:pPr>
            <a:r>
              <a:rPr lang="fr-FR" sz="1600" dirty="0">
                <a:latin typeface="Times New Roman" panose="02020603050405020304" pitchFamily="18" charset="0"/>
                <a:cs typeface="Times New Roman" panose="02020603050405020304" pitchFamily="18" charset="0"/>
              </a:rPr>
              <a:t>Quand un paquet est envoyé à la couche liaison de données pour être encapsulé dans une trame, le nœud désigne une table dans sa mémoire pour y trouver l’adresse MAC qui est mappée à l’adresse IPv4 de destination, Cette table est appelée table ARP, ou cache ARP. </a:t>
            </a:r>
          </a:p>
          <a:p>
            <a:pPr algn="just">
              <a:lnSpc>
                <a:spcPct val="150000"/>
              </a:lnSpc>
              <a:buClr>
                <a:schemeClr val="accent1"/>
              </a:buClr>
              <a:buFont typeface="Wingdings" panose="05000000000000000000" pitchFamily="2" charset="2"/>
              <a:buChar char="§"/>
            </a:pPr>
            <a:r>
              <a:rPr lang="fr-FR" sz="1600" dirty="0">
                <a:latin typeface="Times New Roman" panose="02020603050405020304" pitchFamily="18" charset="0"/>
                <a:cs typeface="Times New Roman" panose="02020603050405020304" pitchFamily="18" charset="0"/>
              </a:rPr>
              <a:t>La table ARP est stockée dans la mémoire vive (RAM) du périphérique.</a:t>
            </a:r>
          </a:p>
          <a:p>
            <a:pPr algn="just">
              <a:lnSpc>
                <a:spcPct val="150000"/>
              </a:lnSpc>
              <a:buClr>
                <a:schemeClr val="accent1"/>
              </a:buClr>
              <a:buFont typeface="Wingdings" panose="05000000000000000000" pitchFamily="2" charset="2"/>
              <a:buChar char="§"/>
            </a:pPr>
            <a:r>
              <a:rPr lang="fr-FR" sz="1600" dirty="0">
                <a:latin typeface="Times New Roman" panose="02020603050405020304" pitchFamily="18" charset="0"/>
                <a:cs typeface="Times New Roman" panose="02020603050405020304" pitchFamily="18" charset="0"/>
              </a:rPr>
              <a:t>Chaque entrée ou ligne de la table ARP comporte deux valeurs : une adresse IP et une adresse MAC. La relation entre les deux valeurs s’appelle une mise en correspondance.</a:t>
            </a:r>
          </a:p>
        </p:txBody>
      </p:sp>
      <p:sp>
        <p:nvSpPr>
          <p:cNvPr id="5" name="Titre 1"/>
          <p:cNvSpPr>
            <a:spLocks noGrp="1"/>
          </p:cNvSpPr>
          <p:nvPr>
            <p:ph type="title"/>
          </p:nvPr>
        </p:nvSpPr>
        <p:spPr>
          <a:xfrm>
            <a:off x="628650" y="365126"/>
            <a:ext cx="7886700" cy="1325563"/>
          </a:xfrm>
        </p:spPr>
        <p:txBody>
          <a:bodyPr/>
          <a:lstStyle/>
          <a:p>
            <a:r>
              <a:rPr lang="fr-FR" dirty="0"/>
              <a:t>   </a:t>
            </a:r>
            <a:r>
              <a:rPr lang="fr-FR" sz="3600" b="1" i="1" dirty="0">
                <a:latin typeface="Times New Roman" panose="02020603050405020304" pitchFamily="18" charset="0"/>
                <a:cs typeface="Times New Roman" panose="02020603050405020304" pitchFamily="18" charset="0"/>
              </a:rPr>
              <a:t>ARP (</a:t>
            </a:r>
            <a:r>
              <a:rPr lang="fr-FR" sz="3600" b="1" i="1" dirty="0" err="1">
                <a:latin typeface="Times New Roman" panose="02020603050405020304" pitchFamily="18" charset="0"/>
                <a:cs typeface="Times New Roman" panose="02020603050405020304" pitchFamily="18" charset="0"/>
              </a:rPr>
              <a:t>Address</a:t>
            </a:r>
            <a:r>
              <a:rPr lang="fr-FR" sz="3600" b="1" i="1" dirty="0">
                <a:latin typeface="Times New Roman" panose="02020603050405020304" pitchFamily="18" charset="0"/>
                <a:cs typeface="Times New Roman" panose="02020603050405020304" pitchFamily="18" charset="0"/>
              </a:rPr>
              <a:t> </a:t>
            </a:r>
            <a:r>
              <a:rPr lang="fr-FR" sz="3600" b="1" i="1" dirty="0" err="1">
                <a:latin typeface="Times New Roman" panose="02020603050405020304" pitchFamily="18" charset="0"/>
                <a:cs typeface="Times New Roman" panose="02020603050405020304" pitchFamily="18" charset="0"/>
              </a:rPr>
              <a:t>Resolution</a:t>
            </a:r>
            <a:r>
              <a:rPr lang="fr-FR" sz="3600" b="1" i="1" dirty="0">
                <a:latin typeface="Times New Roman" panose="02020603050405020304" pitchFamily="18" charset="0"/>
                <a:cs typeface="Times New Roman" panose="02020603050405020304" pitchFamily="18" charset="0"/>
              </a:rPr>
              <a:t> Protocol) </a:t>
            </a:r>
            <a:r>
              <a:rPr lang="fr-FR" sz="3600" b="1" i="1" dirty="0" smtClean="0">
                <a:latin typeface="Times New Roman" panose="02020603050405020304" pitchFamily="18" charset="0"/>
                <a:cs typeface="Times New Roman" panose="02020603050405020304" pitchFamily="18" charset="0"/>
              </a:rPr>
              <a:t>1/5</a:t>
            </a:r>
            <a:endParaRPr lang="fr-FR" sz="3600" b="1" i="1" dirty="0">
              <a:latin typeface="Times New Roman" panose="02020603050405020304" pitchFamily="18" charset="0"/>
              <a:cs typeface="Times New Roman" panose="02020603050405020304" pitchFamily="18" charset="0"/>
            </a:endParaRPr>
          </a:p>
        </p:txBody>
      </p:sp>
      <p:sp>
        <p:nvSpPr>
          <p:cNvPr id="2" name="Espace réservé du numéro de diapositive 1"/>
          <p:cNvSpPr>
            <a:spLocks noGrp="1"/>
          </p:cNvSpPr>
          <p:nvPr>
            <p:ph type="sldNum" sz="quarter" idx="12"/>
          </p:nvPr>
        </p:nvSpPr>
        <p:spPr/>
        <p:txBody>
          <a:bodyPr/>
          <a:lstStyle/>
          <a:p>
            <a:fld id="{194EA0E9-6AA5-4C72-ADD8-CBD3FCBC5038}" type="slidenum">
              <a:rPr lang="fr-FR" smtClean="0"/>
              <a:pPr/>
              <a:t>31</a:t>
            </a:fld>
            <a:endParaRPr lang="fr-FR"/>
          </a:p>
        </p:txBody>
      </p:sp>
    </p:spTree>
    <p:extLst>
      <p:ext uri="{BB962C8B-B14F-4D97-AF65-F5344CB8AC3E}">
        <p14:creationId xmlns:p14="http://schemas.microsoft.com/office/powerpoint/2010/main" val="2764731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i="1" dirty="0">
                <a:latin typeface="Times New Roman" panose="02020603050405020304" pitchFamily="18" charset="0"/>
                <a:cs typeface="Times New Roman" panose="02020603050405020304" pitchFamily="18" charset="0"/>
              </a:rPr>
              <a:t>  ARP (</a:t>
            </a:r>
            <a:r>
              <a:rPr lang="fr-FR" sz="3200" b="1" i="1" dirty="0" err="1">
                <a:latin typeface="Times New Roman" panose="02020603050405020304" pitchFamily="18" charset="0"/>
                <a:cs typeface="Times New Roman" panose="02020603050405020304" pitchFamily="18" charset="0"/>
              </a:rPr>
              <a:t>Address</a:t>
            </a:r>
            <a:r>
              <a:rPr lang="fr-FR" sz="3200" b="1" i="1" dirty="0">
                <a:latin typeface="Times New Roman" panose="02020603050405020304" pitchFamily="18" charset="0"/>
                <a:cs typeface="Times New Roman" panose="02020603050405020304" pitchFamily="18" charset="0"/>
              </a:rPr>
              <a:t> </a:t>
            </a:r>
            <a:r>
              <a:rPr lang="fr-FR" sz="3200" b="1" i="1" dirty="0" err="1">
                <a:latin typeface="Times New Roman" panose="02020603050405020304" pitchFamily="18" charset="0"/>
                <a:cs typeface="Times New Roman" panose="02020603050405020304" pitchFamily="18" charset="0"/>
              </a:rPr>
              <a:t>Resolution</a:t>
            </a:r>
            <a:r>
              <a:rPr lang="fr-FR" sz="3200" b="1" i="1" dirty="0">
                <a:latin typeface="Times New Roman" panose="02020603050405020304" pitchFamily="18" charset="0"/>
                <a:cs typeface="Times New Roman" panose="02020603050405020304" pitchFamily="18" charset="0"/>
              </a:rPr>
              <a:t> Protocol) </a:t>
            </a:r>
            <a:r>
              <a:rPr lang="fr-FR" sz="3200" b="1" i="1" dirty="0" smtClean="0">
                <a:latin typeface="Times New Roman" panose="02020603050405020304" pitchFamily="18" charset="0"/>
                <a:cs typeface="Times New Roman" panose="02020603050405020304" pitchFamily="18" charset="0"/>
              </a:rPr>
              <a:t>2/5</a:t>
            </a:r>
            <a:endParaRPr lang="fr-FR" sz="3200" b="1" i="1"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628650" y="1690689"/>
            <a:ext cx="7886700" cy="4351338"/>
          </a:xfrm>
        </p:spPr>
        <p:txBody>
          <a:bodyPr>
            <a:noAutofit/>
          </a:bodyPr>
          <a:lstStyle/>
          <a:p>
            <a:pPr marL="0" indent="0" algn="just">
              <a:buNone/>
            </a:pPr>
            <a:r>
              <a:rPr lang="fr-FR" sz="1800" dirty="0">
                <a:latin typeface="Times New Roman" panose="02020603050405020304" pitchFamily="18" charset="0"/>
                <a:cs typeface="Times New Roman" panose="02020603050405020304" pitchFamily="18" charset="0"/>
              </a:rPr>
              <a:t>La table ARP est mise à jour de manière dynamique (</a:t>
            </a:r>
            <a:r>
              <a:rPr lang="fr-FR" sz="1800" dirty="0">
                <a:solidFill>
                  <a:srgbClr val="C00000"/>
                </a:solidFill>
                <a:latin typeface="Times New Roman" panose="02020603050405020304" pitchFamily="18" charset="0"/>
                <a:cs typeface="Times New Roman" panose="02020603050405020304" pitchFamily="18" charset="0"/>
              </a:rPr>
              <a:t>2 méthodes</a:t>
            </a:r>
            <a:r>
              <a:rPr lang="fr-FR" sz="1800" dirty="0">
                <a:latin typeface="Times New Roman" panose="02020603050405020304" pitchFamily="18" charset="0"/>
                <a:cs typeface="Times New Roman" panose="02020603050405020304" pitchFamily="18" charset="0"/>
              </a:rPr>
              <a:t>) . </a:t>
            </a:r>
          </a:p>
          <a:p>
            <a:pPr marL="457200" indent="-457200" algn="just">
              <a:lnSpc>
                <a:spcPct val="150000"/>
              </a:lnSpc>
              <a:buFont typeface="+mj-lt"/>
              <a:buAutoNum type="arabicParenR"/>
            </a:pPr>
            <a:r>
              <a:rPr lang="fr-FR" sz="1800" dirty="0">
                <a:latin typeface="Times New Roman" panose="02020603050405020304" pitchFamily="18" charset="0"/>
                <a:cs typeface="Times New Roman" panose="02020603050405020304" pitchFamily="18" charset="0"/>
              </a:rPr>
              <a:t>surveiller le trafic sur le segment du réseau local, Quand un nœud reçoit des trames en provenance du support, il enregistre les adresses IP source et MAC dans la table ARP sous forme de mappage.</a:t>
            </a:r>
          </a:p>
          <a:p>
            <a:pPr marL="457200" indent="-457200" algn="just">
              <a:lnSpc>
                <a:spcPct val="150000"/>
              </a:lnSpc>
              <a:buFont typeface="+mj-lt"/>
              <a:buAutoNum type="arabicParenR"/>
            </a:pPr>
            <a:r>
              <a:rPr lang="fr-FR" sz="1800" dirty="0">
                <a:latin typeface="Times New Roman" panose="02020603050405020304" pitchFamily="18" charset="0"/>
                <a:cs typeface="Times New Roman" panose="02020603050405020304" pitchFamily="18" charset="0"/>
              </a:rPr>
              <a:t>diffuser une requête ARP</a:t>
            </a:r>
          </a:p>
          <a:p>
            <a:pPr lvl="1" algn="just">
              <a:lnSpc>
                <a:spcPct val="150000"/>
              </a:lnSpc>
              <a:buClr>
                <a:schemeClr val="accent1"/>
              </a:buClr>
            </a:pPr>
            <a:r>
              <a:rPr lang="fr-FR" dirty="0">
                <a:latin typeface="Times New Roman" panose="02020603050405020304" pitchFamily="18" charset="0"/>
                <a:cs typeface="Times New Roman" panose="02020603050405020304" pitchFamily="18" charset="0"/>
              </a:rPr>
              <a:t>La trame contient un paquet de requête ARP comportant l’adresse IP de l’hôte de destination.</a:t>
            </a:r>
          </a:p>
          <a:p>
            <a:pPr lvl="1" algn="just">
              <a:lnSpc>
                <a:spcPct val="150000"/>
              </a:lnSpc>
              <a:buClr>
                <a:schemeClr val="accent1"/>
              </a:buClr>
            </a:pPr>
            <a:r>
              <a:rPr lang="fr-FR" dirty="0">
                <a:latin typeface="Times New Roman" panose="02020603050405020304" pitchFamily="18" charset="0"/>
                <a:cs typeface="Times New Roman" panose="02020603050405020304" pitchFamily="18" charset="0"/>
              </a:rPr>
              <a:t>la trame est identifié par sa propre adresse IP, la destination répond en envoyant un paquet réponse ARP à l’expéditeur.</a:t>
            </a:r>
          </a:p>
          <a:p>
            <a:pPr lvl="1" algn="just">
              <a:lnSpc>
                <a:spcPct val="150000"/>
              </a:lnSpc>
              <a:buClr>
                <a:schemeClr val="accent1"/>
              </a:buClr>
            </a:pPr>
            <a:r>
              <a:rPr lang="fr-FR" dirty="0">
                <a:latin typeface="Times New Roman" panose="02020603050405020304" pitchFamily="18" charset="0"/>
                <a:cs typeface="Times New Roman" panose="02020603050405020304" pitchFamily="18" charset="0"/>
              </a:rPr>
              <a:t> une nouvelle entrée est créée dans la table ARP.</a:t>
            </a:r>
          </a:p>
        </p:txBody>
      </p:sp>
      <p:sp>
        <p:nvSpPr>
          <p:cNvPr id="4" name="Espace réservé du numéro de diapositive 3"/>
          <p:cNvSpPr>
            <a:spLocks noGrp="1"/>
          </p:cNvSpPr>
          <p:nvPr>
            <p:ph type="sldNum" sz="quarter" idx="12"/>
          </p:nvPr>
        </p:nvSpPr>
        <p:spPr/>
        <p:txBody>
          <a:bodyPr/>
          <a:lstStyle/>
          <a:p>
            <a:fld id="{194EA0E9-6AA5-4C72-ADD8-CBD3FCBC5038}" type="slidenum">
              <a:rPr lang="fr-FR" smtClean="0"/>
              <a:pPr/>
              <a:t>32</a:t>
            </a:fld>
            <a:endParaRPr lang="fr-FR"/>
          </a:p>
        </p:txBody>
      </p:sp>
    </p:spTree>
    <p:extLst>
      <p:ext uri="{BB962C8B-B14F-4D97-AF65-F5344CB8AC3E}">
        <p14:creationId xmlns:p14="http://schemas.microsoft.com/office/powerpoint/2010/main" val="3467371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57526" y="404664"/>
            <a:ext cx="8306962" cy="1325563"/>
          </a:xfrm>
        </p:spPr>
        <p:txBody>
          <a:bodyPr>
            <a:normAutofit/>
          </a:bodyPr>
          <a:lstStyle/>
          <a:p>
            <a:r>
              <a:rPr lang="fr-FR" sz="3600" b="1" i="1" dirty="0">
                <a:latin typeface="Times New Roman" panose="02020603050405020304" pitchFamily="18" charset="0"/>
                <a:cs typeface="Times New Roman" panose="02020603050405020304" pitchFamily="18" charset="0"/>
              </a:rPr>
              <a:t>  ARP (</a:t>
            </a:r>
            <a:r>
              <a:rPr lang="fr-FR" sz="3600" b="1" i="1" dirty="0" err="1">
                <a:latin typeface="Times New Roman" panose="02020603050405020304" pitchFamily="18" charset="0"/>
                <a:cs typeface="Times New Roman" panose="02020603050405020304" pitchFamily="18" charset="0"/>
              </a:rPr>
              <a:t>Address</a:t>
            </a:r>
            <a:r>
              <a:rPr lang="fr-FR" sz="3600" b="1" i="1" dirty="0">
                <a:latin typeface="Times New Roman" panose="02020603050405020304" pitchFamily="18" charset="0"/>
                <a:cs typeface="Times New Roman" panose="02020603050405020304" pitchFamily="18" charset="0"/>
              </a:rPr>
              <a:t> </a:t>
            </a:r>
            <a:r>
              <a:rPr lang="fr-FR" sz="3600" b="1" i="1" dirty="0" err="1">
                <a:latin typeface="Times New Roman" panose="02020603050405020304" pitchFamily="18" charset="0"/>
                <a:cs typeface="Times New Roman" panose="02020603050405020304" pitchFamily="18" charset="0"/>
              </a:rPr>
              <a:t>Resolution</a:t>
            </a:r>
            <a:r>
              <a:rPr lang="fr-FR" sz="3600" b="1" i="1" dirty="0">
                <a:latin typeface="Times New Roman" panose="02020603050405020304" pitchFamily="18" charset="0"/>
                <a:cs typeface="Times New Roman" panose="02020603050405020304" pitchFamily="18" charset="0"/>
              </a:rPr>
              <a:t> Protocol) </a:t>
            </a:r>
            <a:r>
              <a:rPr lang="fr-FR" sz="3600" b="1" i="1" dirty="0" smtClean="0">
                <a:latin typeface="Times New Roman" panose="02020603050405020304" pitchFamily="18" charset="0"/>
                <a:cs typeface="Times New Roman" panose="02020603050405020304" pitchFamily="18" charset="0"/>
              </a:rPr>
              <a:t>3/5</a:t>
            </a:r>
            <a:endParaRPr lang="fr-FR" sz="3600" b="1" i="1"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539552" y="1412776"/>
            <a:ext cx="7886700" cy="4699719"/>
          </a:xfrm>
        </p:spPr>
        <p:txBody>
          <a:bodyPr>
            <a:noAutofit/>
          </a:bodyPr>
          <a:lstStyle/>
          <a:p>
            <a:pPr marL="0" indent="0" algn="just">
              <a:lnSpc>
                <a:spcPct val="170000"/>
              </a:lnSpc>
              <a:buClr>
                <a:srgbClr val="C00000"/>
              </a:buClr>
              <a:buNone/>
            </a:pPr>
            <a:r>
              <a:rPr lang="fr-FR" sz="1400" b="1" dirty="0">
                <a:solidFill>
                  <a:srgbClr val="C00000"/>
                </a:solidFill>
                <a:latin typeface="Times New Roman" panose="02020603050405020304" pitchFamily="18" charset="0"/>
                <a:cs typeface="Times New Roman" panose="02020603050405020304" pitchFamily="18" charset="0"/>
              </a:rPr>
              <a:t>Fonctionnement</a:t>
            </a:r>
          </a:p>
          <a:p>
            <a:pPr marL="0" indent="0" algn="just">
              <a:lnSpc>
                <a:spcPct val="170000"/>
              </a:lnSpc>
              <a:buClr>
                <a:srgbClr val="C00000"/>
              </a:buClr>
              <a:buNone/>
            </a:pPr>
            <a:r>
              <a:rPr lang="fr-FR" sz="1400" dirty="0">
                <a:latin typeface="Times New Roman" panose="02020603050405020304" pitchFamily="18" charset="0"/>
                <a:cs typeface="Times New Roman" panose="02020603050405020304" pitchFamily="18" charset="0"/>
              </a:rPr>
              <a:t>Si une machine a besoin de connaître l'adresse Ethernet d'un autre équipement :</a:t>
            </a:r>
          </a:p>
          <a:p>
            <a:pPr algn="just">
              <a:lnSpc>
                <a:spcPct val="170000"/>
              </a:lnSpc>
              <a:buNone/>
            </a:pPr>
            <a:r>
              <a:rPr lang="fr-FR" sz="1400" b="1" dirty="0">
                <a:solidFill>
                  <a:schemeClr val="accent1"/>
                </a:solidFill>
                <a:latin typeface="Times New Roman" panose="02020603050405020304" pitchFamily="18" charset="0"/>
                <a:cs typeface="Times New Roman" panose="02020603050405020304" pitchFamily="18" charset="0"/>
              </a:rPr>
              <a:t>1-</a:t>
            </a:r>
            <a:r>
              <a:rPr lang="fr-FR" sz="1400" dirty="0">
                <a:latin typeface="Times New Roman" panose="02020603050405020304" pitchFamily="18" charset="0"/>
                <a:cs typeface="Times New Roman" panose="02020603050405020304" pitchFamily="18" charset="0"/>
              </a:rPr>
              <a:t> émission d’une requête ARP (encapsulée dans une trame Ethernet de diffusion, en précisant l'adresse IP du destinataire)</a:t>
            </a:r>
          </a:p>
          <a:p>
            <a:pPr algn="just">
              <a:lnSpc>
                <a:spcPct val="170000"/>
              </a:lnSpc>
              <a:buNone/>
            </a:pPr>
            <a:r>
              <a:rPr lang="fr-FR" sz="1400" b="1" dirty="0">
                <a:solidFill>
                  <a:schemeClr val="accent1"/>
                </a:solidFill>
                <a:latin typeface="Times New Roman" panose="02020603050405020304" pitchFamily="18" charset="0"/>
                <a:cs typeface="Times New Roman" panose="02020603050405020304" pitchFamily="18" charset="0"/>
              </a:rPr>
              <a:t>2-</a:t>
            </a:r>
            <a:r>
              <a:rPr lang="fr-FR" sz="1400" dirty="0">
                <a:latin typeface="Times New Roman" panose="02020603050405020304" pitchFamily="18" charset="0"/>
                <a:cs typeface="Times New Roman" panose="02020603050405020304" pitchFamily="18" charset="0"/>
              </a:rPr>
              <a:t> Toutes les machines sur le réseau prélèvent la trame,</a:t>
            </a:r>
          </a:p>
          <a:p>
            <a:pPr algn="just">
              <a:lnSpc>
                <a:spcPct val="170000"/>
              </a:lnSpc>
              <a:buNone/>
            </a:pPr>
            <a:r>
              <a:rPr lang="fr-FR" sz="1400" b="1" dirty="0">
                <a:solidFill>
                  <a:schemeClr val="accent1"/>
                </a:solidFill>
                <a:latin typeface="Times New Roman" panose="02020603050405020304" pitchFamily="18" charset="0"/>
                <a:cs typeface="Times New Roman" panose="02020603050405020304" pitchFamily="18" charset="0"/>
              </a:rPr>
              <a:t>3-</a:t>
            </a:r>
            <a:r>
              <a:rPr lang="fr-FR" sz="1400" dirty="0">
                <a:latin typeface="Times New Roman" panose="02020603050405020304" pitchFamily="18" charset="0"/>
                <a:cs typeface="Times New Roman" panose="02020603050405020304" pitchFamily="18" charset="0"/>
              </a:rPr>
              <a:t> elles reconnaissent un paquet ARP,</a:t>
            </a:r>
          </a:p>
          <a:p>
            <a:pPr algn="just">
              <a:lnSpc>
                <a:spcPct val="170000"/>
              </a:lnSpc>
              <a:buNone/>
            </a:pPr>
            <a:r>
              <a:rPr lang="fr-FR" sz="1400" b="1" dirty="0">
                <a:solidFill>
                  <a:schemeClr val="accent1"/>
                </a:solidFill>
                <a:latin typeface="Times New Roman" panose="02020603050405020304" pitchFamily="18" charset="0"/>
                <a:cs typeface="Times New Roman" panose="02020603050405020304" pitchFamily="18" charset="0"/>
              </a:rPr>
              <a:t>4-</a:t>
            </a:r>
            <a:r>
              <a:rPr lang="fr-FR" sz="1400" dirty="0">
                <a:latin typeface="Times New Roman" panose="02020603050405020304" pitchFamily="18" charset="0"/>
                <a:cs typeface="Times New Roman" panose="02020603050405020304" pitchFamily="18" charset="0"/>
              </a:rPr>
              <a:t> seule la machine </a:t>
            </a:r>
            <a:r>
              <a:rPr lang="fr-FR" sz="1400" b="1" u="sng" dirty="0">
                <a:solidFill>
                  <a:schemeClr val="accent1"/>
                </a:solidFill>
                <a:latin typeface="Times New Roman" panose="02020603050405020304" pitchFamily="18" charset="0"/>
                <a:cs typeface="Times New Roman" panose="02020603050405020304" pitchFamily="18" charset="0"/>
              </a:rPr>
              <a:t>ayant l'adresse IP demandée répond à la requête</a:t>
            </a:r>
            <a:r>
              <a:rPr lang="fr-FR" sz="1400" dirty="0">
                <a:latin typeface="Times New Roman" panose="02020603050405020304" pitchFamily="18" charset="0"/>
                <a:cs typeface="Times New Roman" panose="02020603050405020304" pitchFamily="18" charset="0"/>
              </a:rPr>
              <a:t>.</a:t>
            </a:r>
          </a:p>
          <a:p>
            <a:pPr marL="0" indent="0" algn="just">
              <a:lnSpc>
                <a:spcPct val="170000"/>
              </a:lnSpc>
              <a:buClr>
                <a:srgbClr val="C00000"/>
              </a:buClr>
              <a:buNone/>
            </a:pPr>
            <a:r>
              <a:rPr lang="fr-FR" sz="1400" dirty="0">
                <a:latin typeface="Times New Roman" panose="02020603050405020304" pitchFamily="18" charset="0"/>
                <a:cs typeface="Times New Roman" panose="02020603050405020304" pitchFamily="18" charset="0"/>
              </a:rPr>
              <a:t>Si la cible est dans un autre réseau IP, c’est le routeur concerné qui répond. (« Proxy ARP »)</a:t>
            </a:r>
          </a:p>
          <a:p>
            <a:pPr>
              <a:buNone/>
            </a:pPr>
            <a:endParaRPr lang="fr-FR" sz="1400" b="1" dirty="0">
              <a:latin typeface="Times New Roman" panose="02020603050405020304" pitchFamily="18" charset="0"/>
              <a:cs typeface="Times New Roman" panose="02020603050405020304" pitchFamily="18" charset="0"/>
            </a:endParaRPr>
          </a:p>
          <a:p>
            <a:pPr>
              <a:buNone/>
            </a:pPr>
            <a:r>
              <a:rPr lang="fr-FR" sz="1400" b="1" dirty="0">
                <a:solidFill>
                  <a:srgbClr val="C00000"/>
                </a:solidFill>
                <a:latin typeface="Times New Roman" panose="02020603050405020304" pitchFamily="18" charset="0"/>
                <a:cs typeface="Times New Roman" panose="02020603050405020304" pitchFamily="18" charset="0"/>
              </a:rPr>
              <a:t>Remarques</a:t>
            </a:r>
            <a:r>
              <a:rPr lang="fr-FR" sz="1400" dirty="0">
                <a:solidFill>
                  <a:srgbClr val="C00000"/>
                </a:solidFill>
                <a:latin typeface="Times New Roman" panose="02020603050405020304" pitchFamily="18" charset="0"/>
                <a:cs typeface="Times New Roman" panose="02020603050405020304" pitchFamily="18" charset="0"/>
              </a:rPr>
              <a:t> : </a:t>
            </a:r>
          </a:p>
          <a:p>
            <a:pPr marL="342900" lvl="1" indent="-342900" algn="just">
              <a:lnSpc>
                <a:spcPct val="170000"/>
              </a:lnSpc>
              <a:buClr>
                <a:schemeClr val="accent1"/>
              </a:buClr>
            </a:pPr>
            <a:r>
              <a:rPr lang="fr-FR" sz="1400" dirty="0">
                <a:latin typeface="Times New Roman" panose="02020603050405020304" pitchFamily="18" charset="0"/>
                <a:cs typeface="Times New Roman" panose="02020603050405020304" pitchFamily="18" charset="0"/>
              </a:rPr>
              <a:t>Les adresses Ethernet et IP de la source étant incluse dans la requête, toutes les stations enregistrent cette correspondance.</a:t>
            </a:r>
          </a:p>
          <a:p>
            <a:pPr marL="342900" lvl="1" indent="-342900" algn="just">
              <a:lnSpc>
                <a:spcPct val="170000"/>
              </a:lnSpc>
              <a:buClr>
                <a:schemeClr val="accent1"/>
              </a:buClr>
            </a:pPr>
            <a:r>
              <a:rPr lang="fr-FR" sz="1400" dirty="0">
                <a:latin typeface="Times New Roman" panose="02020603050405020304" pitchFamily="18" charset="0"/>
                <a:cs typeface="Times New Roman" panose="02020603050405020304" pitchFamily="18" charset="0"/>
              </a:rPr>
              <a:t>Si la réponse ne parvient pas dans un délai imparti alors Time-Out et réexpédition de la requête</a:t>
            </a:r>
          </a:p>
        </p:txBody>
      </p:sp>
      <p:sp>
        <p:nvSpPr>
          <p:cNvPr id="4" name="Espace réservé du numéro de diapositive 3"/>
          <p:cNvSpPr>
            <a:spLocks noGrp="1"/>
          </p:cNvSpPr>
          <p:nvPr>
            <p:ph type="sldNum" sz="quarter" idx="12"/>
          </p:nvPr>
        </p:nvSpPr>
        <p:spPr/>
        <p:txBody>
          <a:bodyPr/>
          <a:lstStyle/>
          <a:p>
            <a:fld id="{194EA0E9-6AA5-4C72-ADD8-CBD3FCBC5038}" type="slidenum">
              <a:rPr lang="fr-FR" smtClean="0"/>
              <a:pPr/>
              <a:t>33</a:t>
            </a:fld>
            <a:endParaRPr lang="fr-FR"/>
          </a:p>
        </p:txBody>
      </p:sp>
    </p:spTree>
    <p:extLst>
      <p:ext uri="{BB962C8B-B14F-4D97-AF65-F5344CB8AC3E}">
        <p14:creationId xmlns:p14="http://schemas.microsoft.com/office/powerpoint/2010/main" val="873102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a:t>
            </a:r>
            <a:r>
              <a:rPr lang="fr-FR" sz="3600" b="1" i="1" dirty="0">
                <a:latin typeface="Times New Roman" panose="02020603050405020304" pitchFamily="18" charset="0"/>
                <a:cs typeface="Times New Roman" panose="02020603050405020304" pitchFamily="18" charset="0"/>
              </a:rPr>
              <a:t>ARP (</a:t>
            </a:r>
            <a:r>
              <a:rPr lang="fr-FR" sz="3600" b="1" i="1" dirty="0" err="1">
                <a:latin typeface="Times New Roman" panose="02020603050405020304" pitchFamily="18" charset="0"/>
                <a:cs typeface="Times New Roman" panose="02020603050405020304" pitchFamily="18" charset="0"/>
              </a:rPr>
              <a:t>Address</a:t>
            </a:r>
            <a:r>
              <a:rPr lang="fr-FR" sz="3600" b="1" i="1" dirty="0">
                <a:latin typeface="Times New Roman" panose="02020603050405020304" pitchFamily="18" charset="0"/>
                <a:cs typeface="Times New Roman" panose="02020603050405020304" pitchFamily="18" charset="0"/>
              </a:rPr>
              <a:t> </a:t>
            </a:r>
            <a:r>
              <a:rPr lang="fr-FR" sz="3600" b="1" i="1" dirty="0" err="1">
                <a:latin typeface="Times New Roman" panose="02020603050405020304" pitchFamily="18" charset="0"/>
                <a:cs typeface="Times New Roman" panose="02020603050405020304" pitchFamily="18" charset="0"/>
              </a:rPr>
              <a:t>Resolution</a:t>
            </a:r>
            <a:r>
              <a:rPr lang="fr-FR" sz="3600" b="1" i="1" dirty="0">
                <a:latin typeface="Times New Roman" panose="02020603050405020304" pitchFamily="18" charset="0"/>
                <a:cs typeface="Times New Roman" panose="02020603050405020304" pitchFamily="18" charset="0"/>
              </a:rPr>
              <a:t> Protocol) </a:t>
            </a:r>
            <a:r>
              <a:rPr lang="fr-FR" sz="3600" b="1" i="1" dirty="0" smtClean="0">
                <a:latin typeface="Times New Roman" panose="02020603050405020304" pitchFamily="18" charset="0"/>
                <a:cs typeface="Times New Roman" panose="02020603050405020304" pitchFamily="18" charset="0"/>
              </a:rPr>
              <a:t>4/5</a:t>
            </a:r>
            <a:endParaRPr lang="fr-FR" i="1" dirty="0">
              <a:latin typeface="Times New Roman" panose="02020603050405020304" pitchFamily="18" charset="0"/>
              <a:cs typeface="Times New Roman" panose="02020603050405020304" pitchFamily="18" charset="0"/>
            </a:endParaRPr>
          </a:p>
        </p:txBody>
      </p:sp>
      <p:pic>
        <p:nvPicPr>
          <p:cNvPr id="5" name="Picture 6" descr="Image226.gif"/>
          <p:cNvPicPr>
            <a:picLocks noChangeAspect="1"/>
          </p:cNvPicPr>
          <p:nvPr/>
        </p:nvPicPr>
        <p:blipFill>
          <a:blip r:embed="rId2">
            <a:clrChange>
              <a:clrFrom>
                <a:srgbClr val="FFFFFF"/>
              </a:clrFrom>
              <a:clrTo>
                <a:srgbClr val="FFFFFF">
                  <a:alpha val="0"/>
                </a:srgbClr>
              </a:clrTo>
            </a:clrChange>
          </a:blip>
          <a:stretch>
            <a:fillRect/>
          </a:stretch>
        </p:blipFill>
        <p:spPr>
          <a:xfrm>
            <a:off x="267863" y="1703943"/>
            <a:ext cx="8606994" cy="4214818"/>
          </a:xfrm>
          <a:prstGeom prst="rect">
            <a:avLst/>
          </a:prstGeom>
        </p:spPr>
      </p:pic>
      <p:sp>
        <p:nvSpPr>
          <p:cNvPr id="3" name="Espace réservé du numéro de diapositive 2"/>
          <p:cNvSpPr>
            <a:spLocks noGrp="1"/>
          </p:cNvSpPr>
          <p:nvPr>
            <p:ph type="sldNum" sz="quarter" idx="12"/>
          </p:nvPr>
        </p:nvSpPr>
        <p:spPr/>
        <p:txBody>
          <a:bodyPr/>
          <a:lstStyle/>
          <a:p>
            <a:fld id="{194EA0E9-6AA5-4C72-ADD8-CBD3FCBC5038}" type="slidenum">
              <a:rPr lang="fr-FR" smtClean="0"/>
              <a:pPr/>
              <a:t>34</a:t>
            </a:fld>
            <a:endParaRPr lang="fr-FR"/>
          </a:p>
        </p:txBody>
      </p:sp>
    </p:spTree>
    <p:extLst>
      <p:ext uri="{BB962C8B-B14F-4D97-AF65-F5344CB8AC3E}">
        <p14:creationId xmlns:p14="http://schemas.microsoft.com/office/powerpoint/2010/main" val="1367571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i="1" dirty="0">
                <a:latin typeface="Times New Roman" panose="02020603050405020304" pitchFamily="18" charset="0"/>
                <a:cs typeface="Times New Roman" panose="02020603050405020304" pitchFamily="18" charset="0"/>
              </a:rPr>
              <a:t>   ARP (</a:t>
            </a:r>
            <a:r>
              <a:rPr lang="fr-FR" sz="3600" b="1" i="1" dirty="0" err="1">
                <a:latin typeface="Times New Roman" panose="02020603050405020304" pitchFamily="18" charset="0"/>
                <a:cs typeface="Times New Roman" panose="02020603050405020304" pitchFamily="18" charset="0"/>
              </a:rPr>
              <a:t>Address</a:t>
            </a:r>
            <a:r>
              <a:rPr lang="fr-FR" sz="3600" b="1" i="1" dirty="0">
                <a:latin typeface="Times New Roman" panose="02020603050405020304" pitchFamily="18" charset="0"/>
                <a:cs typeface="Times New Roman" panose="02020603050405020304" pitchFamily="18" charset="0"/>
              </a:rPr>
              <a:t> </a:t>
            </a:r>
            <a:r>
              <a:rPr lang="fr-FR" sz="3600" b="1" i="1" dirty="0" err="1">
                <a:latin typeface="Times New Roman" panose="02020603050405020304" pitchFamily="18" charset="0"/>
                <a:cs typeface="Times New Roman" panose="02020603050405020304" pitchFamily="18" charset="0"/>
              </a:rPr>
              <a:t>Resolution</a:t>
            </a:r>
            <a:r>
              <a:rPr lang="fr-FR" sz="3600" b="1" i="1" dirty="0">
                <a:latin typeface="Times New Roman" panose="02020603050405020304" pitchFamily="18" charset="0"/>
                <a:cs typeface="Times New Roman" panose="02020603050405020304" pitchFamily="18" charset="0"/>
              </a:rPr>
              <a:t> Protocol) </a:t>
            </a:r>
            <a:r>
              <a:rPr lang="fr-FR" sz="3600" b="1" i="1" dirty="0" smtClean="0">
                <a:latin typeface="Times New Roman" panose="02020603050405020304" pitchFamily="18" charset="0"/>
                <a:cs typeface="Times New Roman" panose="02020603050405020304" pitchFamily="18" charset="0"/>
              </a:rPr>
              <a:t>5/5</a:t>
            </a:r>
            <a:endParaRPr lang="fr-FR" sz="3600" b="1" i="1"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628650" y="1844824"/>
            <a:ext cx="7886700" cy="4351338"/>
          </a:xfrm>
        </p:spPr>
        <p:txBody>
          <a:bodyPr>
            <a:normAutofit/>
          </a:bodyPr>
          <a:lstStyle/>
          <a:p>
            <a:pPr marL="0" indent="0">
              <a:lnSpc>
                <a:spcPct val="150000"/>
              </a:lnSpc>
              <a:buNone/>
            </a:pPr>
            <a:r>
              <a:rPr lang="fr-FR" sz="2400" b="1" i="1" dirty="0">
                <a:solidFill>
                  <a:srgbClr val="C00000"/>
                </a:solidFill>
                <a:latin typeface="Times New Roman" panose="02020603050405020304" pitchFamily="18" charset="0"/>
                <a:cs typeface="Times New Roman" panose="02020603050405020304" pitchFamily="18" charset="0"/>
              </a:rPr>
              <a:t>Fonctionnement</a:t>
            </a:r>
          </a:p>
          <a:p>
            <a:pPr marL="0" indent="0">
              <a:lnSpc>
                <a:spcPct val="150000"/>
              </a:lnSpc>
              <a:buNone/>
            </a:pPr>
            <a:r>
              <a:rPr lang="fr-FR" sz="2000" dirty="0">
                <a:latin typeface="Times New Roman" panose="02020603050405020304" pitchFamily="18" charset="0"/>
                <a:cs typeface="Times New Roman" panose="02020603050405020304" pitchFamily="18" charset="0"/>
              </a:rPr>
              <a:t>Les entrées du cache ARP sont horodatées:</a:t>
            </a:r>
          </a:p>
          <a:p>
            <a:pPr>
              <a:lnSpc>
                <a:spcPct val="150000"/>
              </a:lnSpc>
              <a:buClr>
                <a:schemeClr val="accent1"/>
              </a:buClr>
            </a:pPr>
            <a:r>
              <a:rPr lang="fr-FR" sz="2000" dirty="0">
                <a:latin typeface="Times New Roman" panose="02020603050405020304" pitchFamily="18" charset="0"/>
                <a:cs typeface="Times New Roman" panose="02020603050405020304" pitchFamily="18" charset="0"/>
              </a:rPr>
              <a:t>Si le périphérique ne reçoit de trame d’aucun périphérique avant </a:t>
            </a:r>
            <a:r>
              <a:rPr lang="fr-FR" sz="2000" dirty="0">
                <a:solidFill>
                  <a:schemeClr val="accent1"/>
                </a:solidFill>
                <a:latin typeface="Times New Roman" panose="02020603050405020304" pitchFamily="18" charset="0"/>
                <a:cs typeface="Times New Roman" panose="02020603050405020304" pitchFamily="18" charset="0"/>
              </a:rPr>
              <a:t>expiration de l’horodatage</a:t>
            </a:r>
            <a:r>
              <a:rPr lang="fr-FR" sz="2000" dirty="0">
                <a:latin typeface="Times New Roman" panose="02020603050405020304" pitchFamily="18" charset="0"/>
                <a:cs typeface="Times New Roman" panose="02020603050405020304" pitchFamily="18" charset="0"/>
              </a:rPr>
              <a:t>, l’entrée correspondante est </a:t>
            </a:r>
            <a:r>
              <a:rPr lang="fr-FR" sz="2000" dirty="0">
                <a:solidFill>
                  <a:schemeClr val="accent1"/>
                </a:solidFill>
                <a:latin typeface="Times New Roman" panose="02020603050405020304" pitchFamily="18" charset="0"/>
                <a:cs typeface="Times New Roman" panose="02020603050405020304" pitchFamily="18" charset="0"/>
              </a:rPr>
              <a:t>supprimée</a:t>
            </a:r>
            <a:r>
              <a:rPr lang="fr-FR" sz="2000" dirty="0">
                <a:latin typeface="Times New Roman" panose="02020603050405020304" pitchFamily="18" charset="0"/>
                <a:cs typeface="Times New Roman" panose="02020603050405020304" pitchFamily="18" charset="0"/>
              </a:rPr>
              <a:t> de la table ARP.</a:t>
            </a:r>
          </a:p>
          <a:p>
            <a:pPr>
              <a:lnSpc>
                <a:spcPct val="150000"/>
              </a:lnSpc>
              <a:buClr>
                <a:schemeClr val="accent1"/>
              </a:buClr>
            </a:pPr>
            <a:r>
              <a:rPr lang="fr-FR" sz="2000" dirty="0">
                <a:latin typeface="Times New Roman" panose="02020603050405020304" pitchFamily="18" charset="0"/>
                <a:cs typeface="Times New Roman" panose="02020603050405020304" pitchFamily="18" charset="0"/>
              </a:rPr>
              <a:t>Certains systèmes d’exploitation Windows stockent les entrées du cache ARP pendant </a:t>
            </a:r>
            <a:r>
              <a:rPr lang="fr-FR" sz="2000" dirty="0">
                <a:solidFill>
                  <a:schemeClr val="accent1"/>
                </a:solidFill>
                <a:latin typeface="Times New Roman" panose="02020603050405020304" pitchFamily="18" charset="0"/>
                <a:cs typeface="Times New Roman" panose="02020603050405020304" pitchFamily="18" charset="0"/>
              </a:rPr>
              <a:t>2 minutes</a:t>
            </a:r>
            <a:r>
              <a:rPr lang="fr-FR" sz="2000" dirty="0">
                <a:latin typeface="Times New Roman" panose="02020603050405020304" pitchFamily="18" charset="0"/>
                <a:cs typeface="Times New Roman" panose="02020603050405020304" pitchFamily="18" charset="0"/>
              </a:rPr>
              <a:t>. Si l’entrée est </a:t>
            </a:r>
            <a:r>
              <a:rPr lang="fr-FR" sz="2000" dirty="0">
                <a:solidFill>
                  <a:schemeClr val="accent1"/>
                </a:solidFill>
                <a:latin typeface="Times New Roman" panose="02020603050405020304" pitchFamily="18" charset="0"/>
                <a:cs typeface="Times New Roman" panose="02020603050405020304" pitchFamily="18" charset="0"/>
              </a:rPr>
              <a:t>réutilisée</a:t>
            </a:r>
            <a:r>
              <a:rPr lang="fr-FR" sz="2000" dirty="0">
                <a:latin typeface="Times New Roman" panose="02020603050405020304" pitchFamily="18" charset="0"/>
                <a:cs typeface="Times New Roman" panose="02020603050405020304" pitchFamily="18" charset="0"/>
              </a:rPr>
              <a:t> pendant ce laps de temps, le compteur ARP de cette entrée passe à </a:t>
            </a:r>
            <a:r>
              <a:rPr lang="fr-FR" sz="2000" dirty="0">
                <a:solidFill>
                  <a:schemeClr val="accent1"/>
                </a:solidFill>
                <a:latin typeface="Times New Roman" panose="02020603050405020304" pitchFamily="18" charset="0"/>
                <a:cs typeface="Times New Roman" panose="02020603050405020304" pitchFamily="18" charset="0"/>
              </a:rPr>
              <a:t>10 minutes</a:t>
            </a:r>
            <a:r>
              <a:rPr lang="fr-FR" sz="2000" dirty="0">
                <a:latin typeface="Times New Roman" panose="02020603050405020304" pitchFamily="18" charset="0"/>
                <a:cs typeface="Times New Roman" panose="02020603050405020304" pitchFamily="18" charset="0"/>
              </a:rPr>
              <a:t>.</a:t>
            </a:r>
          </a:p>
        </p:txBody>
      </p:sp>
      <p:sp>
        <p:nvSpPr>
          <p:cNvPr id="4" name="Espace réservé du numéro de diapositive 3"/>
          <p:cNvSpPr>
            <a:spLocks noGrp="1"/>
          </p:cNvSpPr>
          <p:nvPr>
            <p:ph type="sldNum" sz="quarter" idx="12"/>
          </p:nvPr>
        </p:nvSpPr>
        <p:spPr/>
        <p:txBody>
          <a:bodyPr/>
          <a:lstStyle/>
          <a:p>
            <a:fld id="{194EA0E9-6AA5-4C72-ADD8-CBD3FCBC5038}" type="slidenum">
              <a:rPr lang="fr-FR" smtClean="0"/>
              <a:pPr/>
              <a:t>35</a:t>
            </a:fld>
            <a:endParaRPr lang="fr-FR"/>
          </a:p>
        </p:txBody>
      </p:sp>
    </p:spTree>
    <p:extLst>
      <p:ext uri="{BB962C8B-B14F-4D97-AF65-F5344CB8AC3E}">
        <p14:creationId xmlns:p14="http://schemas.microsoft.com/office/powerpoint/2010/main" val="3301402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i="1" dirty="0">
                <a:solidFill>
                  <a:schemeClr val="accent5">
                    <a:lumMod val="75000"/>
                  </a:schemeClr>
                </a:solidFill>
                <a:latin typeface="Times New Roman" panose="02020603050405020304" pitchFamily="18" charset="0"/>
                <a:cs typeface="Times New Roman" panose="02020603050405020304" pitchFamily="18" charset="0"/>
              </a:rPr>
              <a:t>  </a:t>
            </a:r>
            <a:r>
              <a:rPr lang="fr-FR" sz="3600" b="1" i="1" dirty="0">
                <a:latin typeface="Times New Roman" panose="02020603050405020304" pitchFamily="18" charset="0"/>
                <a:cs typeface="Times New Roman" panose="02020603050405020304" pitchFamily="18" charset="0"/>
              </a:rPr>
              <a:t>RARP (Reverse Arp</a:t>
            </a:r>
            <a:r>
              <a:rPr lang="fr-FR" sz="3600" b="1" i="1" dirty="0" smtClean="0">
                <a:latin typeface="Times New Roman" panose="02020603050405020304" pitchFamily="18" charset="0"/>
                <a:cs typeface="Times New Roman" panose="02020603050405020304" pitchFamily="18" charset="0"/>
              </a:rPr>
              <a:t>)</a:t>
            </a:r>
            <a:endParaRPr lang="fr-FR" sz="3600" b="1" i="1"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628650" y="1664685"/>
            <a:ext cx="7886700" cy="4351338"/>
          </a:xfrm>
        </p:spPr>
        <p:txBody>
          <a:bodyPr>
            <a:noAutofit/>
          </a:bodyPr>
          <a:lstStyle/>
          <a:p>
            <a:pPr algn="just">
              <a:lnSpc>
                <a:spcPct val="170000"/>
              </a:lnSpc>
              <a:buClr>
                <a:schemeClr val="accent1"/>
              </a:buClr>
              <a:buSzPct val="100000"/>
            </a:pPr>
            <a:r>
              <a:rPr lang="fr-FR" sz="1400" dirty="0">
                <a:latin typeface="Times New Roman" panose="02020603050405020304" pitchFamily="18" charset="0"/>
                <a:cs typeface="Times New Roman" panose="02020603050405020304" pitchFamily="18" charset="0"/>
              </a:rPr>
              <a:t>Mécanisme permettant à la station d'obtenir son adresse IP depuis le réseau.</a:t>
            </a:r>
          </a:p>
          <a:p>
            <a:pPr algn="just">
              <a:lnSpc>
                <a:spcPct val="170000"/>
              </a:lnSpc>
              <a:buClr>
                <a:schemeClr val="accent1"/>
              </a:buClr>
              <a:buSzPct val="100000"/>
            </a:pPr>
            <a:r>
              <a:rPr lang="fr-FR" sz="1400" dirty="0">
                <a:latin typeface="Times New Roman" panose="02020603050405020304" pitchFamily="18" charset="0"/>
                <a:cs typeface="Times New Roman" panose="02020603050405020304" pitchFamily="18" charset="0"/>
              </a:rPr>
              <a:t>Permet  d'obtenir son adresse IP  à partir de l'adresse physique qui lui est associée. </a:t>
            </a:r>
          </a:p>
          <a:p>
            <a:pPr algn="just">
              <a:lnSpc>
                <a:spcPct val="170000"/>
              </a:lnSpc>
              <a:buClr>
                <a:schemeClr val="accent1"/>
              </a:buClr>
            </a:pPr>
            <a:r>
              <a:rPr lang="fr-FR" sz="1400" dirty="0">
                <a:latin typeface="Times New Roman" panose="02020603050405020304" pitchFamily="18" charset="0"/>
                <a:cs typeface="Times New Roman" panose="02020603050405020304" pitchFamily="18" charset="0"/>
              </a:rPr>
              <a:t>Comme pour ARP, une trame de diffusion Ethernet est émise, contenant une requête RARP.</a:t>
            </a:r>
          </a:p>
          <a:p>
            <a:pPr algn="just">
              <a:lnSpc>
                <a:spcPct val="170000"/>
              </a:lnSpc>
              <a:buClr>
                <a:schemeClr val="accent1"/>
              </a:buClr>
            </a:pPr>
            <a:r>
              <a:rPr lang="fr-FR" sz="1400" dirty="0">
                <a:latin typeface="Times New Roman" panose="02020603050405020304" pitchFamily="18" charset="0"/>
                <a:cs typeface="Times New Roman" panose="02020603050405020304" pitchFamily="18" charset="0"/>
              </a:rPr>
              <a:t>Requête : </a:t>
            </a:r>
            <a:r>
              <a:rPr lang="fr-FR" sz="1400" i="1" dirty="0">
                <a:solidFill>
                  <a:srgbClr val="C00000"/>
                </a:solidFill>
                <a:latin typeface="Times New Roman" panose="02020603050405020304" pitchFamily="18" charset="0"/>
                <a:cs typeface="Times New Roman" panose="02020603050405020304" pitchFamily="18" charset="0"/>
              </a:rPr>
              <a:t>"Quelle est l'adresse IP correspondant à mon adresse Ethernet ?</a:t>
            </a:r>
            <a:r>
              <a:rPr lang="fr-FR" sz="1400" dirty="0">
                <a:solidFill>
                  <a:srgbClr val="C00000"/>
                </a:solidFill>
                <a:latin typeface="Times New Roman" panose="02020603050405020304" pitchFamily="18" charset="0"/>
                <a:cs typeface="Times New Roman" panose="02020603050405020304" pitchFamily="18" charset="0"/>
              </a:rPr>
              <a:t>".</a:t>
            </a:r>
          </a:p>
          <a:p>
            <a:pPr algn="just">
              <a:lnSpc>
                <a:spcPct val="170000"/>
              </a:lnSpc>
              <a:buClr>
                <a:schemeClr val="accent1"/>
              </a:buClr>
            </a:pPr>
            <a:r>
              <a:rPr lang="fr-FR" sz="1400" dirty="0">
                <a:latin typeface="Times New Roman" panose="02020603050405020304" pitchFamily="18" charset="0"/>
                <a:cs typeface="Times New Roman" panose="02020603050405020304" pitchFamily="18" charset="0"/>
              </a:rPr>
              <a:t>On utilise un serveur RARP sur le réseau physique qui fournit les adresses IP associées aux adresses physiques des stations du  réseau. Il envoie une réponse en unicast. </a:t>
            </a:r>
          </a:p>
          <a:p>
            <a:pPr marL="0" indent="0" algn="just">
              <a:lnSpc>
                <a:spcPct val="170000"/>
              </a:lnSpc>
              <a:buNone/>
            </a:pPr>
            <a:r>
              <a:rPr lang="fr-FR" sz="1400" b="1" dirty="0">
                <a:solidFill>
                  <a:srgbClr val="C00000"/>
                </a:solidFill>
                <a:latin typeface="Times New Roman" panose="02020603050405020304" pitchFamily="18" charset="0"/>
                <a:cs typeface="Times New Roman" panose="02020603050405020304" pitchFamily="18" charset="0"/>
              </a:rPr>
              <a:t>Remarques</a:t>
            </a:r>
          </a:p>
          <a:p>
            <a:pPr algn="just">
              <a:lnSpc>
                <a:spcPct val="170000"/>
              </a:lnSpc>
              <a:buClr>
                <a:schemeClr val="accent1"/>
              </a:buClr>
            </a:pPr>
            <a:r>
              <a:rPr lang="fr-FR" sz="1400" dirty="0">
                <a:latin typeface="Times New Roman" panose="02020603050405020304" pitchFamily="18" charset="0"/>
                <a:cs typeface="Times New Roman" panose="02020603050405020304" pitchFamily="18" charset="0"/>
              </a:rPr>
              <a:t>Possible que plusieurs serveurs RARP existent d'où la génération de plusieurs réponses à la requête. La première réponse est considérée.</a:t>
            </a:r>
          </a:p>
          <a:p>
            <a:pPr algn="just">
              <a:lnSpc>
                <a:spcPct val="170000"/>
              </a:lnSpc>
              <a:buClr>
                <a:schemeClr val="accent1"/>
              </a:buClr>
            </a:pPr>
            <a:r>
              <a:rPr lang="fr-FR" sz="1400" dirty="0">
                <a:latin typeface="Times New Roman" panose="02020603050405020304" pitchFamily="18" charset="0"/>
                <a:cs typeface="Times New Roman" panose="02020603050405020304" pitchFamily="18" charset="0"/>
              </a:rPr>
              <a:t>Une requête RARP ne peut pas traverser un routeur. Dans le cas où aucun serveur RARP n'existe sur le réseau physique Ethernet, la requête n'est pas satisfaite.</a:t>
            </a:r>
          </a:p>
        </p:txBody>
      </p:sp>
      <p:sp>
        <p:nvSpPr>
          <p:cNvPr id="4" name="Espace réservé du numéro de diapositive 3"/>
          <p:cNvSpPr>
            <a:spLocks noGrp="1"/>
          </p:cNvSpPr>
          <p:nvPr>
            <p:ph type="sldNum" sz="quarter" idx="12"/>
          </p:nvPr>
        </p:nvSpPr>
        <p:spPr/>
        <p:txBody>
          <a:bodyPr/>
          <a:lstStyle/>
          <a:p>
            <a:fld id="{194EA0E9-6AA5-4C72-ADD8-CBD3FCBC5038}" type="slidenum">
              <a:rPr lang="fr-FR" smtClean="0"/>
              <a:pPr/>
              <a:t>36</a:t>
            </a:fld>
            <a:endParaRPr lang="fr-FR"/>
          </a:p>
        </p:txBody>
      </p:sp>
    </p:spTree>
    <p:extLst>
      <p:ext uri="{BB962C8B-B14F-4D97-AF65-F5344CB8AC3E}">
        <p14:creationId xmlns:p14="http://schemas.microsoft.com/office/powerpoint/2010/main" val="2883429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755576" y="303237"/>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fr-FR" sz="3600" b="1" i="1" dirty="0">
                <a:latin typeface="Times New Roman" panose="02020603050405020304" pitchFamily="18" charset="0"/>
                <a:cs typeface="Times New Roman" panose="02020603050405020304" pitchFamily="18" charset="0"/>
              </a:rPr>
              <a:t>  TCP/IP vs OSI</a:t>
            </a:r>
          </a:p>
        </p:txBody>
      </p:sp>
      <p:pic>
        <p:nvPicPr>
          <p:cNvPr id="7" name="Image 6"/>
          <p:cNvPicPr>
            <a:picLocks noChangeAspect="1"/>
          </p:cNvPicPr>
          <p:nvPr/>
        </p:nvPicPr>
        <p:blipFill>
          <a:blip r:embed="rId2">
            <a:clrChange>
              <a:clrFrom>
                <a:srgbClr val="FFFFFF"/>
              </a:clrFrom>
              <a:clrTo>
                <a:srgbClr val="FFFFFF">
                  <a:alpha val="0"/>
                </a:srgbClr>
              </a:clrTo>
            </a:clrChange>
          </a:blip>
          <a:stretch>
            <a:fillRect/>
          </a:stretch>
        </p:blipFill>
        <p:spPr>
          <a:xfrm>
            <a:off x="594164" y="2000672"/>
            <a:ext cx="8209524" cy="4333333"/>
          </a:xfrm>
          <a:prstGeom prst="rect">
            <a:avLst/>
          </a:prstGeom>
        </p:spPr>
      </p:pic>
      <p:sp>
        <p:nvSpPr>
          <p:cNvPr id="8" name="ZoneTexte 7"/>
          <p:cNvSpPr txBox="1"/>
          <p:nvPr/>
        </p:nvSpPr>
        <p:spPr>
          <a:xfrm>
            <a:off x="3779912" y="5487615"/>
            <a:ext cx="2808312" cy="461665"/>
          </a:xfrm>
          <a:prstGeom prst="rect">
            <a:avLst/>
          </a:prstGeom>
          <a:noFill/>
        </p:spPr>
        <p:txBody>
          <a:bodyPr wrap="square" rtlCol="0">
            <a:spAutoFit/>
          </a:bodyPr>
          <a:lstStyle/>
          <a:p>
            <a:r>
              <a:rPr lang="fr-FR" sz="2400" dirty="0"/>
              <a:t> </a:t>
            </a:r>
            <a:r>
              <a:rPr lang="fr-FR" sz="2000" dirty="0"/>
              <a:t>Ethernet / Wifi</a:t>
            </a:r>
          </a:p>
        </p:txBody>
      </p:sp>
      <p:sp>
        <p:nvSpPr>
          <p:cNvPr id="9" name="ZoneTexte 8"/>
          <p:cNvSpPr txBox="1"/>
          <p:nvPr/>
        </p:nvSpPr>
        <p:spPr>
          <a:xfrm>
            <a:off x="4499992" y="4715967"/>
            <a:ext cx="2808312" cy="461665"/>
          </a:xfrm>
          <a:prstGeom prst="rect">
            <a:avLst/>
          </a:prstGeom>
          <a:noFill/>
        </p:spPr>
        <p:txBody>
          <a:bodyPr wrap="square" rtlCol="0">
            <a:spAutoFit/>
          </a:bodyPr>
          <a:lstStyle/>
          <a:p>
            <a:r>
              <a:rPr lang="fr-FR" sz="2400" dirty="0"/>
              <a:t>IP</a:t>
            </a:r>
            <a:endParaRPr lang="fr-FR" sz="2000" dirty="0"/>
          </a:p>
        </p:txBody>
      </p:sp>
      <p:sp>
        <p:nvSpPr>
          <p:cNvPr id="10" name="ZoneTexte 9"/>
          <p:cNvSpPr txBox="1"/>
          <p:nvPr/>
        </p:nvSpPr>
        <p:spPr>
          <a:xfrm>
            <a:off x="5004048" y="4602614"/>
            <a:ext cx="648072" cy="338554"/>
          </a:xfrm>
          <a:prstGeom prst="rect">
            <a:avLst/>
          </a:prstGeom>
          <a:solidFill>
            <a:schemeClr val="accent1">
              <a:lumMod val="40000"/>
              <a:lumOff val="60000"/>
            </a:schemeClr>
          </a:solidFill>
        </p:spPr>
        <p:txBody>
          <a:bodyPr wrap="square" rtlCol="0">
            <a:spAutoFit/>
          </a:bodyPr>
          <a:lstStyle/>
          <a:p>
            <a:r>
              <a:rPr lang="fr-FR" sz="1600" b="1" dirty="0"/>
              <a:t>ICMP</a:t>
            </a:r>
          </a:p>
        </p:txBody>
      </p:sp>
      <p:sp>
        <p:nvSpPr>
          <p:cNvPr id="11" name="ZoneTexte 10"/>
          <p:cNvSpPr txBox="1"/>
          <p:nvPr/>
        </p:nvSpPr>
        <p:spPr>
          <a:xfrm>
            <a:off x="3707904" y="5106670"/>
            <a:ext cx="1080120" cy="338554"/>
          </a:xfrm>
          <a:prstGeom prst="rect">
            <a:avLst/>
          </a:prstGeom>
          <a:solidFill>
            <a:schemeClr val="accent1">
              <a:lumMod val="40000"/>
              <a:lumOff val="60000"/>
            </a:schemeClr>
          </a:solidFill>
        </p:spPr>
        <p:txBody>
          <a:bodyPr wrap="square" rtlCol="0">
            <a:spAutoFit/>
          </a:bodyPr>
          <a:lstStyle/>
          <a:p>
            <a:r>
              <a:rPr lang="fr-FR" sz="1600" b="1" dirty="0"/>
              <a:t>ARP/RARP</a:t>
            </a:r>
          </a:p>
        </p:txBody>
      </p:sp>
      <p:sp>
        <p:nvSpPr>
          <p:cNvPr id="12" name="ZoneTexte 11"/>
          <p:cNvSpPr txBox="1"/>
          <p:nvPr/>
        </p:nvSpPr>
        <p:spPr>
          <a:xfrm>
            <a:off x="4211960" y="4157009"/>
            <a:ext cx="2808312" cy="461665"/>
          </a:xfrm>
          <a:prstGeom prst="rect">
            <a:avLst/>
          </a:prstGeom>
          <a:noFill/>
        </p:spPr>
        <p:txBody>
          <a:bodyPr wrap="square" rtlCol="0">
            <a:spAutoFit/>
          </a:bodyPr>
          <a:lstStyle/>
          <a:p>
            <a:r>
              <a:rPr lang="fr-FR" sz="2400" dirty="0">
                <a:solidFill>
                  <a:srgbClr val="FF0000"/>
                </a:solidFill>
              </a:rPr>
              <a:t>???????</a:t>
            </a:r>
            <a:endParaRPr lang="fr-FR" sz="2000" dirty="0">
              <a:solidFill>
                <a:srgbClr val="FF0000"/>
              </a:solidFill>
            </a:endParaRPr>
          </a:p>
        </p:txBody>
      </p:sp>
      <p:sp>
        <p:nvSpPr>
          <p:cNvPr id="2" name="Espace réservé du numéro de diapositive 1"/>
          <p:cNvSpPr>
            <a:spLocks noGrp="1"/>
          </p:cNvSpPr>
          <p:nvPr>
            <p:ph type="sldNum" sz="quarter" idx="12"/>
          </p:nvPr>
        </p:nvSpPr>
        <p:spPr/>
        <p:txBody>
          <a:bodyPr/>
          <a:lstStyle/>
          <a:p>
            <a:fld id="{194EA0E9-6AA5-4C72-ADD8-CBD3FCBC5038}" type="slidenum">
              <a:rPr lang="fr-FR" smtClean="0"/>
              <a:pPr/>
              <a:t>37</a:t>
            </a:fld>
            <a:endParaRPr lang="fr-FR"/>
          </a:p>
        </p:txBody>
      </p:sp>
    </p:spTree>
    <p:extLst>
      <p:ext uri="{BB962C8B-B14F-4D97-AF65-F5344CB8AC3E}">
        <p14:creationId xmlns:p14="http://schemas.microsoft.com/office/powerpoint/2010/main" val="12178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p:cTn id="7"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475656" y="2564904"/>
            <a:ext cx="6452279" cy="769441"/>
          </a:xfrm>
          <a:prstGeom prst="rect">
            <a:avLst/>
          </a:prstGeom>
          <a:noFill/>
        </p:spPr>
        <p:txBody>
          <a:bodyPr wrap="none" rtlCol="0">
            <a:spAutoFit/>
          </a:bodyPr>
          <a:lstStyle/>
          <a:p>
            <a:r>
              <a:rPr lang="fr-FR" sz="4400" b="1" i="1" dirty="0" smtClean="0">
                <a:latin typeface="Times New Roman" panose="02020603050405020304" pitchFamily="18" charset="0"/>
                <a:cs typeface="Times New Roman" panose="02020603050405020304" pitchFamily="18" charset="0"/>
              </a:rPr>
              <a:t>Merci pour Votre Attention</a:t>
            </a:r>
            <a:endParaRPr lang="fr-FR" sz="4400" b="1" i="1" dirty="0">
              <a:latin typeface="Times New Roman" panose="02020603050405020304" pitchFamily="18" charset="0"/>
              <a:cs typeface="Times New Roman" panose="02020603050405020304" pitchFamily="18" charset="0"/>
            </a:endParaRPr>
          </a:p>
        </p:txBody>
      </p:sp>
      <p:sp>
        <p:nvSpPr>
          <p:cNvPr id="6" name="Espace réservé du numéro de diapositive 5"/>
          <p:cNvSpPr>
            <a:spLocks noGrp="1"/>
          </p:cNvSpPr>
          <p:nvPr>
            <p:ph type="sldNum" sz="quarter" idx="12"/>
          </p:nvPr>
        </p:nvSpPr>
        <p:spPr/>
        <p:txBody>
          <a:bodyPr/>
          <a:lstStyle/>
          <a:p>
            <a:fld id="{194EA0E9-6AA5-4C72-ADD8-CBD3FCBC5038}" type="slidenum">
              <a:rPr lang="fr-FR" smtClean="0"/>
              <a:pPr/>
              <a:t>38</a:t>
            </a:fld>
            <a:endParaRPr lang="fr-FR"/>
          </a:p>
        </p:txBody>
      </p:sp>
    </p:spTree>
    <p:extLst>
      <p:ext uri="{BB962C8B-B14F-4D97-AF65-F5344CB8AC3E}">
        <p14:creationId xmlns:p14="http://schemas.microsoft.com/office/powerpoint/2010/main" val="173268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32656"/>
            <a:ext cx="7886700" cy="1325563"/>
          </a:xfrm>
        </p:spPr>
        <p:txBody>
          <a:bodyPr>
            <a:normAutofit/>
          </a:bodyPr>
          <a:lstStyle/>
          <a:p>
            <a:r>
              <a:rPr lang="fr-FR" sz="3600" b="1" i="1" dirty="0">
                <a:latin typeface="Times New Roman" panose="02020603050405020304" pitchFamily="18" charset="0"/>
                <a:cs typeface="Times New Roman" panose="02020603050405020304" pitchFamily="18" charset="0"/>
              </a:rPr>
              <a:t>  Plan</a:t>
            </a:r>
          </a:p>
        </p:txBody>
      </p:sp>
      <p:sp>
        <p:nvSpPr>
          <p:cNvPr id="3" name="Espace réservé du contenu 2"/>
          <p:cNvSpPr>
            <a:spLocks noGrp="1"/>
          </p:cNvSpPr>
          <p:nvPr>
            <p:ph idx="1"/>
          </p:nvPr>
        </p:nvSpPr>
        <p:spPr>
          <a:xfrm>
            <a:off x="628650" y="1662196"/>
            <a:ext cx="7886700" cy="4351338"/>
          </a:xfrm>
        </p:spPr>
        <p:txBody>
          <a:bodyPr/>
          <a:lstStyle/>
          <a:p>
            <a:pPr marL="457200" indent="-457200" algn="just">
              <a:lnSpc>
                <a:spcPct val="100000"/>
              </a:lnSpc>
              <a:buFont typeface="+mj-lt"/>
              <a:buAutoNum type="arabicPeriod"/>
            </a:pPr>
            <a:r>
              <a:rPr lang="fr-FR" sz="2400" dirty="0">
                <a:latin typeface="Times New Roman" panose="02020603050405020304" pitchFamily="18" charset="0"/>
                <a:cs typeface="Times New Roman" panose="02020603050405020304" pitchFamily="18" charset="0"/>
              </a:rPr>
              <a:t>Rappel</a:t>
            </a:r>
          </a:p>
          <a:p>
            <a:pPr marL="457200" indent="-457200" algn="just">
              <a:lnSpc>
                <a:spcPct val="100000"/>
              </a:lnSpc>
              <a:buFont typeface="+mj-lt"/>
              <a:buAutoNum type="arabicPeriod"/>
            </a:pPr>
            <a:r>
              <a:rPr lang="fr-FR" sz="2400" dirty="0">
                <a:latin typeface="Times New Roman" panose="02020603050405020304" pitchFamily="18" charset="0"/>
                <a:cs typeface="Times New Roman" panose="02020603050405020304" pitchFamily="18" charset="0"/>
              </a:rPr>
              <a:t>Couche Réseau</a:t>
            </a:r>
          </a:p>
          <a:p>
            <a:pPr marL="857250" lvl="1" indent="-514350" algn="just">
              <a:lnSpc>
                <a:spcPct val="100000"/>
              </a:lnSpc>
              <a:buAutoNum type="alphaLcPeriod"/>
            </a:pPr>
            <a:r>
              <a:rPr lang="fr-FR" sz="2400" dirty="0">
                <a:latin typeface="Times New Roman" panose="02020603050405020304" pitchFamily="18" charset="0"/>
                <a:cs typeface="Times New Roman" panose="02020603050405020304" pitchFamily="18" charset="0"/>
              </a:rPr>
              <a:t>Définition</a:t>
            </a:r>
          </a:p>
          <a:p>
            <a:pPr marL="857250" lvl="1" indent="-514350" algn="just">
              <a:lnSpc>
                <a:spcPct val="100000"/>
              </a:lnSpc>
              <a:buAutoNum type="alphaLcPeriod"/>
            </a:pPr>
            <a:r>
              <a:rPr lang="fr-FR" sz="2400" dirty="0">
                <a:latin typeface="Times New Roman" panose="02020603050405020304" pitchFamily="18" charset="0"/>
                <a:cs typeface="Times New Roman" panose="02020603050405020304" pitchFamily="18" charset="0"/>
              </a:rPr>
              <a:t>Rôle </a:t>
            </a:r>
          </a:p>
          <a:p>
            <a:pPr marL="457200" indent="-457200" algn="just">
              <a:lnSpc>
                <a:spcPct val="100000"/>
              </a:lnSpc>
              <a:buFont typeface="+mj-lt"/>
              <a:buAutoNum type="arabicPeriod"/>
            </a:pPr>
            <a:r>
              <a:rPr lang="fr-FR" sz="2400" dirty="0">
                <a:latin typeface="Times New Roman" panose="02020603050405020304" pitchFamily="18" charset="0"/>
                <a:cs typeface="Times New Roman" panose="02020603050405020304" pitchFamily="18" charset="0"/>
              </a:rPr>
              <a:t>Protocole IP</a:t>
            </a:r>
          </a:p>
          <a:p>
            <a:pPr marL="457200" indent="-457200" algn="just">
              <a:lnSpc>
                <a:spcPct val="100000"/>
              </a:lnSpc>
              <a:buFont typeface="+mj-lt"/>
              <a:buAutoNum type="arabicPeriod"/>
            </a:pPr>
            <a:r>
              <a:rPr lang="fr-FR" sz="2400" dirty="0">
                <a:latin typeface="Times New Roman" panose="02020603050405020304" pitchFamily="18" charset="0"/>
                <a:cs typeface="Times New Roman" panose="02020603050405020304" pitchFamily="18" charset="0"/>
              </a:rPr>
              <a:t>Protocole ICMP</a:t>
            </a:r>
          </a:p>
          <a:p>
            <a:pPr marL="457200" indent="-457200" algn="just">
              <a:lnSpc>
                <a:spcPct val="100000"/>
              </a:lnSpc>
              <a:buFont typeface="+mj-lt"/>
              <a:buAutoNum type="arabicPeriod"/>
            </a:pPr>
            <a:r>
              <a:rPr lang="fr-FR" sz="2400" dirty="0">
                <a:latin typeface="Times New Roman" panose="02020603050405020304" pitchFamily="18" charset="0"/>
                <a:cs typeface="Times New Roman" panose="02020603050405020304" pitchFamily="18" charset="0"/>
              </a:rPr>
              <a:t>Protocole ARP/RARP </a:t>
            </a:r>
          </a:p>
          <a:p>
            <a:pPr marL="800100" lvl="1" indent="-457200">
              <a:buFont typeface="+mj-lt"/>
              <a:buAutoNum type="arabicPeriod"/>
            </a:pPr>
            <a:endParaRPr lang="fr-FR" dirty="0"/>
          </a:p>
        </p:txBody>
      </p:sp>
      <p:sp>
        <p:nvSpPr>
          <p:cNvPr id="4" name="Espace réservé du numéro de diapositive 3"/>
          <p:cNvSpPr>
            <a:spLocks noGrp="1"/>
          </p:cNvSpPr>
          <p:nvPr>
            <p:ph type="sldNum" sz="quarter" idx="12"/>
          </p:nvPr>
        </p:nvSpPr>
        <p:spPr/>
        <p:txBody>
          <a:bodyPr/>
          <a:lstStyle/>
          <a:p>
            <a:fld id="{194EA0E9-6AA5-4C72-ADD8-CBD3FCBC5038}" type="slidenum">
              <a:rPr lang="fr-FR" smtClean="0"/>
              <a:pPr/>
              <a:t>4</a:t>
            </a:fld>
            <a:endParaRPr lang="fr-FR"/>
          </a:p>
        </p:txBody>
      </p:sp>
    </p:spTree>
    <p:extLst>
      <p:ext uri="{BB962C8B-B14F-4D97-AF65-F5344CB8AC3E}">
        <p14:creationId xmlns:p14="http://schemas.microsoft.com/office/powerpoint/2010/main" val="547491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i="1" dirty="0">
                <a:latin typeface="Times New Roman" panose="02020603050405020304" pitchFamily="18" charset="0"/>
                <a:cs typeface="Times New Roman" panose="02020603050405020304" pitchFamily="18" charset="0"/>
              </a:rPr>
              <a:t>  Couche Réseau: Définition</a:t>
            </a:r>
          </a:p>
        </p:txBody>
      </p:sp>
      <p:sp>
        <p:nvSpPr>
          <p:cNvPr id="3" name="Espace réservé du contenu 2"/>
          <p:cNvSpPr>
            <a:spLocks noGrp="1"/>
          </p:cNvSpPr>
          <p:nvPr>
            <p:ph idx="1"/>
          </p:nvPr>
        </p:nvSpPr>
        <p:spPr/>
        <p:txBody>
          <a:bodyPr>
            <a:normAutofit/>
          </a:bodyPr>
          <a:lstStyle/>
          <a:p>
            <a:pPr algn="just"/>
            <a:r>
              <a:rPr lang="fr-FR" sz="2400" dirty="0">
                <a:latin typeface="Times New Roman" panose="02020603050405020304" pitchFamily="18" charset="0"/>
                <a:cs typeface="Times New Roman" panose="02020603050405020304" pitchFamily="18" charset="0"/>
              </a:rPr>
              <a:t>La couche réseau : couche 3 du modèle OSI</a:t>
            </a:r>
          </a:p>
          <a:p>
            <a:pPr algn="just"/>
            <a:r>
              <a:rPr lang="fr-FR" sz="2400" dirty="0">
                <a:latin typeface="Times New Roman" panose="02020603050405020304" pitchFamily="18" charset="0"/>
                <a:cs typeface="Times New Roman" panose="02020603050405020304" pitchFamily="18" charset="0"/>
              </a:rPr>
              <a:t>Elle fournit des services pour l’échange des données sur le réseau entre des périphériques finaux</a:t>
            </a:r>
          </a:p>
          <a:p>
            <a:pPr eaLnBrk="0" hangingPunct="0">
              <a:defRPr/>
            </a:pPr>
            <a:r>
              <a:rPr lang="fr-FR" sz="2400" dirty="0">
                <a:latin typeface="Times New Roman" panose="02020603050405020304" pitchFamily="18" charset="0"/>
                <a:cs typeface="Times New Roman" panose="02020603050405020304" pitchFamily="18" charset="0"/>
              </a:rPr>
              <a:t>Elle assure l’acheminement des données</a:t>
            </a:r>
          </a:p>
          <a:p>
            <a:pPr eaLnBrk="0" hangingPunct="0">
              <a:defRPr/>
            </a:pPr>
            <a:r>
              <a:rPr lang="fr-FR" sz="2400" dirty="0">
                <a:latin typeface="Times New Roman" panose="02020603050405020304" pitchFamily="18" charset="0"/>
                <a:cs typeface="Times New Roman" panose="02020603050405020304" pitchFamily="18" charset="0"/>
              </a:rPr>
              <a:t>L'unité de données est le </a:t>
            </a:r>
            <a:r>
              <a:rPr lang="fr-FR" sz="2400" b="1" dirty="0">
                <a:solidFill>
                  <a:srgbClr val="FF0000"/>
                </a:solidFill>
                <a:latin typeface="Times New Roman" panose="02020603050405020304" pitchFamily="18" charset="0"/>
                <a:cs typeface="Times New Roman" panose="02020603050405020304" pitchFamily="18" charset="0"/>
              </a:rPr>
              <a:t>paquet</a:t>
            </a:r>
          </a:p>
          <a:p>
            <a:pPr eaLnBrk="0" hangingPunct="0">
              <a:defRPr/>
            </a:pPr>
            <a:endParaRPr lang="fr-FR" sz="2000" dirty="0">
              <a:latin typeface="Times New Roman" pitchFamily="18" charset="0"/>
            </a:endParaRPr>
          </a:p>
        </p:txBody>
      </p:sp>
      <p:pic>
        <p:nvPicPr>
          <p:cNvPr id="9" name="Image 8"/>
          <p:cNvPicPr>
            <a:picLocks noChangeAspect="1"/>
          </p:cNvPicPr>
          <p:nvPr/>
        </p:nvPicPr>
        <p:blipFill>
          <a:blip r:embed="rId3">
            <a:clrChange>
              <a:clrFrom>
                <a:srgbClr val="FFFFFF"/>
              </a:clrFrom>
              <a:clrTo>
                <a:srgbClr val="FFFFFF">
                  <a:alpha val="0"/>
                </a:srgbClr>
              </a:clrTo>
            </a:clrChange>
          </a:blip>
          <a:stretch>
            <a:fillRect/>
          </a:stretch>
        </p:blipFill>
        <p:spPr>
          <a:xfrm>
            <a:off x="2339752" y="4869827"/>
            <a:ext cx="4486275" cy="1552575"/>
          </a:xfrm>
          <a:prstGeom prst="rect">
            <a:avLst/>
          </a:prstGeom>
        </p:spPr>
      </p:pic>
      <p:sp>
        <p:nvSpPr>
          <p:cNvPr id="8" name="Rectangle 7"/>
          <p:cNvSpPr/>
          <p:nvPr/>
        </p:nvSpPr>
        <p:spPr>
          <a:xfrm>
            <a:off x="2339752" y="4818022"/>
            <a:ext cx="4608512" cy="1656184"/>
          </a:xfrm>
          <a:prstGeom prst="rect">
            <a:avLst/>
          </a:prstGeom>
          <a:noFill/>
          <a:ln w="28575">
            <a:solidFill>
              <a:srgbClr val="FF0000"/>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a:solidFill>
                  <a:srgbClr val="FF0000"/>
                </a:solidFill>
              </a:rPr>
              <a:t>Paquet IP</a:t>
            </a:r>
          </a:p>
          <a:p>
            <a:pPr algn="ctr"/>
            <a:endParaRPr lang="fr-FR" dirty="0"/>
          </a:p>
          <a:p>
            <a:pPr algn="ctr"/>
            <a:endParaRPr lang="fr-FR" dirty="0"/>
          </a:p>
          <a:p>
            <a:pPr algn="ctr"/>
            <a:endParaRPr lang="fr-FR" dirty="0"/>
          </a:p>
          <a:p>
            <a:pPr algn="ctr"/>
            <a:endParaRPr lang="fr-FR" dirty="0"/>
          </a:p>
          <a:p>
            <a:pPr algn="ctr"/>
            <a:endParaRPr lang="fr-FR" dirty="0"/>
          </a:p>
        </p:txBody>
      </p:sp>
      <p:sp>
        <p:nvSpPr>
          <p:cNvPr id="4" name="Espace réservé du numéro de diapositive 3"/>
          <p:cNvSpPr>
            <a:spLocks noGrp="1"/>
          </p:cNvSpPr>
          <p:nvPr>
            <p:ph type="sldNum" sz="quarter" idx="12"/>
          </p:nvPr>
        </p:nvSpPr>
        <p:spPr/>
        <p:txBody>
          <a:bodyPr/>
          <a:lstStyle/>
          <a:p>
            <a:fld id="{194EA0E9-6AA5-4C72-ADD8-CBD3FCBC5038}" type="slidenum">
              <a:rPr lang="fr-FR" smtClean="0"/>
              <a:pPr/>
              <a:t>5</a:t>
            </a:fld>
            <a:endParaRPr lang="fr-FR"/>
          </a:p>
        </p:txBody>
      </p:sp>
    </p:spTree>
    <p:extLst>
      <p:ext uri="{BB962C8B-B14F-4D97-AF65-F5344CB8AC3E}">
        <p14:creationId xmlns:p14="http://schemas.microsoft.com/office/powerpoint/2010/main" val="392540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817533"/>
            <a:ext cx="8856984" cy="4351338"/>
          </a:xfrm>
        </p:spPr>
        <p:txBody>
          <a:bodyPr>
            <a:normAutofit/>
          </a:bodyPr>
          <a:lstStyle/>
          <a:p>
            <a:pPr algn="just">
              <a:lnSpc>
                <a:spcPct val="150000"/>
              </a:lnSpc>
              <a:buFont typeface="Wingdings" panose="05000000000000000000" pitchFamily="2" charset="2"/>
              <a:buChar char="q"/>
            </a:pPr>
            <a:r>
              <a:rPr lang="fr-FR" sz="2400" dirty="0">
                <a:latin typeface="Times New Roman" panose="02020603050405020304" pitchFamily="18" charset="0"/>
                <a:cs typeface="Times New Roman" panose="02020603050405020304" pitchFamily="18" charset="0"/>
              </a:rPr>
              <a:t>Elle traite de tout ce qui concerne l‘adressage et le routage dans le réseau</a:t>
            </a:r>
          </a:p>
          <a:p>
            <a:pPr lvl="1" algn="just">
              <a:lnSpc>
                <a:spcPct val="150000"/>
              </a:lnSpc>
            </a:pPr>
            <a:r>
              <a:rPr lang="fr-FR" sz="2400" b="1" dirty="0">
                <a:latin typeface="Times New Roman" panose="02020603050405020304" pitchFamily="18" charset="0"/>
                <a:cs typeface="Times New Roman" panose="02020603050405020304" pitchFamily="18" charset="0"/>
              </a:rPr>
              <a:t>Adressage </a:t>
            </a:r>
            <a:r>
              <a:rPr lang="fr-FR" sz="2400" dirty="0">
                <a:latin typeface="Times New Roman" panose="02020603050405020304" pitchFamily="18" charset="0"/>
                <a:cs typeface="Times New Roman" panose="02020603050405020304" pitchFamily="18" charset="0"/>
              </a:rPr>
              <a:t>: identification des différents réseaux à interconnecter.</a:t>
            </a:r>
          </a:p>
          <a:p>
            <a:pPr lvl="1" algn="just">
              <a:lnSpc>
                <a:spcPct val="150000"/>
              </a:lnSpc>
            </a:pPr>
            <a:r>
              <a:rPr lang="fr-FR" sz="2400" b="1" dirty="0">
                <a:latin typeface="Times New Roman" panose="02020603050405020304" pitchFamily="18" charset="0"/>
                <a:cs typeface="Times New Roman" panose="02020603050405020304" pitchFamily="18" charset="0"/>
              </a:rPr>
              <a:t>Routage </a:t>
            </a:r>
            <a:r>
              <a:rPr lang="fr-FR" sz="2400" dirty="0">
                <a:latin typeface="Times New Roman" panose="02020603050405020304" pitchFamily="18" charset="0"/>
                <a:cs typeface="Times New Roman" panose="02020603050405020304" pitchFamily="18" charset="0"/>
              </a:rPr>
              <a:t>: découverte d'un chemin de transmission entre récepteur et émetteur, chemin qui passe par une série de machines ou de routeurs qui transmettent l'information de proche en proche. </a:t>
            </a:r>
          </a:p>
        </p:txBody>
      </p:sp>
      <p:sp>
        <p:nvSpPr>
          <p:cNvPr id="5" name="Titre 1"/>
          <p:cNvSpPr txBox="1">
            <a:spLocks/>
          </p:cNvSpPr>
          <p:nvPr/>
        </p:nvSpPr>
        <p:spPr>
          <a:xfrm>
            <a:off x="683568" y="332656"/>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fr-FR" sz="3600" b="1" i="1" dirty="0">
                <a:latin typeface="Times New Roman" panose="02020603050405020304" pitchFamily="18" charset="0"/>
                <a:cs typeface="Times New Roman" panose="02020603050405020304" pitchFamily="18" charset="0"/>
              </a:rPr>
              <a:t>  Couche Réseau: Rôles</a:t>
            </a:r>
          </a:p>
        </p:txBody>
      </p:sp>
      <p:sp>
        <p:nvSpPr>
          <p:cNvPr id="2" name="Espace réservé du numéro de diapositive 1"/>
          <p:cNvSpPr>
            <a:spLocks noGrp="1"/>
          </p:cNvSpPr>
          <p:nvPr>
            <p:ph type="sldNum" sz="quarter" idx="12"/>
          </p:nvPr>
        </p:nvSpPr>
        <p:spPr/>
        <p:txBody>
          <a:bodyPr/>
          <a:lstStyle/>
          <a:p>
            <a:fld id="{194EA0E9-6AA5-4C72-ADD8-CBD3FCBC5038}" type="slidenum">
              <a:rPr lang="fr-FR" smtClean="0"/>
              <a:pPr/>
              <a:t>6</a:t>
            </a:fld>
            <a:endParaRPr lang="fr-FR"/>
          </a:p>
        </p:txBody>
      </p:sp>
    </p:spTree>
    <p:extLst>
      <p:ext uri="{BB962C8B-B14F-4D97-AF65-F5344CB8AC3E}">
        <p14:creationId xmlns:p14="http://schemas.microsoft.com/office/powerpoint/2010/main" val="273178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32656"/>
            <a:ext cx="7886700" cy="1325563"/>
          </a:xfrm>
        </p:spPr>
        <p:txBody>
          <a:bodyPr>
            <a:normAutofit/>
          </a:bodyPr>
          <a:lstStyle/>
          <a:p>
            <a:r>
              <a:rPr lang="fr-FR" sz="3600" b="1" i="1" dirty="0">
                <a:latin typeface="Times New Roman" panose="02020603050405020304" pitchFamily="18" charset="0"/>
                <a:cs typeface="Times New Roman" panose="02020603050405020304" pitchFamily="18" charset="0"/>
              </a:rPr>
              <a:t>  Protocole IP (Internet Protocol) 1/6</a:t>
            </a:r>
          </a:p>
        </p:txBody>
      </p:sp>
      <p:sp>
        <p:nvSpPr>
          <p:cNvPr id="3" name="Espace réservé du contenu 2"/>
          <p:cNvSpPr>
            <a:spLocks noGrp="1"/>
          </p:cNvSpPr>
          <p:nvPr>
            <p:ph idx="1"/>
          </p:nvPr>
        </p:nvSpPr>
        <p:spPr>
          <a:xfrm>
            <a:off x="23913" y="1355636"/>
            <a:ext cx="9001000" cy="5032375"/>
          </a:xfrm>
        </p:spPr>
        <p:txBody>
          <a:bodyPr>
            <a:normAutofit fontScale="92500" lnSpcReduction="20000"/>
          </a:bodyPr>
          <a:lstStyle/>
          <a:p>
            <a:pPr algn="just">
              <a:lnSpc>
                <a:spcPct val="150000"/>
              </a:lnSpc>
            </a:pPr>
            <a:r>
              <a:rPr lang="fr-FR" sz="2600" dirty="0">
                <a:latin typeface="Times New Roman" panose="02020603050405020304" pitchFamily="18" charset="0"/>
                <a:cs typeface="Times New Roman" panose="02020603050405020304" pitchFamily="18" charset="0"/>
              </a:rPr>
              <a:t>Protocole principal de la couche réseau</a:t>
            </a:r>
          </a:p>
          <a:p>
            <a:pPr algn="just">
              <a:lnSpc>
                <a:spcPct val="150000"/>
              </a:lnSpc>
            </a:pPr>
            <a:r>
              <a:rPr lang="fr-FR" sz="2600" dirty="0">
                <a:latin typeface="Times New Roman" panose="02020603050405020304" pitchFamily="18" charset="0"/>
                <a:cs typeface="Times New Roman" panose="02020603050405020304" pitchFamily="18" charset="0"/>
              </a:rPr>
              <a:t>2 versions : IPv4 et IPv6</a:t>
            </a:r>
          </a:p>
          <a:p>
            <a:pPr algn="just">
              <a:lnSpc>
                <a:spcPct val="150000"/>
              </a:lnSpc>
            </a:pPr>
            <a:r>
              <a:rPr lang="fr-FR" sz="2600" dirty="0">
                <a:latin typeface="Times New Roman" panose="02020603050405020304" pitchFamily="18" charset="0"/>
                <a:cs typeface="Times New Roman" panose="02020603050405020304" pitchFamily="18" charset="0"/>
              </a:rPr>
              <a:t>Constitue le protocole de transport de données de couche 3 le plus répandu</a:t>
            </a:r>
          </a:p>
          <a:p>
            <a:pPr algn="just">
              <a:lnSpc>
                <a:spcPct val="150000"/>
              </a:lnSpc>
            </a:pPr>
            <a:r>
              <a:rPr lang="fr-FR" sz="2600" dirty="0">
                <a:latin typeface="Times New Roman" panose="02020603050405020304" pitchFamily="18" charset="0"/>
                <a:cs typeface="Times New Roman" panose="02020603050405020304" pitchFamily="18" charset="0"/>
              </a:rPr>
              <a:t>Permet l'élaboration et le transport des paquets, sans toutefois en assurer la « </a:t>
            </a:r>
            <a:r>
              <a:rPr lang="fr-FR" sz="2600" b="1" dirty="0">
                <a:latin typeface="Times New Roman" panose="02020603050405020304" pitchFamily="18" charset="0"/>
                <a:cs typeface="Times New Roman" panose="02020603050405020304" pitchFamily="18" charset="0"/>
              </a:rPr>
              <a:t>livraison</a:t>
            </a:r>
            <a:r>
              <a:rPr lang="fr-FR" sz="2600" dirty="0">
                <a:latin typeface="Times New Roman" panose="02020603050405020304" pitchFamily="18" charset="0"/>
                <a:cs typeface="Times New Roman" panose="02020603050405020304" pitchFamily="18" charset="0"/>
              </a:rPr>
              <a:t> »</a:t>
            </a:r>
          </a:p>
          <a:p>
            <a:pPr algn="just">
              <a:lnSpc>
                <a:spcPct val="150000"/>
              </a:lnSpc>
            </a:pPr>
            <a:r>
              <a:rPr lang="fr-FR" sz="2600" dirty="0">
                <a:latin typeface="Times New Roman" panose="02020603050405020304" pitchFamily="18" charset="0"/>
                <a:cs typeface="Times New Roman" panose="02020603050405020304" pitchFamily="18" charset="0"/>
              </a:rPr>
              <a:t>Le protocole IP traite les paquets IP indépendamment les uns des autres en définissant leur représentation, leur routage et leur expédition</a:t>
            </a:r>
          </a:p>
          <a:p>
            <a:pPr marL="0" indent="0" algn="just">
              <a:buNone/>
            </a:pPr>
            <a:endParaRPr lang="fr-FR" dirty="0"/>
          </a:p>
          <a:p>
            <a:pPr algn="just"/>
            <a:endParaRPr lang="fr-FR" dirty="0"/>
          </a:p>
        </p:txBody>
      </p:sp>
      <p:sp>
        <p:nvSpPr>
          <p:cNvPr id="5" name="Espace réservé du numéro de diapositive 4"/>
          <p:cNvSpPr>
            <a:spLocks noGrp="1"/>
          </p:cNvSpPr>
          <p:nvPr>
            <p:ph type="sldNum" sz="quarter" idx="12"/>
          </p:nvPr>
        </p:nvSpPr>
        <p:spPr/>
        <p:txBody>
          <a:bodyPr/>
          <a:lstStyle/>
          <a:p>
            <a:fld id="{194EA0E9-6AA5-4C72-ADD8-CBD3FCBC5038}" type="slidenum">
              <a:rPr lang="fr-FR" smtClean="0"/>
              <a:pPr/>
              <a:t>7</a:t>
            </a:fld>
            <a:endParaRPr lang="fr-FR"/>
          </a:p>
        </p:txBody>
      </p:sp>
    </p:spTree>
    <p:extLst>
      <p:ext uri="{BB962C8B-B14F-4D97-AF65-F5344CB8AC3E}">
        <p14:creationId xmlns:p14="http://schemas.microsoft.com/office/powerpoint/2010/main" val="21414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lnSpc>
                <a:spcPct val="200000"/>
              </a:lnSpc>
              <a:buFont typeface="Wingdings" panose="05000000000000000000" pitchFamily="2" charset="2"/>
              <a:buChar char="ü"/>
            </a:pPr>
            <a:r>
              <a:rPr lang="fr-FR" sz="2400" dirty="0">
                <a:latin typeface="Times New Roman" panose="02020603050405020304" pitchFamily="18" charset="0"/>
                <a:cs typeface="Times New Roman" panose="02020603050405020304" pitchFamily="18" charset="0"/>
              </a:rPr>
              <a:t>Sans connexion</a:t>
            </a:r>
          </a:p>
          <a:p>
            <a:pPr>
              <a:lnSpc>
                <a:spcPct val="200000"/>
              </a:lnSpc>
              <a:buFont typeface="Wingdings" panose="05000000000000000000" pitchFamily="2" charset="2"/>
              <a:buChar char="ü"/>
            </a:pPr>
            <a:r>
              <a:rPr lang="fr-FR" sz="2400" dirty="0">
                <a:latin typeface="Times New Roman" panose="02020603050405020304" pitchFamily="18" charset="0"/>
                <a:cs typeface="Times New Roman" panose="02020603050405020304" pitchFamily="18" charset="0"/>
              </a:rPr>
              <a:t>Service au mieux (Best effort)</a:t>
            </a:r>
          </a:p>
          <a:p>
            <a:pPr>
              <a:lnSpc>
                <a:spcPct val="200000"/>
              </a:lnSpc>
              <a:buFont typeface="Wingdings" panose="05000000000000000000" pitchFamily="2" charset="2"/>
              <a:buChar char="ü"/>
            </a:pPr>
            <a:r>
              <a:rPr lang="fr-FR" sz="2400" dirty="0">
                <a:latin typeface="Times New Roman" panose="02020603050405020304" pitchFamily="18" charset="0"/>
                <a:cs typeface="Times New Roman" panose="02020603050405020304" pitchFamily="18" charset="0"/>
              </a:rPr>
              <a:t>Indépendant du média</a:t>
            </a:r>
          </a:p>
        </p:txBody>
      </p:sp>
      <p:sp>
        <p:nvSpPr>
          <p:cNvPr id="5" name="Titre 1"/>
          <p:cNvSpPr>
            <a:spLocks noGrp="1"/>
          </p:cNvSpPr>
          <p:nvPr>
            <p:ph type="title"/>
          </p:nvPr>
        </p:nvSpPr>
        <p:spPr>
          <a:xfrm>
            <a:off x="628650" y="332656"/>
            <a:ext cx="7886700" cy="1325563"/>
          </a:xfrm>
        </p:spPr>
        <p:txBody>
          <a:bodyPr>
            <a:normAutofit/>
          </a:bodyPr>
          <a:lstStyle/>
          <a:p>
            <a:r>
              <a:rPr lang="fr-FR" sz="3600" b="1" i="1" dirty="0">
                <a:latin typeface="Times New Roman" panose="02020603050405020304" pitchFamily="18" charset="0"/>
                <a:cs typeface="Times New Roman" panose="02020603050405020304" pitchFamily="18" charset="0"/>
              </a:rPr>
              <a:t>  Protocole IP (Internet Protocol) 2/6</a:t>
            </a:r>
          </a:p>
        </p:txBody>
      </p:sp>
      <p:sp>
        <p:nvSpPr>
          <p:cNvPr id="2" name="Espace réservé du numéro de diapositive 1"/>
          <p:cNvSpPr>
            <a:spLocks noGrp="1"/>
          </p:cNvSpPr>
          <p:nvPr>
            <p:ph type="sldNum" sz="quarter" idx="12"/>
          </p:nvPr>
        </p:nvSpPr>
        <p:spPr/>
        <p:txBody>
          <a:bodyPr/>
          <a:lstStyle/>
          <a:p>
            <a:fld id="{194EA0E9-6AA5-4C72-ADD8-CBD3FCBC5038}" type="slidenum">
              <a:rPr lang="fr-FR" smtClean="0"/>
              <a:pPr/>
              <a:t>8</a:t>
            </a:fld>
            <a:endParaRPr lang="fr-FR"/>
          </a:p>
        </p:txBody>
      </p:sp>
    </p:spTree>
    <p:extLst>
      <p:ext uri="{BB962C8B-B14F-4D97-AF65-F5344CB8AC3E}">
        <p14:creationId xmlns:p14="http://schemas.microsoft.com/office/powerpoint/2010/main" val="3078736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clrChange>
              <a:clrFrom>
                <a:srgbClr val="FFFFFF"/>
              </a:clrFrom>
              <a:clrTo>
                <a:srgbClr val="FFFFFF">
                  <a:alpha val="0"/>
                </a:srgbClr>
              </a:clrTo>
            </a:clrChange>
          </a:blip>
          <a:stretch>
            <a:fillRect/>
          </a:stretch>
        </p:blipFill>
        <p:spPr>
          <a:xfrm>
            <a:off x="971600" y="1988840"/>
            <a:ext cx="7466676" cy="3888432"/>
          </a:xfrm>
          <a:prstGeom prst="rect">
            <a:avLst/>
          </a:prstGeom>
        </p:spPr>
      </p:pic>
      <p:sp>
        <p:nvSpPr>
          <p:cNvPr id="6" name="ZoneTexte 5"/>
          <p:cNvSpPr txBox="1"/>
          <p:nvPr/>
        </p:nvSpPr>
        <p:spPr>
          <a:xfrm>
            <a:off x="1106305" y="1479712"/>
            <a:ext cx="3794268" cy="738664"/>
          </a:xfrm>
          <a:prstGeom prst="rect">
            <a:avLst/>
          </a:prstGeom>
          <a:noFill/>
        </p:spPr>
        <p:txBody>
          <a:bodyPr wrap="square" rtlCol="0">
            <a:spAutoFit/>
          </a:bodyPr>
          <a:lstStyle/>
          <a:p>
            <a:pPr marL="285750" indent="-285750">
              <a:buFont typeface="Arial" panose="020B0604020202020204" pitchFamily="34" charset="0"/>
              <a:buChar char="•"/>
            </a:pPr>
            <a:r>
              <a:rPr lang="fr-FR" sz="2400" b="1" i="1" dirty="0">
                <a:solidFill>
                  <a:srgbClr val="C00000"/>
                </a:solidFill>
                <a:latin typeface="Times New Roman" panose="02020603050405020304" pitchFamily="18" charset="0"/>
                <a:cs typeface="Times New Roman" panose="02020603050405020304" pitchFamily="18" charset="0"/>
              </a:rPr>
              <a:t>Sans connexion</a:t>
            </a:r>
          </a:p>
          <a:p>
            <a:endParaRPr lang="fr-FR" dirty="0"/>
          </a:p>
        </p:txBody>
      </p:sp>
      <p:grpSp>
        <p:nvGrpSpPr>
          <p:cNvPr id="11" name="Groupe 10"/>
          <p:cNvGrpSpPr/>
          <p:nvPr/>
        </p:nvGrpSpPr>
        <p:grpSpPr>
          <a:xfrm>
            <a:off x="532681" y="2231287"/>
            <a:ext cx="1021854" cy="259329"/>
            <a:chOff x="2339752" y="2348880"/>
            <a:chExt cx="2822054" cy="648072"/>
          </a:xfrm>
        </p:grpSpPr>
        <p:sp>
          <p:nvSpPr>
            <p:cNvPr id="9" name="Rectangle 8"/>
            <p:cNvSpPr/>
            <p:nvPr/>
          </p:nvSpPr>
          <p:spPr>
            <a:xfrm>
              <a:off x="2339752" y="2348880"/>
              <a:ext cx="792088" cy="648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0" name="Rectangle 9"/>
            <p:cNvSpPr/>
            <p:nvPr/>
          </p:nvSpPr>
          <p:spPr>
            <a:xfrm>
              <a:off x="3131840" y="2348880"/>
              <a:ext cx="202996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7" name="Groupe 26"/>
          <p:cNvGrpSpPr/>
          <p:nvPr/>
        </p:nvGrpSpPr>
        <p:grpSpPr>
          <a:xfrm>
            <a:off x="672971" y="2383686"/>
            <a:ext cx="1021854" cy="259329"/>
            <a:chOff x="2339752" y="2348880"/>
            <a:chExt cx="2822054" cy="648072"/>
          </a:xfrm>
        </p:grpSpPr>
        <p:sp>
          <p:nvSpPr>
            <p:cNvPr id="28" name="Rectangle 27"/>
            <p:cNvSpPr/>
            <p:nvPr/>
          </p:nvSpPr>
          <p:spPr>
            <a:xfrm>
              <a:off x="2339752" y="2348880"/>
              <a:ext cx="792088" cy="648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9" name="Rectangle 28"/>
            <p:cNvSpPr/>
            <p:nvPr/>
          </p:nvSpPr>
          <p:spPr>
            <a:xfrm>
              <a:off x="3131840" y="2348880"/>
              <a:ext cx="202996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0" name="Groupe 29"/>
          <p:cNvGrpSpPr/>
          <p:nvPr/>
        </p:nvGrpSpPr>
        <p:grpSpPr>
          <a:xfrm>
            <a:off x="819493" y="2513351"/>
            <a:ext cx="1021854" cy="259329"/>
            <a:chOff x="2339752" y="2348880"/>
            <a:chExt cx="2822054" cy="648072"/>
          </a:xfrm>
        </p:grpSpPr>
        <p:sp>
          <p:nvSpPr>
            <p:cNvPr id="31" name="Rectangle 30"/>
            <p:cNvSpPr/>
            <p:nvPr/>
          </p:nvSpPr>
          <p:spPr>
            <a:xfrm>
              <a:off x="2339752" y="2348880"/>
              <a:ext cx="792088" cy="648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32" name="Rectangle 31"/>
            <p:cNvSpPr/>
            <p:nvPr/>
          </p:nvSpPr>
          <p:spPr>
            <a:xfrm>
              <a:off x="3131840" y="2348880"/>
              <a:ext cx="202996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9" name="Titre 1"/>
          <p:cNvSpPr>
            <a:spLocks noGrp="1"/>
          </p:cNvSpPr>
          <p:nvPr>
            <p:ph type="title"/>
          </p:nvPr>
        </p:nvSpPr>
        <p:spPr>
          <a:xfrm>
            <a:off x="628650" y="332656"/>
            <a:ext cx="7886700" cy="1325563"/>
          </a:xfrm>
        </p:spPr>
        <p:txBody>
          <a:bodyPr>
            <a:normAutofit/>
          </a:bodyPr>
          <a:lstStyle/>
          <a:p>
            <a:r>
              <a:rPr lang="fr-FR" sz="3600" b="1" i="1" dirty="0">
                <a:latin typeface="Times New Roman" panose="02020603050405020304" pitchFamily="18" charset="0"/>
                <a:cs typeface="Times New Roman" panose="02020603050405020304" pitchFamily="18" charset="0"/>
              </a:rPr>
              <a:t>  Protocole IP (Internet Protocol) 3/6</a:t>
            </a:r>
          </a:p>
        </p:txBody>
      </p:sp>
      <p:sp>
        <p:nvSpPr>
          <p:cNvPr id="2" name="Espace réservé du numéro de diapositive 1"/>
          <p:cNvSpPr>
            <a:spLocks noGrp="1"/>
          </p:cNvSpPr>
          <p:nvPr>
            <p:ph type="sldNum" sz="quarter" idx="12"/>
          </p:nvPr>
        </p:nvSpPr>
        <p:spPr/>
        <p:txBody>
          <a:bodyPr/>
          <a:lstStyle/>
          <a:p>
            <a:fld id="{194EA0E9-6AA5-4C72-ADD8-CBD3FCBC5038}" type="slidenum">
              <a:rPr lang="fr-FR" smtClean="0"/>
              <a:pPr/>
              <a:t>9</a:t>
            </a:fld>
            <a:endParaRPr lang="fr-FR"/>
          </a:p>
        </p:txBody>
      </p:sp>
    </p:spTree>
    <p:extLst>
      <p:ext uri="{BB962C8B-B14F-4D97-AF65-F5344CB8AC3E}">
        <p14:creationId xmlns:p14="http://schemas.microsoft.com/office/powerpoint/2010/main" val="411169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500"/>
                                        <p:tgtEl>
                                          <p:spTgt spid="27"/>
                                        </p:tgtEl>
                                      </p:cBhvr>
                                    </p:animEffect>
                                  </p:childTnLst>
                                </p:cTn>
                              </p:par>
                              <p:par>
                                <p:cTn id="11" presetID="22" presetClass="entr" presetSubtype="1"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up)">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0.06389 0.03773 L 0.06389 0.03796 C 0.06875 0.03935 0.07361 0.04097 0.07882 0.04282 C 0.0934 0.04838 0.0809 0.0449 0.09392 0.04814 C 0.096 0.04953 0.09826 0.05092 0.10052 0.05162 C 0.10312 0.05277 0.10607 0.05301 0.10885 0.05347 C 0.11093 0.05416 0.11319 0.05486 0.11545 0.05532 C 0.1217 0.05625 0.12777 0.05648 0.13385 0.05717 C 0.13836 0.05764 0.1427 0.05833 0.14722 0.05902 C 0.14948 0.05949 0.15173 0.06018 0.15399 0.06064 C 0.15833 0.06157 0.16284 0.06134 0.16718 0.0625 C 0.17066 0.06342 0.17395 0.06481 0.17725 0.06597 C 0.17899 0.06666 0.18055 0.06759 0.18211 0.06759 L 0.19722 0.06759 L 0.19722 0.06782 C 0.22569 0.06828 0.25434 0.06759 0.28246 0.06944 C 0.28454 0.06967 0.27968 0.07268 0.2776 0.07314 C 0.27534 0.07338 0.27309 0.07199 0.27083 0.07152 C 0.27812 0.06944 0.27534 0.06944 0.27916 0.06944 L 0.27916 0.06967 C 0.27864 0.07615 0.27795 0.08264 0.2776 0.08912 C 0.27534 0.12477 0.27916 0.11064 0.2743 0.12662 C 0.27361 0.14189 0.27378 0.15764 0.27257 0.17291 C 0.27222 0.17662 0.26927 0.17986 0.26909 0.18356 C 0.26875 0.19236 0.26666 0.20764 0.2743 0.21574 C 0.275 0.21666 0.27639 0.21689 0.2776 0.21759 L 0.2776 0.21782 L 0.29427 0.22986 C 0.29583 0.23102 0.29739 0.23287 0.29913 0.23356 L 0.30434 0.23518 C 0.31666 0.24838 0.31423 0.24097 0.31423 0.25648 L 0.31423 0.25671 C 0.31927 0.25787 0.32413 0.26018 0.32916 0.26018 C 0.34774 0.26064 0.36614 0.25949 0.38437 0.25833 C 0.38663 0.25833 0.38889 0.25717 0.39114 0.25648 C 0.39392 0.25602 0.3967 0.25555 0.39948 0.25486 C 0.4118 0.25555 0.43698 0.25532 0.45277 0.25833 C 0.46788 0.26111 0.44184 0.26088 0.47118 0.26389 L 0.48958 0.26551 L 0.49965 0.26921 C 0.50121 0.26967 0.50295 0.27037 0.50468 0.27083 C 0.50746 0.27152 0.51007 0.27222 0.51302 0.27268 C 0.51493 0.27291 0.54132 0.27615 0.54965 0.27777 C 0.55139 0.27824 0.55312 0.27939 0.55468 0.27986 C 0.5585 0.28055 0.56232 0.28102 0.56649 0.28171 C 0.57048 0.28217 0.57743 0.28379 0.58142 0.28518 C 0.58333 0.28564 0.58472 0.28657 0.58663 0.2868 C 0.58871 0.2875 0.59097 0.28796 0.59323 0.28865 C 0.59861 0.29027 0.60034 0.29189 0.60659 0.29213 C 0.6151 0.29259 0.62326 0.29213 0.63177 0.29213 L 0.63177 0.29236 L 0.6467 0.29583 C 0.64895 0.29629 0.65104 0.29722 0.65329 0.29768 C 0.66007 0.29861 0.66666 0.29884 0.67343 0.2993 C 0.67673 0.30046 0.68055 0.30092 0.68333 0.30301 C 0.68507 0.30393 0.68663 0.30555 0.68854 0.30648 C 0.69166 0.30787 0.69514 0.30879 0.69843 0.30995 C 0.7 0.31064 0.70191 0.31088 0.70364 0.31203 C 0.7052 0.31296 0.70659 0.31458 0.7085 0.31551 C 0.7118 0.31689 0.71545 0.31689 0.71857 0.31898 L 0.72847 0.32592 C 0.7302 0.32731 0.73159 0.32916 0.73368 0.32963 L 0.73854 0.33148 C 0.74757 0.33796 0.74583 0.33796 0.75364 0.34027 C 0.76007 0.34236 0.75816 0.34213 0.76215 0.34213 L 0.76215 0.34236 " pathEditMode="relative" rAng="0" ptsTypes="AAAAAAAAAAAAAAAAAAAAAAAAAAAAAAAAAAAAAAAAAAAAAAAAAAAAAAAAAAAAAAAAAA">
                                      <p:cBhvr>
                                        <p:cTn id="17" dur="2000" fill="hold"/>
                                        <p:tgtEl>
                                          <p:spTgt spid="30"/>
                                        </p:tgtEl>
                                        <p:attrNameLst>
                                          <p:attrName>ppt_x</p:attrName>
                                          <p:attrName>ppt_y</p:attrName>
                                        </p:attrNameLst>
                                      </p:cBhvr>
                                      <p:rCtr x="34913" y="15231"/>
                                    </p:animMotion>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nodeType="clickEffect">
                                  <p:stCondLst>
                                    <p:cond delay="0"/>
                                  </p:stCondLst>
                                  <p:childTnLst>
                                    <p:animMotion origin="layout" path="M 0.08195 -0.00209 L 0.08195 -0.00186 L 0.11146 0.00162 L 0.12691 0.00347 C 0.13125 0.00532 0.13455 0.00717 0.13959 0.00717 L 0.39306 0.00717 L 0.39306 0.0074 C 0.39636 0.01157 0.39948 0.0162 0.40296 0.02037 C 0.40417 0.02175 0.40591 0.02268 0.40712 0.02407 C 0.42118 0.04074 0.41146 0.03425 0.42414 0.04097 C 0.425 0.04282 0.42552 0.04537 0.42691 0.04652 C 0.429 0.04861 0.4316 0.0493 0.43403 0.05046 C 0.44046 0.05347 0.44202 0.05277 0.44653 0.05787 C 0.45938 0.07222 0.44167 0.05532 0.45643 0.06736 C 0.45938 0.06967 0.46164 0.07384 0.46493 0.07476 C 0.46737 0.07546 0.46945 0.07592 0.47205 0.07662 C 0.475 0.07777 0.48056 0.08101 0.48334 0.0824 C 0.48473 0.0831 0.48612 0.08333 0.4875 0.08425 C 0.48907 0.08518 0.49011 0.08726 0.4915 0.08796 C 0.50556 0.09421 0.49514 0.08657 0.50434 0.09166 C 0.51042 0.09513 0.5125 0.09768 0.51841 0.103 C 0.5198 0.10416 0.52084 0.10601 0.52275 0.10671 L 0.53542 0.11226 C 0.53542 0.1125 0.54375 0.11597 0.54375 0.1162 L 0.55365 0.11805 C 0.55487 0.11851 0.55643 0.11921 0.55764 0.1199 C 0.55973 0.1206 0.56181 0.1206 0.56355 0.12175 C 0.56389 0.12199 0.56355 0.12291 0.56355 0.12361 L 0.56355 0.12384 C 0.56302 0.15925 0.56337 0.1949 0.56216 0.23055 C 0.56198 0.23587 0.56077 0.24074 0.55938 0.2456 C 0.55834 0.24884 0.5566 0.25162 0.55643 0.25509 C 0.55573 0.26944 0.55643 0.28379 0.55643 0.29814 L 0.55643 0.29837 C 0.56268 0.30439 0.56841 0.31134 0.57483 0.31689 C 0.57761 0.31944 0.58004 0.32314 0.58334 0.32453 C 0.58473 0.32523 0.58594 0.32615 0.5875 0.32638 C 0.59306 0.32731 0.59879 0.32754 0.60434 0.32824 C 0.60712 0.32893 0.61007 0.32962 0.61285 0.33009 C 0.62223 0.33148 0.64098 0.33379 0.64098 0.33402 C 0.64601 0.33564 0.64827 0.33634 0.65365 0.33773 C 0.65973 0.33888 0.6658 0.34004 0.67205 0.34143 C 0.6849 0.34699 0.66424 0.33842 0.69601 0.34513 C 0.69844 0.3456 0.70052 0.34768 0.70296 0.34884 C 0.71042 0.35254 0.70452 0.34884 0.71424 0.35462 C 0.71615 0.35578 0.71789 0.35717 0.7198 0.35833 C 0.72987 0.36365 0.72587 0.36087 0.73542 0.36388 C 0.73681 0.36435 0.7382 0.36527 0.73959 0.36574 C 0.74184 0.36666 0.74427 0.36689 0.74671 0.36759 C 0.74809 0.36805 0.74948 0.36898 0.75087 0.36944 C 0.75313 0.37037 0.75556 0.3706 0.75782 0.37152 C 0.76077 0.37245 0.76355 0.3743 0.76632 0.37523 L 0.77205 0.37708 C 0.77639 0.38101 0.77848 0.38356 0.78473 0.38449 L 0.79601 0.38657 L 0.79601 0.3868 " pathEditMode="relative" rAng="0" ptsTypes="AAAAAAAAAAAAAAAAAAAAAAAAAAAAAAAAAAAAAAAAAAAAAAAAAAAAAAAA">
                                      <p:cBhvr>
                                        <p:cTn id="21" dur="2000" fill="hold"/>
                                        <p:tgtEl>
                                          <p:spTgt spid="27"/>
                                        </p:tgtEl>
                                        <p:attrNameLst>
                                          <p:attrName>ppt_x</p:attrName>
                                          <p:attrName>ppt_y</p:attrName>
                                        </p:attrNameLst>
                                      </p:cBhvr>
                                      <p:rCtr x="35694" y="19444"/>
                                    </p:animMotion>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nodeType="clickEffect">
                                  <p:stCondLst>
                                    <p:cond delay="0"/>
                                  </p:stCondLst>
                                  <p:childTnLst>
                                    <p:animMotion origin="layout" path="M 0.10139 0.00139 L 0.10139 0.00139 C 0.10556 0.00324 0.10972 0.00556 0.11407 0.00695 C 0.11771 0.0081 0.12153 0.0081 0.12518 0.0088 C 0.13542 0.01065 0.14236 0.01343 0.15347 0.01435 C 0.17413 0.01621 0.19479 0.01667 0.21545 0.02014 C 0.2191 0.0206 0.22292 0.02107 0.22674 0.02199 C 0.229 0.02246 0.23143 0.02315 0.23368 0.02385 C 0.23559 0.02431 0.2375 0.02523 0.23941 0.0257 C 0.24306 0.02662 0.24688 0.02685 0.2507 0.02755 C 0.28924 0.04468 0.25174 0.02871 0.36337 0.0331 C 0.37309 0.03357 0.38299 0.03449 0.39288 0.03519 C 0.39479 0.03565 0.39653 0.03658 0.39844 0.03704 C 0.40174 0.03773 0.40538 0.03704 0.40834 0.03889 C 0.4099 0.03982 0.41111 0.04445 0.41111 0.04445 L 0.41111 0.04445 C 0.41545 0.0544 0.42118 0.06366 0.42379 0.07454 C 0.42431 0.07639 0.42483 0.07824 0.42535 0.0801 C 0.42587 0.08264 0.42587 0.08519 0.42674 0.08773 C 0.42882 0.09422 0.43056 0.10093 0.43368 0.10648 C 0.44375 0.12431 0.43889 0.11713 0.44775 0.12894 C 0.45 0.1375 0.44913 0.13611 0.45486 0.14584 C 0.45816 0.15162 0.46233 0.15648 0.46476 0.16273 C 0.46563 0.16528 0.46632 0.16806 0.46754 0.17037 C 0.46997 0.175 0.47257 0.17662 0.47604 0.17963 C 0.48108 0.19005 0.47604 0.18125 0.48299 0.18912 C 0.48455 0.19074 0.48577 0.19306 0.48733 0.19468 C 0.49341 0.20116 0.49514 0.20185 0.50139 0.20602 C 0.51163 0.22408 0.50018 0.20672 0.50972 0.21528 C 0.51667 0.22153 0.51163 0.21968 0.51684 0.22662 C 0.51806 0.22824 0.51962 0.22917 0.52101 0.23033 C 0.52205 0.23218 0.52275 0.23449 0.52396 0.23611 C 0.53334 0.24861 0.52344 0.23033 0.53091 0.24537 C 0.53143 0.24723 0.5316 0.24931 0.53229 0.25116 C 0.53403 0.2551 0.53698 0.2581 0.53802 0.26227 C 0.53837 0.26412 0.53872 0.26621 0.53941 0.26806 C 0.54097 0.27199 0.54393 0.275 0.54497 0.27917 L 0.54775 0.29051 C 0.54827 0.29236 0.54844 0.29445 0.54931 0.29607 L 0.55486 0.30741 L 0.55486 0.30741 C 0.56059 0.31111 0.56615 0.31505 0.5717 0.31875 C 0.57309 0.31945 0.57466 0.31968 0.57604 0.3206 C 0.57847 0.32223 0.58073 0.32431 0.58299 0.32616 C 0.58455 0.32732 0.58577 0.32894 0.58733 0.32986 C 0.58924 0.33125 0.59532 0.3331 0.59705 0.3338 C 0.60104 0.33727 0.60538 0.34144 0.60972 0.34306 C 0.61476 0.34514 0.62014 0.3456 0.62535 0.34676 C 0.66875 0.35648 0.62066 0.34514 0.65903 0.3544 C 0.66233 0.35625 0.66563 0.35834 0.66893 0.35996 C 0.67084 0.36088 0.67275 0.36111 0.67466 0.36181 C 0.67604 0.3625 0.67743 0.3632 0.67882 0.36366 C 0.68073 0.36435 0.68264 0.36482 0.68438 0.36574 C 0.68976 0.3676 0.6882 0.36783 0.69427 0.36945 C 0.69757 0.37014 0.70087 0.3706 0.70417 0.3713 C 0.70695 0.37246 0.70972 0.37408 0.71268 0.375 C 0.72466 0.37894 0.75087 0.37848 0.75625 0.37871 C 0.75868 0.3794 0.76094 0.3801 0.76337 0.38056 C 0.76858 0.38172 0.775 0.38241 0.78021 0.38449 C 0.79879 0.39121 0.78021 0.38496 0.79427 0.3919 C 0.79879 0.39422 0.80434 0.39398 0.80834 0.39746 C 0.81424 0.40278 0.81094 0.4007 0.81823 0.40324 C 0.82014 0.4051 0.82257 0.40625 0.82396 0.4088 C 0.82761 0.41621 0.82674 0.42315 0.82674 0.43148 L 0.82674 0.43148 " pathEditMode="relative" ptsTypes="AAAAAAAAAAAAAAAAAAAAAAAAAAAAAAAAAAAAAAAAAAAAAAAAAAAAAAAAAAAAAAAAA">
                                      <p:cBhvr>
                                        <p:cTn id="25" dur="2000" fill="hold"/>
                                        <p:tgtEl>
                                          <p:spTgt spid="11"/>
                                        </p:tgtEl>
                                        <p:attrNameLst>
                                          <p:attrName>ppt_x</p:attrName>
                                          <p:attrName>ppt_y</p:attrName>
                                        </p:attrNameLst>
                                      </p:cBhvr>
                                    </p:animMotion>
                                  </p:childTnLst>
                                </p:cTn>
                              </p:par>
                              <p:par>
                                <p:cTn id="26" presetID="1" presetClass="exit" presetSubtype="0" fill="hold" nodeType="withEffect">
                                  <p:stCondLst>
                                    <p:cond delay="0"/>
                                  </p:stCondLst>
                                  <p:childTnLst>
                                    <p:set>
                                      <p:cBhvr>
                                        <p:cTn id="27" dur="1" fill="hold">
                                          <p:stCondLst>
                                            <p:cond delay="0"/>
                                          </p:stCondLst>
                                        </p:cTn>
                                        <p:tgtEl>
                                          <p:spTgt spid="11"/>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27"/>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9488</TotalTime>
  <Words>2028</Words>
  <Application>Microsoft Office PowerPoint</Application>
  <PresentationFormat>Affichage à l'écran (4:3)</PresentationFormat>
  <Paragraphs>254</Paragraphs>
  <Slides>38</Slides>
  <Notes>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38</vt:i4>
      </vt:variant>
    </vt:vector>
  </HeadingPairs>
  <TitlesOfParts>
    <vt:vector size="47" baseType="lpstr">
      <vt:lpstr>ＭＳ Ｐゴシック</vt:lpstr>
      <vt:lpstr>Arial</vt:lpstr>
      <vt:lpstr>Calibri</vt:lpstr>
      <vt:lpstr>Calibri Light</vt:lpstr>
      <vt:lpstr>Garamond</vt:lpstr>
      <vt:lpstr>Raleway Black</vt:lpstr>
      <vt:lpstr>Times New Roman</vt:lpstr>
      <vt:lpstr>Wingdings</vt:lpstr>
      <vt:lpstr>1_Office Theme</vt:lpstr>
      <vt:lpstr>Présentation PowerPoint</vt:lpstr>
      <vt:lpstr>  Objectifs</vt:lpstr>
      <vt:lpstr>Présentation PowerPoint</vt:lpstr>
      <vt:lpstr>  Plan</vt:lpstr>
      <vt:lpstr>  Couche Réseau: Définition</vt:lpstr>
      <vt:lpstr>Présentation PowerPoint</vt:lpstr>
      <vt:lpstr>  Protocole IP (Internet Protocol) 1/6</vt:lpstr>
      <vt:lpstr>  Protocole IP (Internet Protocol) 2/6</vt:lpstr>
      <vt:lpstr>  Protocole IP (Internet Protocol) 3/6</vt:lpstr>
      <vt:lpstr>  Protocole IP (Internet Protocol) 4/6</vt:lpstr>
      <vt:lpstr>  Protocole IP (Internet Protocol) 5/6</vt:lpstr>
      <vt:lpstr>  Protocole IP (Internet Protocol) 6/6</vt:lpstr>
      <vt:lpstr>   Fragmentation 1/3</vt:lpstr>
      <vt:lpstr>   Fragmentation 2/3</vt:lpstr>
      <vt:lpstr>   Entête IPv4 1/3</vt:lpstr>
      <vt:lpstr>   Entête IPv4 2/3</vt:lpstr>
      <vt:lpstr>   Entête IPv4 3/3</vt:lpstr>
      <vt:lpstr>  Structure d’adresse IPv4</vt:lpstr>
      <vt:lpstr>   Classes d’adresses IPv4</vt:lpstr>
      <vt:lpstr>  Types d’adresses IPv4</vt:lpstr>
      <vt:lpstr>   Résumé</vt:lpstr>
      <vt:lpstr>  Routage 1/2</vt:lpstr>
      <vt:lpstr>  Routage 2/2</vt:lpstr>
      <vt:lpstr>   ICMP (Internet Control Message Protocol) 1/7</vt:lpstr>
      <vt:lpstr>   ICMP (Internet Control Message Protocol) 2/7</vt:lpstr>
      <vt:lpstr>   ICMP (Internet Control Message Protocol) 3/7</vt:lpstr>
      <vt:lpstr>   ICMP (Internet Control Message Protocol) 4/7</vt:lpstr>
      <vt:lpstr>   ICMP (Internet Control Message Protocol) 5/7</vt:lpstr>
      <vt:lpstr>   ICMP (Internet Control Message Protocol) 6/7</vt:lpstr>
      <vt:lpstr>   ICMP (Internet Control Message Protocol) 7/7</vt:lpstr>
      <vt:lpstr>   ARP (Address Resolution Protocol) 1/5</vt:lpstr>
      <vt:lpstr>  ARP (Address Resolution Protocol) 2/5</vt:lpstr>
      <vt:lpstr>  ARP (Address Resolution Protocol) 3/5</vt:lpstr>
      <vt:lpstr>   ARP (Address Resolution Protocol) 4/5</vt:lpstr>
      <vt:lpstr>   ARP (Address Resolution Protocol) 5/5</vt:lpstr>
      <vt:lpstr>  RARP (Reverse Arp)</vt:lpstr>
      <vt:lpstr>Présentation PowerPoint</vt:lpstr>
      <vt:lpstr>Présentation PowerPoint</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mohamed yessine hassen</dc:creator>
  <cp:lastModifiedBy>guermiti</cp:lastModifiedBy>
  <cp:revision>482</cp:revision>
  <dcterms:created xsi:type="dcterms:W3CDTF">2014-01-20T14:43:28Z</dcterms:created>
  <dcterms:modified xsi:type="dcterms:W3CDTF">2024-01-21T18:39:28Z</dcterms:modified>
</cp:coreProperties>
</file>