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87.243%" autoAdjust="0"/>
  </p:normalViewPr>
  <p:slideViewPr>
    <p:cSldViewPr snapToGrid="0">
      <p:cViewPr varScale="1">
        <p:scale>
          <a:sx n="77" d="100"/>
          <a:sy n="77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viewProps" Target="view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presProps" Target="presProps.xml"/><Relationship Id="rId5" Type="http://purl.oclc.org/ooxml/officeDocument/relationships/slide" Target="slides/slide4.xml"/><Relationship Id="rId10" Type="http://purl.oclc.org/ooxml/officeDocument/relationships/notesMaster" Target="notesMasters/notesMaster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3B64D83-9C94-4E12-AFCC-0E01B97E47F9}" type="datetime1">
              <a:rPr lang="fr-FR"/>
              <a:pPr lvl="0"/>
              <a:t>20/01/2016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3A07978-8FC4-4FC9-8299-E0A6C8C781E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3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%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%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%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%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%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JEREMY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A07978-8FC4-4FC9-8299-E0A6C8C781E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769589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A07978-8FC4-4FC9-8299-E0A6C8C781E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188855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A07978-8FC4-4FC9-8299-E0A6C8C781E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38366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JEREMY ----------------------------------------------------------------------------------------------------------------------------------------------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 Classe </a:t>
            </a:r>
            <a:r>
              <a:rPr lang="fr-FR" dirty="0" err="1" smtClean="0">
                <a:sym typeface="Wingdings" panose="05000000000000000000" pitchFamily="2" charset="2"/>
              </a:rPr>
              <a:t>Controler</a:t>
            </a:r>
            <a:r>
              <a:rPr lang="fr-FR" dirty="0" smtClean="0">
                <a:sym typeface="Wingdings" panose="05000000000000000000" pitchFamily="2" charset="2"/>
              </a:rPr>
              <a:t>,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Classe</a:t>
            </a:r>
            <a:r>
              <a:rPr lang="fr-FR" baseline="0%" dirty="0" smtClean="0">
                <a:sym typeface="Wingdings" panose="05000000000000000000" pitchFamily="2" charset="2"/>
              </a:rPr>
              <a:t> qui regroupe toutes au entrées et menus du jeu (Scanner),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 smtClean="0"/>
              <a:t>Les </a:t>
            </a:r>
            <a:r>
              <a:rPr lang="fr-FR" dirty="0" err="1" smtClean="0"/>
              <a:t>System.out.println</a:t>
            </a:r>
            <a:r>
              <a:rPr lang="fr-FR" baseline="0%" dirty="0" smtClean="0"/>
              <a:t> permettent d’afficher du texte ainsi que notre menu,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aseline="0%" dirty="0" smtClean="0"/>
              <a:t>Ici, on fait appelle à notre méthode </a:t>
            </a:r>
            <a:r>
              <a:rPr lang="fr-FR" baseline="0%" dirty="0" err="1" smtClean="0"/>
              <a:t>displayChoice</a:t>
            </a:r>
            <a:r>
              <a:rPr lang="fr-FR" baseline="0%" dirty="0" smtClean="0"/>
              <a:t>() avant chaque combat ! ,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aseline="0%" dirty="0" smtClean="0"/>
              <a:t>Elle nous permet d’afficher la santé du personnage, la santé du monstre,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aseline="0%" dirty="0" smtClean="0"/>
              <a:t>Ensuite elle affiche un menu ou différentes actions peuvent être faites : attaque, s’enfuir ou boire une potion si il a des potions sur lui,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aseline="0%" dirty="0" smtClean="0"/>
              <a:t>Ensuite, nous avons fait le choix d’utiliser </a:t>
            </a:r>
            <a:r>
              <a:rPr lang="fr-FR" baseline="0%" dirty="0" err="1" smtClean="0"/>
              <a:t>nextInt</a:t>
            </a:r>
            <a:r>
              <a:rPr lang="fr-FR" baseline="0%" dirty="0" smtClean="0"/>
              <a:t>() pour éviter d’avoir des </a:t>
            </a:r>
            <a:r>
              <a:rPr lang="fr-FR" baseline="0%" dirty="0" err="1" smtClean="0"/>
              <a:t>equals</a:t>
            </a:r>
            <a:r>
              <a:rPr lang="fr-FR" baseline="0%" dirty="0" smtClean="0"/>
              <a:t>(), Cependant on a donc du corriger une exception (…) </a:t>
            </a:r>
          </a:p>
          <a:p>
            <a:endParaRPr lang="fr-FR" dirty="0" smtClean="0"/>
          </a:p>
          <a:p>
            <a:r>
              <a:rPr lang="fr-FR" dirty="0" smtClean="0"/>
              <a:t>LEA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 classe </a:t>
            </a:r>
            <a:r>
              <a:rPr lang="fr-FR" dirty="0" err="1" smtClean="0">
                <a:sym typeface="Wingdings" panose="05000000000000000000" pitchFamily="2" charset="2"/>
              </a:rPr>
              <a:t>DisplayStory</a:t>
            </a:r>
            <a:r>
              <a:rPr lang="fr-FR" dirty="0" smtClean="0">
                <a:sym typeface="Wingdings" panose="05000000000000000000" pitchFamily="2" charset="2"/>
              </a:rPr>
              <a:t>,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 Ensemble de méthodes qui permettent d’afficher les « ASCII arts » et également l’histoire en fonction</a:t>
            </a:r>
            <a:r>
              <a:rPr lang="fr-FR" baseline="0%" dirty="0" smtClean="0">
                <a:sym typeface="Wingdings" panose="05000000000000000000" pitchFamily="2" charset="2"/>
              </a:rPr>
              <a:t> des niveaux</a:t>
            </a:r>
            <a:r>
              <a:rPr lang="fr-FR" dirty="0" smtClean="0">
                <a:sym typeface="Wingdings" panose="05000000000000000000" pitchFamily="2" charset="2"/>
              </a:rPr>
              <a:t>,</a:t>
            </a:r>
            <a:endParaRPr lang="fr-FR" dirty="0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DC4EDCDC-D641-4EC3-9344-D3EDDFF48905}" type="slidenum">
              <a:t>5</a:t>
            </a:fld>
            <a:endParaRPr lang="fr-FR" sz="12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JEREMY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Méthode </a:t>
            </a:r>
            <a:r>
              <a:rPr lang="fr-FR" dirty="0" err="1" smtClean="0"/>
              <a:t>heroChangeLevel</a:t>
            </a:r>
            <a:r>
              <a:rPr lang="fr-FR" dirty="0" smtClean="0"/>
              <a:t> est</a:t>
            </a:r>
            <a:r>
              <a:rPr lang="fr-FR" baseline="0%" dirty="0" smtClean="0"/>
              <a:t> une méthode de </a:t>
            </a:r>
            <a:r>
              <a:rPr lang="fr-FR" baseline="0%" dirty="0" err="1" smtClean="0"/>
              <a:t>Hero</a:t>
            </a:r>
            <a:r>
              <a:rPr lang="fr-FR" baseline="0%" dirty="0" smtClean="0"/>
              <a:t>,</a:t>
            </a:r>
          </a:p>
          <a:p>
            <a:r>
              <a:rPr lang="fr-FR" baseline="0%" dirty="0" smtClean="0">
                <a:sym typeface="Wingdings" panose="05000000000000000000" pitchFamily="2" charset="2"/>
              </a:rPr>
              <a:t> </a:t>
            </a:r>
            <a:r>
              <a:rPr lang="fr-FR" baseline="0%" dirty="0" smtClean="0"/>
              <a:t>Le if permet de savoir si on a atteint assez d’</a:t>
            </a:r>
            <a:r>
              <a:rPr lang="fr-FR" baseline="0%" dirty="0" err="1" smtClean="0"/>
              <a:t>experience</a:t>
            </a:r>
            <a:r>
              <a:rPr lang="fr-FR" baseline="0%" dirty="0" smtClean="0"/>
              <a:t> pour changer de niveau,</a:t>
            </a:r>
          </a:p>
          <a:p>
            <a:r>
              <a:rPr lang="fr-FR" baseline="0%" dirty="0" smtClean="0">
                <a:sym typeface="Wingdings" panose="05000000000000000000" pitchFamily="2" charset="2"/>
              </a:rPr>
              <a:t> </a:t>
            </a:r>
            <a:r>
              <a:rPr lang="fr-FR" baseline="0%" dirty="0" err="1" smtClean="0"/>
              <a:t>conditionTochangeLevel</a:t>
            </a:r>
            <a:r>
              <a:rPr lang="fr-FR" baseline="0%" dirty="0" smtClean="0"/>
              <a:t> est la condition du niveau précédent ou en cours de jeu,</a:t>
            </a:r>
          </a:p>
          <a:p>
            <a:r>
              <a:rPr lang="fr-FR" baseline="0%" dirty="0" smtClean="0">
                <a:sym typeface="Wingdings" panose="05000000000000000000" pitchFamily="2" charset="2"/>
              </a:rPr>
              <a:t> </a:t>
            </a:r>
            <a:r>
              <a:rPr lang="fr-FR" baseline="0%" dirty="0" smtClean="0"/>
              <a:t>Si le niveau est atteint :</a:t>
            </a:r>
          </a:p>
          <a:p>
            <a:r>
              <a:rPr lang="fr-FR" baseline="0%" dirty="0" smtClean="0"/>
              <a:t>       - On incrémente le niveau,</a:t>
            </a:r>
          </a:p>
          <a:p>
            <a:r>
              <a:rPr lang="fr-FR" baseline="0%" dirty="0" smtClean="0"/>
              <a:t>       - On offre une armure au personnage ,</a:t>
            </a:r>
          </a:p>
          <a:p>
            <a:r>
              <a:rPr lang="fr-FR" baseline="0%" dirty="0" smtClean="0"/>
              <a:t>       - On augmente la vie du </a:t>
            </a:r>
            <a:r>
              <a:rPr lang="fr-FR" baseline="0%" dirty="0" err="1" smtClean="0"/>
              <a:t>hero</a:t>
            </a:r>
            <a:r>
              <a:rPr lang="fr-FR" baseline="0%" dirty="0" smtClean="0"/>
              <a:t> pour être cohérent avec la difficulté du niveau,</a:t>
            </a:r>
          </a:p>
          <a:p>
            <a:r>
              <a:rPr lang="fr-FR" baseline="0%" dirty="0" smtClean="0"/>
              <a:t>       - Et on redéfini une nouvelle </a:t>
            </a:r>
            <a:r>
              <a:rPr lang="fr-FR" baseline="0%" dirty="0" err="1" smtClean="0"/>
              <a:t>conditionToChangeLevel</a:t>
            </a:r>
            <a:r>
              <a:rPr lang="fr-FR" baseline="0%" dirty="0" smtClean="0"/>
              <a:t> = level^3 +50 car exponentiel en </a:t>
            </a:r>
            <a:r>
              <a:rPr lang="fr-FR" baseline="0%" dirty="0" err="1" smtClean="0"/>
              <a:t>fct</a:t>
            </a:r>
            <a:r>
              <a:rPr lang="fr-FR" baseline="0%" dirty="0" smtClean="0"/>
              <a:t> du niveau,</a:t>
            </a:r>
          </a:p>
          <a:p>
            <a:r>
              <a:rPr lang="fr-FR" baseline="0%" dirty="0" smtClean="0">
                <a:sym typeface="Wingdings" panose="05000000000000000000" pitchFamily="2" charset="2"/>
              </a:rPr>
              <a:t> </a:t>
            </a:r>
            <a:r>
              <a:rPr lang="fr-FR" baseline="0%" dirty="0" err="1" smtClean="0"/>
              <a:t>DisplayStory.level</a:t>
            </a:r>
            <a:r>
              <a:rPr lang="fr-FR" baseline="0%" dirty="0" smtClean="0"/>
              <a:t>(</a:t>
            </a:r>
            <a:r>
              <a:rPr lang="fr-FR" baseline="0%" dirty="0" err="1" smtClean="0"/>
              <a:t>this</a:t>
            </a:r>
            <a:r>
              <a:rPr lang="fr-FR" baseline="0%" dirty="0" smtClean="0"/>
              <a:t>) </a:t>
            </a:r>
            <a:r>
              <a:rPr lang="fr-FR" baseline="0%" dirty="0" smtClean="0">
                <a:sym typeface="Wingdings" panose="05000000000000000000" pitchFamily="2" charset="2"/>
              </a:rPr>
              <a:t> affiche l’histoire en fonction du niveau actuel,</a:t>
            </a:r>
          </a:p>
          <a:p>
            <a:endParaRPr lang="fr-FR" baseline="0%" dirty="0" smtClean="0">
              <a:sym typeface="Wingdings" panose="05000000000000000000" pitchFamily="2" charset="2"/>
            </a:endParaRPr>
          </a:p>
          <a:p>
            <a:r>
              <a:rPr lang="fr-FR" baseline="0%" dirty="0" smtClean="0">
                <a:sym typeface="Wingdings" panose="05000000000000000000" pitchFamily="2" charset="2"/>
              </a:rPr>
              <a:t> </a:t>
            </a:r>
            <a:r>
              <a:rPr lang="fr-FR" baseline="0%" dirty="0" err="1" smtClean="0">
                <a:sym typeface="Wingdings" panose="05000000000000000000" pitchFamily="2" charset="2"/>
              </a:rPr>
              <a:t>ADDin</a:t>
            </a:r>
            <a:r>
              <a:rPr lang="fr-FR" baseline="0%" dirty="0" smtClean="0">
                <a:sym typeface="Wingdings" panose="05000000000000000000" pitchFamily="2" charset="2"/>
              </a:rPr>
              <a:t> </a:t>
            </a:r>
            <a:r>
              <a:rPr lang="fr-FR" baseline="0%" dirty="0" err="1" smtClean="0">
                <a:sym typeface="Wingdings" panose="05000000000000000000" pitchFamily="2" charset="2"/>
              </a:rPr>
              <a:t>inventory</a:t>
            </a:r>
            <a:endParaRPr lang="fr-FR" baseline="0%" dirty="0" smtClean="0">
              <a:sym typeface="Wingdings" panose="05000000000000000000" pitchFamily="2" charset="2"/>
            </a:endParaRPr>
          </a:p>
          <a:p>
            <a:r>
              <a:rPr lang="fr-FR" baseline="0%" dirty="0" smtClean="0">
                <a:sym typeface="Wingdings" panose="05000000000000000000" pitchFamily="2" charset="2"/>
              </a:rPr>
              <a:t> On a défini une taille max pour l’inventaire, donc si le héro veut récupérer un objet droppé par un montre mort</a:t>
            </a:r>
          </a:p>
          <a:p>
            <a:r>
              <a:rPr lang="fr-FR" baseline="0%" dirty="0" smtClean="0">
                <a:sym typeface="Wingdings" panose="05000000000000000000" pitchFamily="2" charset="2"/>
              </a:rPr>
              <a:t>      Alors on exécute cette méthode qui vérifiera si il y a la place pour l’objet,</a:t>
            </a:r>
          </a:p>
          <a:p>
            <a:r>
              <a:rPr lang="fr-FR" baseline="0%" dirty="0" smtClean="0">
                <a:sym typeface="Wingdings" panose="05000000000000000000" pitchFamily="2" charset="2"/>
              </a:rPr>
              <a:t> Donc si </a:t>
            </a:r>
            <a:r>
              <a:rPr lang="fr-FR" baseline="0%" dirty="0" err="1" smtClean="0">
                <a:sym typeface="Wingdings" panose="05000000000000000000" pitchFamily="2" charset="2"/>
              </a:rPr>
              <a:t>ya</a:t>
            </a:r>
            <a:r>
              <a:rPr lang="fr-FR" baseline="0%" dirty="0" smtClean="0">
                <a:sym typeface="Wingdings" panose="05000000000000000000" pitchFamily="2" charset="2"/>
              </a:rPr>
              <a:t> la place on range dans l’inventaire,</a:t>
            </a:r>
          </a:p>
          <a:p>
            <a:r>
              <a:rPr lang="fr-FR" baseline="0%" dirty="0" smtClean="0">
                <a:sym typeface="Wingdings" panose="05000000000000000000" pitchFamily="2" charset="2"/>
              </a:rPr>
              <a:t> Sinon, on fait un choix qui est fait par la méthode statique </a:t>
            </a:r>
            <a:r>
              <a:rPr lang="fr-FR" baseline="0%" dirty="0" err="1" smtClean="0">
                <a:sym typeface="Wingdings" panose="05000000000000000000" pitchFamily="2" charset="2"/>
              </a:rPr>
              <a:t>displayFullInventory</a:t>
            </a:r>
            <a:r>
              <a:rPr lang="fr-FR" baseline="0%" dirty="0" smtClean="0">
                <a:sym typeface="Wingdings" panose="05000000000000000000" pitchFamily="2" charset="2"/>
              </a:rPr>
              <a:t>,</a:t>
            </a:r>
          </a:p>
          <a:p>
            <a:r>
              <a:rPr lang="fr-FR" baseline="0%" dirty="0" smtClean="0">
                <a:sym typeface="Wingdings" panose="05000000000000000000" pitchFamily="2" charset="2"/>
              </a:rPr>
              <a:t> Qui nous demande si on veux laisser l’objet par terre ou bien l’</a:t>
            </a:r>
            <a:r>
              <a:rPr lang="fr-FR" baseline="0%" dirty="0" err="1" smtClean="0">
                <a:sym typeface="Wingdings" panose="05000000000000000000" pitchFamily="2" charset="2"/>
              </a:rPr>
              <a:t>echanger</a:t>
            </a:r>
            <a:r>
              <a:rPr lang="fr-FR" baseline="0%" dirty="0" smtClean="0">
                <a:sym typeface="Wingdings" panose="05000000000000000000" pitchFamily="2" charset="2"/>
              </a:rPr>
              <a:t> contre un autre !</a:t>
            </a:r>
          </a:p>
          <a:p>
            <a:r>
              <a:rPr lang="fr-FR" baseline="0%" dirty="0" smtClean="0">
                <a:sym typeface="Wingdings" panose="05000000000000000000" pitchFamily="2" charset="2"/>
              </a:rPr>
              <a:t> Si le choix est 1 alors il décide de l’échanger,</a:t>
            </a:r>
          </a:p>
          <a:p>
            <a:r>
              <a:rPr lang="fr-FR" baseline="0%" dirty="0" smtClean="0">
                <a:sym typeface="Wingdings" panose="05000000000000000000" pitchFamily="2" charset="2"/>
              </a:rPr>
              <a:t> On lui propose de choisir un accessoire avec la méthode </a:t>
            </a:r>
            <a:r>
              <a:rPr lang="fr-FR" baseline="0%" dirty="0" err="1" smtClean="0">
                <a:sym typeface="Wingdings" panose="05000000000000000000" pitchFamily="2" charset="2"/>
              </a:rPr>
              <a:t>accessoryChoice</a:t>
            </a:r>
            <a:r>
              <a:rPr lang="fr-FR" baseline="0%" dirty="0" smtClean="0">
                <a:sym typeface="Wingdings" panose="05000000000000000000" pitchFamily="2" charset="2"/>
              </a:rPr>
              <a:t>(),</a:t>
            </a:r>
          </a:p>
          <a:p>
            <a:r>
              <a:rPr lang="fr-FR" baseline="0%" dirty="0" smtClean="0">
                <a:sym typeface="Wingdings" panose="05000000000000000000" pitchFamily="2" charset="2"/>
              </a:rPr>
              <a:t> Et on échange les deux accessoires avec la méthode </a:t>
            </a:r>
            <a:r>
              <a:rPr lang="fr-FR" baseline="0%" dirty="0" err="1" smtClean="0">
                <a:sym typeface="Wingdings" panose="05000000000000000000" pitchFamily="2" charset="2"/>
              </a:rPr>
              <a:t>swapAccessory</a:t>
            </a:r>
            <a:r>
              <a:rPr lang="fr-FR" baseline="0%" dirty="0" smtClean="0">
                <a:sym typeface="Wingdings" panose="05000000000000000000" pitchFamily="2" charset="2"/>
              </a:rPr>
              <a:t>,</a:t>
            </a:r>
          </a:p>
          <a:p>
            <a:endParaRPr lang="fr-FR" baseline="0%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A07978-8FC4-4FC9-8299-E0A6C8C781E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451305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A07978-8FC4-4FC9-8299-E0A6C8C781E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45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546097" y="-4764"/>
            <a:ext cx="5014918" cy="6862763"/>
            <a:chOff x="546097" y="-4764"/>
            <a:chExt cx="5014918" cy="6862763"/>
          </a:xfrm>
        </p:grpSpPr>
        <p:sp>
          <p:nvSpPr>
            <p:cNvPr id="3" name="Freeform 6"/>
            <p:cNvSpPr/>
            <p:nvPr/>
          </p:nvSpPr>
          <p:spPr>
            <a:xfrm>
              <a:off x="984251" y="-4764"/>
              <a:ext cx="1063620" cy="278288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70"/>
                <a:gd name="f4" fmla="val 1753"/>
                <a:gd name="f5" fmla="val 1696"/>
                <a:gd name="f6" fmla="val 225"/>
                <a:gd name="f7" fmla="val 430"/>
                <a:gd name="f8" fmla="*/ f0 1 670"/>
                <a:gd name="f9" fmla="*/ f1 1 1753"/>
                <a:gd name="f10" fmla="+- f4 0 f2"/>
                <a:gd name="f11" fmla="+- f3 0 f2"/>
                <a:gd name="f12" fmla="*/ f11 1 670"/>
                <a:gd name="f13" fmla="*/ f10 1 1753"/>
                <a:gd name="f14" fmla="*/ 0 1 f12"/>
                <a:gd name="f15" fmla="*/ f3 1 f12"/>
                <a:gd name="f16" fmla="*/ 0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670" h="1753">
                  <a:moveTo>
                    <a:pt x="f2" y="f5"/>
                  </a:moveTo>
                  <a:lnTo>
                    <a:pt x="f6" y="f4"/>
                  </a:lnTo>
                  <a:lnTo>
                    <a:pt x="f3" y="f2"/>
                  </a:lnTo>
                  <a:lnTo>
                    <a:pt x="f7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BC1C1C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546097" y="-4764"/>
              <a:ext cx="1035045" cy="267334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52"/>
                <a:gd name="f4" fmla="val 1684"/>
                <a:gd name="f5" fmla="val 225"/>
                <a:gd name="f6" fmla="val 411"/>
                <a:gd name="f7" fmla="val 1627"/>
                <a:gd name="f8" fmla="val 219"/>
                <a:gd name="f9" fmla="val 1681"/>
                <a:gd name="f10" fmla="*/ f0 1 652"/>
                <a:gd name="f11" fmla="*/ f1 1 1684"/>
                <a:gd name="f12" fmla="+- f4 0 f2"/>
                <a:gd name="f13" fmla="+- f3 0 f2"/>
                <a:gd name="f14" fmla="*/ f13 1 652"/>
                <a:gd name="f15" fmla="*/ f12 1 1684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652" h="1684">
                  <a:moveTo>
                    <a:pt x="f5" y="f4"/>
                  </a:moveTo>
                  <a:lnTo>
                    <a:pt x="f3" y="f2"/>
                  </a:lnTo>
                  <a:lnTo>
                    <a:pt x="f6" y="f2"/>
                  </a:lnTo>
                  <a:lnTo>
                    <a:pt x="f2" y="f7"/>
                  </a:lnTo>
                  <a:lnTo>
                    <a:pt x="f8" y="f9"/>
                  </a:lnTo>
                  <a:lnTo>
                    <a:pt x="f5" y="f4"/>
                  </a:lnTo>
                  <a:close/>
                </a:path>
              </a:pathLst>
            </a:custGeom>
            <a:solidFill>
              <a:srgbClr val="595959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reeform 9"/>
            <p:cNvSpPr/>
            <p:nvPr/>
          </p:nvSpPr>
          <p:spPr>
            <a:xfrm>
              <a:off x="546097" y="2582859"/>
              <a:ext cx="2693986" cy="42751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697"/>
                <a:gd name="f4" fmla="val 2693"/>
                <a:gd name="f5" fmla="val 1622"/>
                <a:gd name="f6" fmla="*/ f0 1 1697"/>
                <a:gd name="f7" fmla="*/ f1 1 2693"/>
                <a:gd name="f8" fmla="+- f4 0 f2"/>
                <a:gd name="f9" fmla="+- f3 0 f2"/>
                <a:gd name="f10" fmla="*/ f9 1 1697"/>
                <a:gd name="f11" fmla="*/ f8 1 2693"/>
                <a:gd name="f12" fmla="*/ 0 1 f10"/>
                <a:gd name="f13" fmla="*/ f3 1 f10"/>
                <a:gd name="f14" fmla="*/ 0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697" h="2693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62626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10"/>
            <p:cNvSpPr/>
            <p:nvPr/>
          </p:nvSpPr>
          <p:spPr>
            <a:xfrm>
              <a:off x="989015" y="2692395"/>
              <a:ext cx="3332165" cy="416560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099"/>
                <a:gd name="f4" fmla="val 2624"/>
                <a:gd name="f5" fmla="val 2021"/>
                <a:gd name="f6" fmla="*/ f0 1 2099"/>
                <a:gd name="f7" fmla="*/ f1 1 2624"/>
                <a:gd name="f8" fmla="+- f4 0 f2"/>
                <a:gd name="f9" fmla="+- f3 0 f2"/>
                <a:gd name="f10" fmla="*/ f9 1 2099"/>
                <a:gd name="f11" fmla="*/ f8 1 2624"/>
                <a:gd name="f12" fmla="*/ 0 1 f10"/>
                <a:gd name="f13" fmla="*/ f3 1 f10"/>
                <a:gd name="f14" fmla="*/ 0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099" h="2624">
                  <a:moveTo>
                    <a:pt x="f3" y="f4"/>
                  </a:moveTo>
                  <a:lnTo>
                    <a:pt x="f2" y="f2"/>
                  </a:lnTo>
                  <a:lnTo>
                    <a:pt x="f5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5E0E0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1"/>
            <p:cNvSpPr/>
            <p:nvPr/>
          </p:nvSpPr>
          <p:spPr>
            <a:xfrm>
              <a:off x="984251" y="2687641"/>
              <a:ext cx="4576764" cy="417035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83"/>
                <a:gd name="f4" fmla="val 2627"/>
                <a:gd name="f5" fmla="val 3"/>
                <a:gd name="f6" fmla="val 2102"/>
                <a:gd name="f7" fmla="val 225"/>
                <a:gd name="f8" fmla="val 57"/>
                <a:gd name="f9" fmla="*/ f0 1 2883"/>
                <a:gd name="f10" fmla="*/ f1 1 2627"/>
                <a:gd name="f11" fmla="+- f4 0 f2"/>
                <a:gd name="f12" fmla="+- f3 0 f2"/>
                <a:gd name="f13" fmla="*/ f12 1 2883"/>
                <a:gd name="f14" fmla="*/ f11 1 2627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83" h="2627">
                  <a:moveTo>
                    <a:pt x="f2" y="f2"/>
                  </a:moveTo>
                  <a:lnTo>
                    <a:pt x="f5" y="f5"/>
                  </a:lnTo>
                  <a:lnTo>
                    <a:pt x="f6" y="f4"/>
                  </a:lnTo>
                  <a:lnTo>
                    <a:pt x="f3" y="f4"/>
                  </a:lnTo>
                  <a:lnTo>
                    <a:pt x="f7" y="f8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8D1515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546097" y="2578095"/>
              <a:ext cx="3584576" cy="427990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58"/>
                <a:gd name="f4" fmla="val 2696"/>
                <a:gd name="f5" fmla="val 264"/>
                <a:gd name="f6" fmla="val 111"/>
                <a:gd name="f7" fmla="val 228"/>
                <a:gd name="f8" fmla="val 60"/>
                <a:gd name="f9" fmla="val 225"/>
                <a:gd name="f10" fmla="val 57"/>
                <a:gd name="f11" fmla="val 3"/>
                <a:gd name="f12" fmla="val 1697"/>
                <a:gd name="f13" fmla="*/ f0 1 2258"/>
                <a:gd name="f14" fmla="*/ f1 1 2696"/>
                <a:gd name="f15" fmla="+- f4 0 f2"/>
                <a:gd name="f16" fmla="+- f3 0 f2"/>
                <a:gd name="f17" fmla="*/ f16 1 2258"/>
                <a:gd name="f18" fmla="*/ f15 1 2696"/>
                <a:gd name="f19" fmla="*/ 0 1 f17"/>
                <a:gd name="f20" fmla="*/ f3 1 f17"/>
                <a:gd name="f21" fmla="*/ 0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258" h="2696">
                  <a:moveTo>
                    <a:pt x="f3" y="f4"/>
                  </a:moveTo>
                  <a:lnTo>
                    <a:pt x="f5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2" y="f2"/>
                  </a:lnTo>
                  <a:lnTo>
                    <a:pt x="f2" y="f11"/>
                  </a:lnTo>
                  <a:lnTo>
                    <a:pt x="f12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404040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9" name="Title 1"/>
          <p:cNvSpPr txBox="1">
            <a:spLocks noGrp="1"/>
          </p:cNvSpPr>
          <p:nvPr>
            <p:ph type="ctrTitle"/>
          </p:nvPr>
        </p:nvSpPr>
        <p:spPr>
          <a:xfrm>
            <a:off x="2928402" y="1380067"/>
            <a:ext cx="8574621" cy="2616198"/>
          </a:xfrm>
        </p:spPr>
        <p:txBody>
          <a:bodyPr anchor="b" anchorCtr="0"/>
          <a:lstStyle>
            <a:lvl1pPr algn="r">
              <a:defRPr sz="6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Subtitle 2"/>
          <p:cNvSpPr txBox="1">
            <a:spLocks noGrp="1"/>
          </p:cNvSpPr>
          <p:nvPr>
            <p:ph type="subTitle" idx="1"/>
          </p:nvPr>
        </p:nvSpPr>
        <p:spPr>
          <a:xfrm>
            <a:off x="4515380" y="3996266"/>
            <a:ext cx="6987643" cy="1388534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100"/>
            </a:lvl1pPr>
          </a:lstStyle>
          <a:p>
            <a:pPr lvl="0"/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11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F95D6F-59AB-4BA6-B770-25B87F25856A}" type="datetime1">
              <a:rPr lang="en-US"/>
              <a:pPr lvl="0"/>
              <a:t>1/20/2016</a:t>
            </a:fld>
            <a:endParaRPr lang="en-US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5332415" y="5883277"/>
            <a:ext cx="432404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5DC913-301C-4621-A441-140B7E0EA5B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5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4732861"/>
            <a:ext cx="10018715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2386007" y="932111"/>
            <a:ext cx="8225942" cy="3164976"/>
          </a:xfrm>
          <a:ln w="38103">
            <a:solidFill>
              <a:srgbClr val="CDD0D1"/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484308" y="5299606"/>
            <a:ext cx="10018715" cy="493711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06E0E6-0930-4778-A0DD-A324BBBBE6C2}" type="datetime1">
              <a:rPr lang="en-US"/>
              <a:pPr lvl="0"/>
              <a:t>1/20/2016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0C2F91-92D7-4B3C-91E1-A3A3E2A52E2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81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3047996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AA5657-FF55-4EB0-BD90-86301EEB4FC0}" type="datetime1">
              <a:rPr lang="en-US"/>
              <a:pPr lvl="0"/>
              <a:t>1/20/2016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0D1523-CD33-429D-800F-0647B40ABEC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3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598608" y="86301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%">
                <a:solidFill>
                  <a:srgbClr val="000000"/>
                </a:solidFill>
                <a:uFillTx/>
                <a:latin typeface="Corbel"/>
              </a:rPr>
              <a:t>“</a:t>
            </a:r>
          </a:p>
        </p:txBody>
      </p:sp>
      <p:sp>
        <p:nvSpPr>
          <p:cNvPr id="3" name="TextBox 14"/>
          <p:cNvSpPr txBox="1"/>
          <p:nvPr/>
        </p:nvSpPr>
        <p:spPr>
          <a:xfrm>
            <a:off x="10893420" y="2819396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%">
                <a:solidFill>
                  <a:srgbClr val="000000"/>
                </a:solidFill>
                <a:uFillTx/>
                <a:latin typeface="Corbel"/>
              </a:rPr>
              <a:t>”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5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2436811" y="3429000"/>
            <a:ext cx="8532815" cy="381003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55910F-F06A-467C-B0FB-BC7C774AF6B3}" type="datetime1">
              <a:rPr lang="en-US"/>
              <a:pPr lvl="0"/>
              <a:t>1/20/2016</a:t>
            </a:fld>
            <a:endParaRPr lang="en-US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29B8B2-7A67-4470-BAFC-8DBA82A6881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69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3308582"/>
            <a:ext cx="10018705" cy="1468800"/>
          </a:xfrm>
        </p:spPr>
        <p:txBody>
          <a:bodyPr anchor="b" anchorCtr="0"/>
          <a:lstStyle>
            <a:lvl1pPr algn="r"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777383"/>
            <a:ext cx="10018705" cy="860395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D186A7-BE2E-4FF9-8A50-849E39D38994}" type="datetime1">
              <a:rPr lang="en-US"/>
              <a:pPr lvl="0"/>
              <a:t>1/20/2016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3E36A9-63D3-42D4-ADB6-832A5CAE332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60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598608" y="86301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%">
                <a:solidFill>
                  <a:srgbClr val="000000"/>
                </a:solidFill>
                <a:uFillTx/>
                <a:latin typeface="Corbel"/>
              </a:rPr>
              <a:t>“</a:t>
            </a:r>
          </a:p>
        </p:txBody>
      </p:sp>
      <p:sp>
        <p:nvSpPr>
          <p:cNvPr id="3" name="TextBox 14"/>
          <p:cNvSpPr txBox="1"/>
          <p:nvPr/>
        </p:nvSpPr>
        <p:spPr>
          <a:xfrm>
            <a:off x="10893420" y="2819396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%">
                <a:solidFill>
                  <a:srgbClr val="000000"/>
                </a:solidFill>
                <a:uFillTx/>
                <a:latin typeface="Corbel"/>
              </a:rPr>
              <a:t>”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5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84308" y="3886200"/>
            <a:ext cx="10018705" cy="888997"/>
          </a:xfrm>
        </p:spPr>
        <p:txBody>
          <a:bodyPr anchor="b"/>
          <a:lstStyle>
            <a:lvl1pPr marL="0" algn="r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775197"/>
            <a:ext cx="10018705" cy="1015998"/>
          </a:xfrm>
        </p:spPr>
        <p:txBody>
          <a:bodyPr anchor="t"/>
          <a:lstStyle>
            <a:lvl1pPr marL="0" indent="0" algn="r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B7AB07-4631-4C42-A338-AC11F370C9BF}" type="datetime1">
              <a:rPr lang="en-US"/>
              <a:pPr lvl="0"/>
              <a:t>1/20/2016</a:t>
            </a:fld>
            <a:endParaRPr lang="en-US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C6A979-90E8-4453-AAC9-060800CA1CDC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3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27273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84308" y="3505196"/>
            <a:ext cx="10018715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8BD061-572C-4832-9B6B-F1D2D7F40B49}" type="datetime1">
              <a:rPr lang="en-US"/>
              <a:pPr lvl="0"/>
              <a:t>1/20/2016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B03178-BD3F-4953-B115-603D0D4F532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27E519-F6B0-444F-A486-D41510686AB6}" type="datetime1">
              <a:rPr lang="en-US"/>
              <a:pPr lvl="0"/>
              <a:t>1/20/2016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37A049-6D65-4654-80DF-424C6DCF1BC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59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732654" y="685800"/>
            <a:ext cx="1770369" cy="510539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84308" y="685800"/>
            <a:ext cx="8019745" cy="5105396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FC88E5-4259-47A0-8E0F-49EB50C7238D}" type="datetime1">
              <a:rPr lang="en-US"/>
              <a:pPr lvl="0"/>
              <a:t>1/20/2016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99DBD9-72B2-48AE-8067-C6D8B106987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2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10F3D2-6C86-4814-B740-C67F2FD5D47B}" type="datetime1">
              <a:rPr lang="en-US"/>
              <a:pPr lvl="0"/>
              <a:t>1/20/2016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10951860" y="5867128"/>
            <a:ext cx="5511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3B63F0B-F242-4AC5-BF95-AC547CB4CD3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4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572280" y="2667003"/>
            <a:ext cx="8930743" cy="2110380"/>
          </a:xfrm>
        </p:spPr>
        <p:txBody>
          <a:bodyPr anchor="b" anchorCtr="0"/>
          <a:lstStyle>
            <a:lvl1pPr algn="r"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572280" y="4777383"/>
            <a:ext cx="8930743" cy="860395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9839A7-B2CD-412E-8928-FCD737F6B221}" type="datetime1">
              <a:rPr lang="en-US"/>
              <a:pPr lvl="0"/>
              <a:t>1/20/2016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3E0CA1-42DC-47AD-8DDF-11AF090C16E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0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84308" y="2667003"/>
            <a:ext cx="4895057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607966" y="2667003"/>
            <a:ext cx="4895057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83AC37-D40C-419C-9E44-7156471C7B91}" type="datetime1">
              <a:rPr lang="en-US"/>
              <a:pPr lvl="0"/>
              <a:t>1/20/2016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56562F-DCB8-4393-B0AB-64FBE699E1D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3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772180" y="2658535"/>
            <a:ext cx="4607186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8D1515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484308" y="3335338"/>
            <a:ext cx="4895057" cy="2455858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880485" y="2667003"/>
            <a:ext cx="4622538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8D1515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607966" y="3335338"/>
            <a:ext cx="4895057" cy="2455858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80B91D-D0E1-4B44-A422-9549AE4473DC}" type="datetime1">
              <a:rPr lang="en-US"/>
              <a:pPr lvl="0"/>
              <a:t>1/20/2016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D9E8DF-08B5-4638-8060-3F15EB69133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19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FE35FF-37E2-4C3D-B531-47DB3B9BB873}" type="datetime1">
              <a:rPr lang="en-US"/>
              <a:pPr lvl="0"/>
              <a:t>1/20/2016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ED1DE1-F41C-478D-9682-E704FCE6480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5FF18F-F9A4-4327-B462-0B6D4DF13B99}" type="datetime1">
              <a:rPr lang="en-US"/>
              <a:pPr lvl="0"/>
              <a:t>1/20/2016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611392-260E-4832-995D-C1142F14BEC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1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1600200"/>
            <a:ext cx="3549124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262033" y="685800"/>
            <a:ext cx="6240990" cy="5105396"/>
          </a:xfrm>
        </p:spPr>
        <p:txBody>
          <a:bodyPr/>
          <a:lstStyle>
            <a:lvl1pPr>
              <a:spcBef>
                <a:spcPts val="5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defRPr sz="1600"/>
            </a:lvl3pPr>
            <a:lvl4pPr>
              <a:spcBef>
                <a:spcPts val="300"/>
              </a:spcBef>
              <a:defRPr sz="1400"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484308" y="2971800"/>
            <a:ext cx="3549124" cy="1828800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901366-24DD-480B-90CE-E8B8BEEA9532}" type="datetime1">
              <a:rPr lang="en-US"/>
              <a:pPr lvl="0"/>
              <a:t>1/20/2016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7DFB95-FC1F-4A7D-93F7-DE248B57BCB4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8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2727" y="1752603"/>
            <a:ext cx="5426159" cy="13716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7594686" y="914400"/>
            <a:ext cx="3280976" cy="4572000"/>
          </a:xfrm>
          <a:ln w="38103">
            <a:solidFill>
              <a:srgbClr val="CDD0D1"/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482727" y="3124203"/>
            <a:ext cx="5426159" cy="1828800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624868-140E-40E7-BD7F-59927CC49BA1}" type="datetime1">
              <a:rPr lang="en-US"/>
              <a:pPr lvl="0"/>
              <a:t>1/20/2016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9571AC-A91B-4883-AC99-7BCEE32D94C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14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theme" Target="../theme/theme1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image" Target="../media/image1.png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150811" y="0"/>
            <a:ext cx="2436812" cy="6858000"/>
            <a:chOff x="150811" y="0"/>
            <a:chExt cx="2436812" cy="6858000"/>
          </a:xfrm>
        </p:grpSpPr>
        <p:sp>
          <p:nvSpPr>
            <p:cNvPr id="3" name="Freeform 6"/>
            <p:cNvSpPr/>
            <p:nvPr/>
          </p:nvSpPr>
          <p:spPr>
            <a:xfrm>
              <a:off x="457200" y="0"/>
              <a:ext cx="1122361" cy="53292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07"/>
                <a:gd name="f4" fmla="val 3357"/>
                <a:gd name="f5" fmla="val 3330"/>
                <a:gd name="f6" fmla="val 156"/>
                <a:gd name="f7" fmla="val 547"/>
                <a:gd name="f8" fmla="*/ f0 1 707"/>
                <a:gd name="f9" fmla="*/ f1 1 3357"/>
                <a:gd name="f10" fmla="+- f4 0 f2"/>
                <a:gd name="f11" fmla="+- f3 0 f2"/>
                <a:gd name="f12" fmla="*/ f11 1 707"/>
                <a:gd name="f13" fmla="*/ f10 1 3357"/>
                <a:gd name="f14" fmla="*/ 0 1 f12"/>
                <a:gd name="f15" fmla="*/ f3 1 f12"/>
                <a:gd name="f16" fmla="*/ 0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707" h="3357">
                  <a:moveTo>
                    <a:pt x="f2" y="f5"/>
                  </a:moveTo>
                  <a:lnTo>
                    <a:pt x="f6" y="f4"/>
                  </a:lnTo>
                  <a:lnTo>
                    <a:pt x="f3" y="f2"/>
                  </a:lnTo>
                  <a:lnTo>
                    <a:pt x="f7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BC1C1C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150811" y="0"/>
              <a:ext cx="1117597" cy="52768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04"/>
                <a:gd name="f4" fmla="val 3324"/>
                <a:gd name="f5" fmla="val 545"/>
                <a:gd name="f6" fmla="val 3300"/>
                <a:gd name="f7" fmla="val 157"/>
                <a:gd name="f8" fmla="*/ f0 1 704"/>
                <a:gd name="f9" fmla="*/ f1 1 3324"/>
                <a:gd name="f10" fmla="+- f4 0 f2"/>
                <a:gd name="f11" fmla="+- f3 0 f2"/>
                <a:gd name="f12" fmla="*/ f11 1 704"/>
                <a:gd name="f13" fmla="*/ f10 1 3324"/>
                <a:gd name="f14" fmla="*/ 0 1 f12"/>
                <a:gd name="f15" fmla="*/ f3 1 f12"/>
                <a:gd name="f16" fmla="*/ 0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704" h="3324">
                  <a:moveTo>
                    <a:pt x="f3" y="f2"/>
                  </a:moveTo>
                  <a:lnTo>
                    <a:pt x="f5" y="f2"/>
                  </a:lnTo>
                  <a:lnTo>
                    <a:pt x="f2" y="f6"/>
                  </a:lnTo>
                  <a:lnTo>
                    <a:pt x="f7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595959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reeform 8"/>
            <p:cNvSpPr/>
            <p:nvPr/>
          </p:nvSpPr>
          <p:spPr>
            <a:xfrm>
              <a:off x="150811" y="5238753"/>
              <a:ext cx="1228725" cy="1619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74"/>
                <a:gd name="f4" fmla="val 1020"/>
                <a:gd name="f5" fmla="val 740"/>
                <a:gd name="f6" fmla="*/ f0 1 774"/>
                <a:gd name="f7" fmla="*/ f1 1 1020"/>
                <a:gd name="f8" fmla="+- f4 0 f2"/>
                <a:gd name="f9" fmla="+- f3 0 f2"/>
                <a:gd name="f10" fmla="*/ f9 1 774"/>
                <a:gd name="f11" fmla="*/ f8 1 1020"/>
                <a:gd name="f12" fmla="*/ 0 1 f10"/>
                <a:gd name="f13" fmla="*/ f3 1 f10"/>
                <a:gd name="f14" fmla="*/ 0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774" h="1020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62626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9"/>
            <p:cNvSpPr/>
            <p:nvPr/>
          </p:nvSpPr>
          <p:spPr>
            <a:xfrm>
              <a:off x="457200" y="5291139"/>
              <a:ext cx="1495428" cy="15668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42"/>
                <a:gd name="f4" fmla="val 987"/>
                <a:gd name="f5" fmla="val 909"/>
                <a:gd name="f6" fmla="*/ f0 1 942"/>
                <a:gd name="f7" fmla="*/ f1 1 987"/>
                <a:gd name="f8" fmla="+- f4 0 f2"/>
                <a:gd name="f9" fmla="+- f3 0 f2"/>
                <a:gd name="f10" fmla="*/ f9 1 942"/>
                <a:gd name="f11" fmla="*/ f8 1 987"/>
                <a:gd name="f12" fmla="*/ 0 1 f10"/>
                <a:gd name="f13" fmla="*/ f3 1 f10"/>
                <a:gd name="f14" fmla="*/ 0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942" h="987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5E0E0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0"/>
            <p:cNvSpPr/>
            <p:nvPr/>
          </p:nvSpPr>
          <p:spPr>
            <a:xfrm>
              <a:off x="457200" y="5286375"/>
              <a:ext cx="2130423" cy="157162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42"/>
                <a:gd name="f4" fmla="val 990"/>
                <a:gd name="f5" fmla="val 3"/>
                <a:gd name="f6" fmla="val 942"/>
                <a:gd name="f7" fmla="val 156"/>
                <a:gd name="f8" fmla="val 27"/>
                <a:gd name="f9" fmla="*/ f0 1 1342"/>
                <a:gd name="f10" fmla="*/ f1 1 990"/>
                <a:gd name="f11" fmla="+- f4 0 f2"/>
                <a:gd name="f12" fmla="+- f3 0 f2"/>
                <a:gd name="f13" fmla="*/ f12 1 1342"/>
                <a:gd name="f14" fmla="*/ f11 1 99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342" h="990">
                  <a:moveTo>
                    <a:pt x="f2" y="f5"/>
                  </a:moveTo>
                  <a:lnTo>
                    <a:pt x="f6" y="f4"/>
                  </a:lnTo>
                  <a:lnTo>
                    <a:pt x="f3" y="f4"/>
                  </a:lnTo>
                  <a:lnTo>
                    <a:pt x="f7" y="f8"/>
                  </a:lnTo>
                  <a:lnTo>
                    <a:pt x="f2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8D1515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11"/>
            <p:cNvSpPr/>
            <p:nvPr/>
          </p:nvSpPr>
          <p:spPr>
            <a:xfrm>
              <a:off x="150811" y="5238753"/>
              <a:ext cx="1695453" cy="1619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68"/>
                <a:gd name="f4" fmla="val 1020"/>
                <a:gd name="f5" fmla="val 184"/>
                <a:gd name="f6" fmla="val 60"/>
                <a:gd name="f7" fmla="val 154"/>
                <a:gd name="f8" fmla="val 27"/>
                <a:gd name="f9" fmla="val 157"/>
                <a:gd name="f10" fmla="val 24"/>
                <a:gd name="f11" fmla="val 774"/>
                <a:gd name="f12" fmla="*/ f0 1 1068"/>
                <a:gd name="f13" fmla="*/ f1 1 1020"/>
                <a:gd name="f14" fmla="+- f4 0 f2"/>
                <a:gd name="f15" fmla="+- f3 0 f2"/>
                <a:gd name="f16" fmla="*/ f15 1 1068"/>
                <a:gd name="f17" fmla="*/ f14 1 1020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068" h="1020">
                  <a:moveTo>
                    <a:pt x="f3" y="f4"/>
                  </a:moveTo>
                  <a:lnTo>
                    <a:pt x="f5" y="f6"/>
                  </a:lnTo>
                  <a:lnTo>
                    <a:pt x="f7" y="f8"/>
                  </a:lnTo>
                  <a:lnTo>
                    <a:pt x="f9" y="f8"/>
                  </a:lnTo>
                  <a:lnTo>
                    <a:pt x="f9" y="f10"/>
                  </a:lnTo>
                  <a:lnTo>
                    <a:pt x="f7" y="f10"/>
                  </a:lnTo>
                  <a:lnTo>
                    <a:pt x="f2" y="f2"/>
                  </a:lnTo>
                  <a:lnTo>
                    <a:pt x="f2" y="f2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404040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9" name="Title Placeholder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2"/>
          <p:cNvSpPr txBox="1">
            <a:spLocks noGrp="1"/>
          </p:cNvSpPr>
          <p:nvPr>
            <p:ph type="body" idx="1"/>
          </p:nvPr>
        </p:nvSpPr>
        <p:spPr>
          <a:xfrm>
            <a:off x="1484308" y="2667003"/>
            <a:ext cx="10018715" cy="31242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1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9732654" y="5883277"/>
            <a:ext cx="11430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%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3D7B3874-3168-4E34-919C-CB06D4340FCC}" type="datetime1">
              <a:rPr lang="en-US"/>
              <a:pPr lvl="0"/>
              <a:t>1/20/2016</a:t>
            </a:fld>
            <a:endParaRPr lang="en-US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%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951860" y="5883277"/>
            <a:ext cx="5511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%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C9D7BDF1-90D3-4105-8697-09F210BD07F3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fr-FR" sz="4000" b="0" i="0" u="none" strike="noStrike" kern="1200" cap="none" spc="0" baseline="0%">
          <a:solidFill>
            <a:srgbClr val="000000"/>
          </a:solidFill>
          <a:uFillTx/>
          <a:latin typeface="Corbel"/>
        </a:defRPr>
      </a:lvl1pPr>
    </p:titleStyle>
    <p:bodyStyle>
      <a:lvl1pPr marL="285750" marR="0" lvl="0" indent="-285750" algn="l" defTabSz="457200" rtl="0" fontAlgn="auto" hangingPunct="1">
        <a:lnSpc>
          <a:spcPct val="100%"/>
        </a:lnSpc>
        <a:spcBef>
          <a:spcPts val="600"/>
        </a:spcBef>
        <a:spcAft>
          <a:spcPts val="600"/>
        </a:spcAft>
        <a:buClr>
          <a:srgbClr val="8D1515"/>
        </a:buClr>
        <a:buSzPct val="145%"/>
        <a:buFont typeface="Arial"/>
        <a:buChar char="•"/>
        <a:tabLst/>
        <a:defRPr lang="fr-FR" sz="2400" b="0" i="0" u="none" strike="noStrike" kern="1200" cap="none" spc="0" baseline="0%">
          <a:solidFill>
            <a:srgbClr val="000000"/>
          </a:solidFill>
          <a:uFillTx/>
          <a:latin typeface="Corbel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500"/>
        </a:spcBef>
        <a:spcAft>
          <a:spcPts val="600"/>
        </a:spcAft>
        <a:buClr>
          <a:srgbClr val="8D1515"/>
        </a:buClr>
        <a:buSzPct val="145%"/>
        <a:buFont typeface="Arial"/>
        <a:buChar char="•"/>
        <a:tabLst/>
        <a:defRPr lang="fr-FR" sz="2000" b="0" i="0" u="none" strike="noStrike" kern="1200" cap="none" spc="0" baseline="0%">
          <a:solidFill>
            <a:srgbClr val="000000"/>
          </a:solidFill>
          <a:uFillTx/>
          <a:latin typeface="Corbel"/>
        </a:defRPr>
      </a:lvl2pPr>
      <a:lvl3pPr marL="1200150" marR="0" lvl="2" indent="-285750" algn="l" defTabSz="457200" rtl="0" fontAlgn="auto" hangingPunct="1">
        <a:lnSpc>
          <a:spcPct val="100%"/>
        </a:lnSpc>
        <a:spcBef>
          <a:spcPts val="400"/>
        </a:spcBef>
        <a:spcAft>
          <a:spcPts val="600"/>
        </a:spcAft>
        <a:buClr>
          <a:srgbClr val="8D1515"/>
        </a:buClr>
        <a:buSzPct val="145%"/>
        <a:buFont typeface="Arial"/>
        <a:buChar char="•"/>
        <a:tabLst/>
        <a:defRPr lang="fr-FR" sz="1800" b="0" i="0" u="none" strike="noStrike" kern="1200" cap="none" spc="0" baseline="0%">
          <a:solidFill>
            <a:srgbClr val="000000"/>
          </a:solidFill>
          <a:uFillTx/>
          <a:latin typeface="Corbel"/>
        </a:defRPr>
      </a:lvl3pPr>
      <a:lvl4pPr marL="1543050" marR="0" lvl="3" indent="-171450" algn="l" defTabSz="457200" rtl="0" fontAlgn="auto" hangingPunct="1">
        <a:lnSpc>
          <a:spcPct val="100%"/>
        </a:lnSpc>
        <a:spcBef>
          <a:spcPts val="400"/>
        </a:spcBef>
        <a:spcAft>
          <a:spcPts val="600"/>
        </a:spcAft>
        <a:buClr>
          <a:srgbClr val="8D1515"/>
        </a:buClr>
        <a:buSzPct val="145%"/>
        <a:buFont typeface="Arial"/>
        <a:buChar char="•"/>
        <a:tabLst/>
        <a:defRPr lang="fr-FR" sz="1600" b="0" i="0" u="none" strike="noStrike" kern="1200" cap="none" spc="0" baseline="0%">
          <a:solidFill>
            <a:srgbClr val="000000"/>
          </a:solidFill>
          <a:uFillTx/>
          <a:latin typeface="Corbel"/>
        </a:defRPr>
      </a:lvl4pPr>
      <a:lvl5pPr marL="2000250" marR="0" lvl="4" indent="-171450" algn="l" defTabSz="457200" rtl="0" fontAlgn="auto" hangingPunct="1">
        <a:lnSpc>
          <a:spcPct val="100%"/>
        </a:lnSpc>
        <a:spcBef>
          <a:spcPts val="300"/>
        </a:spcBef>
        <a:spcAft>
          <a:spcPts val="600"/>
        </a:spcAft>
        <a:buClr>
          <a:srgbClr val="8D1515"/>
        </a:buClr>
        <a:buSzPct val="145%"/>
        <a:buFont typeface="Arial"/>
        <a:buChar char="•"/>
        <a:tabLst/>
        <a:defRPr lang="fr-FR" sz="1400" b="0" i="0" u="none" strike="noStrike" kern="1200" cap="none" spc="0" baseline="0%">
          <a:solidFill>
            <a:srgbClr val="000000"/>
          </a:solidFill>
          <a:uFillTx/>
          <a:latin typeface="Corbel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2.xml"/><Relationship Id="rId4" Type="http://purl.oclc.org/ooxml/officeDocument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2.xml"/><Relationship Id="rId6" Type="http://purl.oclc.org/ooxml/officeDocument/relationships/image" Target="../media/image8.png"/><Relationship Id="rId5" Type="http://purl.oclc.org/ooxml/officeDocument/relationships/image" Target="../media/image5.png"/><Relationship Id="rId4" Type="http://purl.oclc.org/ooxml/officeDocument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notesSlide" Target="../notesSlides/notesSlide5.xml"/><Relationship Id="rId1" Type="http://purl.oclc.org/ooxml/officeDocument/relationships/slideLayout" Target="../slideLayouts/slideLayout2.xml"/><Relationship Id="rId5" Type="http://purl.oclc.org/ooxml/officeDocument/relationships/image" Target="../media/image5.png"/><Relationship Id="rId4" Type="http://purl.oclc.org/ooxml/officeDocument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11.png"/><Relationship Id="rId2" Type="http://purl.oclc.org/ooxml/officeDocument/relationships/notesSlide" Target="../notesSlides/notesSlide6.xml"/><Relationship Id="rId1" Type="http://purl.oclc.org/ooxml/officeDocument/relationships/slideLayout" Target="../slideLayouts/slideLayout2.xml"/><Relationship Id="rId4" Type="http://purl.oclc.org/ooxml/officeDocument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solidFill>
            <a:srgbClr val="C00000"/>
          </a:solidFill>
        </p:spPr>
        <p:txBody>
          <a:bodyPr anchor="ctr" anchorCtr="0">
            <a:normAutofit/>
          </a:bodyPr>
          <a:lstStyle/>
          <a:p>
            <a:pPr algn="ctr"/>
            <a:r>
              <a:rPr lang="fr-FR" sz="13800" dirty="0" smtClean="0">
                <a:effectLst>
                  <a:outerShdw blurRad="63500" sx="102%" sy="102%" algn="ctr" rotWithShape="0">
                    <a:prstClr val="black">
                      <a:alpha val="40%"/>
                    </a:prstClr>
                  </a:outerShdw>
                </a:effectLst>
                <a:latin typeface="AR BONNIE" panose="02000000000000000000" pitchFamily="2" charset="0"/>
              </a:rPr>
              <a:t>PROJET JAVA</a:t>
            </a:r>
            <a:endParaRPr lang="fr-FR" sz="13800" dirty="0">
              <a:effectLst>
                <a:outerShdw blurRad="63500" sx="102%" sy="102%" algn="ctr" rotWithShape="0">
                  <a:prstClr val="black">
                    <a:alpha val="40%"/>
                  </a:prstClr>
                </a:outerShdw>
              </a:effectLst>
              <a:latin typeface="AR BONNI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77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30212">
            <a:off x="7594567" y="2085984"/>
            <a:ext cx="4189908" cy="418990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re 1"/>
          <p:cNvSpPr txBox="1">
            <a:spLocks noGrp="1"/>
          </p:cNvSpPr>
          <p:nvPr>
            <p:ph type="ctrTitle"/>
          </p:nvPr>
        </p:nvSpPr>
        <p:spPr>
          <a:xfrm>
            <a:off x="673711" y="1159660"/>
            <a:ext cx="11103632" cy="2616198"/>
          </a:xfrm>
        </p:spPr>
        <p:txBody>
          <a:bodyPr>
            <a:noAutofit/>
          </a:bodyPr>
          <a:lstStyle/>
          <a:p>
            <a:pPr lvl="0"/>
            <a:r>
              <a:rPr lang="fr-FR" sz="14000">
                <a:latin typeface="AR BONNIE" pitchFamily="2"/>
              </a:rPr>
              <a:t>Role Playing Game</a:t>
            </a:r>
          </a:p>
        </p:txBody>
      </p:sp>
      <p:sp>
        <p:nvSpPr>
          <p:cNvPr id="4" name="Sous-titre 2"/>
          <p:cNvSpPr txBox="1">
            <a:spLocks noGrp="1"/>
          </p:cNvSpPr>
          <p:nvPr>
            <p:ph type="subTitle" idx="1"/>
          </p:nvPr>
        </p:nvSpPr>
        <p:spPr>
          <a:xfrm>
            <a:off x="4789700" y="3197483"/>
            <a:ext cx="6987643" cy="1388534"/>
          </a:xfrm>
        </p:spPr>
        <p:txBody>
          <a:bodyPr/>
          <a:lstStyle/>
          <a:p>
            <a:pPr lvl="0">
              <a:spcBef>
                <a:spcPts val="700"/>
              </a:spcBef>
            </a:pPr>
            <a:r>
              <a:rPr lang="fr-FR" sz="2800">
                <a:solidFill>
                  <a:srgbClr val="595959"/>
                </a:solidFill>
              </a:rPr>
              <a:t>Projet Java | COLLIN Léa - DOLLE Jérémy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-655332" y="-297298"/>
            <a:ext cx="10018715" cy="2039011"/>
          </a:xfrm>
        </p:spPr>
        <p:txBody>
          <a:bodyPr/>
          <a:lstStyle/>
          <a:p>
            <a:pPr lvl="0"/>
            <a:r>
              <a:rPr lang="fr-FR" sz="11500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%"/>
                    </a:prstClr>
                  </a:innerShdw>
                </a:effectLst>
                <a:latin typeface="AR BONNIE" pitchFamily="2"/>
              </a:rPr>
              <a:t>Présentation</a:t>
            </a:r>
            <a:r>
              <a:rPr lang="fr-FR" b="1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%"/>
                    </a:prstClr>
                  </a:innerShdw>
                </a:effectLst>
                <a:latin typeface="AR BONNIE" pitchFamily="2"/>
              </a:rPr>
              <a:t> </a:t>
            </a:r>
          </a:p>
        </p:txBody>
      </p:sp>
      <p:sp>
        <p:nvSpPr>
          <p:cNvPr id="3" name="ZoneTexte 3"/>
          <p:cNvSpPr txBox="1"/>
          <p:nvPr/>
        </p:nvSpPr>
        <p:spPr>
          <a:xfrm>
            <a:off x="3061648" y="916896"/>
            <a:ext cx="7132320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600" b="0" i="0" u="none" strike="noStrike" kern="1200" cap="none" spc="0" baseline="0%">
                <a:solidFill>
                  <a:srgbClr val="BC1C1C"/>
                </a:solidFill>
                <a:uFillTx/>
                <a:latin typeface="Corbel"/>
              </a:rPr>
              <a:t>Thème et règles du jeu</a:t>
            </a:r>
          </a:p>
        </p:txBody>
      </p:sp>
      <p:sp>
        <p:nvSpPr>
          <p:cNvPr id="4" name="Espace réservé du contenu 2"/>
          <p:cNvSpPr txBox="1">
            <a:spLocks noGrp="1"/>
          </p:cNvSpPr>
          <p:nvPr>
            <p:ph idx="1"/>
          </p:nvPr>
        </p:nvSpPr>
        <p:spPr>
          <a:xfrm>
            <a:off x="5564818" y="1844043"/>
            <a:ext cx="6892290" cy="4282436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fr-FR"/>
              <a:t>Base sur le thème de l’Egypte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fr-FR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fr-FR"/>
              <a:t>Survivre aux épreuves de la « Pyramid Of Death »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97" y="2468880"/>
            <a:ext cx="6610938" cy="324190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-1616238" y="-274438"/>
            <a:ext cx="10018715" cy="2039011"/>
          </a:xfrm>
        </p:spPr>
        <p:txBody>
          <a:bodyPr/>
          <a:lstStyle/>
          <a:p>
            <a:pPr lvl="0"/>
            <a:r>
              <a:rPr lang="fr-FR" sz="11500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%"/>
                    </a:prstClr>
                  </a:innerShdw>
                </a:effectLst>
                <a:latin typeface="AR BONNIE" pitchFamily="2"/>
              </a:rPr>
              <a:t>codage</a:t>
            </a:r>
            <a:endParaRPr lang="fr-FR" b="1"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%"/>
                  </a:prstClr>
                </a:innerShdw>
              </a:effectLst>
              <a:latin typeface="AR BONNIE" pitchFamily="2"/>
            </a:endParaRPr>
          </a:p>
        </p:txBody>
      </p:sp>
      <p:sp>
        <p:nvSpPr>
          <p:cNvPr id="3" name="ZoneTexte 4"/>
          <p:cNvSpPr txBox="1"/>
          <p:nvPr/>
        </p:nvSpPr>
        <p:spPr>
          <a:xfrm>
            <a:off x="2867338" y="916896"/>
            <a:ext cx="7132320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600" b="0" i="0" u="none" strike="noStrike" kern="1200" cap="none" spc="0" baseline="0%">
                <a:solidFill>
                  <a:srgbClr val="BC1C1C"/>
                </a:solidFill>
                <a:uFillTx/>
                <a:latin typeface="Corbel"/>
              </a:rPr>
              <a:t>Packages &amp; classes</a:t>
            </a:r>
          </a:p>
        </p:txBody>
      </p:sp>
      <p:sp>
        <p:nvSpPr>
          <p:cNvPr id="4" name="Espace réservé du contenu 2"/>
          <p:cNvSpPr txBox="1">
            <a:spLocks noGrp="1"/>
          </p:cNvSpPr>
          <p:nvPr>
            <p:ph idx="1"/>
          </p:nvPr>
        </p:nvSpPr>
        <p:spPr>
          <a:xfrm>
            <a:off x="7562846" y="1764563"/>
            <a:ext cx="6892290" cy="4282436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fr-FR" sz="3600"/>
              <a:t>4 Packages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360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fr-FR" sz="3600"/>
              <a:t>21 Classes</a:t>
            </a:r>
          </a:p>
        </p:txBody>
      </p:sp>
      <p:pic>
        <p:nvPicPr>
          <p:cNvPr id="5" name="Image 1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118" y="1563230"/>
            <a:ext cx="2524475" cy="5115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%"/>
              </a:srgbClr>
            </a:outerShdw>
          </a:effectLst>
        </p:spPr>
      </p:pic>
      <p:pic>
        <p:nvPicPr>
          <p:cNvPr id="6" name="Image 1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%" contrast="-70%"/>
          </a:blip>
          <a:stretch>
            <a:fillRect/>
          </a:stretch>
        </p:blipFill>
        <p:spPr>
          <a:xfrm>
            <a:off x="9887516" y="0"/>
            <a:ext cx="2904929" cy="142453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0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0.153%" r="12.745%"/>
          <a:stretch>
            <a:fillRect/>
          </a:stretch>
        </p:blipFill>
        <p:spPr>
          <a:xfrm>
            <a:off x="1494266" y="3211253"/>
            <a:ext cx="5925110" cy="2739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%"/>
              </a:srgbClr>
            </a:outerShdw>
          </a:effectLst>
        </p:spPr>
      </p:pic>
      <p:pic>
        <p:nvPicPr>
          <p:cNvPr id="3" name="Image 1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077" y="1468023"/>
            <a:ext cx="6189573" cy="4137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%"/>
              </a:srgbClr>
            </a:outerShdw>
          </a:effectLst>
        </p:spPr>
      </p:pic>
      <p:sp>
        <p:nvSpPr>
          <p:cNvPr id="4" name="Titre 1"/>
          <p:cNvSpPr txBox="1"/>
          <p:nvPr/>
        </p:nvSpPr>
        <p:spPr>
          <a:xfrm>
            <a:off x="-621828" y="-297298"/>
            <a:ext cx="10018715" cy="20390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11500" b="0" i="0" u="none" strike="noStrike" kern="1200" cap="none" spc="0" baseline="0%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%"/>
                    </a:prstClr>
                  </a:innerShdw>
                </a:effectLst>
                <a:uFillTx/>
                <a:latin typeface="AR BONNIE" pitchFamily="2"/>
              </a:rPr>
              <a:t>Package Event</a:t>
            </a:r>
            <a:endParaRPr lang="fr-FR" sz="4000" b="1" i="0" u="none" strike="noStrike" kern="1200" cap="none" spc="0" baseline="0%"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%"/>
                  </a:prstClr>
                </a:innerShdw>
              </a:effectLst>
              <a:uFillTx/>
              <a:latin typeface="AR BONNIE" pitchFamily="2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387278" y="939756"/>
            <a:ext cx="7132320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600" b="0" i="0" u="none" strike="noStrike" kern="1200" cap="none" spc="0" baseline="0%">
                <a:solidFill>
                  <a:srgbClr val="BC1C1C"/>
                </a:solidFill>
                <a:uFillTx/>
                <a:latin typeface="Corbel"/>
              </a:rPr>
              <a:t>Classes Controler &amp; DisplayStory</a:t>
            </a:r>
          </a:p>
        </p:txBody>
      </p:sp>
      <p:sp>
        <p:nvSpPr>
          <p:cNvPr id="6" name="Flèche gauche 14"/>
          <p:cNvSpPr/>
          <p:nvPr/>
        </p:nvSpPr>
        <p:spPr>
          <a:xfrm>
            <a:off x="7749914" y="1768303"/>
            <a:ext cx="719998" cy="215999"/>
          </a:xfrm>
          <a:custGeom>
            <a:avLst>
              <a:gd name="f0" fmla="val 324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*/ f21 f22 1"/>
              <a:gd name="f30" fmla="*/ f22 f13 1"/>
              <a:gd name="f31" fmla="*/ f21 f12 1"/>
              <a:gd name="f32" fmla="+- f25 0 f3"/>
              <a:gd name="f33" fmla="+- f26 0 f3"/>
              <a:gd name="f34" fmla="*/ 21600 f27 1"/>
              <a:gd name="f35" fmla="*/ 0 f27 1"/>
              <a:gd name="f36" fmla="*/ f29 1 10800"/>
              <a:gd name="f37" fmla="*/ f28 f13 1"/>
              <a:gd name="f38" fmla="+- f21 0 f36"/>
              <a:gd name="f39" fmla="*/ f35 1 f27"/>
              <a:gd name="f40" fmla="*/ f34 1 f27"/>
              <a:gd name="f41" fmla="*/ f38 f12 1"/>
              <a:gd name="f42" fmla="*/ f40 f12 1"/>
              <a:gd name="f43" fmla="*/ f39 f13 1"/>
              <a:gd name="f44" fmla="*/ f40 f13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1" t="f30" r="f42" b="f37"/>
            <a:pathLst>
              <a:path w="21600" h="21600">
                <a:moveTo>
                  <a:pt x="f8" y="f22"/>
                </a:moveTo>
                <a:lnTo>
                  <a:pt x="f21" y="f22"/>
                </a:lnTo>
                <a:lnTo>
                  <a:pt x="f21" y="f7"/>
                </a:lnTo>
                <a:lnTo>
                  <a:pt x="f7" y="f9"/>
                </a:lnTo>
                <a:lnTo>
                  <a:pt x="f21" y="f8"/>
                </a:lnTo>
                <a:lnTo>
                  <a:pt x="f21" y="f28"/>
                </a:lnTo>
                <a:lnTo>
                  <a:pt x="f8" y="f28"/>
                </a:lnTo>
                <a:close/>
              </a:path>
            </a:pathLst>
          </a:custGeom>
          <a:solidFill>
            <a:srgbClr val="BC1C1C"/>
          </a:solidFill>
          <a:ln w="15873" cap="rnd">
            <a:solidFill>
              <a:srgbClr val="89111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%">
              <a:solidFill>
                <a:srgbClr val="FFFFFF"/>
              </a:solidFill>
              <a:uFillTx/>
              <a:latin typeface="Corbel"/>
            </a:endParaRPr>
          </a:p>
        </p:txBody>
      </p:sp>
      <p:sp>
        <p:nvSpPr>
          <p:cNvPr id="7" name="ZoneTexte 19"/>
          <p:cNvSpPr txBox="1"/>
          <p:nvPr/>
        </p:nvSpPr>
        <p:spPr>
          <a:xfrm>
            <a:off x="8756193" y="2725140"/>
            <a:ext cx="248268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%">
                <a:solidFill>
                  <a:srgbClr val="000000"/>
                </a:solidFill>
                <a:uFillTx/>
                <a:latin typeface="Papyrus" pitchFamily="66"/>
              </a:rPr>
              <a:t>Classe DisplayStory</a:t>
            </a:r>
          </a:p>
        </p:txBody>
      </p:sp>
      <p:sp>
        <p:nvSpPr>
          <p:cNvPr id="8" name="ZoneTexte 20"/>
          <p:cNvSpPr txBox="1"/>
          <p:nvPr/>
        </p:nvSpPr>
        <p:spPr>
          <a:xfrm>
            <a:off x="8469913" y="1731242"/>
            <a:ext cx="2583271" cy="38271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%">
                <a:solidFill>
                  <a:srgbClr val="000000"/>
                </a:solidFill>
                <a:uFillTx/>
                <a:latin typeface="Papyrus" pitchFamily="66"/>
              </a:rPr>
              <a:t>Classe Controler</a:t>
            </a:r>
          </a:p>
        </p:txBody>
      </p:sp>
      <p:sp>
        <p:nvSpPr>
          <p:cNvPr id="9" name="ZoneTexte 21"/>
          <p:cNvSpPr txBox="1"/>
          <p:nvPr/>
        </p:nvSpPr>
        <p:spPr>
          <a:xfrm>
            <a:off x="2581588" y="6410611"/>
            <a:ext cx="18059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%">
                <a:solidFill>
                  <a:srgbClr val="000000"/>
                </a:solidFill>
                <a:uFillTx/>
                <a:latin typeface="Papyrus" pitchFamily="66"/>
              </a:rPr>
              <a:t>Classe Round </a:t>
            </a:r>
          </a:p>
        </p:txBody>
      </p:sp>
      <p:cxnSp>
        <p:nvCxnSpPr>
          <p:cNvPr id="10" name="Connecteur en arc 23"/>
          <p:cNvCxnSpPr/>
          <p:nvPr/>
        </p:nvCxnSpPr>
        <p:spPr>
          <a:xfrm rot="10800009" flipH="1">
            <a:off x="2600242" y="5858296"/>
            <a:ext cx="300829" cy="669130"/>
          </a:xfrm>
          <a:prstGeom prst="curvedConnector3">
            <a:avLst/>
          </a:prstGeom>
          <a:noFill/>
          <a:ln w="19046" cap="rnd">
            <a:solidFill>
              <a:srgbClr val="BC1C1C"/>
            </a:solidFill>
            <a:prstDash val="solid"/>
            <a:miter/>
            <a:tailEnd type="arrow"/>
          </a:ln>
        </p:spPr>
      </p:cxnSp>
      <p:pic>
        <p:nvPicPr>
          <p:cNvPr id="11" name="Image 3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%" contrast="-70%"/>
          </a:blip>
          <a:stretch>
            <a:fillRect/>
          </a:stretch>
        </p:blipFill>
        <p:spPr>
          <a:xfrm>
            <a:off x="9887516" y="0"/>
            <a:ext cx="2904929" cy="142453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747" y="3392149"/>
            <a:ext cx="5189951" cy="3319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%"/>
              </a:srgbClr>
            </a:outerShdw>
          </a:effectLst>
        </p:spPr>
      </p:pic>
      <p:sp>
        <p:nvSpPr>
          <p:cNvPr id="13" name="Flèche vers le bas 24"/>
          <p:cNvSpPr/>
          <p:nvPr/>
        </p:nvSpPr>
        <p:spPr>
          <a:xfrm>
            <a:off x="9798381" y="3082195"/>
            <a:ext cx="199156" cy="359999"/>
          </a:xfrm>
          <a:custGeom>
            <a:avLst>
              <a:gd name="f0" fmla="val 1562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pin 0 f1 10800"/>
              <a:gd name="f15" fmla="pin 0 f0 21600"/>
              <a:gd name="f16" fmla="*/ f10 f2 1"/>
              <a:gd name="f17" fmla="*/ f11 f2 1"/>
              <a:gd name="f18" fmla="val f14"/>
              <a:gd name="f19" fmla="val f15"/>
              <a:gd name="f20" fmla="+- 21600 0 f14"/>
              <a:gd name="f21" fmla="*/ f14 f12 1"/>
              <a:gd name="f22" fmla="*/ f15 f13 1"/>
              <a:gd name="f23" fmla="*/ 0 f13 1"/>
              <a:gd name="f24" fmla="*/ 0 f12 1"/>
              <a:gd name="f25" fmla="*/ f16 1 f4"/>
              <a:gd name="f26" fmla="*/ 21600 f12 1"/>
              <a:gd name="f27" fmla="*/ f17 1 f4"/>
              <a:gd name="f28" fmla="+- 21600 0 f19"/>
              <a:gd name="f29" fmla="*/ f18 f12 1"/>
              <a:gd name="f30" fmla="*/ f20 f12 1"/>
              <a:gd name="f31" fmla="*/ f19 f13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3 1"/>
            </a:gdLst>
            <a:ahLst>
              <a:ahXY gdRefX="f1" minX="f7" maxX="f9" gdRefY="f0" minY="f7" maxY="f8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4" y="f31"/>
              </a:cxn>
              <a:cxn ang="f33">
                <a:pos x="f26" y="f31"/>
              </a:cxn>
            </a:cxnLst>
            <a:rect l="f29" t="f23" r="f30" b="f37"/>
            <a:pathLst>
              <a:path w="21600" h="21600">
                <a:moveTo>
                  <a:pt x="f18" y="f7"/>
                </a:moveTo>
                <a:lnTo>
                  <a:pt x="f18" y="f19"/>
                </a:lnTo>
                <a:lnTo>
                  <a:pt x="f7" y="f19"/>
                </a:lnTo>
                <a:lnTo>
                  <a:pt x="f9" y="f8"/>
                </a:lnTo>
                <a:lnTo>
                  <a:pt x="f8" y="f19"/>
                </a:lnTo>
                <a:lnTo>
                  <a:pt x="f20" y="f19"/>
                </a:lnTo>
                <a:lnTo>
                  <a:pt x="f20" y="f7"/>
                </a:lnTo>
                <a:close/>
              </a:path>
            </a:pathLst>
          </a:custGeom>
          <a:solidFill>
            <a:srgbClr val="C0000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-1192533" y="-296795"/>
            <a:ext cx="10018715" cy="20390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11500" b="0" i="0" u="none" strike="noStrike" kern="1200" cap="none" spc="0" baseline="0%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%"/>
                    </a:prstClr>
                  </a:innerShdw>
                </a:effectLst>
                <a:uFillTx/>
                <a:latin typeface="AR BONNIE" pitchFamily="2"/>
              </a:rPr>
              <a:t>Méthodes</a:t>
            </a:r>
            <a:endParaRPr lang="fr-FR" sz="4000" b="1" i="0" u="none" strike="noStrike" kern="1200" cap="none" spc="0" baseline="0%"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%"/>
                  </a:prstClr>
                </a:innerShdw>
              </a:effectLst>
              <a:uFillTx/>
              <a:latin typeface="AR BONNIE" pitchFamily="2"/>
            </a:endParaRPr>
          </a:p>
        </p:txBody>
      </p:sp>
      <p:sp>
        <p:nvSpPr>
          <p:cNvPr id="3" name="ZoneTexte 4"/>
          <p:cNvSpPr txBox="1"/>
          <p:nvPr/>
        </p:nvSpPr>
        <p:spPr>
          <a:xfrm>
            <a:off x="4292102" y="918039"/>
            <a:ext cx="7132320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600" b="0" i="0" u="none" strike="noStrike" kern="1200" cap="none" spc="0" baseline="0%">
                <a:solidFill>
                  <a:srgbClr val="BC1C1C"/>
                </a:solidFill>
                <a:uFillTx/>
                <a:latin typeface="Corbel"/>
              </a:rPr>
              <a:t>Classe Hero</a:t>
            </a:r>
          </a:p>
        </p:txBody>
      </p:sp>
      <p:pic>
        <p:nvPicPr>
          <p:cNvPr id="4" name="Imag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295" y="1851660"/>
            <a:ext cx="5707044" cy="2263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%"/>
              </a:srgbClr>
            </a:outerShdw>
          </a:effectLst>
        </p:spPr>
      </p:pic>
      <p:pic>
        <p:nvPicPr>
          <p:cNvPr id="5" name="Imag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591" y="4321820"/>
            <a:ext cx="6831729" cy="2397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%"/>
              </a:srgbClr>
            </a:outerShdw>
          </a:effectLst>
        </p:spPr>
      </p:pic>
      <p:pic>
        <p:nvPicPr>
          <p:cNvPr id="6" name="Image 1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%" contrast="-70%"/>
          </a:blip>
          <a:stretch>
            <a:fillRect/>
          </a:stretch>
        </p:blipFill>
        <p:spPr>
          <a:xfrm>
            <a:off x="9887516" y="0"/>
            <a:ext cx="2904929" cy="142453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-717255" y="-290861"/>
            <a:ext cx="10018715" cy="20390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11500" b="0" i="0" u="none" strike="noStrike" kern="1200" cap="none" spc="0" baseline="0%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%"/>
                    </a:prstClr>
                  </a:innerShdw>
                </a:effectLst>
                <a:uFillTx/>
                <a:latin typeface="AR BONNIE" pitchFamily="2"/>
              </a:rPr>
              <a:t>Conclusion</a:t>
            </a:r>
            <a:endParaRPr lang="fr-FR" sz="4000" b="1" i="0" u="none" strike="noStrike" kern="1200" cap="none" spc="0" baseline="0%"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%"/>
                  </a:prstClr>
                </a:innerShdw>
              </a:effectLst>
              <a:uFillTx/>
              <a:latin typeface="AR BONNIE" pitchFamily="2"/>
            </a:endParaRPr>
          </a:p>
        </p:txBody>
      </p:sp>
      <p:sp>
        <p:nvSpPr>
          <p:cNvPr id="3" name="ZoneTexte 4"/>
          <p:cNvSpPr txBox="1"/>
          <p:nvPr/>
        </p:nvSpPr>
        <p:spPr>
          <a:xfrm>
            <a:off x="4292102" y="918039"/>
            <a:ext cx="7132320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600" b="0" i="0" u="none" strike="noStrike" kern="1200" cap="none" spc="0" baseline="0%">
                <a:solidFill>
                  <a:srgbClr val="BC1C1C"/>
                </a:solidFill>
                <a:uFillTx/>
                <a:latin typeface="Corbel"/>
              </a:rPr>
              <a:t>Bénéfices du projet</a:t>
            </a:r>
          </a:p>
        </p:txBody>
      </p:sp>
      <p:pic>
        <p:nvPicPr>
          <p:cNvPr id="4" name="Picture 2" descr="http://icongal.com/gallery/image/38991/plus_symbol_add.png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7328" y="3706081"/>
            <a:ext cx="949092" cy="9490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%"/>
              </a:srgbClr>
            </a:outerShdw>
          </a:effectLst>
        </p:spPr>
      </p:pic>
      <p:sp>
        <p:nvSpPr>
          <p:cNvPr id="5" name="ZoneTexte 7"/>
          <p:cNvSpPr txBox="1"/>
          <p:nvPr/>
        </p:nvSpPr>
        <p:spPr>
          <a:xfrm>
            <a:off x="3492002" y="2410916"/>
            <a:ext cx="7932420" cy="3539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0" i="0" u="none" strike="noStrike" kern="1200" cap="none" spc="0" baseline="0%">
                <a:solidFill>
                  <a:srgbClr val="000000"/>
                </a:solidFill>
                <a:uFillTx/>
                <a:latin typeface="Corbel"/>
              </a:rPr>
              <a:t>Travail collaboratif</a:t>
            </a:r>
          </a:p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3200" b="0" i="0" u="none" strike="noStrike" kern="1200" cap="none" spc="0" baseline="0%">
              <a:solidFill>
                <a:srgbClr val="000000"/>
              </a:solidFill>
              <a:uFillTx/>
              <a:latin typeface="Corbel"/>
            </a:endParaRPr>
          </a:p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0" i="0" u="none" strike="noStrike" kern="1200" cap="none" spc="0" baseline="0%">
                <a:solidFill>
                  <a:srgbClr val="000000"/>
                </a:solidFill>
                <a:uFillTx/>
                <a:latin typeface="Corbel"/>
              </a:rPr>
              <a:t>Codage en Anglais</a:t>
            </a:r>
          </a:p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3200" b="0" i="0" u="none" strike="noStrike" kern="1200" cap="none" spc="0" baseline="0%">
              <a:solidFill>
                <a:srgbClr val="000000"/>
              </a:solidFill>
              <a:uFillTx/>
              <a:latin typeface="Corbel"/>
            </a:endParaRPr>
          </a:p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0" i="0" u="none" strike="noStrike" kern="1200" cap="none" spc="0" baseline="0%">
                <a:solidFill>
                  <a:srgbClr val="000000"/>
                </a:solidFill>
                <a:uFillTx/>
                <a:latin typeface="Corbel"/>
              </a:rPr>
              <a:t>Réalisation concrète en Java</a:t>
            </a:r>
          </a:p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3200" b="0" i="0" u="none" strike="noStrike" kern="1200" cap="none" spc="0" baseline="0%">
              <a:solidFill>
                <a:srgbClr val="000000"/>
              </a:solidFill>
              <a:uFillTx/>
              <a:latin typeface="Corbel"/>
            </a:endParaRPr>
          </a:p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0" i="0" u="none" strike="noStrike" kern="1200" cap="none" spc="0" baseline="0%">
                <a:solidFill>
                  <a:srgbClr val="000000"/>
                </a:solidFill>
                <a:uFillTx/>
                <a:latin typeface="Corbel"/>
              </a:rPr>
              <a:t>Sujet intéressant</a:t>
            </a:r>
          </a:p>
        </p:txBody>
      </p:sp>
      <p:pic>
        <p:nvPicPr>
          <p:cNvPr id="6" name="Image 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%" contrast="-70%"/>
          </a:blip>
          <a:stretch>
            <a:fillRect/>
          </a:stretch>
        </p:blipFill>
        <p:spPr>
          <a:xfrm>
            <a:off x="9887516" y="0"/>
            <a:ext cx="2904929" cy="142453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0000"/>
          </a:solidFill>
        </p:spPr>
        <p:txBody>
          <a:bodyPr>
            <a:normAutofit/>
          </a:bodyPr>
          <a:lstStyle/>
          <a:p>
            <a:r>
              <a:rPr lang="fr-FR" sz="7200" dirty="0" smtClean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  <a:reflection blurRad="6350" stA="55%" endA="0.3%" endPos="45.5%" dist="12700" dir="5400000" sy="-100%" algn="bl" rotWithShape="0"/>
                </a:effectLst>
                <a:latin typeface="AR BONNIE" panose="02000000000000000000" pitchFamily="2" charset="0"/>
              </a:rPr>
              <a:t>Merci de votre attention</a:t>
            </a:r>
            <a:endParaRPr lang="fr-FR" sz="7200" dirty="0">
              <a:solidFill>
                <a:schemeClr val="bg1"/>
              </a:solidFill>
              <a:effectLst>
                <a:innerShdw blurRad="114300">
                  <a:prstClr val="black"/>
                </a:innerShdw>
                <a:reflection blurRad="6350" stA="55%" endA="0.3%" endPos="45.5%" dist="12700" dir="5400000" sy="-100%" algn="bl" rotWithShape="0"/>
              </a:effectLst>
              <a:latin typeface="AR BONNI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3809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purl.oclc.org/ooxml/drawingml/main" name="Parallax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TM03457496%5b%5bfn=Parallaxe%5d%5d</Template>
  <TotalTime>153</TotalTime>
  <Words>446</Words>
  <Application>Microsoft Office PowerPoint</Application>
  <PresentationFormat>Grand écran</PresentationFormat>
  <Paragraphs>72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 BONNIE</vt:lpstr>
      <vt:lpstr>Arial</vt:lpstr>
      <vt:lpstr>Calibri</vt:lpstr>
      <vt:lpstr>Corbel</vt:lpstr>
      <vt:lpstr>Papyrus</vt:lpstr>
      <vt:lpstr>Wingdings</vt:lpstr>
      <vt:lpstr>Parallaxe</vt:lpstr>
      <vt:lpstr>PROJET JAVA</vt:lpstr>
      <vt:lpstr>Role Playing Game</vt:lpstr>
      <vt:lpstr>Présentation </vt:lpstr>
      <vt:lpstr>codage</vt:lpstr>
      <vt:lpstr>Présentation PowerPoint</vt:lpstr>
      <vt:lpstr>Présentation PowerPoint</vt:lpstr>
      <vt:lpstr>Présentation PowerPoint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Playing Game</dc:title>
  <dc:creator>Jérémy Dollé</dc:creator>
  <cp:lastModifiedBy>Jérémy Dollé</cp:lastModifiedBy>
  <cp:revision>15</cp:revision>
  <dcterms:created xsi:type="dcterms:W3CDTF">2016-01-12T15:22:21Z</dcterms:created>
  <dcterms:modified xsi:type="dcterms:W3CDTF">2016-01-20T12:30:28Z</dcterms:modified>
</cp:coreProperties>
</file>