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58" r:id="rId2"/>
  </p:sldMasterIdLst>
  <p:notesMasterIdLst>
    <p:notesMasterId r:id="rId19"/>
  </p:notesMasterIdLst>
  <p:sldIdLst>
    <p:sldId id="256" r:id="rId3"/>
    <p:sldId id="1737" r:id="rId4"/>
    <p:sldId id="289" r:id="rId5"/>
    <p:sldId id="320" r:id="rId6"/>
    <p:sldId id="321" r:id="rId7"/>
    <p:sldId id="323" r:id="rId8"/>
    <p:sldId id="1738" r:id="rId9"/>
    <p:sldId id="324" r:id="rId10"/>
    <p:sldId id="325" r:id="rId11"/>
    <p:sldId id="326" r:id="rId12"/>
    <p:sldId id="327" r:id="rId13"/>
    <p:sldId id="337" r:id="rId14"/>
    <p:sldId id="328" r:id="rId15"/>
    <p:sldId id="329" r:id="rId16"/>
    <p:sldId id="330" r:id="rId17"/>
    <p:sldId id="302" r:id="rId18"/>
  </p:sldIdLst>
  <p:sldSz cx="9144000" cy="5143500" type="screen16x9"/>
  <p:notesSz cx="9296400" cy="14770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285362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666253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047146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07F945-FE86-49B8-B522-F81B7215F7A4}">
          <p14:sldIdLst>
            <p14:sldId id="256"/>
            <p14:sldId id="1737"/>
            <p14:sldId id="289"/>
            <p14:sldId id="320"/>
            <p14:sldId id="321"/>
            <p14:sldId id="323"/>
            <p14:sldId id="1738"/>
            <p14:sldId id="324"/>
            <p14:sldId id="325"/>
            <p14:sldId id="326"/>
            <p14:sldId id="327"/>
            <p14:sldId id="337"/>
            <p14:sldId id="328"/>
            <p14:sldId id="329"/>
            <p14:sldId id="330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52">
          <p15:clr>
            <a:srgbClr val="A4A3A4"/>
          </p15:clr>
        </p15:guide>
        <p15:guide id="2" pos="292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ffy, Matisse" initials="BM" lastIdx="19" clrIdx="0">
    <p:extLst>
      <p:ext uri="{19B8F6BF-5375-455C-9EA6-DF929625EA0E}">
        <p15:presenceInfo xmlns:p15="http://schemas.microsoft.com/office/powerpoint/2012/main" userId="S-1-5-21-1315882459-817801392-1359842108-15124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08" y="72"/>
      </p:cViewPr>
      <p:guideLst>
        <p:guide orient="horz" pos="1620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4652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02T13:48:58.159" idx="3">
    <p:pos x="2694" y="1254"/>
    <p:text>2 x Vin is a good rule of thumb ( prevent overshoots to damaging the FET)</p:text>
    <p:extLst>
      <p:ext uri="{C676402C-5697-4E1C-873F-D02D1690AC5C}">
        <p15:threadingInfo xmlns:p15="http://schemas.microsoft.com/office/powerpoint/2012/main" timeZoneBias="-120"/>
      </p:ext>
    </p:extLst>
  </p:cm>
  <p:cm authorId="1" dt="2023-08-02T13:50:14.026" idx="4">
    <p:pos x="2227" y="1440"/>
    <p:text>Must be superior to I out + ripple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02T13:23:03.083" idx="1">
    <p:pos x="2292" y="1408"/>
    <p:text>DC current at 25°C that causes the specified inductance drop from its value without current (here 10%)</p:text>
    <p:extLst>
      <p:ext uri="{C676402C-5697-4E1C-873F-D02D1690AC5C}">
        <p15:threadingInfo xmlns:p15="http://schemas.microsoft.com/office/powerpoint/2012/main" timeZoneBias="-120"/>
      </p:ext>
    </p:extLst>
  </p:cm>
  <p:cm authorId="1" dt="2023-08-02T13:51:46.698" idx="5">
    <p:pos x="2292" y="1504"/>
    <p:text>Must be superior to I out + ripple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3-08-02T13:24:01.749" idx="2">
    <p:pos x="2304" y="1593"/>
    <p:text>Current that causes the specified temperature rise from 
25°C ambient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02T15:54:25.644" idx="7">
    <p:pos x="1728" y="1056"/>
    <p:text>2 x Vin is a good rule of thumb ( prevent overshoots to damaging the diode)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03T10:10:05.227" idx="8">
    <p:pos x="5321" y="1349"/>
    <p:text>Good practise is to take loop BW frequency = switching frequency/10</p:text>
    <p:extLst>
      <p:ext uri="{C676402C-5697-4E1C-873F-D02D1690AC5C}">
        <p15:threadingInfo xmlns:p15="http://schemas.microsoft.com/office/powerpoint/2012/main" timeZoneBias="-120"/>
      </p:ext>
    </p:extLst>
  </p:cm>
  <p:cm authorId="1" dt="2023-08-08T16:07:45.116" idx="11">
    <p:pos x="5321" y="1445"/>
    <p:text>I practise, prefer to aim for 1/15</p:text>
    <p:extLst>
      <p:ext uri="{C676402C-5697-4E1C-873F-D02D1690AC5C}">
        <p15:threadingInfo xmlns:p15="http://schemas.microsoft.com/office/powerpoint/2012/main" timeZoneBias="-120">
          <p15:parentCm authorId="1" idx="8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03T10:10:05.227" idx="8">
    <p:pos x="5321" y="1349"/>
    <p:text>Good practise is to take loop BW frequency = switching frequency/10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03T14:47:51.315" idx="10">
    <p:pos x="455" y="1653"/>
    <p:text>The soft-start time should be longer (slower) than the time constant of the output LC filter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03T10:19:31.027" idx="9">
    <p:pos x="2220" y="2854"/>
    <p:text>Vin*Iq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739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739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81EA2-8DD3-4FB6-9349-629337E4A3A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1846263"/>
            <a:ext cx="8861425" cy="498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7108825"/>
            <a:ext cx="7435850" cy="5815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030325"/>
            <a:ext cx="4029075" cy="739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14030325"/>
            <a:ext cx="4029075" cy="739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E77AB-E747-428D-9401-5B1558326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93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 cap </a:t>
            </a:r>
            <a:r>
              <a:rPr lang="en-US" dirty="0" err="1"/>
              <a:t>Coss</a:t>
            </a:r>
            <a:r>
              <a:rPr lang="en-US" dirty="0"/>
              <a:t> effect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BC411-F83F-4013-94BD-45C5F3F1B81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06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 cap </a:t>
            </a:r>
            <a:r>
              <a:rPr lang="en-US" dirty="0" err="1"/>
              <a:t>Coss</a:t>
            </a:r>
            <a:r>
              <a:rPr lang="en-US" dirty="0"/>
              <a:t> effect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BC411-F83F-4013-94BD-45C5F3F1B81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82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 cap </a:t>
            </a:r>
            <a:r>
              <a:rPr lang="en-US" dirty="0" err="1"/>
              <a:t>Coss</a:t>
            </a:r>
            <a:r>
              <a:rPr lang="en-US" dirty="0"/>
              <a:t> effect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BC411-F83F-4013-94BD-45C5F3F1B81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70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 cap </a:t>
            </a:r>
            <a:r>
              <a:rPr lang="en-US" dirty="0" err="1"/>
              <a:t>Coss</a:t>
            </a:r>
            <a:r>
              <a:rPr lang="en-US" dirty="0"/>
              <a:t> effect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BC411-F83F-4013-94BD-45C5F3F1B81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15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BC411-F83F-4013-94BD-45C5F3F1B81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1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 cap </a:t>
            </a:r>
            <a:r>
              <a:rPr lang="en-US" dirty="0" err="1"/>
              <a:t>Coss</a:t>
            </a:r>
            <a:r>
              <a:rPr lang="en-US" dirty="0"/>
              <a:t> effect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BC411-F83F-4013-94BD-45C5F3F1B81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33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 cap </a:t>
            </a:r>
            <a:r>
              <a:rPr lang="en-US" dirty="0" err="1"/>
              <a:t>Coss</a:t>
            </a:r>
            <a:r>
              <a:rPr lang="en-US" dirty="0"/>
              <a:t> effect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BC411-F83F-4013-94BD-45C5F3F1B81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43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 cap </a:t>
            </a:r>
            <a:r>
              <a:rPr lang="en-US" dirty="0" err="1"/>
              <a:t>Coss</a:t>
            </a:r>
            <a:r>
              <a:rPr lang="en-US" dirty="0"/>
              <a:t> effect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BC411-F83F-4013-94BD-45C5F3F1B81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09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 cap </a:t>
            </a:r>
            <a:r>
              <a:rPr lang="en-US" dirty="0" err="1"/>
              <a:t>Coss</a:t>
            </a:r>
            <a:r>
              <a:rPr lang="en-US" dirty="0"/>
              <a:t> effect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BC411-F83F-4013-94BD-45C5F3F1B81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63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 cap </a:t>
            </a:r>
            <a:r>
              <a:rPr lang="en-US" dirty="0" err="1"/>
              <a:t>Coss</a:t>
            </a:r>
            <a:r>
              <a:rPr lang="en-US" dirty="0"/>
              <a:t> effect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BC411-F83F-4013-94BD-45C5F3F1B81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82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 cap </a:t>
            </a:r>
            <a:r>
              <a:rPr lang="en-US" dirty="0" err="1"/>
              <a:t>Coss</a:t>
            </a:r>
            <a:r>
              <a:rPr lang="en-US" dirty="0"/>
              <a:t> effect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BC411-F83F-4013-94BD-45C5F3F1B81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83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 cap </a:t>
            </a:r>
            <a:r>
              <a:rPr lang="en-US" dirty="0" err="1"/>
              <a:t>Coss</a:t>
            </a:r>
            <a:r>
              <a:rPr lang="en-US" dirty="0"/>
              <a:t> effect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BC411-F83F-4013-94BD-45C5F3F1B81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93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 cap </a:t>
            </a:r>
            <a:r>
              <a:rPr lang="en-US" dirty="0" err="1"/>
              <a:t>Coss</a:t>
            </a:r>
            <a:r>
              <a:rPr lang="en-US" dirty="0"/>
              <a:t> effect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BC411-F83F-4013-94BD-45C5F3F1B81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6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tiff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992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687D7-76F0-8040-93B6-084C7529F854}"/>
              </a:ext>
            </a:extLst>
          </p:cNvPr>
          <p:cNvSpPr txBox="1"/>
          <p:nvPr/>
        </p:nvSpPr>
        <p:spPr>
          <a:xfrm>
            <a:off x="4705815" y="47801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BABBB0-0A91-6F42-A282-37E8770903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312864-299C-D245-A492-CBABADD234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4607639"/>
            <a:ext cx="8826501" cy="388620"/>
          </a:xfrm>
          <a:prstGeom prst="rect">
            <a:avLst/>
          </a:prstGeom>
        </p:spPr>
      </p:pic>
      <p:sp>
        <p:nvSpPr>
          <p:cNvPr id="5" name="Text Box 31">
            <a:extLst>
              <a:ext uri="{FF2B5EF4-FFF2-40B4-BE49-F238E27FC236}">
                <a16:creationId xmlns:a16="http://schemas.microsoft.com/office/drawing/2014/main" id="{7FBA59C3-C9F4-4222-BBCC-9BB07E53B0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177" y="4454580"/>
            <a:ext cx="1583531" cy="13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7134" tIns="28566" rIns="57134" bIns="28566">
            <a:spAutoFit/>
          </a:bodyPr>
          <a:lstStyle/>
          <a:p>
            <a:pPr marL="0" marR="0" indent="0" algn="l" defTabSz="57134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25" dirty="0"/>
              <a:t>TI Confidential – NDA</a:t>
            </a:r>
            <a:r>
              <a:rPr lang="en-US" sz="525" baseline="0" dirty="0"/>
              <a:t> Restrictions</a:t>
            </a:r>
            <a:endParaRPr lang="en-US" sz="525" dirty="0"/>
          </a:p>
        </p:txBody>
      </p:sp>
    </p:spTree>
    <p:extLst>
      <p:ext uri="{BB962C8B-B14F-4D97-AF65-F5344CB8AC3E}">
        <p14:creationId xmlns:p14="http://schemas.microsoft.com/office/powerpoint/2010/main" val="391397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DA Restri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4" y="63323"/>
            <a:ext cx="8458200" cy="61079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41043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80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2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992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 defTabSz="914378" fontAlgn="base">
              <a:spcBef>
                <a:spcPct val="0"/>
              </a:spcBef>
              <a:spcAft>
                <a:spcPct val="0"/>
              </a:spcAft>
              <a:defRPr/>
            </a:pPr>
            <a:fld id="{03BA23CF-AA30-4A18-B744-605C3E9DBF07}" type="slidenum">
              <a:rPr lang="en-US" smtClean="0">
                <a:solidFill>
                  <a:srgbClr val="000000"/>
                </a:solidFill>
              </a:rPr>
              <a:pPr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687D7-76F0-8040-93B6-084C7529F854}"/>
              </a:ext>
            </a:extLst>
          </p:cNvPr>
          <p:cNvSpPr txBox="1"/>
          <p:nvPr userDrawn="1"/>
        </p:nvSpPr>
        <p:spPr>
          <a:xfrm>
            <a:off x="4705816" y="47801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70D3140F-F911-9145-90FC-7F2E2CB3D6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00" y="4806956"/>
            <a:ext cx="233341" cy="23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hlinkClick r:id="" action="ppaction://noaction"/>
            <a:extLst>
              <a:ext uri="{FF2B5EF4-FFF2-40B4-BE49-F238E27FC236}">
                <a16:creationId xmlns:a16="http://schemas.microsoft.com/office/drawing/2014/main" id="{C46F4AB3-DA78-FFE5-98A6-16032B3CCCA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117788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22" y="4800620"/>
            <a:ext cx="238539" cy="23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4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2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73F1F293-7B5B-6248-AEF0-BCB7B73543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992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 defTabSz="914378" fontAlgn="base">
              <a:spcBef>
                <a:spcPct val="0"/>
              </a:spcBef>
              <a:spcAft>
                <a:spcPct val="0"/>
              </a:spcAft>
              <a:defRPr/>
            </a:pPr>
            <a:fld id="{03BA23CF-AA30-4A18-B744-605C3E9DBF07}" type="slidenum">
              <a:rPr lang="en-US" smtClean="0">
                <a:solidFill>
                  <a:srgbClr val="000000"/>
                </a:solidFill>
              </a:rPr>
              <a:pPr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3628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2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7815B5F2-A5A7-1E49-BC30-BA3F759961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9927"/>
            <a:ext cx="2133600" cy="1547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defTabSz="914378" fontAlgn="base">
              <a:spcBef>
                <a:spcPct val="0"/>
              </a:spcBef>
              <a:spcAft>
                <a:spcPct val="0"/>
              </a:spcAft>
              <a:defRPr/>
            </a:pPr>
            <a:fld id="{03BA23CF-AA30-4A18-B744-605C3E9DBF07}" type="slidenum">
              <a:rPr lang="en-US" smtClean="0">
                <a:solidFill>
                  <a:srgbClr val="000000"/>
                </a:solidFill>
              </a:rPr>
              <a:pPr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1736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2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73F1F293-7B5B-6248-AEF0-BCB7B73543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992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 defTabSz="914378" fontAlgn="base">
              <a:spcBef>
                <a:spcPct val="0"/>
              </a:spcBef>
              <a:spcAft>
                <a:spcPct val="0"/>
              </a:spcAft>
              <a:defRPr/>
            </a:pPr>
            <a:fld id="{03BA23CF-AA30-4A18-B744-605C3E9DBF07}" type="slidenum">
              <a:rPr lang="en-US" smtClean="0">
                <a:solidFill>
                  <a:srgbClr val="000000"/>
                </a:solidFill>
              </a:rPr>
              <a:pPr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 descr="A picture containing drawing, cup&#10;&#10;Description automatically generated">
            <a:extLst>
              <a:ext uri="{FF2B5EF4-FFF2-40B4-BE49-F238E27FC236}">
                <a16:creationId xmlns:a16="http://schemas.microsoft.com/office/drawing/2014/main" id="{7CC34E39-7310-7442-846F-66689DD005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869" y="4782676"/>
            <a:ext cx="1563597" cy="19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8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9" y="786358"/>
            <a:ext cx="8467725" cy="3709449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378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27" descr="ti_logo_powerpoint_1_lin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666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6" y="889399"/>
            <a:ext cx="4157663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9" y="889399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378" fontAlgn="base">
              <a:spcBef>
                <a:spcPct val="0"/>
              </a:spcBef>
              <a:spcAft>
                <a:spcPct val="0"/>
              </a:spcAft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4890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85" indent="0">
              <a:buNone/>
              <a:defRPr sz="1700" b="1"/>
            </a:lvl2pPr>
            <a:lvl3pPr marL="761771" indent="0">
              <a:buNone/>
              <a:defRPr sz="1500" b="1"/>
            </a:lvl3pPr>
            <a:lvl4pPr marL="1142654" indent="0">
              <a:buNone/>
              <a:defRPr sz="1300" b="1"/>
            </a:lvl4pPr>
            <a:lvl5pPr marL="1523535" indent="0">
              <a:buNone/>
              <a:defRPr sz="1300" b="1"/>
            </a:lvl5pPr>
            <a:lvl6pPr marL="1904420" indent="0">
              <a:buNone/>
              <a:defRPr sz="1300" b="1"/>
            </a:lvl6pPr>
            <a:lvl7pPr marL="2285305" indent="0">
              <a:buNone/>
              <a:defRPr sz="1300" b="1"/>
            </a:lvl7pPr>
            <a:lvl8pPr marL="2666186" indent="0">
              <a:buNone/>
              <a:defRPr sz="1300" b="1"/>
            </a:lvl8pPr>
            <a:lvl9pPr marL="304707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85" indent="0">
              <a:buNone/>
              <a:defRPr sz="1700" b="1"/>
            </a:lvl2pPr>
            <a:lvl3pPr marL="761771" indent="0">
              <a:buNone/>
              <a:defRPr sz="1500" b="1"/>
            </a:lvl3pPr>
            <a:lvl4pPr marL="1142654" indent="0">
              <a:buNone/>
              <a:defRPr sz="1300" b="1"/>
            </a:lvl4pPr>
            <a:lvl5pPr marL="1523535" indent="0">
              <a:buNone/>
              <a:defRPr sz="1300" b="1"/>
            </a:lvl5pPr>
            <a:lvl6pPr marL="1904420" indent="0">
              <a:buNone/>
              <a:defRPr sz="1300" b="1"/>
            </a:lvl6pPr>
            <a:lvl7pPr marL="2285305" indent="0">
              <a:buNone/>
              <a:defRPr sz="1300" b="1"/>
            </a:lvl7pPr>
            <a:lvl8pPr marL="2666186" indent="0">
              <a:buNone/>
              <a:defRPr sz="1300" b="1"/>
            </a:lvl8pPr>
            <a:lvl9pPr marL="304707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7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378" fontAlgn="base">
              <a:spcBef>
                <a:spcPct val="0"/>
              </a:spcBef>
              <a:spcAft>
                <a:spcPct val="0"/>
              </a:spcAft>
              <a:defRPr/>
            </a:pPr>
            <a:fld id="{204C35C9-3222-4444-B33E-8AB075BE83C6}" type="slidenum">
              <a:rPr lang="en-US" smtClean="0">
                <a:solidFill>
                  <a:srgbClr val="000000"/>
                </a:solidFill>
              </a:rPr>
              <a:pPr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27" descr="ti_logo_powerpoint_1_lin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6987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378" fontAlgn="base">
              <a:spcBef>
                <a:spcPct val="0"/>
              </a:spcBef>
              <a:spcAft>
                <a:spcPct val="0"/>
              </a:spcAft>
              <a:defRPr/>
            </a:pPr>
            <a:fld id="{D4C52F08-588C-488E-A5AB-DF69250DE862}" type="slidenum">
              <a:rPr lang="en-US" smtClean="0">
                <a:solidFill>
                  <a:srgbClr val="000000"/>
                </a:solidFill>
              </a:rPr>
              <a:pPr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27" descr="ti_logo_powerpoint_1_lin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750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73F1F293-7B5B-6248-AEF0-BCB7B73543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992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6105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9"/>
            <a:ext cx="3008313" cy="871538"/>
          </a:xfrm>
        </p:spPr>
        <p:txBody>
          <a:bodyPr anchor="b"/>
          <a:lstStyle>
            <a:lvl1pPr algn="l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5"/>
            <a:ext cx="3008313" cy="3518298"/>
          </a:xfrm>
        </p:spPr>
        <p:txBody>
          <a:bodyPr/>
          <a:lstStyle>
            <a:lvl1pPr marL="0" indent="0">
              <a:buNone/>
              <a:defRPr sz="1700"/>
            </a:lvl1pPr>
            <a:lvl2pPr marL="380885" indent="0">
              <a:buNone/>
              <a:defRPr sz="1000"/>
            </a:lvl2pPr>
            <a:lvl3pPr marL="761771" indent="0">
              <a:buNone/>
              <a:defRPr sz="800"/>
            </a:lvl3pPr>
            <a:lvl4pPr marL="1142654" indent="0">
              <a:buNone/>
              <a:defRPr sz="700"/>
            </a:lvl4pPr>
            <a:lvl5pPr marL="1523535" indent="0">
              <a:buNone/>
              <a:defRPr sz="700"/>
            </a:lvl5pPr>
            <a:lvl6pPr marL="1904420" indent="0">
              <a:buNone/>
              <a:defRPr sz="700"/>
            </a:lvl6pPr>
            <a:lvl7pPr marL="2285305" indent="0">
              <a:buNone/>
              <a:defRPr sz="700"/>
            </a:lvl7pPr>
            <a:lvl8pPr marL="2666186" indent="0">
              <a:buNone/>
              <a:defRPr sz="700"/>
            </a:lvl8pPr>
            <a:lvl9pPr marL="304707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378" fontAlgn="base">
              <a:spcBef>
                <a:spcPct val="0"/>
              </a:spcBef>
              <a:spcAft>
                <a:spcPct val="0"/>
              </a:spcAft>
              <a:defRPr/>
            </a:pPr>
            <a:fld id="{D9B97EEC-B5BC-42C5-B73F-31CC660D4D8A}" type="slidenum">
              <a:rPr lang="en-US" smtClean="0">
                <a:solidFill>
                  <a:srgbClr val="000000"/>
                </a:solidFill>
              </a:rPr>
              <a:pPr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8277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07165"/>
            <a:ext cx="8458200" cy="6107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3777"/>
            <a:ext cx="2133600" cy="15478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3377" y="786352"/>
            <a:ext cx="8467725" cy="3709449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6065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743450"/>
            <a:ext cx="878205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2" rIns="91384" bIns="45692" anchor="ctr"/>
          <a:lstStyle/>
          <a:p>
            <a:pPr algn="ctr" defTabSz="913826"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6" name="Group 13"/>
          <p:cNvGrpSpPr>
            <a:grpSpLocks/>
          </p:cNvGrpSpPr>
          <p:nvPr userDrawn="1"/>
        </p:nvGrpSpPr>
        <p:grpSpPr bwMode="auto">
          <a:xfrm>
            <a:off x="-7938" y="4742262"/>
            <a:ext cx="8815388" cy="350044"/>
            <a:chOff x="-7620" y="6323077"/>
            <a:chExt cx="8814816" cy="466344"/>
          </a:xfrm>
        </p:grpSpPr>
        <p:cxnSp>
          <p:nvCxnSpPr>
            <p:cNvPr id="7" name="Straight Connector 6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-7620" y="6324663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5469" y="4830399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70"/>
            <a:ext cx="2133600" cy="1547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F4E7E-FDE6-4174-9598-9D2CE08B17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3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7573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77743" y="4947904"/>
            <a:ext cx="2133600" cy="154781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A812F-8479-4F37-8662-4BBFDADD964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7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7815B5F2-A5A7-1E49-BC30-BA3F759961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9927"/>
            <a:ext cx="2133600" cy="1547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3BA23CF-AA30-4A18-B744-605C3E9DBF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685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, cup&#10;&#10;Description automatically generated">
            <a:extLst>
              <a:ext uri="{FF2B5EF4-FFF2-40B4-BE49-F238E27FC236}">
                <a16:creationId xmlns:a16="http://schemas.microsoft.com/office/drawing/2014/main" id="{7CC34E39-7310-7442-846F-66689DD005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868" y="4782676"/>
            <a:ext cx="1563597" cy="191106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73F1F293-7B5B-6248-AEF0-BCB7B73543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992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1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86357"/>
            <a:ext cx="8467725" cy="3709449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27" descr="ti_logo_powerpoint_1_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89398"/>
            <a:ext cx="4157663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8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7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27" descr="ti_logo_powerpoint_1_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" name="Picture 27" descr="ti_logo_powerpoint_1_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</p:spPr>
        <p:txBody>
          <a:bodyPr anchor="b"/>
          <a:lstStyle>
            <a:lvl1pPr algn="l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8298"/>
          </a:xfrm>
        </p:spPr>
        <p:txBody>
          <a:bodyPr/>
          <a:lstStyle>
            <a:lvl1pPr marL="0" indent="0">
              <a:buNone/>
              <a:defRPr sz="1700"/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0.tif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63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8" y="794149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67503" y="4442792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pPr>
              <a:defRPr/>
            </a:pPr>
            <a:fld id="{B6C70261-DCF8-4A97-9502-E8EEF2364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663C74-62AB-B64B-BCBB-0866ABE6E2D3}"/>
              </a:ext>
            </a:extLst>
          </p:cNvPr>
          <p:cNvCxnSpPr>
            <a:cxnSpLocks/>
          </p:cNvCxnSpPr>
          <p:nvPr/>
        </p:nvCxnSpPr>
        <p:spPr>
          <a:xfrm>
            <a:off x="0" y="4656947"/>
            <a:ext cx="89288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1">
            <a:extLst>
              <a:ext uri="{FF2B5EF4-FFF2-40B4-BE49-F238E27FC236}">
                <a16:creationId xmlns:a16="http://schemas.microsoft.com/office/drawing/2014/main" id="{BBEA79FD-0CFB-464E-959F-0C18C6048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3" y="4646685"/>
            <a:ext cx="2111375" cy="18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700" dirty="0">
                <a:cs typeface="+mn-cs"/>
              </a:rPr>
              <a:t>TI Confidential – NDA Restrictions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6" r:id="rId2"/>
    <p:sldLayoutId id="2147483735" r:id="rId3"/>
    <p:sldLayoutId id="2147483750" r:id="rId4"/>
    <p:sldLayoutId id="2147483709" r:id="rId5"/>
    <p:sldLayoutId id="2147483711" r:id="rId6"/>
    <p:sldLayoutId id="2147483712" r:id="rId7"/>
    <p:sldLayoutId id="2147483713" r:id="rId8"/>
    <p:sldLayoutId id="2147483715" r:id="rId9"/>
    <p:sldLayoutId id="2147483755" r:id="rId10"/>
    <p:sldLayoutId id="2147483756" r:id="rId11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8089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6pPr>
      <a:lvl7pPr marL="76179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7pPr>
      <a:lvl8pPr marL="114268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8pPr>
      <a:lvl9pPr marL="152357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9pPr>
    </p:titleStyle>
    <p:bodyStyle>
      <a:lvl1pPr marL="189124" indent="-189124" algn="l" rtl="0" eaLnBrk="1" fontAlgn="base" hangingPunct="1">
        <a:spcBef>
          <a:spcPts val="667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78763" indent="-194416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711530" indent="-137548" algn="l" rtl="0" eaLnBrk="1" fontAlgn="base" hangingPunct="1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001168" indent="-194416" algn="l" rtl="0" eaLnBrk="1" fontAlgn="base" hangingPunct="1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240546" indent="-144163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621441" indent="-14416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002336" indent="-14416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383230" indent="-14416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2764124" indent="-14416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895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79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68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57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467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362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25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146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64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9" y="794150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67503" y="4442792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pPr defTabSz="914378" fontAlgn="base">
              <a:spcBef>
                <a:spcPct val="0"/>
              </a:spcBef>
              <a:spcAft>
                <a:spcPct val="0"/>
              </a:spcAft>
              <a:defRPr/>
            </a:pPr>
            <a:fld id="{B6C70261-DCF8-4A97-9502-E8EEF2364CDE}" type="slidenum">
              <a:rPr lang="en-US" smtClean="0">
                <a:solidFill>
                  <a:srgbClr val="000000"/>
                </a:solidFill>
              </a:rPr>
              <a:pPr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663C74-62AB-B64B-BCBB-0866ABE6E2D3}"/>
              </a:ext>
            </a:extLst>
          </p:cNvPr>
          <p:cNvCxnSpPr>
            <a:cxnSpLocks/>
          </p:cNvCxnSpPr>
          <p:nvPr userDrawn="1"/>
        </p:nvCxnSpPr>
        <p:spPr>
          <a:xfrm>
            <a:off x="1" y="4656947"/>
            <a:ext cx="89288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1">
            <a:extLst>
              <a:ext uri="{FF2B5EF4-FFF2-40B4-BE49-F238E27FC236}">
                <a16:creationId xmlns:a16="http://schemas.microsoft.com/office/drawing/2014/main" id="{BBEA79FD-0CFB-464E-959F-0C18C604804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4014" y="4646686"/>
            <a:ext cx="2111375" cy="18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marL="0" marR="0" lvl="0" indent="0" algn="l" defTabSz="91437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Confidential – NDA Restrictions</a:t>
            </a:r>
          </a:p>
        </p:txBody>
      </p:sp>
      <p:pic>
        <p:nvPicPr>
          <p:cNvPr id="7" name="Picture 2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B63C435-DCB9-C943-A4C6-DF362E7D68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00" y="4806956"/>
            <a:ext cx="233341" cy="23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hlinkClick r:id="" action="ppaction://noaction"/>
            <a:extLst>
              <a:ext uri="{FF2B5EF4-FFF2-40B4-BE49-F238E27FC236}">
                <a16:creationId xmlns:a16="http://schemas.microsoft.com/office/drawing/2014/main" id="{50B8C7EC-683C-BE43-B263-20CB3B1F032E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117788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22" y="4800620"/>
            <a:ext cx="238539" cy="23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5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8088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6pPr>
      <a:lvl7pPr marL="76177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7pPr>
      <a:lvl8pPr marL="11426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8pPr>
      <a:lvl9pPr marL="152353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9pPr>
    </p:titleStyle>
    <p:bodyStyle>
      <a:lvl1pPr marL="189119" indent="-189119" algn="l" rtl="0" eaLnBrk="1" fontAlgn="base" hangingPunct="1">
        <a:spcBef>
          <a:spcPts val="667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78751" indent="-194411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711512" indent="-137545" algn="l" rtl="0" eaLnBrk="1" fontAlgn="base" hangingPunct="1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001143" indent="-194411" algn="l" rtl="0" eaLnBrk="1" fontAlgn="base" hangingPunct="1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240515" indent="-144160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621400" indent="-144160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002286" indent="-144160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383171" indent="-144160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2764055" indent="-144160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77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885" algn="l" defTabSz="76177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771" algn="l" defTabSz="76177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654" algn="l" defTabSz="76177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535" algn="l" defTabSz="76177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420" algn="l" defTabSz="76177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305" algn="l" defTabSz="76177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186" algn="l" defTabSz="76177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070" algn="l" defTabSz="76177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-boffy@ti.com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41B0-31AF-4947-81FF-767B002E6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dirty="0" err="1"/>
              <a:t>Projet</a:t>
            </a:r>
            <a:r>
              <a:rPr lang="en-US" sz="2000" dirty="0"/>
              <a:t> majeure – TP Alimentation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B7B21-4ECC-444B-AC0B-42656F220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/>
              <a:t>September 2024</a:t>
            </a:r>
          </a:p>
          <a:p>
            <a:r>
              <a:rPr lang="en-US" sz="1400" dirty="0"/>
              <a:t>Matisse BOFFY – Analog Field Applications Engineer</a:t>
            </a:r>
          </a:p>
          <a:p>
            <a:endParaRPr lang="en-US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Wingdings" panose="05000000000000000000" pitchFamily="2" charset="2"/>
                <a:ea typeface="Calibri" panose="020F0502020204030204" pitchFamily="34" charset="0"/>
              </a:rPr>
              <a:t>(</a:t>
            </a:r>
            <a:r>
              <a:rPr lang="en-US" sz="800" dirty="0">
                <a:solidFill>
                  <a:srgbClr val="FF0000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+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33 6 86 36 88 47 </a:t>
            </a:r>
            <a:r>
              <a:rPr lang="en-US" sz="105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| </a:t>
            </a:r>
            <a:r>
              <a:rPr lang="en-US" sz="800" dirty="0">
                <a:solidFill>
                  <a:srgbClr val="FF0000"/>
                </a:solidFill>
                <a:latin typeface="Wingdings" panose="05000000000000000000" pitchFamily="2" charset="2"/>
                <a:ea typeface="Calibri" panose="020F0502020204030204" pitchFamily="34" charset="0"/>
              </a:rPr>
              <a:t>*</a:t>
            </a:r>
            <a:r>
              <a:rPr lang="en-US" sz="800" dirty="0">
                <a:solidFill>
                  <a:srgbClr val="FF0000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1050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m-boffy@ti.com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10870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100" dirty="0"/>
              <a:t>Power Stage – output capacitor selection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350" dirty="0"/>
                  <a:t>Key specifications</a:t>
                </a:r>
              </a:p>
              <a:p>
                <a:endParaRPr lang="en-US" sz="135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200" b="1" dirty="0"/>
                  <a:t>Capacitance (F)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200" b="1" dirty="0"/>
                  <a:t>Voltage rating (V)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200" dirty="0"/>
                  <a:t>ESR</a:t>
                </a:r>
              </a:p>
              <a:p>
                <a:pPr marL="255984" lvl="1" indent="0">
                  <a:buNone/>
                </a:pPr>
                <a:endParaRPr lang="en-US" dirty="0"/>
              </a:p>
              <a:p>
                <a:r>
                  <a:rPr lang="en-US" sz="1350" dirty="0"/>
                  <a:t>Losses : Conduction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𝑐𝑜𝑛𝑑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𝑖𝑛𝑐𝑎𝑝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𝐸𝑆𝑅</m:t>
                    </m:r>
                  </m:oMath>
                </a14:m>
                <a:endParaRPr lang="en-US" dirty="0"/>
              </a:p>
              <a:p>
                <a:pPr marL="255984" lvl="1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88" t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0" y="-167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143001" y="611595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endParaRPr 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143000" y="-167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143001" y="260993"/>
            <a:ext cx="138564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br>
              <a:rPr lang="en-US" sz="750">
                <a:latin typeface="Arial" pitchFamily="34" charset="0"/>
                <a:ea typeface="Times New Roman" pitchFamily="18" charset="0"/>
                <a:cs typeface="Times New Roman" pitchFamily="18" charset="0"/>
              </a:rPr>
            </a:br>
            <a:endParaRPr 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143000" y="-17312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5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100" dirty="0"/>
              <a:t>Power Stage – output capacitor selection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Panasonic EEVFK0J221P</a:t>
                </a:r>
              </a:p>
              <a:p>
                <a:r>
                  <a:rPr lang="en-US" sz="1200" dirty="0"/>
                  <a:t>Key specifications</a:t>
                </a:r>
              </a:p>
              <a:p>
                <a:endParaRPr lang="en-US" sz="12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200" dirty="0"/>
                  <a:t>Capacitance</a:t>
                </a:r>
              </a:p>
              <a:p>
                <a:pPr marL="516731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𝑇𝑟𝑎𝑛𝑠𝑖𝑒𝑛𝑡</m:t>
                            </m:r>
                          </m:sub>
                        </m:sSub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𝑙𝑜𝑜𝑝𝐵𝑊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𝑇𝑟𝑎𝑛𝑠𝑖𝑒𝑛𝑡</m:t>
                            </m:r>
                          </m:sub>
                        </m:sSub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2.5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×22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×0.05×5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36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𝑢𝐹</m:t>
                    </m:r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𝑡h𝑖𝑠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𝑒𝑓𝑓𝑒𝑐𝑡𝑖𝑣𝑒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𝑐𝑎𝑝𝑎𝑐𝑖𝑡𝑎𝑛𝑐𝑒</m:t>
                    </m:r>
                  </m:oMath>
                </a14:m>
                <a:endParaRPr lang="en-US" sz="1200" dirty="0"/>
              </a:p>
              <a:p>
                <a:pPr marL="516731" lvl="2" indent="0">
                  <a:buNone/>
                </a:pPr>
                <a:endParaRPr lang="en-US" sz="12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200" dirty="0"/>
                  <a:t>ESR : 160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sty m:val="p"/>
                      </m:rPr>
                      <a:rPr lang="el-GR" sz="1200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2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200" dirty="0"/>
                  <a:t>Voltage rating  6.3V</a:t>
                </a:r>
              </a:p>
              <a:p>
                <a:pPr marL="255984" lvl="1" indent="0">
                  <a:buNone/>
                </a:pPr>
                <a:endParaRPr lang="en-US" sz="1200" dirty="0"/>
              </a:p>
              <a:p>
                <a:r>
                  <a:rPr lang="en-US" sz="1200" dirty="0"/>
                  <a:t>Losses : Conduction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  <m:t>𝑐𝑜𝑛𝑑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𝑖𝑛𝑐𝑎𝑝</m:t>
                            </m:r>
                          </m:sub>
                        </m:sSub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2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𝐸𝑆𝑅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" t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0" y="-167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143001" y="611595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endParaRPr 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143000" y="-167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143001" y="260993"/>
            <a:ext cx="138564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br>
              <a:rPr lang="en-US" sz="750">
                <a:latin typeface="Arial" pitchFamily="34" charset="0"/>
                <a:ea typeface="Times New Roman" pitchFamily="18" charset="0"/>
                <a:cs typeface="Times New Roman" pitchFamily="18" charset="0"/>
              </a:rPr>
            </a:br>
            <a:endParaRPr 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143000" y="-17312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B5D71-3870-43FF-A746-4B4BDE31B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41" y="3834383"/>
            <a:ext cx="304800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C55BD0-34A0-457C-AFB4-5A3E6E802A28}"/>
              </a:ext>
            </a:extLst>
          </p:cNvPr>
          <p:cNvSpPr txBox="1"/>
          <p:nvPr/>
        </p:nvSpPr>
        <p:spPr>
          <a:xfrm>
            <a:off x="3394075" y="390378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also be used</a:t>
            </a:r>
          </a:p>
        </p:txBody>
      </p:sp>
    </p:spTree>
    <p:extLst>
      <p:ext uri="{BB962C8B-B14F-4D97-AF65-F5344CB8AC3E}">
        <p14:creationId xmlns:p14="http://schemas.microsoft.com/office/powerpoint/2010/main" val="422156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100" dirty="0"/>
              <a:t>Power Stage – output capacitor selection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/>
              <a:t>Power stage designer lookup</a:t>
            </a:r>
            <a:endParaRPr lang="en-US" sz="1200" dirty="0">
              <a:solidFill>
                <a:srgbClr val="000000"/>
              </a:solidFill>
              <a:ea typeface="Cambria Math"/>
            </a:endParaRPr>
          </a:p>
          <a:p>
            <a:pPr marL="255984" lvl="1" indent="0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0" y="-167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143001" y="611595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endParaRPr 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143000" y="-167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143001" y="260993"/>
            <a:ext cx="138564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br>
              <a:rPr lang="en-US" sz="750">
                <a:latin typeface="Arial" pitchFamily="34" charset="0"/>
                <a:ea typeface="Times New Roman" pitchFamily="18" charset="0"/>
                <a:cs typeface="Times New Roman" pitchFamily="18" charset="0"/>
              </a:rPr>
            </a:br>
            <a:endParaRPr 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143000" y="-17312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0F0D5D-A44A-4931-A883-50D072CC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33" y="1363283"/>
            <a:ext cx="6849884" cy="294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8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100" dirty="0"/>
              <a:t>Power Stage – input capacitor selection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350" dirty="0"/>
                  <a:t>Key specifications</a:t>
                </a:r>
              </a:p>
              <a:p>
                <a:endParaRPr lang="en-US" sz="135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200" b="1" dirty="0"/>
                  <a:t>Capacitance (F)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200" b="1"/>
                  <a:t>Voltage rating (V)</a:t>
                </a:r>
                <a:endParaRPr lang="en-US" sz="1200" b="1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200" dirty="0"/>
                  <a:t>ESR</a:t>
                </a:r>
              </a:p>
              <a:p>
                <a:pPr marL="255984" lvl="1" indent="0">
                  <a:buNone/>
                </a:pPr>
                <a:endParaRPr lang="en-US" dirty="0"/>
              </a:p>
              <a:p>
                <a:r>
                  <a:rPr lang="en-US" sz="1350" dirty="0"/>
                  <a:t>Losses : Conduction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𝑐𝑜𝑛𝑑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𝑖𝑛𝑐𝑎𝑝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𝐸𝑆𝑅</m:t>
                    </m:r>
                  </m:oMath>
                </a14:m>
                <a:endParaRPr lang="en-US" dirty="0"/>
              </a:p>
              <a:p>
                <a:pPr marL="255984" lvl="1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88" t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0" y="-167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143001" y="611595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endParaRPr 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143000" y="-167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143001" y="260993"/>
            <a:ext cx="138564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br>
              <a:rPr lang="en-US" sz="750">
                <a:latin typeface="Arial" pitchFamily="34" charset="0"/>
                <a:ea typeface="Times New Roman" pitchFamily="18" charset="0"/>
                <a:cs typeface="Times New Roman" pitchFamily="18" charset="0"/>
              </a:rPr>
            </a:br>
            <a:endParaRPr 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143000" y="-17312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62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100" dirty="0"/>
              <a:t>Power Stage – input capacitor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6709" y="750094"/>
                <a:ext cx="6350794" cy="3709449"/>
              </a:xfrm>
            </p:spPr>
            <p:txBody>
              <a:bodyPr/>
              <a:lstStyle/>
              <a:p>
                <a:r>
                  <a:rPr lang="en-US" sz="1350" dirty="0"/>
                  <a:t>Panasonic </a:t>
                </a:r>
                <a:r>
                  <a:rPr lang="en-US" sz="1200" dirty="0"/>
                  <a:t>EEUFC1J101</a:t>
                </a:r>
                <a:endParaRPr lang="en-US" sz="1350" dirty="0"/>
              </a:p>
              <a:p>
                <a:r>
                  <a:rPr lang="en-US" sz="1350" dirty="0"/>
                  <a:t>Key specifications</a:t>
                </a:r>
              </a:p>
              <a:p>
                <a:endParaRPr lang="en-US" sz="135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200" dirty="0"/>
                  <a:t>Capacitance</a:t>
                </a:r>
              </a:p>
              <a:p>
                <a:pPr marL="25598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𝑝𝑝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1.15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𝑢𝐹</m:t>
                      </m:r>
                    </m:oMath>
                  </m:oMathPara>
                </a14:m>
                <a:endParaRPr lang="en-US" sz="12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200" dirty="0"/>
                  <a:t>Voltage rating : 50V</a:t>
                </a:r>
              </a:p>
              <a:p>
                <a:pPr marL="255984" lvl="1" indent="0">
                  <a:buNone/>
                </a:pPr>
                <a:endParaRPr lang="en-US" dirty="0"/>
              </a:p>
              <a:p>
                <a:r>
                  <a:rPr lang="en-US" sz="1350" dirty="0"/>
                  <a:t>Losses : Conduction</a:t>
                </a:r>
              </a:p>
              <a:p>
                <a:endParaRPr lang="en-US" sz="135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𝑐𝑜𝑛𝑑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𝑖𝑛𝑐𝑎𝑝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𝐸𝑆𝑅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709" y="750094"/>
                <a:ext cx="6350794" cy="3709449"/>
              </a:xfrm>
              <a:blipFill>
                <a:blip r:embed="rId3"/>
                <a:stretch>
                  <a:fillRect l="-384" t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0" y="-167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143001" y="611595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endParaRPr 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143000" y="-167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143001" y="260993"/>
            <a:ext cx="138564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br>
              <a:rPr lang="en-US" sz="750">
                <a:latin typeface="Arial" pitchFamily="34" charset="0"/>
                <a:ea typeface="Times New Roman" pitchFamily="18" charset="0"/>
                <a:cs typeface="Times New Roman" pitchFamily="18" charset="0"/>
              </a:rPr>
            </a:br>
            <a:endParaRPr 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143000" y="-17312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79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100" dirty="0"/>
              <a:t>Additional passives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1623" y="733343"/>
                <a:ext cx="6350794" cy="3709449"/>
              </a:xfrm>
            </p:spPr>
            <p:txBody>
              <a:bodyPr/>
              <a:lstStyle/>
              <a:p>
                <a:r>
                  <a:rPr lang="en-US" sz="1200" dirty="0"/>
                  <a:t>Current limit resistor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𝐼𝐿𝐼𝑀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0.1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𝑃𝐾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×1.25</m:t>
                          </m:r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=33</m:t>
                      </m:r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sz="1200" dirty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200" dirty="0"/>
              </a:p>
              <a:p>
                <a:r>
                  <a:rPr lang="en-US" sz="1200" dirty="0">
                    <a:solidFill>
                      <a:srgbClr val="000000"/>
                    </a:solidFill>
                    <a:ea typeface="Cambria Math"/>
                  </a:rPr>
                  <a:t>Soft Start Cap</a:t>
                </a:r>
                <a:r>
                  <a:rPr lang="en-US" sz="12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</m:t>
                        </m:r>
                      </m:sub>
                    </m:sSub>
                  </m:oMath>
                </a14:m>
                <a:endParaRPr lang="en-US" sz="1200" dirty="0">
                  <a:solidFill>
                    <a:srgbClr val="000000"/>
                  </a:solidFill>
                  <a:ea typeface="Cambria Math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𝑡𝑠𝑠</m:t>
                    </m:r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12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≥2.4</m:t>
                    </m:r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</m:t>
                    </m:r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>
                  <a:solidFill>
                    <a:srgbClr val="000000"/>
                  </a:solidFill>
                  <a:ea typeface="Cambria Math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𝑡𝑠𝑠</m:t>
                        </m:r>
                      </m:num>
                      <m:den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𝐶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𝑆𝑆𝑇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𝑆𝑆𝑇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−1.4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𝑚𝑠</m:t>
                        </m:r>
                      </m:num>
                      <m:den>
                        <m:func>
                          <m:func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105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8−1.4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=0.47</m:t>
                    </m:r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1200" dirty="0">
                  <a:solidFill>
                    <a:srgbClr val="000000"/>
                  </a:solidFill>
                  <a:ea typeface="Cambria Math"/>
                </a:endParaRPr>
              </a:p>
              <a:p>
                <a:r>
                  <a:rPr lang="en-US" sz="1200" dirty="0">
                    <a:solidFill>
                      <a:srgbClr val="000000"/>
                    </a:solidFill>
                    <a:ea typeface="Cambria Math"/>
                  </a:rPr>
                  <a:t>Gain setting resistor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𝑂𝑈𝑇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=0.696</m:t>
                    </m:r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2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a typeface="Cambria Math"/>
                  </a:rPr>
                  <a:t> is fixed by the type III loop compensation,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=4.8</m:t>
                    </m:r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  <m:r>
                      <m:rPr>
                        <m:sty m:val="p"/>
                      </m:rPr>
                      <a:rPr lang="el-GR" sz="1200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1200" dirty="0"/>
                  <a:t> ►</a:t>
                </a:r>
                <a:r>
                  <a:rPr lang="en-US" sz="1200" dirty="0">
                    <a:solidFill>
                      <a:srgbClr val="0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1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626</m:t>
                    </m:r>
                    <m:r>
                      <m:rPr>
                        <m:sty m:val="p"/>
                      </m:rPr>
                      <a:rPr lang="el-GR" sz="1200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pPr marL="0" indent="0">
                  <a:buNone/>
                </a:pPr>
                <a:endParaRPr lang="en-US" sz="1200" dirty="0">
                  <a:solidFill>
                    <a:srgbClr val="000000"/>
                  </a:solidFill>
                  <a:ea typeface="Cambria Math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rgbClr val="000000"/>
                    </a:solidFill>
                    <a:ea typeface="Cambria Math"/>
                  </a:rPr>
                  <a:t>Frequency setting R&amp;C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𝑆𝑊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𝑅𝐶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𝑅𝐶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×0.105</m:t>
                        </m:r>
                      </m:den>
                    </m:f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=2</m:t>
                    </m:r>
                    <m:r>
                      <a:rPr lang="en-US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0</m:t>
                    </m:r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0</m:t>
                    </m:r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</m:oMath>
                </a14:m>
                <a:r>
                  <a:rPr lang="en-US" sz="1200" dirty="0"/>
                  <a:t> ►</a:t>
                </a:r>
                <a:r>
                  <a:rPr lang="en-US" sz="1200" dirty="0">
                    <a:solidFill>
                      <a:srgbClr val="0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𝑅𝐶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100</m:t>
                    </m:r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  <m:r>
                      <m:rPr>
                        <m:sty m:val="p"/>
                      </m:rPr>
                      <a:rPr lang="el-GR" sz="1200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𝑅𝐶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=470</m:t>
                    </m:r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𝑝𝐹</m:t>
                    </m:r>
                  </m:oMath>
                </a14:m>
                <a:endParaRPr lang="en-US" sz="1200" dirty="0">
                  <a:solidFill>
                    <a:srgbClr val="00000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623" y="733343"/>
                <a:ext cx="6350794" cy="3709449"/>
              </a:xfrm>
              <a:blipFill>
                <a:blip r:embed="rId3"/>
                <a:stretch>
                  <a:fillRect l="-192" t="-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0" y="-167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143001" y="611595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endParaRPr 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143000" y="-167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143001" y="260993"/>
            <a:ext cx="138564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br>
              <a:rPr lang="en-US" sz="750">
                <a:latin typeface="Arial" pitchFamily="34" charset="0"/>
                <a:ea typeface="Times New Roman" pitchFamily="18" charset="0"/>
                <a:cs typeface="Times New Roman" pitchFamily="18" charset="0"/>
              </a:rPr>
            </a:br>
            <a:endParaRPr 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143000" y="-17312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33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Stage -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668065" y="785813"/>
              <a:ext cx="5807870" cy="2763921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290393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0393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29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+mn-lt"/>
                            </a:rPr>
                            <a:t>Losses </a:t>
                          </a:r>
                          <a:r>
                            <a:rPr lang="en-IE" sz="1100" b="1" kern="1200" dirty="0">
                              <a:effectLst/>
                              <a:latin typeface="+mn-lt"/>
                            </a:rPr>
                            <a:t>@ 12 input and full load 1A</a:t>
                          </a:r>
                          <a:endParaRPr lang="en-US" sz="1100" b="1" dirty="0">
                            <a:latin typeface="+mn-lt"/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+mn-lt"/>
                            </a:rPr>
                            <a:t>Value (</a:t>
                          </a:r>
                          <a:r>
                            <a:rPr lang="en-US" sz="1100" b="1" dirty="0" err="1">
                              <a:latin typeface="+mn-lt"/>
                            </a:rPr>
                            <a:t>mW</a:t>
                          </a:r>
                          <a:r>
                            <a:rPr lang="en-US" sz="1100" b="1" dirty="0">
                              <a:latin typeface="+mn-lt"/>
                            </a:rPr>
                            <a:t>)</a:t>
                          </a: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979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E" sz="900" b="1" kern="1200" dirty="0">
                              <a:effectLst/>
                              <a:latin typeface="+mn-lt"/>
                            </a:rPr>
                            <a:t>MOSFET </a:t>
                          </a:r>
                          <a:r>
                            <a:rPr lang="en-IE" sz="900" b="1" kern="1200" dirty="0" err="1">
                              <a:effectLst/>
                              <a:latin typeface="+mn-lt"/>
                            </a:rPr>
                            <a:t>P</a:t>
                          </a:r>
                          <a:r>
                            <a:rPr lang="en-IE" sz="900" b="1" kern="1200" baseline="-25000" dirty="0" err="1">
                              <a:effectLst/>
                              <a:latin typeface="+mn-lt"/>
                            </a:rPr>
                            <a:t>cond</a:t>
                          </a:r>
                          <a:endParaRPr lang="en-US" sz="900" b="1" kern="1200" baseline="-250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 b="1" dirty="0">
                              <a:latin typeface="+mn-lt"/>
                            </a:rPr>
                            <a:t>31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979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E" sz="900" b="1" dirty="0">
                              <a:effectLst/>
                              <a:latin typeface="+mn-lt"/>
                            </a:rPr>
                            <a:t>MOSFET </a:t>
                          </a:r>
                          <a:r>
                            <a:rPr lang="en-IE" sz="900" b="1" dirty="0" err="1">
                              <a:effectLst/>
                              <a:latin typeface="+mn-lt"/>
                            </a:rPr>
                            <a:t>P</a:t>
                          </a:r>
                          <a:r>
                            <a:rPr lang="en-IE" sz="900" b="1" baseline="-25000" dirty="0" err="1">
                              <a:effectLst/>
                              <a:latin typeface="+mn-lt"/>
                            </a:rPr>
                            <a:t>sw</a:t>
                          </a:r>
                          <a:endParaRPr lang="en-US" sz="9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E" sz="900" b="1" dirty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45</a:t>
                          </a:r>
                          <a:endParaRPr lang="en-US" sz="9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979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E" sz="900" b="1" dirty="0">
                              <a:effectLst/>
                              <a:latin typeface="+mn-lt"/>
                            </a:rPr>
                            <a:t>MOSFET </a:t>
                          </a:r>
                          <a:r>
                            <a:rPr lang="en-IE" sz="900" b="1" dirty="0" err="1">
                              <a:effectLst/>
                              <a:latin typeface="+mn-lt"/>
                            </a:rPr>
                            <a:t>P</a:t>
                          </a:r>
                          <a:r>
                            <a:rPr lang="en-IE" sz="900" b="1" baseline="-25000" dirty="0" err="1">
                              <a:effectLst/>
                              <a:latin typeface="+mn-lt"/>
                            </a:rPr>
                            <a:t>drv</a:t>
                          </a:r>
                          <a:endParaRPr lang="en-US" sz="9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E" sz="900" b="1" dirty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33</a:t>
                          </a:r>
                          <a:endParaRPr lang="en-US" sz="9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2979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E" sz="900" b="1" dirty="0">
                              <a:effectLst/>
                              <a:latin typeface="+mn-lt"/>
                            </a:rPr>
                            <a:t>Inductor </a:t>
                          </a:r>
                          <a:r>
                            <a:rPr lang="en-IE" sz="900" b="1" dirty="0" err="1">
                              <a:effectLst/>
                              <a:latin typeface="+mn-lt"/>
                            </a:rPr>
                            <a:t>P</a:t>
                          </a:r>
                          <a:r>
                            <a:rPr lang="en-IE" sz="900" b="1" baseline="-25000" dirty="0" err="1">
                              <a:effectLst/>
                              <a:latin typeface="+mn-lt"/>
                            </a:rPr>
                            <a:t>dcr</a:t>
                          </a:r>
                          <a:endParaRPr lang="en-US" sz="9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E" sz="900" b="1" dirty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91</a:t>
                          </a:r>
                          <a:endParaRPr lang="en-US" sz="9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2979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E" sz="900" b="1" dirty="0">
                              <a:effectLst/>
                              <a:latin typeface="+mn-lt"/>
                            </a:rPr>
                            <a:t>Inductor </a:t>
                          </a:r>
                          <a:r>
                            <a:rPr lang="en-IE" sz="900" b="1" dirty="0" err="1">
                              <a:effectLst/>
                              <a:latin typeface="+mn-lt"/>
                            </a:rPr>
                            <a:t>P</a:t>
                          </a:r>
                          <a:r>
                            <a:rPr lang="en-IE" sz="900" b="1" baseline="-25000" dirty="0" err="1">
                              <a:effectLst/>
                              <a:latin typeface="+mn-lt"/>
                            </a:rPr>
                            <a:t>core</a:t>
                          </a:r>
                          <a:endParaRPr lang="en-US" sz="9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E" sz="900" b="1" dirty="0">
                              <a:effectLst/>
                              <a:latin typeface="+mn-lt"/>
                            </a:rPr>
                            <a:t>3</a:t>
                          </a:r>
                          <a:endParaRPr lang="en-US" sz="9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2979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E" sz="900" b="1" dirty="0" err="1">
                              <a:effectLst/>
                              <a:latin typeface="+mn-lt"/>
                            </a:rPr>
                            <a:t>Shottky</a:t>
                          </a:r>
                          <a:r>
                            <a:rPr lang="en-IE" sz="900" b="1" dirty="0">
                              <a:effectLst/>
                              <a:latin typeface="+mn-lt"/>
                            </a:rPr>
                            <a:t> Diode </a:t>
                          </a:r>
                          <a:r>
                            <a:rPr lang="en-IE" sz="900" b="1" dirty="0" err="1">
                              <a:effectLst/>
                              <a:latin typeface="+mn-lt"/>
                            </a:rPr>
                            <a:t>P</a:t>
                          </a:r>
                          <a:r>
                            <a:rPr lang="en-IE" sz="900" b="1" baseline="-25000" dirty="0" err="1">
                              <a:effectLst/>
                              <a:latin typeface="+mn-lt"/>
                            </a:rPr>
                            <a:t>cond</a:t>
                          </a:r>
                          <a:endParaRPr lang="en-US" sz="9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E" sz="900" b="1" dirty="0">
                              <a:effectLst/>
                              <a:latin typeface="+mn-lt"/>
                            </a:rPr>
                            <a:t>191</a:t>
                          </a:r>
                          <a:endParaRPr lang="en-US" sz="9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2979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E" sz="900" b="1" dirty="0" err="1">
                              <a:effectLst/>
                              <a:latin typeface="+mn-lt"/>
                            </a:rPr>
                            <a:t>Shottky</a:t>
                          </a:r>
                          <a:r>
                            <a:rPr lang="en-IE" sz="900" b="1" dirty="0">
                              <a:effectLst/>
                              <a:latin typeface="+mn-lt"/>
                            </a:rPr>
                            <a:t> Diode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sz="900" b="1" i="1" smtClean="0">
                                      <a:latin typeface="Cambria Math" panose="02040503050406030204" pitchFamily="18" charset="0"/>
                                    </a:rPr>
                                    <m:t>𝑨𝑪</m:t>
                                  </m:r>
                                </m:sub>
                              </m:sSub>
                            </m:oMath>
                          </a14:m>
                          <a:endParaRPr lang="en-US" sz="9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 b="1" dirty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2.8</a:t>
                          </a: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81373058"/>
                      </a:ext>
                    </a:extLst>
                  </a:tr>
                  <a:tr h="22979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E" sz="900" b="1" dirty="0">
                              <a:effectLst/>
                              <a:latin typeface="+mn-lt"/>
                            </a:rPr>
                            <a:t>Input Capacitors</a:t>
                          </a:r>
                          <a:endParaRPr lang="en-US" sz="9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E" sz="900" b="1" dirty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0.3</a:t>
                          </a:r>
                          <a:endParaRPr lang="en-US" sz="9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2979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E" sz="900" b="1" dirty="0">
                              <a:effectLst/>
                              <a:latin typeface="+mn-lt"/>
                            </a:rPr>
                            <a:t>Output Capacitors</a:t>
                          </a:r>
                          <a:endParaRPr lang="en-US" sz="9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 b="1" dirty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0.1</a:t>
                          </a: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2979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E" sz="900" b="1" dirty="0">
                              <a:effectLst/>
                              <a:latin typeface="+mn-lt"/>
                            </a:rPr>
                            <a:t>Current Sense Resistor</a:t>
                          </a:r>
                          <a:endParaRPr lang="en-US" sz="9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 b="1" dirty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36</a:t>
                          </a: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2979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E" sz="900" b="1" dirty="0">
                              <a:effectLst/>
                              <a:latin typeface="+mn-lt"/>
                            </a:rPr>
                            <a:t>TPS40200 internal logic</a:t>
                          </a:r>
                          <a:endParaRPr lang="en-US" sz="9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 b="1" dirty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18</a:t>
                          </a: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668065" y="785813"/>
              <a:ext cx="5807870" cy="2763921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290393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0393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362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+mn-lt"/>
                            </a:rPr>
                            <a:t>Losses </a:t>
                          </a:r>
                          <a:r>
                            <a:rPr lang="en-IE" sz="1100" b="1" kern="1200" dirty="0">
                              <a:effectLst/>
                              <a:latin typeface="+mn-lt"/>
                            </a:rPr>
                            <a:t>@ 12 input and full load 1A</a:t>
                          </a:r>
                          <a:endParaRPr lang="en-US" sz="1100" b="1" dirty="0">
                            <a:latin typeface="+mn-lt"/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dirty="0">
                              <a:latin typeface="+mn-lt"/>
                            </a:rPr>
                            <a:t>Value (</a:t>
                          </a:r>
                          <a:r>
                            <a:rPr lang="en-US" sz="1100" b="1" dirty="0" err="1">
                              <a:latin typeface="+mn-lt"/>
                            </a:rPr>
                            <a:t>mW</a:t>
                          </a:r>
                          <a:r>
                            <a:rPr lang="en-US" sz="1100" b="1" dirty="0">
                              <a:latin typeface="+mn-lt"/>
                            </a:rPr>
                            <a:t>)</a:t>
                          </a: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979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E" sz="900" b="1" kern="1200" dirty="0">
                              <a:effectLst/>
                              <a:latin typeface="+mn-lt"/>
                            </a:rPr>
                            <a:t>MOSFET </a:t>
                          </a:r>
                          <a:r>
                            <a:rPr lang="en-IE" sz="900" b="1" kern="1200" dirty="0" err="1">
                              <a:effectLst/>
                              <a:latin typeface="+mn-lt"/>
                            </a:rPr>
                            <a:t>P</a:t>
                          </a:r>
                          <a:r>
                            <a:rPr lang="en-IE" sz="900" b="1" kern="1200" baseline="-25000" dirty="0" err="1">
                              <a:effectLst/>
                              <a:latin typeface="+mn-lt"/>
                            </a:rPr>
                            <a:t>cond</a:t>
                          </a:r>
                          <a:endParaRPr lang="en-US" sz="900" b="1" kern="1200" baseline="-250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 b="1" dirty="0">
                              <a:latin typeface="+mn-lt"/>
                            </a:rPr>
                            <a:t>31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979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E" sz="900" b="1" dirty="0">
                              <a:effectLst/>
                              <a:latin typeface="+mn-lt"/>
                            </a:rPr>
                            <a:t>MOSFET </a:t>
                          </a:r>
                          <a:r>
                            <a:rPr lang="en-IE" sz="900" b="1" dirty="0" err="1">
                              <a:effectLst/>
                              <a:latin typeface="+mn-lt"/>
                            </a:rPr>
                            <a:t>P</a:t>
                          </a:r>
                          <a:r>
                            <a:rPr lang="en-IE" sz="900" b="1" baseline="-25000" dirty="0" err="1">
                              <a:effectLst/>
                              <a:latin typeface="+mn-lt"/>
                            </a:rPr>
                            <a:t>sw</a:t>
                          </a:r>
                          <a:endParaRPr lang="en-US" sz="9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E" sz="900" b="1" dirty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45</a:t>
                          </a:r>
                          <a:endParaRPr lang="en-US" sz="9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979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E" sz="900" b="1" dirty="0">
                              <a:effectLst/>
                              <a:latin typeface="+mn-lt"/>
                            </a:rPr>
                            <a:t>MOSFET </a:t>
                          </a:r>
                          <a:r>
                            <a:rPr lang="en-IE" sz="900" b="1" dirty="0" err="1">
                              <a:effectLst/>
                              <a:latin typeface="+mn-lt"/>
                            </a:rPr>
                            <a:t>P</a:t>
                          </a:r>
                          <a:r>
                            <a:rPr lang="en-IE" sz="900" b="1" baseline="-25000" dirty="0" err="1">
                              <a:effectLst/>
                              <a:latin typeface="+mn-lt"/>
                            </a:rPr>
                            <a:t>drv</a:t>
                          </a:r>
                          <a:endParaRPr lang="en-US" sz="9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E" sz="900" b="1" dirty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33</a:t>
                          </a:r>
                          <a:endParaRPr lang="en-US" sz="9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2979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E" sz="900" b="1" dirty="0">
                              <a:effectLst/>
                              <a:latin typeface="+mn-lt"/>
                            </a:rPr>
                            <a:t>Inductor </a:t>
                          </a:r>
                          <a:r>
                            <a:rPr lang="en-IE" sz="900" b="1" dirty="0" err="1">
                              <a:effectLst/>
                              <a:latin typeface="+mn-lt"/>
                            </a:rPr>
                            <a:t>P</a:t>
                          </a:r>
                          <a:r>
                            <a:rPr lang="en-IE" sz="900" b="1" baseline="-25000" dirty="0" err="1">
                              <a:effectLst/>
                              <a:latin typeface="+mn-lt"/>
                            </a:rPr>
                            <a:t>dcr</a:t>
                          </a:r>
                          <a:endParaRPr lang="en-US" sz="9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E" sz="900" b="1" dirty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91</a:t>
                          </a:r>
                          <a:endParaRPr lang="en-US" sz="9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2979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E" sz="900" b="1" dirty="0">
                              <a:effectLst/>
                              <a:latin typeface="+mn-lt"/>
                            </a:rPr>
                            <a:t>Inductor </a:t>
                          </a:r>
                          <a:r>
                            <a:rPr lang="en-IE" sz="900" b="1" dirty="0" err="1">
                              <a:effectLst/>
                              <a:latin typeface="+mn-lt"/>
                            </a:rPr>
                            <a:t>P</a:t>
                          </a:r>
                          <a:r>
                            <a:rPr lang="en-IE" sz="900" b="1" baseline="-25000" dirty="0" err="1">
                              <a:effectLst/>
                              <a:latin typeface="+mn-lt"/>
                            </a:rPr>
                            <a:t>core</a:t>
                          </a:r>
                          <a:endParaRPr lang="en-US" sz="9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E" sz="900" b="1" dirty="0">
                              <a:effectLst/>
                              <a:latin typeface="+mn-lt"/>
                            </a:rPr>
                            <a:t>3</a:t>
                          </a:r>
                          <a:endParaRPr lang="en-US" sz="9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2979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E" sz="900" b="1" dirty="0" err="1">
                              <a:effectLst/>
                              <a:latin typeface="+mn-lt"/>
                            </a:rPr>
                            <a:t>Shottky</a:t>
                          </a:r>
                          <a:r>
                            <a:rPr lang="en-IE" sz="900" b="1" dirty="0">
                              <a:effectLst/>
                              <a:latin typeface="+mn-lt"/>
                            </a:rPr>
                            <a:t> Diode </a:t>
                          </a:r>
                          <a:r>
                            <a:rPr lang="en-IE" sz="900" b="1" dirty="0" err="1">
                              <a:effectLst/>
                              <a:latin typeface="+mn-lt"/>
                            </a:rPr>
                            <a:t>P</a:t>
                          </a:r>
                          <a:r>
                            <a:rPr lang="en-IE" sz="900" b="1" baseline="-25000" dirty="0" err="1">
                              <a:effectLst/>
                              <a:latin typeface="+mn-lt"/>
                            </a:rPr>
                            <a:t>cond</a:t>
                          </a:r>
                          <a:endParaRPr lang="en-US" sz="9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E" sz="900" b="1" dirty="0">
                              <a:effectLst/>
                              <a:latin typeface="+mn-lt"/>
                            </a:rPr>
                            <a:t>191</a:t>
                          </a:r>
                          <a:endParaRPr lang="en-US" sz="9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297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0" t="-705263" r="-100419" b="-4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 b="1" dirty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2.8</a:t>
                          </a: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81373058"/>
                      </a:ext>
                    </a:extLst>
                  </a:tr>
                  <a:tr h="22979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E" sz="900" b="1" dirty="0">
                              <a:effectLst/>
                              <a:latin typeface="+mn-lt"/>
                            </a:rPr>
                            <a:t>Input Capacitors</a:t>
                          </a:r>
                          <a:endParaRPr lang="en-US" sz="9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E" sz="900" b="1" dirty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0.3</a:t>
                          </a:r>
                          <a:endParaRPr lang="en-US" sz="9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2979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E" sz="900" b="1" dirty="0">
                              <a:effectLst/>
                              <a:latin typeface="+mn-lt"/>
                            </a:rPr>
                            <a:t>Output Capacitors</a:t>
                          </a:r>
                          <a:endParaRPr lang="en-US" sz="9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 b="1" dirty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0.1</a:t>
                          </a: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2979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E" sz="900" b="1" dirty="0">
                              <a:effectLst/>
                              <a:latin typeface="+mn-lt"/>
                            </a:rPr>
                            <a:t>Current Sense Resistor</a:t>
                          </a:r>
                          <a:endParaRPr lang="en-US" sz="9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 b="1" dirty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36</a:t>
                          </a: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2979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E" sz="900" b="1" dirty="0">
                              <a:effectLst/>
                              <a:latin typeface="+mn-lt"/>
                            </a:rPr>
                            <a:t>TPS40200 internal logic</a:t>
                          </a:r>
                          <a:endParaRPr lang="en-US" sz="900" b="1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 b="1" dirty="0">
                              <a:effectLst/>
                              <a:latin typeface="+mn-lt"/>
                              <a:ea typeface="Calibri"/>
                              <a:cs typeface="Times New Roman"/>
                            </a:rPr>
                            <a:t>18</a:t>
                          </a: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857500" y="3714750"/>
          <a:ext cx="3429000" cy="51435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900" dirty="0">
                          <a:effectLst/>
                          <a:latin typeface="+mn-lt"/>
                        </a:rPr>
                        <a:t>Total Losses</a:t>
                      </a:r>
                      <a:endParaRPr lang="en-US" sz="900" b="1" dirty="0">
                        <a:solidFill>
                          <a:srgbClr val="365F9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365F9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451 </a:t>
                      </a:r>
                      <a:r>
                        <a:rPr lang="en-US" sz="900" b="1" dirty="0" err="1">
                          <a:solidFill>
                            <a:srgbClr val="365F9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mW</a:t>
                      </a:r>
                      <a:endParaRPr lang="en-US" sz="900" b="1" dirty="0">
                        <a:solidFill>
                          <a:srgbClr val="365F9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900" dirty="0">
                          <a:effectLst/>
                          <a:latin typeface="+mn-lt"/>
                        </a:rPr>
                        <a:t>Estimated Efficiency </a:t>
                      </a:r>
                      <a:endParaRPr lang="en-US" sz="900" b="1" dirty="0">
                        <a:solidFill>
                          <a:srgbClr val="365F9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93%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12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596E-74DF-4CEA-B27E-BDDF9781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21" y="-105508"/>
            <a:ext cx="8458200" cy="610791"/>
          </a:xfrm>
        </p:spPr>
        <p:txBody>
          <a:bodyPr/>
          <a:lstStyle/>
          <a:p>
            <a:r>
              <a:rPr lang="en-US" sz="2400" dirty="0"/>
              <a:t>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38DC6-2D67-468F-A58A-9664021979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B6F0C3-8B16-411F-BE56-A4275FCDE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836328"/>
              </p:ext>
            </p:extLst>
          </p:nvPr>
        </p:nvGraphicFramePr>
        <p:xfrm>
          <a:off x="1337310" y="342900"/>
          <a:ext cx="6469380" cy="44577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234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Maximum Input Voltage</a:t>
                      </a:r>
                      <a:endParaRPr lang="en-US" sz="1000" b="1" dirty="0">
                        <a:solidFill>
                          <a:srgbClr val="00B05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36V</a:t>
                      </a:r>
                      <a:endParaRPr lang="en-US" sz="1000" b="1" dirty="0">
                        <a:solidFill>
                          <a:srgbClr val="00B05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Nominal Input Voltage</a:t>
                      </a:r>
                      <a:endParaRPr lang="en-US" sz="1000" b="1" dirty="0">
                        <a:solidFill>
                          <a:srgbClr val="00B05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30V</a:t>
                      </a:r>
                      <a:endParaRPr lang="en-US" sz="1000" b="1" dirty="0">
                        <a:solidFill>
                          <a:srgbClr val="00B05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495912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Output Voltage</a:t>
                      </a:r>
                      <a:endParaRPr lang="en-US" sz="1000" b="1" dirty="0">
                        <a:solidFill>
                          <a:srgbClr val="00B05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5V</a:t>
                      </a:r>
                      <a:endParaRPr lang="en-US" sz="1000" b="1" dirty="0">
                        <a:solidFill>
                          <a:srgbClr val="00B05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Output Current</a:t>
                      </a:r>
                      <a:endParaRPr lang="en-US" sz="1000" b="1" dirty="0">
                        <a:solidFill>
                          <a:srgbClr val="00B05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2.5A</a:t>
                      </a:r>
                      <a:endParaRPr lang="en-US" sz="1000" b="1" dirty="0">
                        <a:solidFill>
                          <a:srgbClr val="00B05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/>
                        <a:t>Target Efficiency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/>
                        <a:t>92%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Output voltage ripple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&lt; 5%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8336226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Output voltage variation during 50% to 100% load steps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&lt; 5%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920782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Switching frequency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200kHz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223533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/>
                        <a:t>Maximum inductor current ripple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30%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12407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4A8B29-D92E-460F-9FF0-854DFAF2B5DD}"/>
              </a:ext>
            </a:extLst>
          </p:cNvPr>
          <p:cNvSpPr txBox="1"/>
          <p:nvPr/>
        </p:nvSpPr>
        <p:spPr>
          <a:xfrm>
            <a:off x="589935" y="4774168"/>
            <a:ext cx="289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Specifications du </a:t>
            </a:r>
            <a:r>
              <a:rPr lang="en-US" b="1" dirty="0" err="1">
                <a:solidFill>
                  <a:srgbClr val="00B050"/>
                </a:solidFill>
              </a:rPr>
              <a:t>projet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275AB-25A7-4B5E-A3FA-3488C77BC4DF}"/>
              </a:ext>
            </a:extLst>
          </p:cNvPr>
          <p:cNvSpPr txBox="1"/>
          <p:nvPr/>
        </p:nvSpPr>
        <p:spPr>
          <a:xfrm>
            <a:off x="3891116" y="4774168"/>
            <a:ext cx="289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Bonnes</a:t>
            </a:r>
            <a:r>
              <a:rPr lang="en-US" b="1" dirty="0"/>
              <a:t> </a:t>
            </a:r>
            <a:r>
              <a:rPr lang="en-US" b="1" dirty="0" err="1"/>
              <a:t>pratiques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101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Stage – P-MOS selection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Key specifications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200" b="1" dirty="0"/>
                  <a:t>Drain-source breakdown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𝑫𝑺</m:t>
                        </m:r>
                      </m:sub>
                    </m:sSub>
                  </m:oMath>
                </a14:m>
                <a:endParaRPr lang="en-US" sz="1200" b="1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200" b="1" dirty="0"/>
                  <a:t>Continuous Drain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endParaRPr lang="en-US" sz="1200" b="1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/>
                      <m:t>Drain</m:t>
                    </m:r>
                    <m:r>
                      <m:rPr>
                        <m:nor/>
                      </m:rPr>
                      <a:rPr lang="en-US" sz="1200"/>
                      <m:t>−</m:t>
                    </m:r>
                    <m:r>
                      <m:rPr>
                        <m:nor/>
                      </m:rPr>
                      <a:rPr lang="en-US" sz="1200"/>
                      <m:t>source</m:t>
                    </m:r>
                    <m:r>
                      <m:rPr>
                        <m:nor/>
                      </m:rPr>
                      <a:rPr lang="en-US" sz="1200"/>
                      <m:t> </m:t>
                    </m:r>
                    <m:r>
                      <m:rPr>
                        <m:nor/>
                      </m:rPr>
                      <a:rPr lang="en-US" sz="1200"/>
                      <m:t>ON</m:t>
                    </m:r>
                    <m:r>
                      <m:rPr>
                        <m:nor/>
                      </m:rPr>
                      <a:rPr lang="en-US" sz="1200"/>
                      <m:t> </m:t>
                    </m:r>
                    <m:r>
                      <m:rPr>
                        <m:nor/>
                      </m:rPr>
                      <a:rPr lang="en-US" sz="1200"/>
                      <m:t>resistance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𝐷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𝑜𝑛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dirty="0"/>
                  <a:t>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200" dirty="0"/>
                  <a:t>Total gate charge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200" dirty="0"/>
                  <a:t>Output capacitance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𝑜𝑠𝑠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255984" lvl="1" indent="0">
                  <a:buNone/>
                </a:pPr>
                <a:endParaRPr lang="en-US" sz="1200" dirty="0"/>
              </a:p>
              <a:p>
                <a:r>
                  <a:rPr lang="en-US" sz="1200" dirty="0"/>
                  <a:t>Losses : Conduction, switching &amp; gate drive</a:t>
                </a:r>
                <a:br>
                  <a:rPr lang="en-US" sz="1200" dirty="0"/>
                </a:br>
                <a:endParaRPr lang="en-US" sz="12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𝑐𝑜𝑛𝑑</m:t>
                        </m:r>
                      </m:sub>
                    </m:sSub>
                    <m:r>
                      <a:rPr lang="en-US" sz="12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𝑅𝑀𝑆</m:t>
                            </m:r>
                          </m:sub>
                        </m:sSub>
                      </m:e>
                      <m:sup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𝐷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𝑜𝑛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dirty="0"/>
                  <a:t> </a:t>
                </a:r>
              </a:p>
              <a:p>
                <a:pPr marL="475059" lvl="1" indent="-214313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𝑠𝑤</m:t>
                        </m:r>
                      </m:sub>
                    </m:sSub>
                    <m:r>
                      <a:rPr lang="en-US" sz="1200" i="1">
                        <a:latin typeface="Cambria Math"/>
                        <a:ea typeface="Cambria Math"/>
                      </a:rPr>
                      <m:t>    =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𝑠𝑤</m:t>
                            </m:r>
                          </m:sub>
                        </m:sSub>
                      </m:num>
                      <m:den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/>
                              </a:rPr>
                              <m:t>𝐼𝑁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/>
                              </a:rPr>
                              <m:t>𝑝𝑘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𝑠𝑤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/>
                              </a:rPr>
                              <m:t>𝑂𝑁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𝑠𝑤</m:t>
                            </m:r>
                          </m:sub>
                        </m:sSub>
                      </m:num>
                      <m:den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  <m:t>𝐼𝑁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  <m:t>𝑝𝑘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𝑠𝑤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  <m:t>𝑂𝐹𝐹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endParaRPr lang="en-US" sz="1200" dirty="0"/>
              </a:p>
              <a:p>
                <a:pPr marL="475059" lvl="1" indent="-214313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  <m:t>𝐺𝑑𝑟𝑖𝑣𝑒</m:t>
                        </m:r>
                      </m:sub>
                    </m:sSub>
                    <m:r>
                      <a:rPr lang="en-US" sz="12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  <m:t>𝐺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𝑆𝑊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br>
                  <a:rPr lang="en-US" sz="1200" dirty="0"/>
                </a:br>
                <a:br>
                  <a:rPr lang="en-US" sz="1200" dirty="0"/>
                </a:br>
                <a:endParaRPr lang="en-US" sz="120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" t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0" y="-167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143001" y="611595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endParaRPr 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143000" y="-167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143001" y="260993"/>
            <a:ext cx="138564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br>
              <a:rPr lang="en-US" sz="750">
                <a:latin typeface="Arial" pitchFamily="34" charset="0"/>
                <a:ea typeface="Times New Roman" pitchFamily="18" charset="0"/>
                <a:cs typeface="Times New Roman" pitchFamily="18" charset="0"/>
              </a:rPr>
            </a:br>
            <a:endParaRPr 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143000" y="-17312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Stage – P-MOS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050" dirty="0" err="1"/>
                  <a:t>OnSemi</a:t>
                </a:r>
                <a:r>
                  <a:rPr lang="en-US" sz="1050" dirty="0"/>
                  <a:t> FDC5614P </a:t>
                </a:r>
              </a:p>
              <a:p>
                <a:endParaRPr lang="en-US" sz="1050" dirty="0"/>
              </a:p>
              <a:p>
                <a:r>
                  <a:rPr lang="en-US" sz="1050" dirty="0"/>
                  <a:t>Key specifications</a:t>
                </a:r>
              </a:p>
              <a:p>
                <a:pPr marL="0" indent="0">
                  <a:buNone/>
                </a:pPr>
                <a:endParaRPr lang="en-US" sz="105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50"/>
                      <m:t>Drain</m:t>
                    </m:r>
                    <m:r>
                      <m:rPr>
                        <m:nor/>
                      </m:rPr>
                      <a:rPr lang="en-US" sz="1050"/>
                      <m:t>−</m:t>
                    </m:r>
                    <m:r>
                      <m:rPr>
                        <m:nor/>
                      </m:rPr>
                      <a:rPr lang="en-US" sz="1050"/>
                      <m:t>source</m:t>
                    </m:r>
                    <m:r>
                      <m:rPr>
                        <m:nor/>
                      </m:rPr>
                      <a:rPr lang="en-US" sz="1050"/>
                      <m:t> </m:t>
                    </m:r>
                    <m:r>
                      <m:rPr>
                        <m:nor/>
                      </m:rPr>
                      <a:rPr lang="en-US" sz="1050"/>
                      <m:t>ON</m:t>
                    </m:r>
                    <m:r>
                      <m:rPr>
                        <m:nor/>
                      </m:rPr>
                      <a:rPr lang="en-US" sz="1050"/>
                      <m:t> </m:t>
                    </m:r>
                    <m:r>
                      <m:rPr>
                        <m:nor/>
                      </m:rPr>
                      <a:rPr lang="en-US" sz="1050"/>
                      <m:t>resistance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  <m:t>𝐷</m:t>
                        </m:r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  <a:ea typeface="Cambria Math"/>
                              </a:rPr>
                              <m:t>𝑜𝑛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050" dirty="0"/>
                  <a:t> : 105 </a:t>
                </a:r>
                <a14:m>
                  <m:oMath xmlns:m="http://schemas.openxmlformats.org/officeDocument/2006/math">
                    <m:r>
                      <a:rPr lang="en-US" sz="105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sty m:val="p"/>
                      </m:rPr>
                      <a:rPr lang="el-GR" sz="1050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050" dirty="0">
                        <a:latin typeface="Cambria Math" panose="02040503050406030204" pitchFamily="18" charset="0"/>
                      </a:rPr>
                      <m:t> (@</m:t>
                    </m:r>
                    <m:sSub>
                      <m:sSubPr>
                        <m:ctrlPr>
                          <a:rPr lang="en-US" sz="105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50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50" dirty="0">
                            <a:latin typeface="Cambria Math" panose="02040503050406030204" pitchFamily="18" charset="0"/>
                          </a:rPr>
                          <m:t>GS</m:t>
                        </m:r>
                      </m:sub>
                    </m:sSub>
                    <m:r>
                      <a:rPr lang="en-US" sz="1050" dirty="0">
                        <a:latin typeface="Cambria Math" panose="02040503050406030204" pitchFamily="18" charset="0"/>
                      </a:rPr>
                      <m:t>=−10</m:t>
                    </m:r>
                    <m:r>
                      <m:rPr>
                        <m:sty m:val="p"/>
                      </m:rPr>
                      <a:rPr lang="en-US" sz="1050" dirty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105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5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050" b="1" dirty="0"/>
                  <a:t>Drain-source breakdown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050" b="1" i="1">
                            <a:latin typeface="Cambria Math" panose="02040503050406030204" pitchFamily="18" charset="0"/>
                          </a:rPr>
                          <m:t>𝑫𝑺</m:t>
                        </m:r>
                      </m:sub>
                    </m:sSub>
                  </m:oMath>
                </a14:m>
                <a:r>
                  <a:rPr lang="en-US" sz="1050" b="1" dirty="0"/>
                  <a:t> : -60V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050" b="1" dirty="0"/>
                  <a:t>Continuous Drain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050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sz="1050" b="1" dirty="0"/>
                  <a:t> : -3A @25°C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050" dirty="0"/>
                  <a:t>Total gate charge</a:t>
                </a:r>
                <a14:m>
                  <m:oMath xmlns:m="http://schemas.openxmlformats.org/officeDocument/2006/math">
                    <m:r>
                      <a:rPr lang="en-US" sz="105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1050" dirty="0"/>
                  <a:t> : 24 </a:t>
                </a:r>
                <a14:m>
                  <m:oMath xmlns:m="http://schemas.openxmlformats.org/officeDocument/2006/math">
                    <m:r>
                      <a:rPr lang="en-US" sz="1050" i="1" dirty="0">
                        <a:latin typeface="Cambria Math" panose="02040503050406030204" pitchFamily="18" charset="0"/>
                      </a:rPr>
                      <m:t>𝑛𝐶</m:t>
                    </m:r>
                  </m:oMath>
                </a14:m>
                <a:endParaRPr lang="en-US" sz="105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050" dirty="0"/>
                  <a:t>Output capacitance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050" i="1" dirty="0">
                            <a:latin typeface="Cambria Math" panose="02040503050406030204" pitchFamily="18" charset="0"/>
                          </a:rPr>
                          <m:t>𝑜𝑠𝑠</m:t>
                        </m:r>
                      </m:sub>
                    </m:sSub>
                  </m:oMath>
                </a14:m>
                <a:r>
                  <a:rPr lang="en-US" sz="1050" dirty="0"/>
                  <a:t> : 90 </a:t>
                </a:r>
                <a14:m>
                  <m:oMath xmlns:m="http://schemas.openxmlformats.org/officeDocument/2006/math">
                    <m:r>
                      <a:rPr lang="en-US" sz="1050" i="1" dirty="0">
                        <a:latin typeface="Cambria Math" panose="02040503050406030204" pitchFamily="18" charset="0"/>
                      </a:rPr>
                      <m:t>𝑝𝐹</m:t>
                    </m:r>
                  </m:oMath>
                </a14:m>
                <a:endParaRPr lang="en-US" sz="1050" dirty="0"/>
              </a:p>
              <a:p>
                <a:pPr marL="255984" lvl="1" indent="0">
                  <a:buNone/>
                </a:pPr>
                <a:endParaRPr lang="en-US" sz="1050" dirty="0"/>
              </a:p>
              <a:p>
                <a:r>
                  <a:rPr lang="en-US" sz="1050" dirty="0"/>
                  <a:t>Losses : Conduction, switching &amp; gate drive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  <m:t>𝑐𝑜𝑛𝑑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  <a:ea typeface="Cambria Math"/>
                              </a:rPr>
                              <m:t>𝑅𝑀𝑆</m:t>
                            </m:r>
                          </m:sub>
                        </m:sSub>
                      </m:e>
                      <m:sup>
                        <m: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  <m:t>×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  <m:t>𝐷</m:t>
                        </m:r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  <a:ea typeface="Cambria Math"/>
                              </a:rPr>
                              <m:t>𝑜𝑛</m:t>
                            </m:r>
                          </m:sub>
                        </m:sSub>
                      </m:sub>
                    </m:sSub>
                    <m:r>
                      <a:rPr lang="en-US" sz="1050">
                        <a:latin typeface="Cambria Math" panose="02040503050406030204" pitchFamily="18" charset="0"/>
                        <a:ea typeface="Cambria Math"/>
                      </a:rPr>
                      <m:t>=(</m:t>
                    </m:r>
                    <m:sSup>
                      <m:sSupPr>
                        <m:ctrlP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105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05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0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050" i="1">
                        <a:latin typeface="Cambria Math" panose="02040503050406030204" pitchFamily="18" charset="0"/>
                        <a:ea typeface="Cambria Math"/>
                      </a:rPr>
                      <m:t>×0.078=</m:t>
                    </m:r>
                  </m:oMath>
                </a14:m>
                <a:r>
                  <a:rPr lang="en-US" sz="1050" dirty="0"/>
                  <a:t> 0.8 </a:t>
                </a:r>
                <a14:m>
                  <m:oMath xmlns:m="http://schemas.openxmlformats.org/officeDocument/2006/math">
                    <m:r>
                      <a:rPr lang="en-US" sz="1050" i="1" dirty="0">
                        <a:latin typeface="Cambria Math" panose="02040503050406030204" pitchFamily="18" charset="0"/>
                      </a:rPr>
                      <m:t>𝑚𝑊</m:t>
                    </m:r>
                  </m:oMath>
                </a14:m>
                <a:endParaRPr lang="en-US" sz="1050" dirty="0"/>
              </a:p>
              <a:p>
                <a:pPr marL="475059" lvl="1" indent="-214313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  <m:t>𝑠𝑤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  <a:ea typeface="Cambria Math"/>
                      </a:rPr>
                      <m:t>    =</m:t>
                    </m:r>
                    <m:f>
                      <m:fPr>
                        <m:ctrlP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  <a:ea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  <a:ea typeface="Cambria Math"/>
                              </a:rPr>
                              <m:t>𝑠𝑤</m:t>
                            </m:r>
                          </m:sub>
                        </m:sSub>
                      </m:num>
                      <m:den>
                        <m: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  <a:ea typeface="Cambria Math"/>
                              </a:rPr>
                              <m:t>𝐼𝑁</m:t>
                            </m:r>
                          </m:sub>
                        </m:sSub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  <a:ea typeface="Cambria Math"/>
                              </a:rPr>
                              <m:t>×</m:t>
                            </m:r>
                            <m:r>
                              <a:rPr lang="en-US" sz="1050" i="1">
                                <a:latin typeface="Cambria Math" panose="02040503050406030204" pitchFamily="18" charset="0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  <a:ea typeface="Cambria Math"/>
                              </a:rPr>
                              <m:t>𝑝𝑘</m:t>
                            </m:r>
                          </m:sub>
                        </m:sSub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  <a:ea typeface="Cambria Math"/>
                              </a:rPr>
                              <m:t>×</m:t>
                            </m:r>
                            <m:r>
                              <a:rPr lang="en-US" sz="1050" i="1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  <a:ea typeface="Cambria Math"/>
                              </a:rPr>
                              <m:t>𝑠𝑤𝑂𝑁</m:t>
                            </m:r>
                          </m:sub>
                        </m:sSub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  <a:ea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  <a:ea typeface="Cambria Math"/>
                              </a:rPr>
                              <m:t>𝑠𝑤</m:t>
                            </m:r>
                          </m:sub>
                        </m:sSub>
                      </m:num>
                      <m:den>
                        <m: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sz="1050" i="1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  <m:t>𝐼𝑁</m:t>
                        </m:r>
                      </m:sub>
                    </m:sSub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  <m:t>×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  <m:t>𝐼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  <m:t>𝑝𝑘</m:t>
                        </m:r>
                      </m:sub>
                    </m:sSub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  <m:t>×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  <m:t>𝑠𝑤𝑂𝐹𝐹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en-US" sz="1050" dirty="0"/>
                  <a:t> = 220 </a:t>
                </a:r>
                <a14:m>
                  <m:oMath xmlns:m="http://schemas.openxmlformats.org/officeDocument/2006/math">
                    <m:r>
                      <a:rPr lang="en-US" sz="1050" i="1" dirty="0">
                        <a:latin typeface="Cambria Math" panose="02040503050406030204" pitchFamily="18" charset="0"/>
                      </a:rPr>
                      <m:t>𝑚𝑊</m:t>
                    </m:r>
                  </m:oMath>
                </a14:m>
                <a:endParaRPr lang="en-US" sz="1050" dirty="0"/>
              </a:p>
              <a:p>
                <a:pPr marL="475059" lvl="1" indent="-214313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  <m:t>𝐺𝑑𝑟𝑖𝑣𝑒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  <m:t>𝐺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𝑆𝑊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1050" dirty="0"/>
                  <a:t> = 7.6 </a:t>
                </a:r>
                <a14:m>
                  <m:oMath xmlns:m="http://schemas.openxmlformats.org/officeDocument/2006/math">
                    <m:r>
                      <a:rPr lang="en-US" sz="1050" i="1" dirty="0">
                        <a:latin typeface="Cambria Math" panose="02040503050406030204" pitchFamily="18" charset="0"/>
                      </a:rPr>
                      <m:t>𝑚𝑊</m:t>
                    </m:r>
                  </m:oMath>
                </a14:m>
                <a:endParaRPr lang="en-US" sz="1050" dirty="0"/>
              </a:p>
              <a:p>
                <a:pPr marL="475059" lvl="1" indent="-214313">
                  <a:buFont typeface="Courier New" panose="02070309020205020404" pitchFamily="49" charset="0"/>
                  <a:buChar char="o"/>
                </a:pPr>
                <a:r>
                  <a:rPr lang="en-US" sz="1050" b="1" dirty="0"/>
                  <a:t>Total Power losses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050" b="1" i="1">
                            <a:latin typeface="Cambria Math" panose="02040503050406030204" pitchFamily="18" charset="0"/>
                            <a:ea typeface="Cambria Math"/>
                          </a:rPr>
                          <m:t>𝑷</m:t>
                        </m:r>
                      </m:e>
                      <m:sub>
                        <m:r>
                          <a:rPr lang="en-US" sz="1050" b="1" i="1">
                            <a:latin typeface="Cambria Math" panose="02040503050406030204" pitchFamily="18" charset="0"/>
                            <a:ea typeface="Cambria Math"/>
                          </a:rPr>
                          <m:t>𝒕𝒐𝒕𝑴𝑶𝑺</m:t>
                        </m:r>
                      </m:sub>
                    </m:sSub>
                    <m:r>
                      <a:rPr lang="en-US" sz="1050" b="1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1050" b="1" i="1" smtClean="0">
                        <a:latin typeface="Cambria Math" panose="02040503050406030204" pitchFamily="18" charset="0"/>
                        <a:ea typeface="Cambria Math"/>
                      </a:rPr>
                      <m:t>𝟐𝟐𝟖</m:t>
                    </m:r>
                    <m:r>
                      <a:rPr lang="en-US" sz="1050" b="1" i="1" smtClean="0">
                        <a:latin typeface="Cambria Math" panose="02040503050406030204" pitchFamily="18" charset="0"/>
                        <a:ea typeface="Cambria Math"/>
                      </a:rPr>
                      <m:t>.</m:t>
                    </m:r>
                    <m:r>
                      <a:rPr lang="en-US" sz="1050" b="1" i="1" smtClean="0">
                        <a:latin typeface="Cambria Math" panose="02040503050406030204" pitchFamily="18" charset="0"/>
                        <a:ea typeface="Cambria Math"/>
                      </a:rPr>
                      <m:t>𝟒</m:t>
                    </m:r>
                    <m:r>
                      <a:rPr lang="en-US" sz="1050" b="1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1050" b="1" i="1">
                        <a:latin typeface="Cambria Math" panose="02040503050406030204" pitchFamily="18" charset="0"/>
                        <a:ea typeface="Cambria Math"/>
                      </a:rPr>
                      <m:t>𝒎𝑾</m:t>
                    </m:r>
                  </m:oMath>
                </a14:m>
                <a:br>
                  <a:rPr lang="en-US" sz="1200" dirty="0"/>
                </a:br>
                <a:br>
                  <a:rPr lang="en-US" sz="1200" dirty="0"/>
                </a:br>
                <a:endParaRPr lang="en-US" sz="120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" t="-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0" y="-167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143001" y="611595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endParaRPr 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143000" y="-167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143001" y="260993"/>
            <a:ext cx="138564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br>
              <a:rPr lang="en-US" sz="750">
                <a:latin typeface="Arial" pitchFamily="34" charset="0"/>
                <a:ea typeface="Times New Roman" pitchFamily="18" charset="0"/>
                <a:cs typeface="Times New Roman" pitchFamily="18" charset="0"/>
              </a:rPr>
            </a:br>
            <a:endParaRPr 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143000" y="-17312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Stage – Inductor selection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Key specifications</a:t>
                </a:r>
              </a:p>
              <a:p>
                <a:endParaRPr lang="en-US" sz="12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200" b="1" dirty="0"/>
                  <a:t>Inductance value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200" b="1" dirty="0"/>
                  <a:t>Saturation current 10%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𝑺𝑨𝑻</m:t>
                        </m:r>
                      </m:sub>
                    </m:sSub>
                  </m:oMath>
                </a14:m>
                <a:endParaRPr lang="en-US" sz="1200" b="1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200" b="1" dirty="0"/>
                  <a:t>RMS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𝑹𝑴𝑺</m:t>
                        </m:r>
                      </m:sub>
                    </m:sSub>
                  </m:oMath>
                </a14:m>
                <a:r>
                  <a:rPr lang="en-US" sz="1200" b="1" dirty="0"/>
                  <a:t> (20, 40°C)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200" dirty="0"/>
                  <a:t>Equivalent Series Resistor ESR</a:t>
                </a:r>
              </a:p>
              <a:p>
                <a:pPr marL="255984" lvl="1" indent="0">
                  <a:buNone/>
                </a:pPr>
                <a:endParaRPr lang="en-US" sz="1200" dirty="0"/>
              </a:p>
              <a:p>
                <a:r>
                  <a:rPr lang="en-US" sz="1200" dirty="0"/>
                  <a:t>Losses : Conduction, core &amp; windings</a:t>
                </a:r>
                <a:br>
                  <a:rPr lang="en-US" sz="1200" dirty="0"/>
                </a:br>
                <a:endParaRPr lang="en-US" sz="12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𝑐𝑜𝑛𝑑</m:t>
                        </m:r>
                      </m:sub>
                    </m:sSub>
                    <m:r>
                      <a:rPr lang="en-US" sz="12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/>
                              </a:rPr>
                              <m:t>𝐿</m:t>
                            </m:r>
                            <m:r>
                              <a:rPr lang="en-US" sz="1200" i="1">
                                <a:latin typeface="Cambria Math"/>
                                <a:ea typeface="Cambria Math"/>
                              </a:rPr>
                              <m:t>𝑅𝑀𝑆</m:t>
                            </m:r>
                          </m:sub>
                        </m:sSub>
                      </m:e>
                      <m:sup>
                        <m:r>
                          <a:rPr lang="en-US" sz="12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𝐸𝑆𝑅</m:t>
                    </m:r>
                  </m:oMath>
                </a14:m>
                <a:endParaRPr lang="en-US" sz="12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200" dirty="0"/>
                  <a:t>Cores &amp; windings losses are specified in manufacturer’s datasheet </a:t>
                </a:r>
              </a:p>
              <a:p>
                <a:pPr marL="255984" lvl="1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" t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0" y="-167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143001" y="611595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endParaRPr 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143000" y="-167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143001" y="260993"/>
            <a:ext cx="138564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br>
              <a:rPr lang="en-US" sz="750">
                <a:latin typeface="Arial" pitchFamily="34" charset="0"/>
                <a:ea typeface="Times New Roman" pitchFamily="18" charset="0"/>
                <a:cs typeface="Times New Roman" pitchFamily="18" charset="0"/>
              </a:rPr>
            </a:br>
            <a:endParaRPr 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143000" y="-17312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8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Stage – Inductor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050" dirty="0"/>
                  <a:t>Coiltronics DR127-330</a:t>
                </a:r>
              </a:p>
              <a:p>
                <a:r>
                  <a:rPr lang="en-US" sz="1050" dirty="0"/>
                  <a:t>Key specifications</a:t>
                </a:r>
              </a:p>
              <a:p>
                <a:endParaRPr lang="en-US" sz="105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050" dirty="0"/>
                  <a:t>Inductance value with 30% current ripple at 30Vin: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US" sz="1050" dirty="0"/>
              </a:p>
              <a:p>
                <a:pPr marL="516731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𝑆𝑊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𝐼𝑁</m:t>
                              </m:r>
                            </m:sub>
                          </m:sSub>
                        </m:den>
                      </m:f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5×(30−5)</m:t>
                          </m:r>
                        </m:num>
                        <m:den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0.3×2.5×200×</m:t>
                          </m:r>
                          <m:sSup>
                            <m:sSup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×30</m:t>
                          </m:r>
                        </m:den>
                      </m:f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𝟐𝟕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𝒖𝑯</m:t>
                      </m:r>
                    </m:oMath>
                  </m:oMathPara>
                </a14:m>
                <a:endParaRPr lang="en-US" sz="1050" b="1" dirty="0"/>
              </a:p>
              <a:p>
                <a:pPr marL="516731" lvl="2" indent="0">
                  <a:buNone/>
                </a:pPr>
                <a:endParaRPr lang="en-US" sz="105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050" dirty="0"/>
                  <a:t>Equivalent Series Resistor ESR : 60 </a:t>
                </a:r>
                <a14:m>
                  <m:oMath xmlns:m="http://schemas.openxmlformats.org/officeDocument/2006/math">
                    <m:r>
                      <a:rPr lang="en-US" sz="105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sty m:val="p"/>
                      </m:rPr>
                      <a:rPr lang="el-GR" sz="1050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05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050" dirty="0"/>
                  <a:t>RMS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</m:oMath>
                </a14:m>
                <a:r>
                  <a:rPr lang="en-US" sz="1050" dirty="0"/>
                  <a:t> (20, 40°C) : 3.23 A</a:t>
                </a:r>
              </a:p>
              <a:p>
                <a:pPr marL="255984" lvl="1" indent="0">
                  <a:buNone/>
                </a:pPr>
                <a:endParaRPr lang="en-US" sz="1050" dirty="0"/>
              </a:p>
              <a:p>
                <a:r>
                  <a:rPr lang="en-US" sz="1050" dirty="0"/>
                  <a:t>Losses : Conduction, core &amp; windings</a:t>
                </a:r>
                <a:br>
                  <a:rPr lang="en-US" sz="1050" dirty="0"/>
                </a:br>
                <a:endParaRPr lang="en-US" sz="105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sz="1050" i="1">
                            <a:latin typeface="Cambria Math"/>
                            <a:ea typeface="Cambria Math"/>
                          </a:rPr>
                          <m:t>𝑐𝑜𝑛𝑑</m:t>
                        </m:r>
                      </m:sub>
                    </m:sSub>
                    <m:r>
                      <a:rPr lang="en-US" sz="105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105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  <a:ea typeface="Cambria Math"/>
                              </a:rPr>
                              <m:t>𝐿</m:t>
                            </m:r>
                            <m:r>
                              <a:rPr lang="en-US" sz="1050" i="1">
                                <a:latin typeface="Cambria Math"/>
                                <a:ea typeface="Cambria Math"/>
                              </a:rPr>
                              <m:t>𝑅𝑀𝑆</m:t>
                            </m:r>
                          </m:sub>
                        </m:sSub>
                      </m:e>
                      <m:sup>
                        <m:r>
                          <a:rPr lang="en-US" sz="105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𝐸𝑆𝑅</m:t>
                    </m:r>
                  </m:oMath>
                </a14:m>
                <a:r>
                  <a:rPr lang="en-US" sz="105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sz="105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𝑃𝐾</m:t>
                                </m:r>
                              </m:sub>
                              <m:sup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05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rad>
                      </m:e>
                      <m:sup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𝐸𝑆𝑅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𝑚𝑊</m:t>
                    </m:r>
                  </m:oMath>
                </a14:m>
                <a:endParaRPr lang="en-US" sz="105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050" dirty="0"/>
                  <a:t>Cores &amp; windings losses : 3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𝑚𝑊</m:t>
                    </m:r>
                  </m:oMath>
                </a14:m>
                <a:endParaRPr lang="en-US" sz="105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050" b="1" dirty="0"/>
                  <a:t>Total Power losses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050" b="1" i="1">
                            <a:latin typeface="Cambria Math" panose="02040503050406030204" pitchFamily="18" charset="0"/>
                            <a:ea typeface="Cambria Math"/>
                          </a:rPr>
                          <m:t>𝑷</m:t>
                        </m:r>
                      </m:e>
                      <m:sub>
                        <m:r>
                          <a:rPr lang="en-US" sz="1050" b="1" i="1">
                            <a:latin typeface="Cambria Math" panose="02040503050406030204" pitchFamily="18" charset="0"/>
                            <a:ea typeface="Cambria Math"/>
                          </a:rPr>
                          <m:t>𝒕𝒐𝒕𝑳</m:t>
                        </m:r>
                      </m:sub>
                    </m:sSub>
                    <m:r>
                      <a:rPr lang="en-US" sz="1050" b="1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1050" b="1" i="1">
                        <a:latin typeface="Cambria Math" panose="02040503050406030204" pitchFamily="18" charset="0"/>
                        <a:ea typeface="Cambria Math"/>
                      </a:rPr>
                      <m:t>𝟗𝟗</m:t>
                    </m:r>
                    <m:r>
                      <a:rPr lang="en-US" sz="1050" b="1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1050" b="1" i="1">
                        <a:latin typeface="Cambria Math" panose="02040503050406030204" pitchFamily="18" charset="0"/>
                        <a:ea typeface="Cambria Math"/>
                      </a:rPr>
                      <m:t>𝒎𝑾</m:t>
                    </m:r>
                  </m:oMath>
                </a14:m>
                <a:endParaRPr lang="en-US" sz="1050" b="1" dirty="0"/>
              </a:p>
              <a:p>
                <a:pPr marL="255984" lvl="1" indent="0">
                  <a:buNone/>
                </a:pPr>
                <a:endParaRPr lang="en-US" sz="105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" t="-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0" y="-167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143001" y="611595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endParaRPr 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143000" y="-167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143001" y="260993"/>
            <a:ext cx="138564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br>
              <a:rPr lang="en-US" sz="750">
                <a:latin typeface="Arial" pitchFamily="34" charset="0"/>
                <a:ea typeface="Times New Roman" pitchFamily="18" charset="0"/>
                <a:cs typeface="Times New Roman" pitchFamily="18" charset="0"/>
              </a:rPr>
            </a:br>
            <a:endParaRPr 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143000" y="-17312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A48E-C300-490E-ADD7-7529154D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on power stage designer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D774F-F5DA-4049-8B2E-D9E3EA9E5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495" y="785813"/>
            <a:ext cx="7359485" cy="37099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2E7A6-75E1-42D0-BAD9-0A26C2F61C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7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Stage – Rectifier selection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Key specifications</a:t>
                </a:r>
              </a:p>
              <a:p>
                <a:endParaRPr lang="en-US" sz="12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050" b="1" dirty="0"/>
                  <a:t>Breakdown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050" b="1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endParaRPr lang="en-US" sz="1050" b="1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050" b="1" dirty="0"/>
                  <a:t>Continuous forward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050" b="1" i="1">
                            <a:latin typeface="Cambria Math" panose="02040503050406030204" pitchFamily="18" charset="0"/>
                          </a:rPr>
                          <m:t>𝑭</m:t>
                        </m:r>
                      </m:sub>
                    </m:sSub>
                  </m:oMath>
                </a14:m>
                <a:endParaRPr lang="en-US" sz="1050" b="1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050" dirty="0"/>
                  <a:t>Forward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105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050" dirty="0"/>
                  <a:t>Diode capacitance </a:t>
                </a:r>
                <a14:m>
                  <m:oMath xmlns:m="http://schemas.openxmlformats.org/officeDocument/2006/math">
                    <m:r>
                      <a:rPr lang="en-US" sz="1050" i="1" dirty="0">
                        <a:latin typeface="Cambria Math" panose="02040503050406030204" pitchFamily="18" charset="0"/>
                      </a:rPr>
                      <m:t>𝐶𝑡</m:t>
                    </m:r>
                  </m:oMath>
                </a14:m>
                <a:endParaRPr lang="en-US" sz="105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US" sz="1050" dirty="0"/>
              </a:p>
              <a:p>
                <a:pPr marL="255984" lvl="1" indent="0">
                  <a:buNone/>
                </a:pPr>
                <a:endParaRPr lang="en-US" sz="1200" dirty="0"/>
              </a:p>
              <a:p>
                <a:r>
                  <a:rPr lang="en-US" sz="1200" dirty="0"/>
                  <a:t>Losses : Conduction &amp; AC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  <m:t>𝑐𝑜𝑛𝑑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  <m:t>𝐹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  <m: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𝑢𝑡𝑦𝐶𝑦𝑐𝑙𝑒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𝐼𝑁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US" sz="1200" dirty="0"/>
              </a:p>
              <a:p>
                <a:pPr marL="255984" lvl="1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" t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0" y="-167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143001" y="611595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endParaRPr 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143000" y="-167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143001" y="260993"/>
            <a:ext cx="138564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br>
              <a:rPr lang="en-US" sz="750">
                <a:latin typeface="Arial" pitchFamily="34" charset="0"/>
                <a:ea typeface="Times New Roman" pitchFamily="18" charset="0"/>
                <a:cs typeface="Times New Roman" pitchFamily="18" charset="0"/>
              </a:rPr>
            </a:br>
            <a:endParaRPr 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143000" y="-17312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0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Stage – Rectifier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200" dirty="0" err="1"/>
                  <a:t>OnSemi</a:t>
                </a:r>
                <a:r>
                  <a:rPr lang="en-US" sz="1200" dirty="0"/>
                  <a:t> </a:t>
                </a:r>
                <a:r>
                  <a:rPr lang="en-US" sz="1100" dirty="0"/>
                  <a:t>MBRS360</a:t>
                </a:r>
                <a:r>
                  <a:rPr lang="en-US" dirty="0"/>
                  <a:t> </a:t>
                </a:r>
                <a:endParaRPr lang="en-US" sz="1200" dirty="0"/>
              </a:p>
              <a:p>
                <a:r>
                  <a:rPr lang="en-US" sz="1200" dirty="0"/>
                  <a:t>Key specifications</a:t>
                </a:r>
              </a:p>
              <a:p>
                <a:endParaRPr lang="en-US" sz="12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050" b="1" dirty="0"/>
                  <a:t>Breakdown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050" b="1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050" b="1" dirty="0"/>
                  <a:t> : 60V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050" dirty="0"/>
                  <a:t>Forward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1050" dirty="0"/>
                  <a:t> : 0.6V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050" b="1" dirty="0"/>
                  <a:t>Continuous forward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050" b="1" i="1">
                            <a:latin typeface="Cambria Math" panose="02040503050406030204" pitchFamily="18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1050" b="1" dirty="0"/>
                  <a:t> : 3A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050" dirty="0"/>
                  <a:t>Diode capacitance </a:t>
                </a:r>
                <a14:m>
                  <m:oMath xmlns:m="http://schemas.openxmlformats.org/officeDocument/2006/math">
                    <m:r>
                      <a:rPr lang="en-US" sz="1050" i="1" dirty="0">
                        <a:latin typeface="Cambria Math" panose="02040503050406030204" pitchFamily="18" charset="0"/>
                      </a:rPr>
                      <m:t>𝐶𝑡</m:t>
                    </m:r>
                  </m:oMath>
                </a14:m>
                <a:r>
                  <a:rPr lang="en-US" sz="1050" dirty="0"/>
                  <a:t> : 60 pF @30Vr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US" sz="105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US" sz="1050" dirty="0"/>
              </a:p>
              <a:p>
                <a:pPr marL="255984" lvl="1" indent="0">
                  <a:buNone/>
                </a:pPr>
                <a:endParaRPr lang="en-US" sz="1200" dirty="0"/>
              </a:p>
              <a:p>
                <a:r>
                  <a:rPr lang="en-US" sz="1200" dirty="0"/>
                  <a:t>Losses : Conduction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  <m:t>𝑐𝑜𝑛𝑑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/>
                          </a:rPr>
                          <m:t>𝐹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  <m: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𝑢𝑡𝑦𝐶𝑦𝑐𝑙𝑒</m:t>
                        </m:r>
                      </m:sub>
                    </m:sSub>
                  </m:oMath>
                </a14:m>
                <a:endParaRPr lang="en-US" sz="1200" dirty="0">
                  <a:ea typeface="Cambria Math" panose="02040503050406030204" pitchFamily="18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𝐼𝑁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sz="1200" dirty="0"/>
              </a:p>
              <a:p>
                <a:pPr marL="255984" lvl="1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0" y="-167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143001" y="611595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endParaRPr 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143000" y="-167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143001" y="260993"/>
            <a:ext cx="138564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br>
              <a:rPr lang="en-US" sz="750">
                <a:latin typeface="Arial" pitchFamily="34" charset="0"/>
                <a:ea typeface="Times New Roman" pitchFamily="18" charset="0"/>
                <a:cs typeface="Times New Roman" pitchFamily="18" charset="0"/>
              </a:rPr>
            </a:br>
            <a:endParaRPr 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143000" y="-173124"/>
            <a:ext cx="138564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977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-new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fault Theme-new" id="{4B444CA8-5089-4C8C-A892-5383A8EDC2CD}" vid="{B9F702C9-368E-4FE6-9D0C-1E6C532F79B3}"/>
    </a:ext>
  </a:extLst>
</a:theme>
</file>

<file path=ppt/theme/theme2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>
            <a:lumMod val="95000"/>
          </a:schemeClr>
        </a:solidFill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wrap="square" rtlCol="0">
        <a:spAutoFit/>
      </a:bodyPr>
      <a:lstStyle>
        <a:defPPr algn="l">
          <a:defRPr sz="900" dirty="0"/>
        </a:defPPr>
      </a:lstStyle>
    </a:tx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4" id="{2BFBE05A-3711-4095-9221-44D671E09893}" vid="{769F5846-B0D8-4D63-8FFF-FBE5B856B1C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2826</TotalTime>
  <Words>863</Words>
  <Application>Microsoft Office PowerPoint</Application>
  <PresentationFormat>On-screen Show (16:9)</PresentationFormat>
  <Paragraphs>245</Paragraphs>
  <Slides>16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Tahoma</vt:lpstr>
      <vt:lpstr>Times New Roman</vt:lpstr>
      <vt:lpstr>Wingdings</vt:lpstr>
      <vt:lpstr>Default Theme-new</vt:lpstr>
      <vt:lpstr>FinalPowerpoint</vt:lpstr>
      <vt:lpstr>Projet majeure – TP Alimentation </vt:lpstr>
      <vt:lpstr>Specifications</vt:lpstr>
      <vt:lpstr>Power Stage – P-MOS selection criteria</vt:lpstr>
      <vt:lpstr>Power Stage – P-MOS selection</vt:lpstr>
      <vt:lpstr>Power Stage – Inductor selection criteria</vt:lpstr>
      <vt:lpstr>Power Stage – Inductor selection</vt:lpstr>
      <vt:lpstr>Simulation on power stage designer</vt:lpstr>
      <vt:lpstr>Power Stage – Rectifier selection criteria</vt:lpstr>
      <vt:lpstr>Power Stage – Rectifier selection</vt:lpstr>
      <vt:lpstr>Power Stage – output capacitor selection criteria</vt:lpstr>
      <vt:lpstr>Power Stage – output capacitor selection criteria</vt:lpstr>
      <vt:lpstr>Power Stage – output capacitor selection criteria</vt:lpstr>
      <vt:lpstr>Power Stage – input capacitor selection criteria</vt:lpstr>
      <vt:lpstr>Power Stage – input capacitor selection</vt:lpstr>
      <vt:lpstr>Additional passives</vt:lpstr>
      <vt:lpstr>Power Stage - Efficiency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Lajoumard de Bellabre, Xavier</dc:creator>
  <cp:lastModifiedBy>Boffy, Matisse</cp:lastModifiedBy>
  <cp:revision>380</cp:revision>
  <dcterms:created xsi:type="dcterms:W3CDTF">2022-09-28T13:46:31Z</dcterms:created>
  <dcterms:modified xsi:type="dcterms:W3CDTF">2024-09-26T18:32:06Z</dcterms:modified>
</cp:coreProperties>
</file>